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4" r:id="rId2"/>
  </p:sldMasterIdLst>
  <p:notesMasterIdLst>
    <p:notesMasterId r:id="rId65"/>
  </p:notesMasterIdLst>
  <p:handoutMasterIdLst>
    <p:handoutMasterId r:id="rId66"/>
  </p:handoutMasterIdLst>
  <p:sldIdLst>
    <p:sldId id="414" r:id="rId3"/>
    <p:sldId id="287" r:id="rId4"/>
    <p:sldId id="415" r:id="rId5"/>
    <p:sldId id="416" r:id="rId6"/>
    <p:sldId id="417" r:id="rId7"/>
    <p:sldId id="419" r:id="rId8"/>
    <p:sldId id="465" r:id="rId9"/>
    <p:sldId id="466" r:id="rId10"/>
    <p:sldId id="467" r:id="rId11"/>
    <p:sldId id="468" r:id="rId12"/>
    <p:sldId id="469" r:id="rId13"/>
    <p:sldId id="470" r:id="rId14"/>
    <p:sldId id="471" r:id="rId15"/>
    <p:sldId id="479" r:id="rId16"/>
    <p:sldId id="480" r:id="rId17"/>
    <p:sldId id="475" r:id="rId18"/>
    <p:sldId id="476" r:id="rId19"/>
    <p:sldId id="477" r:id="rId20"/>
    <p:sldId id="478" r:id="rId21"/>
    <p:sldId id="424" r:id="rId22"/>
    <p:sldId id="425" r:id="rId23"/>
    <p:sldId id="426" r:id="rId24"/>
    <p:sldId id="427" r:id="rId25"/>
    <p:sldId id="428" r:id="rId26"/>
    <p:sldId id="429" r:id="rId27"/>
    <p:sldId id="430" r:id="rId28"/>
    <p:sldId id="432" r:id="rId29"/>
    <p:sldId id="433" r:id="rId30"/>
    <p:sldId id="434" r:id="rId31"/>
    <p:sldId id="435" r:id="rId32"/>
    <p:sldId id="436" r:id="rId33"/>
    <p:sldId id="437" r:id="rId34"/>
    <p:sldId id="438" r:id="rId35"/>
    <p:sldId id="439" r:id="rId36"/>
    <p:sldId id="440" r:id="rId37"/>
    <p:sldId id="441" r:id="rId38"/>
    <p:sldId id="442" r:id="rId39"/>
    <p:sldId id="443" r:id="rId40"/>
    <p:sldId id="444" r:id="rId41"/>
    <p:sldId id="445" r:id="rId42"/>
    <p:sldId id="446" r:id="rId43"/>
    <p:sldId id="447" r:id="rId44"/>
    <p:sldId id="448" r:id="rId45"/>
    <p:sldId id="449" r:id="rId46"/>
    <p:sldId id="450" r:id="rId47"/>
    <p:sldId id="451" r:id="rId48"/>
    <p:sldId id="452" r:id="rId49"/>
    <p:sldId id="453" r:id="rId50"/>
    <p:sldId id="454" r:id="rId51"/>
    <p:sldId id="455" r:id="rId52"/>
    <p:sldId id="481" r:id="rId53"/>
    <p:sldId id="482" r:id="rId54"/>
    <p:sldId id="483" r:id="rId55"/>
    <p:sldId id="485" r:id="rId56"/>
    <p:sldId id="487" r:id="rId57"/>
    <p:sldId id="488" r:id="rId58"/>
    <p:sldId id="491" r:id="rId59"/>
    <p:sldId id="492" r:id="rId60"/>
    <p:sldId id="493" r:id="rId61"/>
    <p:sldId id="497" r:id="rId62"/>
    <p:sldId id="506" r:id="rId63"/>
    <p:sldId id="511" r:id="rId64"/>
  </p:sldIdLst>
  <p:sldSz cx="9144000" cy="6858000" type="screen4x3"/>
  <p:notesSz cx="7099300" cy="10234613"/>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929"/>
    <a:srgbClr val="1008BA"/>
    <a:srgbClr val="81C0FF"/>
    <a:srgbClr val="99CCFF"/>
    <a:srgbClr val="B7DBFF"/>
    <a:srgbClr val="FF9900"/>
    <a:srgbClr val="A7D9FF"/>
    <a:srgbClr val="A5F2FE"/>
    <a:srgbClr val="B0DDFE"/>
    <a:srgbClr val="B1D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706" autoAdjust="0"/>
    <p:restoredTop sz="94618" autoAdjust="0"/>
  </p:normalViewPr>
  <p:slideViewPr>
    <p:cSldViewPr>
      <p:cViewPr varScale="1">
        <p:scale>
          <a:sx n="128" d="100"/>
          <a:sy n="128" d="100"/>
        </p:scale>
        <p:origin x="1934" y="91"/>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image" Target="../media/image14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832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vl1pPr>
          </a:lstStyle>
          <a:p>
            <a:endParaRPr lang="en-US"/>
          </a:p>
        </p:txBody>
      </p:sp>
      <p:sp>
        <p:nvSpPr>
          <p:cNvPr id="355331" name="Rectangle 3"/>
          <p:cNvSpPr>
            <a:spLocks noGrp="1" noChangeArrowheads="1"/>
          </p:cNvSpPr>
          <p:nvPr>
            <p:ph type="dt" idx="1"/>
          </p:nvPr>
        </p:nvSpPr>
        <p:spPr bwMode="auto">
          <a:xfrm>
            <a:off x="4021294"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vl1pPr>
          </a:lstStyle>
          <a:p>
            <a:endParaRPr lang="en-US"/>
          </a:p>
        </p:txBody>
      </p:sp>
      <p:sp>
        <p:nvSpPr>
          <p:cNvPr id="355332"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p:spPr>
      </p:sp>
      <p:sp>
        <p:nvSpPr>
          <p:cNvPr id="355333" name="Rectangle 5"/>
          <p:cNvSpPr>
            <a:spLocks noGrp="1" noChangeArrowheads="1"/>
          </p:cNvSpPr>
          <p:nvPr>
            <p:ph type="body" sz="quarter" idx="3"/>
          </p:nvPr>
        </p:nvSpPr>
        <p:spPr bwMode="auto">
          <a:xfrm>
            <a:off x="709930" y="4861441"/>
            <a:ext cx="5679440" cy="4605576"/>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5334" name="Rectangle 6"/>
          <p:cNvSpPr>
            <a:spLocks noGrp="1" noChangeArrowheads="1"/>
          </p:cNvSpPr>
          <p:nvPr>
            <p:ph type="ftr" sz="quarter" idx="4"/>
          </p:nvPr>
        </p:nvSpPr>
        <p:spPr bwMode="auto">
          <a:xfrm>
            <a:off x="0"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lvl1pPr>
          </a:lstStyle>
          <a:p>
            <a:endParaRPr lang="en-US"/>
          </a:p>
        </p:txBody>
      </p:sp>
      <p:sp>
        <p:nvSpPr>
          <p:cNvPr id="355335" name="Rectangle 7"/>
          <p:cNvSpPr>
            <a:spLocks noGrp="1" noChangeArrowheads="1"/>
          </p:cNvSpPr>
          <p:nvPr>
            <p:ph type="sldNum" sz="quarter" idx="5"/>
          </p:nvPr>
        </p:nvSpPr>
        <p:spPr bwMode="auto">
          <a:xfrm>
            <a:off x="4021294"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vl1pPr>
          </a:lstStyle>
          <a:p>
            <a:fld id="{4F8166B7-C78C-4871-AEDF-9A58099F3E31}" type="slidenum">
              <a:rPr lang="en-US"/>
              <a:pPr/>
              <a:t>‹#›</a:t>
            </a:fld>
            <a:endParaRPr lang="en-US"/>
          </a:p>
        </p:txBody>
      </p:sp>
    </p:spTree>
    <p:extLst>
      <p:ext uri="{BB962C8B-B14F-4D97-AF65-F5344CB8AC3E}">
        <p14:creationId xmlns:p14="http://schemas.microsoft.com/office/powerpoint/2010/main" val="426765872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0CEB8A-F6E8-4317-B10E-B647F76E00D6}" type="slidenum">
              <a:rPr lang="en-US"/>
              <a:pPr/>
              <a:t>8</a:t>
            </a:fld>
            <a:endParaRPr 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91474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59632" y="5445224"/>
            <a:ext cx="6400800" cy="625624"/>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p>
            <a:fld id="{AE6E70E4-3F0B-48E3-A71D-F8A312CD1E08}" type="datetimeFigureOut">
              <a:rPr lang="en-GB" smtClean="0"/>
              <a:pPr/>
              <a:t>21/09/2015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FCD61D-9DF5-4FA1-AA4A-5C72072E5A7A}"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AE6E70E4-3F0B-48E3-A71D-F8A312CD1E08}" type="datetimeFigureOut">
              <a:rPr lang="en-GB" smtClean="0"/>
              <a:pPr/>
              <a:t>21/09/2015</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4FCD61D-9DF5-4FA1-AA4A-5C72072E5A7A}" type="slidenum">
              <a:rPr lang="en-GB" smtClean="0"/>
              <a:pPr/>
              <a:t>‹#›</a:t>
            </a:fld>
            <a:endParaRPr lang="en-GB"/>
          </a:p>
        </p:txBody>
      </p:sp>
      <p:sp>
        <p:nvSpPr>
          <p:cNvPr id="7" name="Rectangle 6"/>
          <p:cNvSpPr/>
          <p:nvPr userDrawn="1"/>
        </p:nvSpPr>
        <p:spPr>
          <a:xfrm>
            <a:off x="0" y="6218594"/>
            <a:ext cx="9144000" cy="639405"/>
          </a:xfrm>
          <a:prstGeom prst="rect">
            <a:avLst/>
          </a:prstGeom>
          <a:solidFill>
            <a:srgbClr val="81C0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37"/>
          <p:cNvPicPr>
            <a:picLocks noChangeAspect="1" noChangeArrowheads="1"/>
          </p:cNvPicPr>
          <p:nvPr userDrawn="1"/>
        </p:nvPicPr>
        <p:blipFill>
          <a:blip r:embed="rId2" cstate="print"/>
          <a:srcRect/>
          <a:stretch>
            <a:fillRect/>
          </a:stretch>
        </p:blipFill>
        <p:spPr bwMode="auto">
          <a:xfrm>
            <a:off x="7236296" y="6256093"/>
            <a:ext cx="1872208" cy="564406"/>
          </a:xfrm>
          <a:prstGeom prst="rect">
            <a:avLst/>
          </a:prstGeom>
          <a:noFill/>
        </p:spPr>
      </p:pic>
      <p:pic>
        <p:nvPicPr>
          <p:cNvPr id="8" name="Picture 7"/>
          <p:cNvPicPr>
            <a:picLocks noChangeAspect="1"/>
          </p:cNvPicPr>
          <p:nvPr userDrawn="1"/>
        </p:nvPicPr>
        <p:blipFill>
          <a:blip r:embed="rId3"/>
          <a:stretch>
            <a:fillRect/>
          </a:stretch>
        </p:blipFill>
        <p:spPr>
          <a:xfrm>
            <a:off x="107504" y="6236623"/>
            <a:ext cx="2376264" cy="569573"/>
          </a:xfrm>
          <a:prstGeom prst="rect">
            <a:avLst/>
          </a:prstGeom>
        </p:spPr>
      </p:pic>
      <p:pic>
        <p:nvPicPr>
          <p:cNvPr id="11" name="Picture 10"/>
          <p:cNvPicPr>
            <a:picLocks noChangeAspect="1"/>
          </p:cNvPicPr>
          <p:nvPr userDrawn="1"/>
        </p:nvPicPr>
        <p:blipFill>
          <a:blip r:embed="rId4"/>
          <a:stretch>
            <a:fillRect/>
          </a:stretch>
        </p:blipFill>
        <p:spPr>
          <a:xfrm>
            <a:off x="2619521" y="6237312"/>
            <a:ext cx="813363" cy="56888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AE6E70E4-3F0B-48E3-A71D-F8A312CD1E08}" type="datetimeFigureOut">
              <a:rPr lang="en-GB" smtClean="0">
                <a:solidFill>
                  <a:prstClr val="black">
                    <a:tint val="75000"/>
                  </a:prstClr>
                </a:solidFill>
              </a:rPr>
              <a:pPr/>
              <a:t>21/09/2015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4FCD61D-9DF5-4FA1-AA4A-5C72072E5A7A}" type="slidenum">
              <a:rPr lang="en-GB" smtClean="0">
                <a:solidFill>
                  <a:prstClr val="black">
                    <a:tint val="75000"/>
                  </a:prstClr>
                </a:solidFill>
              </a:rPr>
              <a:pPr/>
              <a:t>‹#›</a:t>
            </a:fld>
            <a:endParaRPr lang="en-GB">
              <a:solidFill>
                <a:prstClr val="black">
                  <a:tint val="75000"/>
                </a:prstClr>
              </a:solidFill>
            </a:endParaRPr>
          </a:p>
        </p:txBody>
      </p:sp>
      <p:sp>
        <p:nvSpPr>
          <p:cNvPr id="10" name="Date Placeholder 3"/>
          <p:cNvSpPr txBox="1">
            <a:spLocks/>
          </p:cNvSpPr>
          <p:nvPr userDrawn="1"/>
        </p:nvSpPr>
        <p:spPr>
          <a:xfrm>
            <a:off x="457200" y="6356350"/>
            <a:ext cx="2133600" cy="365125"/>
          </a:xfrm>
          <a:prstGeom prst="rect">
            <a:avLst/>
          </a:prstGeom>
        </p:spPr>
        <p:txBody>
          <a:bodyPr vert="horz" lIns="91440" tIns="45720" rIns="91440" bIns="45720" rtlCol="0" anchor="ctr"/>
          <a:lstStyle>
            <a:defPPr>
              <a:defRPr lang="ru-RU"/>
            </a:defPPr>
            <a:lvl1pPr algn="l"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AE6E70E4-3F0B-48E3-A71D-F8A312CD1E08}" type="datetimeFigureOut">
              <a:rPr lang="en-GB" smtClean="0"/>
              <a:pPr/>
              <a:t>21/09/2015</a:t>
            </a:fld>
            <a:endParaRPr lang="en-GB"/>
          </a:p>
        </p:txBody>
      </p:sp>
      <p:sp>
        <p:nvSpPr>
          <p:cNvPr id="11"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ru-RU"/>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24FCD61D-9DF5-4FA1-AA4A-5C72072E5A7A}" type="slidenum">
              <a:rPr lang="en-GB" smtClean="0"/>
              <a:pPr/>
              <a:t>‹#›</a:t>
            </a:fld>
            <a:endParaRPr lang="en-GB"/>
          </a:p>
        </p:txBody>
      </p:sp>
      <p:sp>
        <p:nvSpPr>
          <p:cNvPr id="12" name="Rectangle 11"/>
          <p:cNvSpPr/>
          <p:nvPr userDrawn="1"/>
        </p:nvSpPr>
        <p:spPr>
          <a:xfrm>
            <a:off x="0" y="6218594"/>
            <a:ext cx="9144000" cy="639405"/>
          </a:xfrm>
          <a:prstGeom prst="rect">
            <a:avLst/>
          </a:prstGeom>
          <a:solidFill>
            <a:srgbClr val="81C0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37"/>
          <p:cNvPicPr>
            <a:picLocks noChangeAspect="1" noChangeArrowheads="1"/>
          </p:cNvPicPr>
          <p:nvPr userDrawn="1"/>
        </p:nvPicPr>
        <p:blipFill>
          <a:blip r:embed="rId2" cstate="print"/>
          <a:srcRect/>
          <a:stretch>
            <a:fillRect/>
          </a:stretch>
        </p:blipFill>
        <p:spPr bwMode="auto">
          <a:xfrm>
            <a:off x="7236296" y="6256093"/>
            <a:ext cx="1872208" cy="564406"/>
          </a:xfrm>
          <a:prstGeom prst="rect">
            <a:avLst/>
          </a:prstGeom>
          <a:noFill/>
        </p:spPr>
      </p:pic>
      <p:pic>
        <p:nvPicPr>
          <p:cNvPr id="14" name="Picture 13"/>
          <p:cNvPicPr>
            <a:picLocks noChangeAspect="1"/>
          </p:cNvPicPr>
          <p:nvPr userDrawn="1"/>
        </p:nvPicPr>
        <p:blipFill>
          <a:blip r:embed="rId3"/>
          <a:stretch>
            <a:fillRect/>
          </a:stretch>
        </p:blipFill>
        <p:spPr>
          <a:xfrm>
            <a:off x="107504" y="6236623"/>
            <a:ext cx="2376264" cy="569573"/>
          </a:xfrm>
          <a:prstGeom prst="rect">
            <a:avLst/>
          </a:prstGeom>
        </p:spPr>
      </p:pic>
      <p:pic>
        <p:nvPicPr>
          <p:cNvPr id="15" name="Picture 14"/>
          <p:cNvPicPr>
            <a:picLocks noChangeAspect="1"/>
          </p:cNvPicPr>
          <p:nvPr userDrawn="1"/>
        </p:nvPicPr>
        <p:blipFill>
          <a:blip r:embed="rId4"/>
          <a:stretch>
            <a:fillRect/>
          </a:stretch>
        </p:blipFill>
        <p:spPr>
          <a:xfrm>
            <a:off x="2619521" y="6237312"/>
            <a:ext cx="813363" cy="568884"/>
          </a:xfrm>
          <a:prstGeom prst="rect">
            <a:avLst/>
          </a:prstGeom>
        </p:spPr>
      </p:pic>
    </p:spTree>
    <p:extLst>
      <p:ext uri="{BB962C8B-B14F-4D97-AF65-F5344CB8AC3E}">
        <p14:creationId xmlns:p14="http://schemas.microsoft.com/office/powerpoint/2010/main" val="19545200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6E70E4-3F0B-48E3-A71D-F8A312CD1E08}" type="datetimeFigureOut">
              <a:rPr lang="en-GB" smtClean="0"/>
              <a:pPr/>
              <a:t>21/09/2015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CD61D-9DF5-4FA1-AA4A-5C72072E5A7A}"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6E70E4-3F0B-48E3-A71D-F8A312CD1E08}" type="datetimeFigureOut">
              <a:rPr lang="en-GB" smtClean="0">
                <a:solidFill>
                  <a:prstClr val="black">
                    <a:tint val="75000"/>
                  </a:prstClr>
                </a:solidFill>
              </a:rPr>
              <a:pPr/>
              <a:t>21/09/2015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CD61D-9DF5-4FA1-AA4A-5C72072E5A7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33616683"/>
      </p:ext>
    </p:extLst>
  </p:cSld>
  <p:clrMap bg1="lt1" tx1="dk1" bg2="lt2" tx2="dk2" accent1="accent1" accent2="accent2" accent3="accent3" accent4="accent4" accent5="accent5" accent6="accent6" hlink="hlink" folHlink="folHlink"/>
  <p:sldLayoutIdLst>
    <p:sldLayoutId id="214748365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oleObject" Target="../embeddings/oleObject2.bin"/><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8.wmf"/><Relationship Id="rId5" Type="http://schemas.openxmlformats.org/officeDocument/2006/relationships/oleObject" Target="../embeddings/oleObject3.bin"/><Relationship Id="rId4" Type="http://schemas.openxmlformats.org/officeDocument/2006/relationships/image" Target="../media/image37.wmf"/></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image" Target="../media/image4.wmf"/><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image" Target="../media/image7.jpeg"/><Relationship Id="rId4" Type="http://schemas.openxmlformats.org/officeDocument/2006/relationships/image" Target="../media/image6.wmf"/></Relationships>
</file>

<file path=ppt/slides/_rels/slide20.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emf"/><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gif"/><Relationship Id="rId18" Type="http://schemas.openxmlformats.org/officeDocument/2006/relationships/image" Target="../media/image111.jpeg"/><Relationship Id="rId3" Type="http://schemas.openxmlformats.org/officeDocument/2006/relationships/image" Target="../media/image96.png"/><Relationship Id="rId21" Type="http://schemas.openxmlformats.org/officeDocument/2006/relationships/image" Target="../media/image114.gif"/><Relationship Id="rId7" Type="http://schemas.openxmlformats.org/officeDocument/2006/relationships/image" Target="../media/image100.jpeg"/><Relationship Id="rId12" Type="http://schemas.openxmlformats.org/officeDocument/2006/relationships/image" Target="../media/image105.jpeg"/><Relationship Id="rId17" Type="http://schemas.openxmlformats.org/officeDocument/2006/relationships/image" Target="../media/image110.jpeg"/><Relationship Id="rId2" Type="http://schemas.openxmlformats.org/officeDocument/2006/relationships/image" Target="../media/image33.jpeg"/><Relationship Id="rId16" Type="http://schemas.openxmlformats.org/officeDocument/2006/relationships/image" Target="../media/image109.jpeg"/><Relationship Id="rId20"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5" Type="http://schemas.openxmlformats.org/officeDocument/2006/relationships/image" Target="../media/image108.jpeg"/><Relationship Id="rId23" Type="http://schemas.openxmlformats.org/officeDocument/2006/relationships/image" Target="../media/image116.png"/><Relationship Id="rId10" Type="http://schemas.openxmlformats.org/officeDocument/2006/relationships/image" Target="../media/image103.jpeg"/><Relationship Id="rId19" Type="http://schemas.openxmlformats.org/officeDocument/2006/relationships/image" Target="../media/image112.jpeg"/><Relationship Id="rId4" Type="http://schemas.openxmlformats.org/officeDocument/2006/relationships/image" Target="../media/image97.jpeg"/><Relationship Id="rId9" Type="http://schemas.openxmlformats.org/officeDocument/2006/relationships/image" Target="../media/image102.jpeg"/><Relationship Id="rId14" Type="http://schemas.openxmlformats.org/officeDocument/2006/relationships/image" Target="../media/image107.gif"/><Relationship Id="rId22" Type="http://schemas.openxmlformats.org/officeDocument/2006/relationships/image" Target="../media/image115.gif"/></Relationships>
</file>

<file path=ppt/slides/_rels/slide5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xml"/><Relationship Id="rId5" Type="http://schemas.openxmlformats.org/officeDocument/2006/relationships/image" Target="../media/image122.png"/><Relationship Id="rId4" Type="http://schemas.openxmlformats.org/officeDocument/2006/relationships/image" Target="../media/image121.wmf"/></Relationships>
</file>

<file path=ppt/slides/_rels/slide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3.xml"/><Relationship Id="rId4" Type="http://schemas.openxmlformats.org/officeDocument/2006/relationships/image" Target="../media/image125.png"/></Relationships>
</file>

<file path=ppt/slides/_rels/slide56.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image" Target="../media/image126.png"/><Relationship Id="rId1" Type="http://schemas.openxmlformats.org/officeDocument/2006/relationships/slideLayout" Target="../slideLayouts/slideLayout3.xml"/><Relationship Id="rId4" Type="http://schemas.openxmlformats.org/officeDocument/2006/relationships/image" Target="../media/image128.gif"/></Relationships>
</file>

<file path=ppt/slides/_rels/slide57.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jpeg"/><Relationship Id="rId2" Type="http://schemas.openxmlformats.org/officeDocument/2006/relationships/image" Target="../media/image129.png"/><Relationship Id="rId1" Type="http://schemas.openxmlformats.org/officeDocument/2006/relationships/slideLayout" Target="../slideLayouts/slideLayout3.xml"/><Relationship Id="rId6" Type="http://schemas.openxmlformats.org/officeDocument/2006/relationships/image" Target="../media/image133.wmf"/><Relationship Id="rId5" Type="http://schemas.openxmlformats.org/officeDocument/2006/relationships/image" Target="../media/image132.png"/><Relationship Id="rId4" Type="http://schemas.openxmlformats.org/officeDocument/2006/relationships/image" Target="../media/image131.png"/></Relationships>
</file>

<file path=ppt/slides/_rels/slide58.xml.rels><?xml version="1.0" encoding="UTF-8" standalone="yes"?>
<Relationships xmlns="http://schemas.openxmlformats.org/package/2006/relationships"><Relationship Id="rId8" Type="http://schemas.openxmlformats.org/officeDocument/2006/relationships/image" Target="../media/image135.wmf"/><Relationship Id="rId3" Type="http://schemas.openxmlformats.org/officeDocument/2006/relationships/image" Target="../media/image136.wmf"/><Relationship Id="rId7"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139.wmf"/><Relationship Id="rId5" Type="http://schemas.openxmlformats.org/officeDocument/2006/relationships/image" Target="../media/image138.wmf"/><Relationship Id="rId4" Type="http://schemas.openxmlformats.org/officeDocument/2006/relationships/image" Target="../media/image137.w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41.png"/><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142.jpeg"/><Relationship Id="rId4" Type="http://schemas.openxmlformats.org/officeDocument/2006/relationships/image" Target="../media/image1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3.xml"/><Relationship Id="rId4" Type="http://schemas.openxmlformats.org/officeDocument/2006/relationships/image" Target="../media/image145.png"/></Relationships>
</file>

<file path=ppt/slides/_rels/slide6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gif"/><Relationship Id="rId1" Type="http://schemas.openxmlformats.org/officeDocument/2006/relationships/slideLayout" Target="../slideLayouts/slideLayout3.xml"/><Relationship Id="rId4" Type="http://schemas.openxmlformats.org/officeDocument/2006/relationships/image" Target="../media/image148.jpeg"/></Relationships>
</file>

<file path=ppt/slides/_rels/slide6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notesSlide" Target="../notesSlides/notesSlide1.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4.wmf"/><Relationship Id="rId5" Type="http://schemas.openxmlformats.org/officeDocument/2006/relationships/image" Target="../media/image23.wmf"/><Relationship Id="rId4" Type="http://schemas.openxmlformats.org/officeDocument/2006/relationships/image" Target="../media/image22.wmf"/></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430403" y="3140968"/>
            <a:ext cx="6840760" cy="18722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GB" b="1" dirty="0" smtClean="0">
                <a:solidFill>
                  <a:srgbClr val="002060"/>
                </a:solidFill>
              </a:rPr>
              <a:t>Mark Hopkinson</a:t>
            </a:r>
          </a:p>
          <a:p>
            <a:pPr marL="0" indent="0">
              <a:lnSpc>
                <a:spcPct val="90000"/>
              </a:lnSpc>
              <a:buNone/>
            </a:pPr>
            <a:r>
              <a:rPr lang="en-GB" b="1" dirty="0" smtClean="0">
                <a:solidFill>
                  <a:srgbClr val="002060"/>
                </a:solidFill>
              </a:rPr>
              <a:t>University of Sheffield(UK)</a:t>
            </a:r>
            <a:endParaRPr lang="uk-UA" b="1" dirty="0">
              <a:solidFill>
                <a:srgbClr val="002060"/>
              </a:solidFill>
            </a:endParaRPr>
          </a:p>
        </p:txBody>
      </p:sp>
      <p:sp>
        <p:nvSpPr>
          <p:cNvPr id="9" name="TextBox 4"/>
          <p:cNvSpPr txBox="1"/>
          <p:nvPr/>
        </p:nvSpPr>
        <p:spPr>
          <a:xfrm>
            <a:off x="408239" y="1124744"/>
            <a:ext cx="8388424" cy="2123658"/>
          </a:xfrm>
          <a:prstGeom prst="rect">
            <a:avLst/>
          </a:prstGeom>
          <a:noFill/>
        </p:spPr>
        <p:txBody>
          <a:bodyPr wrap="square" rtlCol="0">
            <a:spAutoFit/>
          </a:bodyPr>
          <a:lstStyle/>
          <a:p>
            <a:r>
              <a:rPr lang="en-GB" sz="5400" b="1" dirty="0" smtClean="0">
                <a:ln>
                  <a:solidFill>
                    <a:schemeClr val="tx1"/>
                  </a:solidFill>
                </a:ln>
                <a:solidFill>
                  <a:srgbClr val="002060"/>
                </a:solidFill>
                <a:effectLst>
                  <a:outerShdw blurRad="38100" dist="38100" dir="2700000" algn="tl">
                    <a:srgbClr val="000000">
                      <a:alpha val="43137"/>
                    </a:srgbClr>
                  </a:outerShdw>
                </a:effectLst>
                <a:latin typeface="+mn-lt"/>
              </a:rPr>
              <a:t>Epitaxial Growth- An Introduction</a:t>
            </a:r>
          </a:p>
          <a:p>
            <a:r>
              <a:rPr lang="en-GB" sz="2400" b="1" dirty="0" smtClean="0">
                <a:ln>
                  <a:solidFill>
                    <a:schemeClr val="tx1"/>
                  </a:solidFill>
                </a:ln>
                <a:solidFill>
                  <a:srgbClr val="FF9900"/>
                </a:solidFill>
                <a:latin typeface="+mn-lt"/>
              </a:rPr>
              <a:t> </a:t>
            </a:r>
            <a:endParaRPr lang="en-GB" sz="2000" b="1" dirty="0" smtClean="0">
              <a:ln>
                <a:solidFill>
                  <a:schemeClr val="tx1"/>
                </a:solidFill>
              </a:ln>
              <a:solidFill>
                <a:srgbClr val="FF9900"/>
              </a:solidFill>
              <a:latin typeface="+mn-lt"/>
            </a:endParaRPr>
          </a:p>
        </p:txBody>
      </p:sp>
    </p:spTree>
    <p:extLst>
      <p:ext uri="{BB962C8B-B14F-4D97-AF65-F5344CB8AC3E}">
        <p14:creationId xmlns:p14="http://schemas.microsoft.com/office/powerpoint/2010/main" val="2106070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908720"/>
            <a:ext cx="7992888" cy="1728191"/>
          </a:xfrm>
        </p:spPr>
        <p:txBody>
          <a:bodyPr>
            <a:normAutofit fontScale="92500" lnSpcReduction="20000"/>
          </a:bodyPr>
          <a:lstStyle/>
          <a:p>
            <a:pPr>
              <a:buNone/>
            </a:pPr>
            <a:r>
              <a:rPr lang="en-GB" sz="2600" b="1" dirty="0" smtClean="0"/>
              <a:t>Example: </a:t>
            </a:r>
            <a:r>
              <a:rPr lang="en-GB" sz="2600" b="1" dirty="0" err="1" smtClean="0"/>
              <a:t>InGaAs</a:t>
            </a:r>
            <a:r>
              <a:rPr lang="en-GB" sz="2600" b="1" dirty="0" smtClean="0"/>
              <a:t> on </a:t>
            </a:r>
            <a:r>
              <a:rPr lang="en-GB" sz="2600" b="1" dirty="0" err="1" smtClean="0"/>
              <a:t>InP</a:t>
            </a:r>
            <a:r>
              <a:rPr lang="en-GB" sz="2600" b="1" dirty="0" smtClean="0"/>
              <a:t>: </a:t>
            </a:r>
          </a:p>
          <a:p>
            <a:pPr marL="0">
              <a:buNone/>
            </a:pPr>
            <a:r>
              <a:rPr lang="en-GB" sz="2600" dirty="0" err="1" smtClean="0"/>
              <a:t>InGaAs</a:t>
            </a:r>
            <a:r>
              <a:rPr lang="en-GB" sz="2600" dirty="0" smtClean="0"/>
              <a:t> is lattice matched to  the </a:t>
            </a:r>
            <a:r>
              <a:rPr lang="en-GB" sz="2600" dirty="0" err="1" smtClean="0"/>
              <a:t>InP</a:t>
            </a:r>
            <a:r>
              <a:rPr lang="en-GB" sz="2600" dirty="0" smtClean="0"/>
              <a:t> lattice constant (0.587nm) at a composition of In</a:t>
            </a:r>
            <a:r>
              <a:rPr lang="en-GB" sz="2600" baseline="-25000" dirty="0" smtClean="0"/>
              <a:t>.53</a:t>
            </a:r>
            <a:r>
              <a:rPr lang="en-GB" sz="2600" dirty="0" smtClean="0"/>
              <a:t>Ga</a:t>
            </a:r>
            <a:r>
              <a:rPr lang="en-GB" sz="2600" baseline="-25000" dirty="0" smtClean="0"/>
              <a:t>.47</a:t>
            </a:r>
            <a:r>
              <a:rPr lang="en-GB" sz="2600" dirty="0" smtClean="0"/>
              <a:t>As. </a:t>
            </a:r>
          </a:p>
          <a:p>
            <a:pPr marL="0">
              <a:buNone/>
            </a:pPr>
            <a:r>
              <a:rPr lang="en-GB" sz="2600" dirty="0" smtClean="0"/>
              <a:t>Very abrupt interfaces (roughness ~0.5ML) are easily demonstrated</a:t>
            </a:r>
          </a:p>
          <a:p>
            <a:pPr marL="0">
              <a:buNone/>
            </a:pPr>
            <a:endParaRPr lang="en-GB" sz="2200" dirty="0"/>
          </a:p>
        </p:txBody>
      </p:sp>
      <p:pic>
        <p:nvPicPr>
          <p:cNvPr id="382978" name="Picture 2" descr="http://www.annualreviews.org/na101/home/literatum/publisher/ar/journals/content/matsci/2008/matsci.2008.38.issue-1/annurev.matsci.38.060407.130326/production/images/medium/mr380559.f1.gif"/>
          <p:cNvPicPr>
            <a:picLocks noChangeAspect="1" noChangeArrowheads="1"/>
          </p:cNvPicPr>
          <p:nvPr/>
        </p:nvPicPr>
        <p:blipFill>
          <a:blip r:embed="rId2" cstate="print"/>
          <a:srcRect/>
          <a:stretch>
            <a:fillRect/>
          </a:stretch>
        </p:blipFill>
        <p:spPr bwMode="auto">
          <a:xfrm>
            <a:off x="464046" y="2636912"/>
            <a:ext cx="8140402" cy="4021359"/>
          </a:xfrm>
          <a:prstGeom prst="rect">
            <a:avLst/>
          </a:prstGeom>
          <a:noFill/>
        </p:spPr>
      </p:pic>
      <p:sp>
        <p:nvSpPr>
          <p:cNvPr id="6" name="Title 1"/>
          <p:cNvSpPr>
            <a:spLocks noGrp="1"/>
          </p:cNvSpPr>
          <p:nvPr>
            <p:ph type="title"/>
          </p:nvPr>
        </p:nvSpPr>
        <p:spPr>
          <a:xfrm>
            <a:off x="457200" y="274638"/>
            <a:ext cx="7859216" cy="634082"/>
          </a:xfrm>
        </p:spPr>
        <p:txBody>
          <a:bodyPr/>
          <a:lstStyle/>
          <a:p>
            <a:pPr algn="l"/>
            <a:r>
              <a:rPr lang="en-GB" sz="3600" b="1" dirty="0" err="1" smtClean="0">
                <a:solidFill>
                  <a:srgbClr val="002060"/>
                </a:solidFill>
              </a:rPr>
              <a:t>Heterostructures</a:t>
            </a:r>
            <a:endParaRPr lang="en-GB" sz="3600" b="1" dirty="0">
              <a:solidFill>
                <a:srgbClr val="002060"/>
              </a:solidFill>
            </a:endParaRPr>
          </a:p>
        </p:txBody>
      </p:sp>
    </p:spTree>
    <p:extLst>
      <p:ext uri="{BB962C8B-B14F-4D97-AF65-F5344CB8AC3E}">
        <p14:creationId xmlns:p14="http://schemas.microsoft.com/office/powerpoint/2010/main" val="21748164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980728"/>
            <a:ext cx="3528392" cy="3312368"/>
          </a:xfrm>
        </p:spPr>
        <p:txBody>
          <a:bodyPr>
            <a:normAutofit/>
          </a:bodyPr>
          <a:lstStyle/>
          <a:p>
            <a:pPr marL="0" indent="0">
              <a:spcBef>
                <a:spcPts val="0"/>
              </a:spcBef>
              <a:buNone/>
            </a:pPr>
            <a:r>
              <a:rPr lang="en-GB" sz="2400" b="1" dirty="0" smtClean="0"/>
              <a:t>Example: In</a:t>
            </a:r>
            <a:r>
              <a:rPr lang="en-GB" sz="2400" b="1" baseline="-25000" dirty="0" smtClean="0"/>
              <a:t>x</a:t>
            </a:r>
            <a:r>
              <a:rPr lang="en-GB" sz="2400" b="1" dirty="0" smtClean="0"/>
              <a:t>Ga</a:t>
            </a:r>
            <a:r>
              <a:rPr lang="en-GB" sz="2400" b="1" baseline="-25000" dirty="0" smtClean="0"/>
              <a:t>1-x</a:t>
            </a:r>
            <a:r>
              <a:rPr lang="en-GB" sz="2400" b="1" dirty="0" smtClean="0"/>
              <a:t>As</a:t>
            </a:r>
            <a:r>
              <a:rPr lang="en-GB" sz="2400" b="1" baseline="-25000" dirty="0" smtClean="0"/>
              <a:t>1-y</a:t>
            </a:r>
            <a:r>
              <a:rPr lang="en-GB" sz="2400" b="1" dirty="0" smtClean="0"/>
              <a:t>N</a:t>
            </a:r>
            <a:r>
              <a:rPr lang="en-GB" sz="2400" b="1" baseline="-25000" dirty="0" smtClean="0"/>
              <a:t>x</a:t>
            </a:r>
            <a:r>
              <a:rPr lang="en-GB" sz="2400" b="1" dirty="0" smtClean="0"/>
              <a:t> </a:t>
            </a:r>
            <a:r>
              <a:rPr lang="en-GB" sz="2400" b="1" dirty="0" err="1" smtClean="0"/>
              <a:t>Pseudomorphic</a:t>
            </a:r>
            <a:r>
              <a:rPr lang="en-GB" sz="2400" dirty="0" smtClean="0"/>
              <a:t> </a:t>
            </a:r>
            <a:r>
              <a:rPr lang="en-GB" sz="2400" b="1" dirty="0" smtClean="0"/>
              <a:t>on GaAs:</a:t>
            </a:r>
          </a:p>
          <a:p>
            <a:pPr marL="0" indent="0">
              <a:spcBef>
                <a:spcPts val="0"/>
              </a:spcBef>
              <a:buNone/>
            </a:pPr>
            <a:endParaRPr lang="en-GB" sz="800" dirty="0" smtClean="0"/>
          </a:p>
          <a:p>
            <a:pPr marL="0" indent="0">
              <a:spcBef>
                <a:spcPts val="0"/>
              </a:spcBef>
              <a:buNone/>
            </a:pPr>
            <a:r>
              <a:rPr lang="en-GB" sz="2400" dirty="0" smtClean="0"/>
              <a:t>x </a:t>
            </a:r>
            <a:r>
              <a:rPr lang="en-GB" sz="2400" dirty="0" smtClean="0">
                <a:cs typeface="Times New Roman"/>
              </a:rPr>
              <a:t>≈0.35, y≈ 0.02. </a:t>
            </a:r>
          </a:p>
          <a:p>
            <a:pPr marL="0" indent="0">
              <a:spcBef>
                <a:spcPts val="0"/>
              </a:spcBef>
              <a:buNone/>
            </a:pPr>
            <a:r>
              <a:rPr lang="el-GR" sz="2400" dirty="0" smtClean="0">
                <a:cs typeface="Times New Roman"/>
              </a:rPr>
              <a:t>ε~</a:t>
            </a:r>
            <a:r>
              <a:rPr lang="en-GB" sz="2400" dirty="0" smtClean="0">
                <a:cs typeface="Times New Roman"/>
              </a:rPr>
              <a:t> +1.5%</a:t>
            </a:r>
          </a:p>
          <a:p>
            <a:pPr marL="0" indent="0">
              <a:spcBef>
                <a:spcPts val="0"/>
              </a:spcBef>
              <a:buNone/>
            </a:pPr>
            <a:endParaRPr lang="en-GB" sz="1000" dirty="0" smtClean="0"/>
          </a:p>
          <a:p>
            <a:pPr marL="0" indent="0">
              <a:spcBef>
                <a:spcPts val="0"/>
              </a:spcBef>
              <a:buNone/>
            </a:pPr>
            <a:endParaRPr lang="en-GB" sz="800" dirty="0" smtClean="0"/>
          </a:p>
          <a:p>
            <a:pPr marL="0" indent="0">
              <a:spcBef>
                <a:spcPts val="0"/>
              </a:spcBef>
              <a:buNone/>
            </a:pPr>
            <a:r>
              <a:rPr lang="en-GB" sz="2400" dirty="0" smtClean="0"/>
              <a:t>Fairly abrupt interfaces (roughness ~2-3ML)</a:t>
            </a:r>
          </a:p>
          <a:p>
            <a:pPr marL="0">
              <a:buNone/>
            </a:pPr>
            <a:endParaRPr lang="en-GB" sz="2200" dirty="0"/>
          </a:p>
        </p:txBody>
      </p:sp>
      <p:sp>
        <p:nvSpPr>
          <p:cNvPr id="6" name="Title 1"/>
          <p:cNvSpPr>
            <a:spLocks noGrp="1"/>
          </p:cNvSpPr>
          <p:nvPr>
            <p:ph type="title"/>
          </p:nvPr>
        </p:nvSpPr>
        <p:spPr>
          <a:xfrm>
            <a:off x="457200" y="274638"/>
            <a:ext cx="5482952" cy="634082"/>
          </a:xfrm>
        </p:spPr>
        <p:txBody>
          <a:bodyPr/>
          <a:lstStyle/>
          <a:p>
            <a:pPr algn="l"/>
            <a:r>
              <a:rPr lang="en-GB" sz="3600" b="1" dirty="0" err="1" smtClean="0">
                <a:solidFill>
                  <a:srgbClr val="002060"/>
                </a:solidFill>
              </a:rPr>
              <a:t>Heterostructures</a:t>
            </a:r>
            <a:endParaRPr lang="en-GB" sz="3600" b="1" dirty="0">
              <a:solidFill>
                <a:srgbClr val="002060"/>
              </a:solidFill>
            </a:endParaRPr>
          </a:p>
        </p:txBody>
      </p:sp>
      <p:pic>
        <p:nvPicPr>
          <p:cNvPr id="425986" name="Picture 2" descr="C:\Users\Mark\Desktop\Heraklion2\Pictures\InGaAsN QW TEM.jpg"/>
          <p:cNvPicPr>
            <a:picLocks noChangeAspect="1" noChangeArrowheads="1"/>
          </p:cNvPicPr>
          <p:nvPr/>
        </p:nvPicPr>
        <p:blipFill>
          <a:blip r:embed="rId2" cstate="print"/>
          <a:srcRect/>
          <a:stretch>
            <a:fillRect/>
          </a:stretch>
        </p:blipFill>
        <p:spPr bwMode="auto">
          <a:xfrm>
            <a:off x="4067944" y="920786"/>
            <a:ext cx="4968552" cy="5246067"/>
          </a:xfrm>
          <a:prstGeom prst="rect">
            <a:avLst/>
          </a:prstGeom>
          <a:noFill/>
        </p:spPr>
      </p:pic>
    </p:spTree>
    <p:extLst>
      <p:ext uri="{BB962C8B-B14F-4D97-AF65-F5344CB8AC3E}">
        <p14:creationId xmlns:p14="http://schemas.microsoft.com/office/powerpoint/2010/main" val="1924293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908720"/>
            <a:ext cx="8424936" cy="4417541"/>
          </a:xfrm>
        </p:spPr>
        <p:txBody>
          <a:bodyPr/>
          <a:lstStyle/>
          <a:p>
            <a:pPr marL="0">
              <a:buNone/>
            </a:pPr>
            <a:r>
              <a:rPr lang="en-GB" sz="2400" dirty="0" err="1" smtClean="0"/>
              <a:t>Heterostructures</a:t>
            </a:r>
            <a:r>
              <a:rPr lang="en-GB" sz="2400" dirty="0" smtClean="0"/>
              <a:t> are formed by combing materials with closely similar lattice constants (</a:t>
            </a:r>
            <a:r>
              <a:rPr lang="en-GB" sz="2400" dirty="0" err="1" smtClean="0"/>
              <a:t>eg</a:t>
            </a:r>
            <a:r>
              <a:rPr lang="en-GB" sz="2400" dirty="0" smtClean="0"/>
              <a:t>: GaAs and </a:t>
            </a:r>
            <a:r>
              <a:rPr lang="en-GB" sz="2400" dirty="0" err="1" smtClean="0"/>
              <a:t>AlAs</a:t>
            </a:r>
            <a:r>
              <a:rPr lang="en-GB" sz="2400" dirty="0" smtClean="0"/>
              <a:t>, or InP and InGaAs).</a:t>
            </a:r>
          </a:p>
          <a:p>
            <a:pPr marL="0">
              <a:buNone/>
            </a:pPr>
            <a:r>
              <a:rPr lang="en-GB" sz="2400" dirty="0" smtClean="0"/>
              <a:t>However an extension can be made to different lattice constant materials providing the lattice mismatch is not too high and the thickness is not too great. In this case so called </a:t>
            </a:r>
            <a:r>
              <a:rPr lang="en-GB" sz="2400" i="1" dirty="0" err="1" smtClean="0"/>
              <a:t>pseudomorphic</a:t>
            </a:r>
            <a:r>
              <a:rPr lang="en-GB" sz="2400" dirty="0" smtClean="0"/>
              <a:t> growth may be achieved</a:t>
            </a:r>
            <a:r>
              <a:rPr lang="en-GB" sz="2000" dirty="0" smtClean="0"/>
              <a:t>.</a:t>
            </a:r>
          </a:p>
          <a:p>
            <a:pPr marL="0">
              <a:buNone/>
            </a:pPr>
            <a:endParaRPr lang="en-GB" sz="2000" dirty="0"/>
          </a:p>
        </p:txBody>
      </p:sp>
      <p:grpSp>
        <p:nvGrpSpPr>
          <p:cNvPr id="50" name="Group 49"/>
          <p:cNvGrpSpPr/>
          <p:nvPr/>
        </p:nvGrpSpPr>
        <p:grpSpPr>
          <a:xfrm>
            <a:off x="611560" y="3197076"/>
            <a:ext cx="7920037" cy="1816100"/>
            <a:chOff x="684213" y="2693020"/>
            <a:chExt cx="7920037" cy="1816100"/>
          </a:xfrm>
        </p:grpSpPr>
        <p:grpSp>
          <p:nvGrpSpPr>
            <p:cNvPr id="4" name="Group 102"/>
            <p:cNvGrpSpPr>
              <a:grpSpLocks/>
            </p:cNvGrpSpPr>
            <p:nvPr/>
          </p:nvGrpSpPr>
          <p:grpSpPr bwMode="auto">
            <a:xfrm>
              <a:off x="946150" y="4132882"/>
              <a:ext cx="4560888" cy="376238"/>
              <a:chOff x="596" y="2296"/>
              <a:chExt cx="2873" cy="237"/>
            </a:xfrm>
          </p:grpSpPr>
          <p:sp>
            <p:nvSpPr>
              <p:cNvPr id="5" name="Text Box 81"/>
              <p:cNvSpPr txBox="1">
                <a:spLocks noChangeArrowheads="1"/>
              </p:cNvSpPr>
              <p:nvPr/>
            </p:nvSpPr>
            <p:spPr bwMode="auto">
              <a:xfrm>
                <a:off x="596" y="2296"/>
                <a:ext cx="350" cy="231"/>
              </a:xfrm>
              <a:prstGeom prst="rect">
                <a:avLst/>
              </a:prstGeom>
              <a:noFill/>
              <a:ln w="9525">
                <a:noFill/>
                <a:miter lim="800000"/>
                <a:headEnd/>
                <a:tailEnd/>
              </a:ln>
              <a:effectLst/>
            </p:spPr>
            <p:txBody>
              <a:bodyPr wrap="none">
                <a:spAutoFit/>
              </a:bodyPr>
              <a:lstStyle/>
              <a:p>
                <a:r>
                  <a:rPr lang="fr-FR">
                    <a:solidFill>
                      <a:srgbClr val="080808"/>
                    </a:solidFill>
                  </a:rPr>
                  <a:t>a</a:t>
                </a:r>
                <a:r>
                  <a:rPr lang="fr-FR" baseline="-8000">
                    <a:solidFill>
                      <a:srgbClr val="080808"/>
                    </a:solidFill>
                  </a:rPr>
                  <a:t>sub</a:t>
                </a:r>
              </a:p>
            </p:txBody>
          </p:sp>
          <p:sp>
            <p:nvSpPr>
              <p:cNvPr id="6" name="Text Box 85"/>
              <p:cNvSpPr txBox="1">
                <a:spLocks noChangeArrowheads="1"/>
              </p:cNvSpPr>
              <p:nvPr/>
            </p:nvSpPr>
            <p:spPr bwMode="auto">
              <a:xfrm>
                <a:off x="1759" y="2296"/>
                <a:ext cx="350" cy="231"/>
              </a:xfrm>
              <a:prstGeom prst="rect">
                <a:avLst/>
              </a:prstGeom>
              <a:noFill/>
              <a:ln w="9525">
                <a:noFill/>
                <a:miter lim="800000"/>
                <a:headEnd/>
                <a:tailEnd/>
              </a:ln>
              <a:effectLst/>
            </p:spPr>
            <p:txBody>
              <a:bodyPr wrap="none">
                <a:spAutoFit/>
              </a:bodyPr>
              <a:lstStyle/>
              <a:p>
                <a:r>
                  <a:rPr lang="fr-FR">
                    <a:solidFill>
                      <a:srgbClr val="080808"/>
                    </a:solidFill>
                  </a:rPr>
                  <a:t>a</a:t>
                </a:r>
                <a:r>
                  <a:rPr lang="fr-FR" baseline="-8000">
                    <a:solidFill>
                      <a:srgbClr val="080808"/>
                    </a:solidFill>
                  </a:rPr>
                  <a:t>sub</a:t>
                </a:r>
              </a:p>
            </p:txBody>
          </p:sp>
          <p:sp>
            <p:nvSpPr>
              <p:cNvPr id="7" name="Text Box 93"/>
              <p:cNvSpPr txBox="1">
                <a:spLocks noChangeArrowheads="1"/>
              </p:cNvSpPr>
              <p:nvPr/>
            </p:nvSpPr>
            <p:spPr bwMode="auto">
              <a:xfrm>
                <a:off x="2245" y="2340"/>
                <a:ext cx="569" cy="192"/>
              </a:xfrm>
              <a:prstGeom prst="rect">
                <a:avLst/>
              </a:prstGeom>
              <a:noFill/>
              <a:ln w="9525">
                <a:noFill/>
                <a:miter lim="800000"/>
                <a:headEnd/>
                <a:tailEnd/>
              </a:ln>
              <a:effectLst/>
            </p:spPr>
            <p:txBody>
              <a:bodyPr wrap="none">
                <a:spAutoFit/>
              </a:bodyPr>
              <a:lstStyle/>
              <a:p>
                <a:r>
                  <a:rPr lang="fr-FR" sz="1400" b="1">
                    <a:solidFill>
                      <a:srgbClr val="080808"/>
                    </a:solidFill>
                  </a:rPr>
                  <a:t>Hydrost.</a:t>
                </a:r>
              </a:p>
            </p:txBody>
          </p:sp>
          <p:sp>
            <p:nvSpPr>
              <p:cNvPr id="8" name="Text Box 94"/>
              <p:cNvSpPr txBox="1">
                <a:spLocks noChangeArrowheads="1"/>
              </p:cNvSpPr>
              <p:nvPr/>
            </p:nvSpPr>
            <p:spPr bwMode="auto">
              <a:xfrm>
                <a:off x="2880" y="2341"/>
                <a:ext cx="589" cy="192"/>
              </a:xfrm>
              <a:prstGeom prst="rect">
                <a:avLst/>
              </a:prstGeom>
              <a:noFill/>
              <a:ln w="9525">
                <a:noFill/>
                <a:miter lim="800000"/>
                <a:headEnd/>
                <a:tailEnd/>
              </a:ln>
              <a:effectLst/>
            </p:spPr>
            <p:txBody>
              <a:bodyPr>
                <a:spAutoFit/>
              </a:bodyPr>
              <a:lstStyle/>
              <a:p>
                <a:r>
                  <a:rPr lang="fr-FR" sz="1400" b="1">
                    <a:solidFill>
                      <a:srgbClr val="080808"/>
                    </a:solidFill>
                  </a:rPr>
                  <a:t>Uniax.</a:t>
                </a:r>
              </a:p>
            </p:txBody>
          </p:sp>
        </p:grpSp>
        <p:sp>
          <p:nvSpPr>
            <p:cNvPr id="9" name="Rectangle 56"/>
            <p:cNvSpPr>
              <a:spLocks noChangeArrowheads="1"/>
            </p:cNvSpPr>
            <p:nvPr/>
          </p:nvSpPr>
          <p:spPr bwMode="auto">
            <a:xfrm>
              <a:off x="1055688" y="3861420"/>
              <a:ext cx="360362" cy="360362"/>
            </a:xfrm>
            <a:prstGeom prst="rect">
              <a:avLst/>
            </a:prstGeom>
            <a:solidFill>
              <a:schemeClr val="accent1"/>
            </a:solidFill>
            <a:ln w="9525">
              <a:solidFill>
                <a:schemeClr val="tx1"/>
              </a:solidFill>
              <a:miter lim="800000"/>
              <a:headEnd/>
              <a:tailEnd/>
            </a:ln>
            <a:effectLst/>
          </p:spPr>
          <p:txBody>
            <a:bodyPr wrap="none" anchor="ctr"/>
            <a:lstStyle/>
            <a:p>
              <a:endParaRPr lang="en-GB">
                <a:solidFill>
                  <a:srgbClr val="080808"/>
                </a:solidFill>
              </a:endParaRPr>
            </a:p>
          </p:txBody>
        </p:sp>
        <p:sp>
          <p:nvSpPr>
            <p:cNvPr id="10" name="Text Box 62"/>
            <p:cNvSpPr txBox="1">
              <a:spLocks noChangeArrowheads="1"/>
            </p:cNvSpPr>
            <p:nvPr/>
          </p:nvSpPr>
          <p:spPr bwMode="auto">
            <a:xfrm>
              <a:off x="1952625" y="3621707"/>
              <a:ext cx="387350" cy="366713"/>
            </a:xfrm>
            <a:prstGeom prst="rect">
              <a:avLst/>
            </a:prstGeom>
            <a:noFill/>
            <a:ln w="9525">
              <a:noFill/>
              <a:miter lim="800000"/>
              <a:headEnd/>
              <a:tailEnd/>
            </a:ln>
            <a:effectLst/>
          </p:spPr>
          <p:txBody>
            <a:bodyPr wrap="none">
              <a:spAutoFit/>
            </a:bodyPr>
            <a:lstStyle/>
            <a:p>
              <a:r>
                <a:rPr lang="fr-FR">
                  <a:solidFill>
                    <a:srgbClr val="080808"/>
                  </a:solidFill>
                  <a:sym typeface="Wingdings 3" pitchFamily="18" charset="2"/>
                </a:rPr>
                <a:t></a:t>
              </a:r>
            </a:p>
          </p:txBody>
        </p:sp>
        <p:sp>
          <p:nvSpPr>
            <p:cNvPr id="11" name="Rectangle 73" descr="70 %"/>
            <p:cNvSpPr>
              <a:spLocks noChangeArrowheads="1"/>
            </p:cNvSpPr>
            <p:nvPr/>
          </p:nvSpPr>
          <p:spPr bwMode="auto">
            <a:xfrm>
              <a:off x="971550" y="3208957"/>
              <a:ext cx="563563" cy="563563"/>
            </a:xfrm>
            <a:prstGeom prst="rect">
              <a:avLst/>
            </a:prstGeom>
            <a:pattFill prst="pct70">
              <a:fgClr>
                <a:schemeClr val="folHlink"/>
              </a:fgClr>
              <a:bgClr>
                <a:srgbClr val="FFFFFF"/>
              </a:bgClr>
            </a:pattFill>
            <a:ln w="9525">
              <a:solidFill>
                <a:schemeClr val="tx1"/>
              </a:solidFill>
              <a:miter lim="800000"/>
              <a:headEnd/>
              <a:tailEnd/>
            </a:ln>
            <a:effectLst/>
          </p:spPr>
          <p:txBody>
            <a:bodyPr wrap="none" anchor="ctr"/>
            <a:lstStyle/>
            <a:p>
              <a:endParaRPr lang="en-GB">
                <a:solidFill>
                  <a:srgbClr val="080808"/>
                </a:solidFill>
              </a:endParaRPr>
            </a:p>
          </p:txBody>
        </p:sp>
        <p:sp>
          <p:nvSpPr>
            <p:cNvPr id="12" name="Rectangle 72" descr="70 %"/>
            <p:cNvSpPr>
              <a:spLocks noChangeArrowheads="1"/>
            </p:cNvSpPr>
            <p:nvPr/>
          </p:nvSpPr>
          <p:spPr bwMode="auto">
            <a:xfrm>
              <a:off x="3784600" y="3186732"/>
              <a:ext cx="563563" cy="563563"/>
            </a:xfrm>
            <a:prstGeom prst="rect">
              <a:avLst/>
            </a:prstGeom>
            <a:pattFill prst="pct70">
              <a:fgClr>
                <a:schemeClr val="folHlink"/>
              </a:fgClr>
              <a:bgClr>
                <a:schemeClr val="folHlink"/>
              </a:bgClr>
            </a:pattFill>
            <a:ln w="9525">
              <a:solidFill>
                <a:schemeClr val="tx1"/>
              </a:solidFill>
              <a:miter lim="800000"/>
              <a:headEnd/>
              <a:tailEnd/>
            </a:ln>
            <a:effectLst/>
          </p:spPr>
          <p:txBody>
            <a:bodyPr wrap="none" anchor="ctr"/>
            <a:lstStyle/>
            <a:p>
              <a:endParaRPr lang="en-GB">
                <a:solidFill>
                  <a:srgbClr val="080808"/>
                </a:solidFill>
              </a:endParaRPr>
            </a:p>
          </p:txBody>
        </p:sp>
        <p:sp>
          <p:nvSpPr>
            <p:cNvPr id="13" name="Rectangle 58"/>
            <p:cNvSpPr>
              <a:spLocks noChangeArrowheads="1"/>
            </p:cNvSpPr>
            <p:nvPr/>
          </p:nvSpPr>
          <p:spPr bwMode="auto">
            <a:xfrm>
              <a:off x="3890963" y="3843957"/>
              <a:ext cx="360362" cy="360363"/>
            </a:xfrm>
            <a:prstGeom prst="rect">
              <a:avLst/>
            </a:prstGeom>
            <a:solidFill>
              <a:schemeClr val="accent1"/>
            </a:solidFill>
            <a:ln w="9525">
              <a:solidFill>
                <a:schemeClr val="tx1"/>
              </a:solidFill>
              <a:miter lim="800000"/>
              <a:headEnd/>
              <a:tailEnd/>
            </a:ln>
            <a:effectLst/>
          </p:spPr>
          <p:txBody>
            <a:bodyPr wrap="none" anchor="ctr"/>
            <a:lstStyle/>
            <a:p>
              <a:endParaRPr lang="en-GB">
                <a:solidFill>
                  <a:srgbClr val="080808"/>
                </a:solidFill>
              </a:endParaRPr>
            </a:p>
          </p:txBody>
        </p:sp>
        <p:sp>
          <p:nvSpPr>
            <p:cNvPr id="14" name="Rectangle 59"/>
            <p:cNvSpPr>
              <a:spLocks noChangeArrowheads="1"/>
            </p:cNvSpPr>
            <p:nvPr/>
          </p:nvSpPr>
          <p:spPr bwMode="auto">
            <a:xfrm>
              <a:off x="4754563" y="3826495"/>
              <a:ext cx="360362" cy="360362"/>
            </a:xfrm>
            <a:prstGeom prst="rect">
              <a:avLst/>
            </a:prstGeom>
            <a:solidFill>
              <a:schemeClr val="accent1"/>
            </a:solidFill>
            <a:ln w="9525">
              <a:solidFill>
                <a:schemeClr val="tx1"/>
              </a:solidFill>
              <a:miter lim="800000"/>
              <a:headEnd/>
              <a:tailEnd/>
            </a:ln>
            <a:effectLst/>
          </p:spPr>
          <p:txBody>
            <a:bodyPr wrap="none" anchor="ctr"/>
            <a:lstStyle/>
            <a:p>
              <a:endParaRPr lang="en-GB">
                <a:solidFill>
                  <a:srgbClr val="080808"/>
                </a:solidFill>
              </a:endParaRPr>
            </a:p>
          </p:txBody>
        </p:sp>
        <p:sp>
          <p:nvSpPr>
            <p:cNvPr id="15" name="Rectangle 60" descr="Petit damier"/>
            <p:cNvSpPr>
              <a:spLocks noChangeArrowheads="1"/>
            </p:cNvSpPr>
            <p:nvPr/>
          </p:nvSpPr>
          <p:spPr bwMode="auto">
            <a:xfrm>
              <a:off x="3890963" y="3293095"/>
              <a:ext cx="360362" cy="360362"/>
            </a:xfrm>
            <a:prstGeom prst="rect">
              <a:avLst/>
            </a:prstGeom>
            <a:pattFill prst="smCheck">
              <a:fgClr>
                <a:schemeClr val="folHlink"/>
              </a:fgClr>
              <a:bgClr>
                <a:schemeClr val="bg1"/>
              </a:bgClr>
            </a:pattFill>
            <a:ln w="9525">
              <a:solidFill>
                <a:schemeClr val="tx1"/>
              </a:solidFill>
              <a:miter lim="800000"/>
              <a:headEnd/>
              <a:tailEnd/>
            </a:ln>
            <a:effectLst/>
          </p:spPr>
          <p:txBody>
            <a:bodyPr wrap="none" anchor="ctr"/>
            <a:lstStyle/>
            <a:p>
              <a:endParaRPr lang="en-GB">
                <a:solidFill>
                  <a:srgbClr val="080808"/>
                </a:solidFill>
              </a:endParaRPr>
            </a:p>
          </p:txBody>
        </p:sp>
        <p:sp>
          <p:nvSpPr>
            <p:cNvPr id="16" name="Rectangle 61"/>
            <p:cNvSpPr>
              <a:spLocks noChangeArrowheads="1"/>
            </p:cNvSpPr>
            <p:nvPr/>
          </p:nvSpPr>
          <p:spPr bwMode="auto">
            <a:xfrm>
              <a:off x="4754563" y="3080370"/>
              <a:ext cx="360362" cy="649287"/>
            </a:xfrm>
            <a:prstGeom prst="rect">
              <a:avLst/>
            </a:prstGeom>
            <a:solidFill>
              <a:schemeClr val="folHlink"/>
            </a:solidFill>
            <a:ln w="9525">
              <a:solidFill>
                <a:schemeClr val="tx1"/>
              </a:solidFill>
              <a:miter lim="800000"/>
              <a:headEnd/>
              <a:tailEnd/>
            </a:ln>
            <a:effectLst/>
          </p:spPr>
          <p:txBody>
            <a:bodyPr wrap="none" anchor="ctr"/>
            <a:lstStyle/>
            <a:p>
              <a:endParaRPr lang="en-GB">
                <a:solidFill>
                  <a:srgbClr val="080808"/>
                </a:solidFill>
              </a:endParaRPr>
            </a:p>
          </p:txBody>
        </p:sp>
        <p:sp>
          <p:nvSpPr>
            <p:cNvPr id="17" name="Text Box 63"/>
            <p:cNvSpPr txBox="1">
              <a:spLocks noChangeArrowheads="1"/>
            </p:cNvSpPr>
            <p:nvPr/>
          </p:nvSpPr>
          <p:spPr bwMode="auto">
            <a:xfrm>
              <a:off x="4365625" y="3599482"/>
              <a:ext cx="317500" cy="366713"/>
            </a:xfrm>
            <a:prstGeom prst="rect">
              <a:avLst/>
            </a:prstGeom>
            <a:noFill/>
            <a:ln w="9525">
              <a:noFill/>
              <a:miter lim="800000"/>
              <a:headEnd/>
              <a:tailEnd/>
            </a:ln>
            <a:effectLst/>
          </p:spPr>
          <p:txBody>
            <a:bodyPr wrap="none">
              <a:spAutoFit/>
            </a:bodyPr>
            <a:lstStyle/>
            <a:p>
              <a:r>
                <a:rPr lang="fr-FR">
                  <a:solidFill>
                    <a:srgbClr val="080808"/>
                  </a:solidFill>
                </a:rPr>
                <a:t>+</a:t>
              </a:r>
            </a:p>
          </p:txBody>
        </p:sp>
        <p:sp>
          <p:nvSpPr>
            <p:cNvPr id="18" name="Text Box 66"/>
            <p:cNvSpPr txBox="1">
              <a:spLocks noChangeArrowheads="1"/>
            </p:cNvSpPr>
            <p:nvPr/>
          </p:nvSpPr>
          <p:spPr bwMode="auto">
            <a:xfrm>
              <a:off x="4138613" y="3305795"/>
              <a:ext cx="387350" cy="366712"/>
            </a:xfrm>
            <a:prstGeom prst="rect">
              <a:avLst/>
            </a:prstGeom>
            <a:noFill/>
            <a:ln w="9525">
              <a:noFill/>
              <a:miter lim="800000"/>
              <a:headEnd/>
              <a:tailEnd/>
            </a:ln>
            <a:effectLst/>
          </p:spPr>
          <p:txBody>
            <a:bodyPr wrap="none">
              <a:spAutoFit/>
            </a:bodyPr>
            <a:lstStyle/>
            <a:p>
              <a:r>
                <a:rPr lang="fr-FR">
                  <a:solidFill>
                    <a:srgbClr val="080808"/>
                  </a:solidFill>
                  <a:sym typeface="Wingdings 3" pitchFamily="18" charset="2"/>
                </a:rPr>
                <a:t></a:t>
              </a:r>
            </a:p>
          </p:txBody>
        </p:sp>
        <p:sp>
          <p:nvSpPr>
            <p:cNvPr id="19" name="Text Box 67"/>
            <p:cNvSpPr txBox="1">
              <a:spLocks noChangeArrowheads="1"/>
            </p:cNvSpPr>
            <p:nvPr/>
          </p:nvSpPr>
          <p:spPr bwMode="auto">
            <a:xfrm>
              <a:off x="3622675" y="3286745"/>
              <a:ext cx="387350" cy="366712"/>
            </a:xfrm>
            <a:prstGeom prst="rect">
              <a:avLst/>
            </a:prstGeom>
            <a:noFill/>
            <a:ln w="9525">
              <a:noFill/>
              <a:miter lim="800000"/>
              <a:headEnd/>
              <a:tailEnd/>
            </a:ln>
            <a:effectLst/>
          </p:spPr>
          <p:txBody>
            <a:bodyPr wrap="none">
              <a:spAutoFit/>
            </a:bodyPr>
            <a:lstStyle/>
            <a:p>
              <a:r>
                <a:rPr lang="fr-FR">
                  <a:solidFill>
                    <a:srgbClr val="080808"/>
                  </a:solidFill>
                  <a:sym typeface="Wingdings 3" pitchFamily="18" charset="2"/>
                </a:rPr>
                <a:t></a:t>
              </a:r>
            </a:p>
          </p:txBody>
        </p:sp>
        <p:sp>
          <p:nvSpPr>
            <p:cNvPr id="20" name="Text Box 68"/>
            <p:cNvSpPr txBox="1">
              <a:spLocks noChangeArrowheads="1"/>
            </p:cNvSpPr>
            <p:nvPr/>
          </p:nvSpPr>
          <p:spPr bwMode="auto">
            <a:xfrm>
              <a:off x="3890963" y="3045445"/>
              <a:ext cx="393700" cy="366712"/>
            </a:xfrm>
            <a:prstGeom prst="rect">
              <a:avLst/>
            </a:prstGeom>
            <a:noFill/>
            <a:ln w="9525">
              <a:noFill/>
              <a:miter lim="800000"/>
              <a:headEnd/>
              <a:tailEnd/>
            </a:ln>
            <a:effectLst/>
          </p:spPr>
          <p:txBody>
            <a:bodyPr wrap="none">
              <a:spAutoFit/>
            </a:bodyPr>
            <a:lstStyle/>
            <a:p>
              <a:r>
                <a:rPr lang="fr-FR" dirty="0">
                  <a:solidFill>
                    <a:srgbClr val="080808"/>
                  </a:solidFill>
                  <a:sym typeface="Wingdings 3" pitchFamily="18" charset="2"/>
                </a:rPr>
                <a:t></a:t>
              </a:r>
            </a:p>
          </p:txBody>
        </p:sp>
        <p:sp>
          <p:nvSpPr>
            <p:cNvPr id="21" name="Text Box 70"/>
            <p:cNvSpPr txBox="1">
              <a:spLocks noChangeArrowheads="1"/>
            </p:cNvSpPr>
            <p:nvPr/>
          </p:nvSpPr>
          <p:spPr bwMode="auto">
            <a:xfrm>
              <a:off x="3890963" y="3569320"/>
              <a:ext cx="393700" cy="366712"/>
            </a:xfrm>
            <a:prstGeom prst="rect">
              <a:avLst/>
            </a:prstGeom>
            <a:noFill/>
            <a:ln w="9525">
              <a:noFill/>
              <a:miter lim="800000"/>
              <a:headEnd/>
              <a:tailEnd/>
            </a:ln>
            <a:effectLst/>
          </p:spPr>
          <p:txBody>
            <a:bodyPr wrap="none">
              <a:spAutoFit/>
            </a:bodyPr>
            <a:lstStyle/>
            <a:p>
              <a:r>
                <a:rPr lang="fr-FR">
                  <a:solidFill>
                    <a:srgbClr val="080808"/>
                  </a:solidFill>
                  <a:sym typeface="Wingdings 3" pitchFamily="18" charset="2"/>
                </a:rPr>
                <a:t></a:t>
              </a:r>
            </a:p>
          </p:txBody>
        </p:sp>
        <p:sp>
          <p:nvSpPr>
            <p:cNvPr id="22" name="Text Box 71"/>
            <p:cNvSpPr txBox="1">
              <a:spLocks noChangeArrowheads="1"/>
            </p:cNvSpPr>
            <p:nvPr/>
          </p:nvSpPr>
          <p:spPr bwMode="auto">
            <a:xfrm>
              <a:off x="4754563" y="3008932"/>
              <a:ext cx="393700" cy="366713"/>
            </a:xfrm>
            <a:prstGeom prst="rect">
              <a:avLst/>
            </a:prstGeom>
            <a:noFill/>
            <a:ln w="9525">
              <a:noFill/>
              <a:miter lim="800000"/>
              <a:headEnd/>
              <a:tailEnd/>
            </a:ln>
            <a:effectLst/>
          </p:spPr>
          <p:txBody>
            <a:bodyPr wrap="none">
              <a:spAutoFit/>
            </a:bodyPr>
            <a:lstStyle/>
            <a:p>
              <a:r>
                <a:rPr lang="fr-FR">
                  <a:solidFill>
                    <a:srgbClr val="080808"/>
                  </a:solidFill>
                  <a:sym typeface="Wingdings 3" pitchFamily="18" charset="2"/>
                </a:rPr>
                <a:t></a:t>
              </a:r>
            </a:p>
          </p:txBody>
        </p:sp>
        <p:sp>
          <p:nvSpPr>
            <p:cNvPr id="23" name="Rectangle 74" descr="Petit damier"/>
            <p:cNvSpPr>
              <a:spLocks noChangeArrowheads="1"/>
            </p:cNvSpPr>
            <p:nvPr/>
          </p:nvSpPr>
          <p:spPr bwMode="auto">
            <a:xfrm>
              <a:off x="4754563" y="3369295"/>
              <a:ext cx="360362" cy="360362"/>
            </a:xfrm>
            <a:prstGeom prst="rect">
              <a:avLst/>
            </a:prstGeom>
            <a:pattFill prst="smCheck">
              <a:fgClr>
                <a:schemeClr val="folHlink"/>
              </a:fgClr>
              <a:bgClr>
                <a:srgbClr val="FFFFFF"/>
              </a:bgClr>
            </a:pattFill>
            <a:ln w="9525">
              <a:solidFill>
                <a:schemeClr val="tx1"/>
              </a:solidFill>
              <a:miter lim="800000"/>
              <a:headEnd/>
              <a:tailEnd/>
            </a:ln>
            <a:effectLst/>
          </p:spPr>
          <p:txBody>
            <a:bodyPr wrap="none" anchor="ctr"/>
            <a:lstStyle/>
            <a:p>
              <a:endParaRPr lang="en-GB">
                <a:solidFill>
                  <a:srgbClr val="080808"/>
                </a:solidFill>
              </a:endParaRPr>
            </a:p>
          </p:txBody>
        </p:sp>
        <p:sp>
          <p:nvSpPr>
            <p:cNvPr id="24" name="Rectangle 75"/>
            <p:cNvSpPr>
              <a:spLocks noChangeArrowheads="1"/>
            </p:cNvSpPr>
            <p:nvPr/>
          </p:nvSpPr>
          <p:spPr bwMode="auto">
            <a:xfrm>
              <a:off x="2873375" y="3843957"/>
              <a:ext cx="360363" cy="360363"/>
            </a:xfrm>
            <a:prstGeom prst="rect">
              <a:avLst/>
            </a:prstGeom>
            <a:solidFill>
              <a:schemeClr val="accent1"/>
            </a:solidFill>
            <a:ln w="9525">
              <a:solidFill>
                <a:schemeClr val="tx1"/>
              </a:solidFill>
              <a:miter lim="800000"/>
              <a:headEnd/>
              <a:tailEnd/>
            </a:ln>
            <a:effectLst/>
          </p:spPr>
          <p:txBody>
            <a:bodyPr wrap="none" anchor="ctr"/>
            <a:lstStyle/>
            <a:p>
              <a:endParaRPr lang="en-GB">
                <a:solidFill>
                  <a:srgbClr val="080808"/>
                </a:solidFill>
              </a:endParaRPr>
            </a:p>
          </p:txBody>
        </p:sp>
        <p:sp>
          <p:nvSpPr>
            <p:cNvPr id="25" name="Rectangle 76"/>
            <p:cNvSpPr>
              <a:spLocks noChangeArrowheads="1"/>
            </p:cNvSpPr>
            <p:nvPr/>
          </p:nvSpPr>
          <p:spPr bwMode="auto">
            <a:xfrm>
              <a:off x="2873375" y="3194670"/>
              <a:ext cx="360363" cy="649287"/>
            </a:xfrm>
            <a:prstGeom prst="rect">
              <a:avLst/>
            </a:prstGeom>
            <a:solidFill>
              <a:schemeClr val="folHlink"/>
            </a:solidFill>
            <a:ln w="9525">
              <a:solidFill>
                <a:schemeClr val="tx1"/>
              </a:solidFill>
              <a:miter lim="800000"/>
              <a:headEnd/>
              <a:tailEnd/>
            </a:ln>
            <a:effectLst/>
          </p:spPr>
          <p:txBody>
            <a:bodyPr wrap="none" anchor="ctr"/>
            <a:lstStyle/>
            <a:p>
              <a:endParaRPr lang="en-GB">
                <a:solidFill>
                  <a:srgbClr val="080808"/>
                </a:solidFill>
              </a:endParaRPr>
            </a:p>
          </p:txBody>
        </p:sp>
        <p:sp>
          <p:nvSpPr>
            <p:cNvPr id="26" name="Text Box 80"/>
            <p:cNvSpPr txBox="1">
              <a:spLocks noChangeArrowheads="1"/>
            </p:cNvSpPr>
            <p:nvPr/>
          </p:nvSpPr>
          <p:spPr bwMode="auto">
            <a:xfrm>
              <a:off x="3390900" y="3615357"/>
              <a:ext cx="317500" cy="366713"/>
            </a:xfrm>
            <a:prstGeom prst="rect">
              <a:avLst/>
            </a:prstGeom>
            <a:noFill/>
            <a:ln w="9525">
              <a:noFill/>
              <a:miter lim="800000"/>
              <a:headEnd/>
              <a:tailEnd/>
            </a:ln>
            <a:effectLst/>
          </p:spPr>
          <p:txBody>
            <a:bodyPr wrap="none">
              <a:spAutoFit/>
            </a:bodyPr>
            <a:lstStyle/>
            <a:p>
              <a:r>
                <a:rPr lang="fr-FR">
                  <a:solidFill>
                    <a:srgbClr val="080808"/>
                  </a:solidFill>
                </a:rPr>
                <a:t>=</a:t>
              </a:r>
            </a:p>
          </p:txBody>
        </p:sp>
        <p:sp>
          <p:nvSpPr>
            <p:cNvPr id="27" name="Text Box 82"/>
            <p:cNvSpPr txBox="1">
              <a:spLocks noChangeArrowheads="1"/>
            </p:cNvSpPr>
            <p:nvPr/>
          </p:nvSpPr>
          <p:spPr bwMode="auto">
            <a:xfrm>
              <a:off x="1042988" y="2842245"/>
              <a:ext cx="387350" cy="366712"/>
            </a:xfrm>
            <a:prstGeom prst="rect">
              <a:avLst/>
            </a:prstGeom>
            <a:noFill/>
            <a:ln w="9525">
              <a:noFill/>
              <a:miter lim="800000"/>
              <a:headEnd/>
              <a:tailEnd/>
            </a:ln>
            <a:effectLst/>
          </p:spPr>
          <p:txBody>
            <a:bodyPr wrap="none">
              <a:spAutoFit/>
            </a:bodyPr>
            <a:lstStyle/>
            <a:p>
              <a:r>
                <a:rPr lang="fr-FR">
                  <a:solidFill>
                    <a:srgbClr val="080808"/>
                  </a:solidFill>
                </a:rPr>
                <a:t>a</a:t>
              </a:r>
              <a:r>
                <a:rPr lang="fr-FR" baseline="-8000">
                  <a:solidFill>
                    <a:srgbClr val="080808"/>
                  </a:solidFill>
                </a:rPr>
                <a:t>c</a:t>
              </a:r>
            </a:p>
          </p:txBody>
        </p:sp>
        <p:sp>
          <p:nvSpPr>
            <p:cNvPr id="28" name="Text Box 83"/>
            <p:cNvSpPr txBox="1">
              <a:spLocks noChangeArrowheads="1"/>
            </p:cNvSpPr>
            <p:nvPr/>
          </p:nvSpPr>
          <p:spPr bwMode="auto">
            <a:xfrm>
              <a:off x="2160588" y="3296270"/>
              <a:ext cx="755650" cy="366712"/>
            </a:xfrm>
            <a:prstGeom prst="rect">
              <a:avLst/>
            </a:prstGeom>
            <a:noFill/>
            <a:ln w="9525">
              <a:noFill/>
              <a:miter lim="800000"/>
              <a:headEnd/>
              <a:tailEnd/>
            </a:ln>
            <a:effectLst/>
          </p:spPr>
          <p:txBody>
            <a:bodyPr wrap="none">
              <a:spAutoFit/>
            </a:bodyPr>
            <a:lstStyle/>
            <a:p>
              <a:r>
                <a:rPr lang="fr-FR">
                  <a:solidFill>
                    <a:srgbClr val="080808"/>
                  </a:solidFill>
                </a:rPr>
                <a:t>a</a:t>
              </a:r>
              <a:r>
                <a:rPr lang="fr-FR" baseline="-8000">
                  <a:solidFill>
                    <a:srgbClr val="080808"/>
                  </a:solidFill>
                  <a:cs typeface="Arial" pitchFamily="34" charset="0"/>
                </a:rPr>
                <a:t>┴</a:t>
              </a:r>
              <a:r>
                <a:rPr lang="fr-FR">
                  <a:solidFill>
                    <a:srgbClr val="080808"/>
                  </a:solidFill>
                  <a:cs typeface="Arial" pitchFamily="34" charset="0"/>
                </a:rPr>
                <a:t>&gt;</a:t>
              </a:r>
              <a:r>
                <a:rPr lang="fr-FR">
                  <a:solidFill>
                    <a:srgbClr val="080808"/>
                  </a:solidFill>
                </a:rPr>
                <a:t>a</a:t>
              </a:r>
              <a:r>
                <a:rPr lang="fr-FR" baseline="-8000">
                  <a:solidFill>
                    <a:srgbClr val="080808"/>
                  </a:solidFill>
                </a:rPr>
                <a:t>c</a:t>
              </a:r>
            </a:p>
          </p:txBody>
        </p:sp>
        <p:sp>
          <p:nvSpPr>
            <p:cNvPr id="29" name="Text Box 84"/>
            <p:cNvSpPr txBox="1">
              <a:spLocks noChangeArrowheads="1"/>
            </p:cNvSpPr>
            <p:nvPr/>
          </p:nvSpPr>
          <p:spPr bwMode="auto">
            <a:xfrm>
              <a:off x="2484438" y="2693020"/>
              <a:ext cx="1109662" cy="366712"/>
            </a:xfrm>
            <a:prstGeom prst="rect">
              <a:avLst/>
            </a:prstGeom>
            <a:noFill/>
            <a:ln w="9525">
              <a:noFill/>
              <a:miter lim="800000"/>
              <a:headEnd/>
              <a:tailEnd/>
            </a:ln>
            <a:effectLst/>
          </p:spPr>
          <p:txBody>
            <a:bodyPr wrap="none">
              <a:spAutoFit/>
            </a:bodyPr>
            <a:lstStyle/>
            <a:p>
              <a:r>
                <a:rPr lang="fr-FR">
                  <a:solidFill>
                    <a:srgbClr val="080808"/>
                  </a:solidFill>
                </a:rPr>
                <a:t>a</a:t>
              </a:r>
              <a:r>
                <a:rPr lang="fr-FR" baseline="-8000">
                  <a:solidFill>
                    <a:srgbClr val="080808"/>
                  </a:solidFill>
                  <a:cs typeface="Arial" pitchFamily="34" charset="0"/>
                </a:rPr>
                <a:t>// = </a:t>
              </a:r>
              <a:r>
                <a:rPr lang="fr-FR">
                  <a:solidFill>
                    <a:srgbClr val="080808"/>
                  </a:solidFill>
                </a:rPr>
                <a:t>asub</a:t>
              </a:r>
              <a:r>
                <a:rPr lang="fr-FR" baseline="-8000">
                  <a:solidFill>
                    <a:srgbClr val="080808"/>
                  </a:solidFill>
                  <a:cs typeface="Arial" pitchFamily="34" charset="0"/>
                </a:rPr>
                <a:t> </a:t>
              </a:r>
            </a:p>
          </p:txBody>
        </p:sp>
        <p:sp>
          <p:nvSpPr>
            <p:cNvPr id="30" name="Text Box 87"/>
            <p:cNvSpPr txBox="1">
              <a:spLocks noChangeArrowheads="1"/>
            </p:cNvSpPr>
            <p:nvPr/>
          </p:nvSpPr>
          <p:spPr bwMode="auto">
            <a:xfrm>
              <a:off x="684213" y="3550270"/>
              <a:ext cx="387350" cy="366712"/>
            </a:xfrm>
            <a:prstGeom prst="rect">
              <a:avLst/>
            </a:prstGeom>
            <a:noFill/>
            <a:ln w="9525">
              <a:noFill/>
              <a:miter lim="800000"/>
              <a:headEnd/>
              <a:tailEnd/>
            </a:ln>
            <a:effectLst/>
          </p:spPr>
          <p:txBody>
            <a:bodyPr wrap="none">
              <a:spAutoFit/>
            </a:bodyPr>
            <a:lstStyle/>
            <a:p>
              <a:r>
                <a:rPr lang="fr-FR">
                  <a:solidFill>
                    <a:srgbClr val="080808"/>
                  </a:solidFill>
                  <a:sym typeface="Wingdings 3" pitchFamily="18" charset="2"/>
                </a:rPr>
                <a:t></a:t>
              </a:r>
            </a:p>
          </p:txBody>
        </p:sp>
        <p:sp>
          <p:nvSpPr>
            <p:cNvPr id="31" name="Rectangle 88"/>
            <p:cNvSpPr>
              <a:spLocks noChangeArrowheads="1"/>
            </p:cNvSpPr>
            <p:nvPr/>
          </p:nvSpPr>
          <p:spPr bwMode="auto">
            <a:xfrm>
              <a:off x="1447800" y="3556620"/>
              <a:ext cx="387350" cy="366712"/>
            </a:xfrm>
            <a:prstGeom prst="rect">
              <a:avLst/>
            </a:prstGeom>
            <a:noFill/>
            <a:ln w="9525">
              <a:noFill/>
              <a:miter lim="800000"/>
              <a:headEnd/>
              <a:tailEnd/>
            </a:ln>
            <a:effectLst/>
          </p:spPr>
          <p:txBody>
            <a:bodyPr wrap="none">
              <a:spAutoFit/>
            </a:bodyPr>
            <a:lstStyle/>
            <a:p>
              <a:r>
                <a:rPr lang="fr-FR">
                  <a:solidFill>
                    <a:srgbClr val="080808"/>
                  </a:solidFill>
                  <a:sym typeface="Wingdings 3" pitchFamily="18" charset="2"/>
                </a:rPr>
                <a:t></a:t>
              </a:r>
            </a:p>
          </p:txBody>
        </p:sp>
        <p:sp>
          <p:nvSpPr>
            <p:cNvPr id="32" name="Rectangle 39"/>
            <p:cNvSpPr>
              <a:spLocks noChangeArrowheads="1"/>
            </p:cNvSpPr>
            <p:nvPr/>
          </p:nvSpPr>
          <p:spPr bwMode="auto">
            <a:xfrm>
              <a:off x="5795963" y="3051795"/>
              <a:ext cx="2805112" cy="541337"/>
            </a:xfrm>
            <a:prstGeom prst="rect">
              <a:avLst/>
            </a:prstGeom>
            <a:solidFill>
              <a:schemeClr val="folHlink"/>
            </a:solidFill>
            <a:ln w="9525">
              <a:solidFill>
                <a:schemeClr val="tx1"/>
              </a:solidFill>
              <a:miter lim="800000"/>
              <a:headEnd/>
              <a:tailEnd/>
            </a:ln>
            <a:effectLst/>
          </p:spPr>
          <p:txBody>
            <a:bodyPr wrap="none" anchor="ctr"/>
            <a:lstStyle/>
            <a:p>
              <a:endParaRPr lang="en-GB">
                <a:solidFill>
                  <a:srgbClr val="080808"/>
                </a:solidFill>
              </a:endParaRPr>
            </a:p>
          </p:txBody>
        </p:sp>
        <p:sp>
          <p:nvSpPr>
            <p:cNvPr id="33" name="Rectangle 40"/>
            <p:cNvSpPr>
              <a:spLocks noChangeArrowheads="1"/>
            </p:cNvSpPr>
            <p:nvPr/>
          </p:nvSpPr>
          <p:spPr bwMode="auto">
            <a:xfrm>
              <a:off x="5795963" y="3596307"/>
              <a:ext cx="2801937" cy="622300"/>
            </a:xfrm>
            <a:prstGeom prst="rect">
              <a:avLst/>
            </a:prstGeom>
            <a:solidFill>
              <a:schemeClr val="accent1"/>
            </a:solidFill>
            <a:ln w="9525">
              <a:solidFill>
                <a:schemeClr val="tx1"/>
              </a:solidFill>
              <a:miter lim="800000"/>
              <a:headEnd/>
              <a:tailEnd/>
            </a:ln>
            <a:effectLst/>
          </p:spPr>
          <p:txBody>
            <a:bodyPr wrap="none" anchor="ctr"/>
            <a:lstStyle/>
            <a:p>
              <a:endParaRPr lang="en-GB">
                <a:solidFill>
                  <a:srgbClr val="080808"/>
                </a:solidFill>
              </a:endParaRPr>
            </a:p>
          </p:txBody>
        </p:sp>
        <p:sp>
          <p:nvSpPr>
            <p:cNvPr id="34" name="Line 53"/>
            <p:cNvSpPr>
              <a:spLocks noChangeShapeType="1"/>
            </p:cNvSpPr>
            <p:nvPr/>
          </p:nvSpPr>
          <p:spPr bwMode="auto">
            <a:xfrm>
              <a:off x="5795963" y="3809032"/>
              <a:ext cx="2808287" cy="0"/>
            </a:xfrm>
            <a:prstGeom prst="line">
              <a:avLst/>
            </a:prstGeom>
            <a:noFill/>
            <a:ln w="9525">
              <a:solidFill>
                <a:schemeClr val="tx1"/>
              </a:solidFill>
              <a:round/>
              <a:headEnd/>
              <a:tailEnd/>
            </a:ln>
            <a:effectLst/>
          </p:spPr>
          <p:txBody>
            <a:bodyPr/>
            <a:lstStyle/>
            <a:p>
              <a:endParaRPr lang="en-GB">
                <a:solidFill>
                  <a:srgbClr val="080808"/>
                </a:solidFill>
              </a:endParaRPr>
            </a:p>
          </p:txBody>
        </p:sp>
        <p:sp>
          <p:nvSpPr>
            <p:cNvPr id="35" name="Line 54"/>
            <p:cNvSpPr>
              <a:spLocks noChangeShapeType="1"/>
            </p:cNvSpPr>
            <p:nvPr/>
          </p:nvSpPr>
          <p:spPr bwMode="auto">
            <a:xfrm>
              <a:off x="5783263" y="4024932"/>
              <a:ext cx="2808287" cy="0"/>
            </a:xfrm>
            <a:prstGeom prst="line">
              <a:avLst/>
            </a:prstGeom>
            <a:noFill/>
            <a:ln w="9525">
              <a:solidFill>
                <a:schemeClr val="tx1"/>
              </a:solidFill>
              <a:round/>
              <a:headEnd/>
              <a:tailEnd/>
            </a:ln>
            <a:effectLst/>
          </p:spPr>
          <p:txBody>
            <a:bodyPr/>
            <a:lstStyle/>
            <a:p>
              <a:endParaRPr lang="en-GB">
                <a:solidFill>
                  <a:srgbClr val="080808"/>
                </a:solidFill>
              </a:endParaRPr>
            </a:p>
          </p:txBody>
        </p:sp>
        <p:sp>
          <p:nvSpPr>
            <p:cNvPr id="36" name="Line 55"/>
            <p:cNvSpPr>
              <a:spLocks noChangeShapeType="1"/>
            </p:cNvSpPr>
            <p:nvPr/>
          </p:nvSpPr>
          <p:spPr bwMode="auto">
            <a:xfrm>
              <a:off x="5783263" y="3329607"/>
              <a:ext cx="2808287" cy="0"/>
            </a:xfrm>
            <a:prstGeom prst="line">
              <a:avLst/>
            </a:prstGeom>
            <a:noFill/>
            <a:ln w="9525">
              <a:solidFill>
                <a:schemeClr val="tx1"/>
              </a:solidFill>
              <a:round/>
              <a:headEnd/>
              <a:tailEnd/>
            </a:ln>
            <a:effectLst/>
          </p:spPr>
          <p:txBody>
            <a:bodyPr/>
            <a:lstStyle/>
            <a:p>
              <a:endParaRPr lang="en-GB">
                <a:solidFill>
                  <a:srgbClr val="080808"/>
                </a:solidFill>
              </a:endParaRPr>
            </a:p>
          </p:txBody>
        </p:sp>
        <p:sp>
          <p:nvSpPr>
            <p:cNvPr id="37" name="Line 108"/>
            <p:cNvSpPr>
              <a:spLocks noChangeShapeType="1"/>
            </p:cNvSpPr>
            <p:nvPr/>
          </p:nvSpPr>
          <p:spPr bwMode="auto">
            <a:xfrm>
              <a:off x="7308850" y="3053382"/>
              <a:ext cx="0" cy="1189038"/>
            </a:xfrm>
            <a:prstGeom prst="line">
              <a:avLst/>
            </a:prstGeom>
            <a:noFill/>
            <a:ln w="9525">
              <a:solidFill>
                <a:schemeClr val="tx1"/>
              </a:solidFill>
              <a:round/>
              <a:headEnd/>
              <a:tailEnd/>
            </a:ln>
            <a:effectLst/>
          </p:spPr>
          <p:txBody>
            <a:bodyPr/>
            <a:lstStyle/>
            <a:p>
              <a:endParaRPr lang="en-GB">
                <a:solidFill>
                  <a:srgbClr val="080808"/>
                </a:solidFill>
              </a:endParaRPr>
            </a:p>
          </p:txBody>
        </p:sp>
        <p:sp>
          <p:nvSpPr>
            <p:cNvPr id="38" name="Line 109"/>
            <p:cNvSpPr>
              <a:spLocks noChangeShapeType="1"/>
            </p:cNvSpPr>
            <p:nvPr/>
          </p:nvSpPr>
          <p:spPr bwMode="auto">
            <a:xfrm>
              <a:off x="7524750" y="3040682"/>
              <a:ext cx="0" cy="1189038"/>
            </a:xfrm>
            <a:prstGeom prst="line">
              <a:avLst/>
            </a:prstGeom>
            <a:noFill/>
            <a:ln w="9525">
              <a:solidFill>
                <a:schemeClr val="tx1"/>
              </a:solidFill>
              <a:round/>
              <a:headEnd/>
              <a:tailEnd/>
            </a:ln>
            <a:effectLst/>
          </p:spPr>
          <p:txBody>
            <a:bodyPr/>
            <a:lstStyle/>
            <a:p>
              <a:endParaRPr lang="en-GB">
                <a:solidFill>
                  <a:srgbClr val="080808"/>
                </a:solidFill>
              </a:endParaRPr>
            </a:p>
          </p:txBody>
        </p:sp>
        <p:sp>
          <p:nvSpPr>
            <p:cNvPr id="39" name="Line 110"/>
            <p:cNvSpPr>
              <a:spLocks noChangeShapeType="1"/>
            </p:cNvSpPr>
            <p:nvPr/>
          </p:nvSpPr>
          <p:spPr bwMode="auto">
            <a:xfrm>
              <a:off x="7740650" y="3042270"/>
              <a:ext cx="0" cy="1189037"/>
            </a:xfrm>
            <a:prstGeom prst="line">
              <a:avLst/>
            </a:prstGeom>
            <a:noFill/>
            <a:ln w="9525">
              <a:solidFill>
                <a:schemeClr val="tx1"/>
              </a:solidFill>
              <a:round/>
              <a:headEnd/>
              <a:tailEnd/>
            </a:ln>
            <a:effectLst/>
          </p:spPr>
          <p:txBody>
            <a:bodyPr/>
            <a:lstStyle/>
            <a:p>
              <a:endParaRPr lang="en-GB">
                <a:solidFill>
                  <a:srgbClr val="080808"/>
                </a:solidFill>
              </a:endParaRPr>
            </a:p>
          </p:txBody>
        </p:sp>
        <p:sp>
          <p:nvSpPr>
            <p:cNvPr id="40" name="Line 111"/>
            <p:cNvSpPr>
              <a:spLocks noChangeShapeType="1"/>
            </p:cNvSpPr>
            <p:nvPr/>
          </p:nvSpPr>
          <p:spPr bwMode="auto">
            <a:xfrm>
              <a:off x="7956550" y="3039095"/>
              <a:ext cx="0" cy="1189037"/>
            </a:xfrm>
            <a:prstGeom prst="line">
              <a:avLst/>
            </a:prstGeom>
            <a:noFill/>
            <a:ln w="9525">
              <a:solidFill>
                <a:schemeClr val="tx1"/>
              </a:solidFill>
              <a:round/>
              <a:headEnd/>
              <a:tailEnd/>
            </a:ln>
            <a:effectLst/>
          </p:spPr>
          <p:txBody>
            <a:bodyPr/>
            <a:lstStyle/>
            <a:p>
              <a:endParaRPr lang="en-GB">
                <a:solidFill>
                  <a:srgbClr val="080808"/>
                </a:solidFill>
              </a:endParaRPr>
            </a:p>
          </p:txBody>
        </p:sp>
        <p:sp>
          <p:nvSpPr>
            <p:cNvPr id="41" name="Line 112"/>
            <p:cNvSpPr>
              <a:spLocks noChangeShapeType="1"/>
            </p:cNvSpPr>
            <p:nvPr/>
          </p:nvSpPr>
          <p:spPr bwMode="auto">
            <a:xfrm>
              <a:off x="8172450" y="3045445"/>
              <a:ext cx="0" cy="1189037"/>
            </a:xfrm>
            <a:prstGeom prst="line">
              <a:avLst/>
            </a:prstGeom>
            <a:noFill/>
            <a:ln w="9525">
              <a:solidFill>
                <a:schemeClr val="tx1"/>
              </a:solidFill>
              <a:round/>
              <a:headEnd/>
              <a:tailEnd/>
            </a:ln>
            <a:effectLst/>
          </p:spPr>
          <p:txBody>
            <a:bodyPr/>
            <a:lstStyle/>
            <a:p>
              <a:endParaRPr lang="en-GB">
                <a:solidFill>
                  <a:srgbClr val="080808"/>
                </a:solidFill>
              </a:endParaRPr>
            </a:p>
          </p:txBody>
        </p:sp>
        <p:sp>
          <p:nvSpPr>
            <p:cNvPr id="42" name="Line 113"/>
            <p:cNvSpPr>
              <a:spLocks noChangeShapeType="1"/>
            </p:cNvSpPr>
            <p:nvPr/>
          </p:nvSpPr>
          <p:spPr bwMode="auto">
            <a:xfrm>
              <a:off x="8388350" y="3053382"/>
              <a:ext cx="0" cy="1189038"/>
            </a:xfrm>
            <a:prstGeom prst="line">
              <a:avLst/>
            </a:prstGeom>
            <a:noFill/>
            <a:ln w="9525">
              <a:solidFill>
                <a:schemeClr val="tx1"/>
              </a:solidFill>
              <a:round/>
              <a:headEnd/>
              <a:tailEnd/>
            </a:ln>
            <a:effectLst/>
          </p:spPr>
          <p:txBody>
            <a:bodyPr/>
            <a:lstStyle/>
            <a:p>
              <a:endParaRPr lang="en-GB">
                <a:solidFill>
                  <a:srgbClr val="080808"/>
                </a:solidFill>
              </a:endParaRPr>
            </a:p>
          </p:txBody>
        </p:sp>
        <p:sp>
          <p:nvSpPr>
            <p:cNvPr id="43" name="Line 114"/>
            <p:cNvSpPr>
              <a:spLocks noChangeShapeType="1"/>
            </p:cNvSpPr>
            <p:nvPr/>
          </p:nvSpPr>
          <p:spPr bwMode="auto">
            <a:xfrm>
              <a:off x="5997575" y="3053382"/>
              <a:ext cx="0" cy="1189038"/>
            </a:xfrm>
            <a:prstGeom prst="line">
              <a:avLst/>
            </a:prstGeom>
            <a:noFill/>
            <a:ln w="9525">
              <a:solidFill>
                <a:schemeClr val="tx1"/>
              </a:solidFill>
              <a:round/>
              <a:headEnd/>
              <a:tailEnd/>
            </a:ln>
            <a:effectLst/>
          </p:spPr>
          <p:txBody>
            <a:bodyPr/>
            <a:lstStyle/>
            <a:p>
              <a:endParaRPr lang="en-GB">
                <a:solidFill>
                  <a:srgbClr val="080808"/>
                </a:solidFill>
              </a:endParaRPr>
            </a:p>
          </p:txBody>
        </p:sp>
        <p:sp>
          <p:nvSpPr>
            <p:cNvPr id="44" name="Line 115"/>
            <p:cNvSpPr>
              <a:spLocks noChangeShapeType="1"/>
            </p:cNvSpPr>
            <p:nvPr/>
          </p:nvSpPr>
          <p:spPr bwMode="auto">
            <a:xfrm>
              <a:off x="6213475" y="3040682"/>
              <a:ext cx="0" cy="1189038"/>
            </a:xfrm>
            <a:prstGeom prst="line">
              <a:avLst/>
            </a:prstGeom>
            <a:noFill/>
            <a:ln w="9525">
              <a:solidFill>
                <a:schemeClr val="tx1"/>
              </a:solidFill>
              <a:round/>
              <a:headEnd/>
              <a:tailEnd/>
            </a:ln>
            <a:effectLst/>
          </p:spPr>
          <p:txBody>
            <a:bodyPr/>
            <a:lstStyle/>
            <a:p>
              <a:endParaRPr lang="en-GB">
                <a:solidFill>
                  <a:srgbClr val="080808"/>
                </a:solidFill>
              </a:endParaRPr>
            </a:p>
          </p:txBody>
        </p:sp>
        <p:sp>
          <p:nvSpPr>
            <p:cNvPr id="45" name="Line 116"/>
            <p:cNvSpPr>
              <a:spLocks noChangeShapeType="1"/>
            </p:cNvSpPr>
            <p:nvPr/>
          </p:nvSpPr>
          <p:spPr bwMode="auto">
            <a:xfrm>
              <a:off x="6429375" y="3027982"/>
              <a:ext cx="0" cy="1189038"/>
            </a:xfrm>
            <a:prstGeom prst="line">
              <a:avLst/>
            </a:prstGeom>
            <a:noFill/>
            <a:ln w="9525">
              <a:solidFill>
                <a:schemeClr val="tx1"/>
              </a:solidFill>
              <a:round/>
              <a:headEnd/>
              <a:tailEnd/>
            </a:ln>
            <a:effectLst/>
          </p:spPr>
          <p:txBody>
            <a:bodyPr/>
            <a:lstStyle/>
            <a:p>
              <a:endParaRPr lang="en-GB">
                <a:solidFill>
                  <a:srgbClr val="080808"/>
                </a:solidFill>
              </a:endParaRPr>
            </a:p>
          </p:txBody>
        </p:sp>
        <p:sp>
          <p:nvSpPr>
            <p:cNvPr id="46" name="Line 117"/>
            <p:cNvSpPr>
              <a:spLocks noChangeShapeType="1"/>
            </p:cNvSpPr>
            <p:nvPr/>
          </p:nvSpPr>
          <p:spPr bwMode="auto">
            <a:xfrm>
              <a:off x="6645275" y="3039095"/>
              <a:ext cx="0" cy="1189037"/>
            </a:xfrm>
            <a:prstGeom prst="line">
              <a:avLst/>
            </a:prstGeom>
            <a:noFill/>
            <a:ln w="9525">
              <a:solidFill>
                <a:schemeClr val="tx1"/>
              </a:solidFill>
              <a:round/>
              <a:headEnd/>
              <a:tailEnd/>
            </a:ln>
            <a:effectLst/>
          </p:spPr>
          <p:txBody>
            <a:bodyPr/>
            <a:lstStyle/>
            <a:p>
              <a:endParaRPr lang="en-GB">
                <a:solidFill>
                  <a:srgbClr val="080808"/>
                </a:solidFill>
              </a:endParaRPr>
            </a:p>
          </p:txBody>
        </p:sp>
        <p:sp>
          <p:nvSpPr>
            <p:cNvPr id="47" name="Line 118"/>
            <p:cNvSpPr>
              <a:spLocks noChangeShapeType="1"/>
            </p:cNvSpPr>
            <p:nvPr/>
          </p:nvSpPr>
          <p:spPr bwMode="auto">
            <a:xfrm>
              <a:off x="6861175" y="3031157"/>
              <a:ext cx="0" cy="1189038"/>
            </a:xfrm>
            <a:prstGeom prst="line">
              <a:avLst/>
            </a:prstGeom>
            <a:noFill/>
            <a:ln w="9525">
              <a:solidFill>
                <a:schemeClr val="tx1"/>
              </a:solidFill>
              <a:round/>
              <a:headEnd/>
              <a:tailEnd/>
            </a:ln>
            <a:effectLst/>
          </p:spPr>
          <p:txBody>
            <a:bodyPr/>
            <a:lstStyle/>
            <a:p>
              <a:endParaRPr lang="en-GB">
                <a:solidFill>
                  <a:srgbClr val="080808"/>
                </a:solidFill>
              </a:endParaRPr>
            </a:p>
          </p:txBody>
        </p:sp>
        <p:sp>
          <p:nvSpPr>
            <p:cNvPr id="48" name="Line 119"/>
            <p:cNvSpPr>
              <a:spLocks noChangeShapeType="1"/>
            </p:cNvSpPr>
            <p:nvPr/>
          </p:nvSpPr>
          <p:spPr bwMode="auto">
            <a:xfrm>
              <a:off x="7077075" y="3039095"/>
              <a:ext cx="0" cy="1189037"/>
            </a:xfrm>
            <a:prstGeom prst="line">
              <a:avLst/>
            </a:prstGeom>
            <a:noFill/>
            <a:ln w="9525">
              <a:solidFill>
                <a:schemeClr val="tx1"/>
              </a:solidFill>
              <a:round/>
              <a:headEnd/>
              <a:tailEnd/>
            </a:ln>
            <a:effectLst/>
          </p:spPr>
          <p:txBody>
            <a:bodyPr/>
            <a:lstStyle/>
            <a:p>
              <a:endParaRPr lang="en-GB">
                <a:solidFill>
                  <a:srgbClr val="080808"/>
                </a:solidFill>
              </a:endParaRPr>
            </a:p>
          </p:txBody>
        </p:sp>
      </p:grpSp>
      <p:sp>
        <p:nvSpPr>
          <p:cNvPr id="49" name="Rectangle 48"/>
          <p:cNvSpPr/>
          <p:nvPr/>
        </p:nvSpPr>
        <p:spPr>
          <a:xfrm>
            <a:off x="467544" y="5011341"/>
            <a:ext cx="8496944" cy="1477328"/>
          </a:xfrm>
          <a:prstGeom prst="rect">
            <a:avLst/>
          </a:prstGeom>
        </p:spPr>
        <p:txBody>
          <a:bodyPr wrap="square">
            <a:spAutoFit/>
          </a:bodyPr>
          <a:lstStyle/>
          <a:p>
            <a:r>
              <a:rPr lang="fr-FR" sz="2400" dirty="0" smtClean="0">
                <a:solidFill>
                  <a:srgbClr val="080808"/>
                </a:solidFill>
                <a:latin typeface="+mn-lt"/>
              </a:rPr>
              <a:t>The </a:t>
            </a:r>
            <a:r>
              <a:rPr lang="fr-FR" sz="2400" dirty="0" err="1" smtClean="0">
                <a:solidFill>
                  <a:srgbClr val="080808"/>
                </a:solidFill>
                <a:latin typeface="+mn-lt"/>
              </a:rPr>
              <a:t>epilayer</a:t>
            </a:r>
            <a:r>
              <a:rPr lang="fr-FR" sz="2400" dirty="0" smtClean="0">
                <a:solidFill>
                  <a:srgbClr val="080808"/>
                </a:solidFill>
                <a:latin typeface="+mn-lt"/>
              </a:rPr>
              <a:t> </a:t>
            </a:r>
            <a:r>
              <a:rPr lang="fr-FR" sz="2400" dirty="0" err="1" smtClean="0">
                <a:solidFill>
                  <a:srgbClr val="080808"/>
                </a:solidFill>
                <a:latin typeface="+mn-lt"/>
              </a:rPr>
              <a:t>becomes</a:t>
            </a:r>
            <a:r>
              <a:rPr lang="fr-FR" sz="2400" dirty="0" smtClean="0">
                <a:solidFill>
                  <a:srgbClr val="080808"/>
                </a:solidFill>
                <a:latin typeface="+mn-lt"/>
              </a:rPr>
              <a:t> </a:t>
            </a:r>
            <a:r>
              <a:rPr lang="fr-FR" sz="2400" dirty="0" err="1" smtClean="0">
                <a:solidFill>
                  <a:srgbClr val="080808"/>
                </a:solidFill>
                <a:latin typeface="+mn-lt"/>
              </a:rPr>
              <a:t>biaxially</a:t>
            </a:r>
            <a:r>
              <a:rPr lang="fr-FR" sz="2400" dirty="0" smtClean="0">
                <a:solidFill>
                  <a:srgbClr val="080808"/>
                </a:solidFill>
                <a:latin typeface="+mn-lt"/>
              </a:rPr>
              <a:t> </a:t>
            </a:r>
            <a:r>
              <a:rPr lang="fr-FR" sz="2400" dirty="0" err="1" smtClean="0">
                <a:solidFill>
                  <a:srgbClr val="080808"/>
                </a:solidFill>
                <a:latin typeface="+mn-lt"/>
              </a:rPr>
              <a:t>strained</a:t>
            </a:r>
            <a:r>
              <a:rPr lang="fr-FR" sz="2400" dirty="0" smtClean="0">
                <a:solidFill>
                  <a:srgbClr val="080808"/>
                </a:solidFill>
                <a:latin typeface="+mn-lt"/>
              </a:rPr>
              <a:t>. This </a:t>
            </a:r>
            <a:r>
              <a:rPr lang="fr-FR" sz="2400" dirty="0" err="1" smtClean="0">
                <a:solidFill>
                  <a:srgbClr val="080808"/>
                </a:solidFill>
                <a:latin typeface="+mn-lt"/>
              </a:rPr>
              <a:t>can</a:t>
            </a:r>
            <a:r>
              <a:rPr lang="fr-FR" sz="2400" dirty="0" smtClean="0">
                <a:solidFill>
                  <a:srgbClr val="080808"/>
                </a:solidFill>
                <a:latin typeface="+mn-lt"/>
              </a:rPr>
              <a:t> </a:t>
            </a:r>
            <a:r>
              <a:rPr lang="fr-FR" sz="2400" dirty="0" err="1" smtClean="0">
                <a:solidFill>
                  <a:srgbClr val="080808"/>
                </a:solidFill>
                <a:latin typeface="+mn-lt"/>
              </a:rPr>
              <a:t>be</a:t>
            </a:r>
            <a:r>
              <a:rPr lang="fr-FR" sz="2400" dirty="0" smtClean="0">
                <a:solidFill>
                  <a:srgbClr val="080808"/>
                </a:solidFill>
                <a:latin typeface="+mn-lt"/>
              </a:rPr>
              <a:t> </a:t>
            </a:r>
            <a:r>
              <a:rPr lang="fr-FR" sz="2400" dirty="0" err="1" smtClean="0">
                <a:solidFill>
                  <a:srgbClr val="080808"/>
                </a:solidFill>
                <a:latin typeface="+mn-lt"/>
              </a:rPr>
              <a:t>thought</a:t>
            </a:r>
            <a:r>
              <a:rPr lang="fr-FR" sz="2400" dirty="0" smtClean="0">
                <a:solidFill>
                  <a:srgbClr val="080808"/>
                </a:solidFill>
                <a:latin typeface="+mn-lt"/>
              </a:rPr>
              <a:t> of as a </a:t>
            </a:r>
            <a:r>
              <a:rPr lang="fr-FR" sz="2400" dirty="0" err="1" smtClean="0">
                <a:solidFill>
                  <a:srgbClr val="080808"/>
                </a:solidFill>
                <a:latin typeface="+mn-lt"/>
              </a:rPr>
              <a:t>combination</a:t>
            </a:r>
            <a:r>
              <a:rPr lang="fr-FR" sz="2400" dirty="0" smtClean="0">
                <a:solidFill>
                  <a:srgbClr val="080808"/>
                </a:solidFill>
                <a:latin typeface="+mn-lt"/>
              </a:rPr>
              <a:t> of </a:t>
            </a:r>
            <a:r>
              <a:rPr lang="fr-FR" sz="2400" dirty="0" err="1" smtClean="0">
                <a:solidFill>
                  <a:srgbClr val="080808"/>
                </a:solidFill>
                <a:latin typeface="+mn-lt"/>
              </a:rPr>
              <a:t>hydrostatic</a:t>
            </a:r>
            <a:r>
              <a:rPr lang="fr-FR" sz="2400" dirty="0" smtClean="0">
                <a:solidFill>
                  <a:srgbClr val="080808"/>
                </a:solidFill>
                <a:latin typeface="+mn-lt"/>
              </a:rPr>
              <a:t> </a:t>
            </a:r>
            <a:r>
              <a:rPr lang="fr-FR" sz="2400" dirty="0" err="1" smtClean="0">
                <a:solidFill>
                  <a:srgbClr val="080808"/>
                </a:solidFill>
                <a:latin typeface="+mn-lt"/>
              </a:rPr>
              <a:t>strain</a:t>
            </a:r>
            <a:r>
              <a:rPr lang="fr-FR" sz="2400" dirty="0" smtClean="0">
                <a:solidFill>
                  <a:srgbClr val="080808"/>
                </a:solidFill>
                <a:latin typeface="+mn-lt"/>
              </a:rPr>
              <a:t>, </a:t>
            </a:r>
            <a:r>
              <a:rPr lang="fr-FR" sz="2400" dirty="0" err="1" smtClean="0">
                <a:solidFill>
                  <a:srgbClr val="080808"/>
                </a:solidFill>
                <a:latin typeface="+mn-lt"/>
              </a:rPr>
              <a:t>which</a:t>
            </a:r>
            <a:r>
              <a:rPr lang="fr-FR" sz="2400" dirty="0" smtClean="0">
                <a:solidFill>
                  <a:srgbClr val="080808"/>
                </a:solidFill>
                <a:latin typeface="+mn-lt"/>
              </a:rPr>
              <a:t> modifies the band gap and </a:t>
            </a:r>
            <a:r>
              <a:rPr lang="fr-FR" sz="2400" dirty="0" err="1" smtClean="0">
                <a:solidFill>
                  <a:srgbClr val="080808"/>
                </a:solidFill>
                <a:latin typeface="+mn-lt"/>
              </a:rPr>
              <a:t>uniaxial</a:t>
            </a:r>
            <a:r>
              <a:rPr lang="fr-FR" sz="2400" dirty="0" smtClean="0">
                <a:solidFill>
                  <a:srgbClr val="080808"/>
                </a:solidFill>
                <a:latin typeface="+mn-lt"/>
              </a:rPr>
              <a:t> </a:t>
            </a:r>
            <a:r>
              <a:rPr lang="fr-FR" sz="2400" dirty="0" err="1" smtClean="0">
                <a:solidFill>
                  <a:srgbClr val="080808"/>
                </a:solidFill>
                <a:latin typeface="+mn-lt"/>
              </a:rPr>
              <a:t>strain</a:t>
            </a:r>
            <a:r>
              <a:rPr lang="fr-FR" sz="2400" dirty="0" smtClean="0">
                <a:solidFill>
                  <a:srgbClr val="080808"/>
                </a:solidFill>
                <a:latin typeface="+mn-lt"/>
              </a:rPr>
              <a:t> </a:t>
            </a:r>
            <a:r>
              <a:rPr lang="fr-FR" sz="2400" dirty="0" err="1" smtClean="0">
                <a:solidFill>
                  <a:srgbClr val="080808"/>
                </a:solidFill>
                <a:latin typeface="+mn-lt"/>
              </a:rPr>
              <a:t>which</a:t>
            </a:r>
            <a:r>
              <a:rPr lang="fr-FR" sz="2400" dirty="0" smtClean="0">
                <a:solidFill>
                  <a:srgbClr val="080808"/>
                </a:solidFill>
                <a:latin typeface="+mn-lt"/>
              </a:rPr>
              <a:t> lifts the </a:t>
            </a:r>
            <a:r>
              <a:rPr lang="fr-FR" sz="2400" dirty="0" err="1" smtClean="0">
                <a:solidFill>
                  <a:srgbClr val="080808"/>
                </a:solidFill>
                <a:latin typeface="+mn-lt"/>
              </a:rPr>
              <a:t>degeneracy</a:t>
            </a:r>
            <a:r>
              <a:rPr lang="fr-FR" sz="2400" dirty="0" smtClean="0">
                <a:solidFill>
                  <a:srgbClr val="080808"/>
                </a:solidFill>
                <a:latin typeface="+mn-lt"/>
              </a:rPr>
              <a:t> of the valence band. </a:t>
            </a:r>
          </a:p>
          <a:p>
            <a:endParaRPr lang="fr-FR" dirty="0">
              <a:solidFill>
                <a:srgbClr val="080808"/>
              </a:solidFill>
            </a:endParaRPr>
          </a:p>
        </p:txBody>
      </p:sp>
      <p:sp>
        <p:nvSpPr>
          <p:cNvPr id="52" name="Title 1"/>
          <p:cNvSpPr>
            <a:spLocks noGrp="1"/>
          </p:cNvSpPr>
          <p:nvPr>
            <p:ph type="title"/>
          </p:nvPr>
        </p:nvSpPr>
        <p:spPr>
          <a:xfrm>
            <a:off x="457200" y="274638"/>
            <a:ext cx="5554960" cy="634082"/>
          </a:xfrm>
        </p:spPr>
        <p:txBody>
          <a:bodyPr/>
          <a:lstStyle/>
          <a:p>
            <a:pPr algn="l"/>
            <a:r>
              <a:rPr lang="en-GB" sz="3600" b="1" dirty="0" err="1" smtClean="0">
                <a:solidFill>
                  <a:srgbClr val="002060"/>
                </a:solidFill>
              </a:rPr>
              <a:t>Heterostructures</a:t>
            </a:r>
            <a:endParaRPr lang="en-GB" sz="3600" b="1" dirty="0">
              <a:solidFill>
                <a:srgbClr val="002060"/>
              </a:solidFill>
            </a:endParaRPr>
          </a:p>
        </p:txBody>
      </p:sp>
    </p:spTree>
    <p:extLst>
      <p:ext uri="{BB962C8B-B14F-4D97-AF65-F5344CB8AC3E}">
        <p14:creationId xmlns:p14="http://schemas.microsoft.com/office/powerpoint/2010/main" val="11018812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864" y="980728"/>
            <a:ext cx="8229600" cy="4824536"/>
          </a:xfrm>
        </p:spPr>
        <p:txBody>
          <a:bodyPr>
            <a:noAutofit/>
          </a:bodyPr>
          <a:lstStyle/>
          <a:p>
            <a:pPr marL="0">
              <a:buNone/>
            </a:pPr>
            <a:r>
              <a:rPr lang="en-GB" sz="2400" dirty="0" smtClean="0"/>
              <a:t>However if the strain-thickness product is too high we will induce relaxation in the structure. There are three basic types:</a:t>
            </a:r>
          </a:p>
          <a:p>
            <a:pPr marL="0">
              <a:buNone/>
            </a:pPr>
            <a:endParaRPr lang="en-GB" sz="800" dirty="0" smtClean="0"/>
          </a:p>
          <a:p>
            <a:pPr>
              <a:buNone/>
            </a:pPr>
            <a:r>
              <a:rPr lang="en-GB" sz="2400" b="1" dirty="0" smtClean="0"/>
              <a:t>Plastic relaxation- </a:t>
            </a:r>
            <a:r>
              <a:rPr lang="en-GB" sz="2400" dirty="0" smtClean="0"/>
              <a:t>introduction of crystal defects</a:t>
            </a:r>
          </a:p>
          <a:p>
            <a:pPr>
              <a:buNone/>
            </a:pPr>
            <a:r>
              <a:rPr lang="en-GB" sz="2400" b="1" dirty="0" smtClean="0"/>
              <a:t>Elastic relaxation- </a:t>
            </a:r>
            <a:r>
              <a:rPr lang="en-GB" sz="2400" dirty="0" smtClean="0"/>
              <a:t>deformation of the surface</a:t>
            </a:r>
          </a:p>
          <a:p>
            <a:pPr>
              <a:buNone/>
            </a:pPr>
            <a:r>
              <a:rPr lang="en-GB" sz="2400" b="1" dirty="0" smtClean="0"/>
              <a:t>Composition relaxation- </a:t>
            </a:r>
            <a:r>
              <a:rPr lang="en-GB" sz="2400" dirty="0" smtClean="0"/>
              <a:t>promotion of phase separation</a:t>
            </a:r>
          </a:p>
          <a:p>
            <a:pPr>
              <a:buNone/>
            </a:pPr>
            <a:endParaRPr lang="en-GB" sz="800" dirty="0" smtClean="0"/>
          </a:p>
          <a:p>
            <a:pPr marL="0">
              <a:buNone/>
            </a:pPr>
            <a:r>
              <a:rPr lang="en-GB" sz="2400" b="1" dirty="0" smtClean="0"/>
              <a:t>Plastic Relaxation → Crystal defects </a:t>
            </a:r>
            <a:r>
              <a:rPr lang="en-GB" sz="2400" dirty="0" smtClean="0"/>
              <a:t>(dislocations, twins, stacking faults). These play a major role in device degradation. </a:t>
            </a:r>
          </a:p>
          <a:p>
            <a:pPr marL="0">
              <a:buNone/>
            </a:pPr>
            <a:r>
              <a:rPr lang="en-GB" sz="2400" dirty="0" err="1" smtClean="0"/>
              <a:t>e.g</a:t>
            </a:r>
            <a:r>
              <a:rPr lang="en-GB" sz="2400" dirty="0" smtClean="0"/>
              <a:t>: in electronic devices, a space charge region exists around a dislocation which scatters carriers &amp; traps carriers. In optical devices dislocations introduce states in the gap, acting as non-</a:t>
            </a:r>
            <a:r>
              <a:rPr lang="en-GB" sz="2400" dirty="0" err="1" smtClean="0"/>
              <a:t>radiative</a:t>
            </a:r>
            <a:r>
              <a:rPr lang="en-GB" sz="2400" dirty="0" smtClean="0"/>
              <a:t> recombination centres.</a:t>
            </a:r>
            <a:endParaRPr lang="en-GB" sz="2400" dirty="0"/>
          </a:p>
        </p:txBody>
      </p:sp>
      <p:sp>
        <p:nvSpPr>
          <p:cNvPr id="82" name="Title 1"/>
          <p:cNvSpPr>
            <a:spLocks noGrp="1"/>
          </p:cNvSpPr>
          <p:nvPr>
            <p:ph type="title"/>
          </p:nvPr>
        </p:nvSpPr>
        <p:spPr>
          <a:xfrm>
            <a:off x="457200" y="274638"/>
            <a:ext cx="5842992" cy="634082"/>
          </a:xfrm>
        </p:spPr>
        <p:txBody>
          <a:bodyPr/>
          <a:lstStyle/>
          <a:p>
            <a:pPr algn="l"/>
            <a:r>
              <a:rPr lang="en-GB" sz="3600" b="1" dirty="0" err="1" smtClean="0">
                <a:solidFill>
                  <a:srgbClr val="002060"/>
                </a:solidFill>
              </a:rPr>
              <a:t>Heterostructures</a:t>
            </a:r>
            <a:endParaRPr lang="en-GB" sz="3600" b="1" dirty="0">
              <a:solidFill>
                <a:srgbClr val="002060"/>
              </a:solidFill>
            </a:endParaRPr>
          </a:p>
        </p:txBody>
      </p:sp>
    </p:spTree>
    <p:extLst>
      <p:ext uri="{BB962C8B-B14F-4D97-AF65-F5344CB8AC3E}">
        <p14:creationId xmlns:p14="http://schemas.microsoft.com/office/powerpoint/2010/main" val="23775581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9"/>
          <p:cNvSpPr>
            <a:spLocks noChangeArrowheads="1"/>
          </p:cNvSpPr>
          <p:nvPr/>
        </p:nvSpPr>
        <p:spPr bwMode="auto">
          <a:xfrm>
            <a:off x="180528" y="1724050"/>
            <a:ext cx="184150" cy="915988"/>
          </a:xfrm>
          <a:prstGeom prst="rect">
            <a:avLst/>
          </a:prstGeom>
          <a:noFill/>
          <a:ln w="9525">
            <a:noFill/>
            <a:miter lim="800000"/>
            <a:headEnd/>
            <a:tailEnd/>
          </a:ln>
          <a:effectLst/>
        </p:spPr>
        <p:txBody>
          <a:bodyPr wrap="none" anchor="ctr">
            <a:spAutoFit/>
          </a:bodyPr>
          <a:lstStyle/>
          <a:p>
            <a:r>
              <a:rPr lang="fr-FR"/>
              <a:t/>
            </a:r>
            <a:br>
              <a:rPr lang="fr-FR"/>
            </a:br>
            <a:endParaRPr lang="fr-FR"/>
          </a:p>
          <a:p>
            <a:pPr eaLnBrk="0" hangingPunct="0"/>
            <a:endParaRPr lang="fr-FR"/>
          </a:p>
        </p:txBody>
      </p:sp>
      <p:graphicFrame>
        <p:nvGraphicFramePr>
          <p:cNvPr id="10" name="Object 5"/>
          <p:cNvGraphicFramePr>
            <a:graphicFrameLocks noChangeAspect="1"/>
          </p:cNvGraphicFramePr>
          <p:nvPr/>
        </p:nvGraphicFramePr>
        <p:xfrm>
          <a:off x="920798" y="1484784"/>
          <a:ext cx="3507186" cy="2517980"/>
        </p:xfrm>
        <a:graphic>
          <a:graphicData uri="http://schemas.openxmlformats.org/presentationml/2006/ole">
            <mc:AlternateContent xmlns:mc="http://schemas.openxmlformats.org/markup-compatibility/2006">
              <mc:Choice xmlns:v="urn:schemas-microsoft-com:vml" Requires="v">
                <p:oleObj spid="_x0000_s385042" name="Image" r:id="rId3" imgW="3648456" imgH="2182368" progId="Word.Picture.8">
                  <p:embed/>
                </p:oleObj>
              </mc:Choice>
              <mc:Fallback>
                <p:oleObj name="Image" r:id="rId3" imgW="3648456" imgH="2182368"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98" y="1484784"/>
                        <a:ext cx="3507186" cy="25179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4"/>
          <p:cNvGraphicFramePr>
            <a:graphicFrameLocks noChangeAspect="1"/>
          </p:cNvGraphicFramePr>
          <p:nvPr/>
        </p:nvGraphicFramePr>
        <p:xfrm>
          <a:off x="5066853" y="1340768"/>
          <a:ext cx="3466603" cy="2605768"/>
        </p:xfrm>
        <a:graphic>
          <a:graphicData uri="http://schemas.openxmlformats.org/presentationml/2006/ole">
            <mc:AlternateContent xmlns:mc="http://schemas.openxmlformats.org/markup-compatibility/2006">
              <mc:Choice xmlns:v="urn:schemas-microsoft-com:vml" Requires="v">
                <p:oleObj spid="_x0000_s385043" name="Image" r:id="rId5" imgW="3633216" imgH="2727960" progId="Word.Picture.8">
                  <p:embed/>
                </p:oleObj>
              </mc:Choice>
              <mc:Fallback>
                <p:oleObj name="Image" r:id="rId5" imgW="3633216" imgH="2727960"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6853" y="1340768"/>
                        <a:ext cx="3466603" cy="26057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34"/>
          <p:cNvSpPr>
            <a:spLocks noChangeArrowheads="1"/>
          </p:cNvSpPr>
          <p:nvPr/>
        </p:nvSpPr>
        <p:spPr bwMode="auto">
          <a:xfrm>
            <a:off x="180528" y="3157563"/>
            <a:ext cx="9144000" cy="0"/>
          </a:xfrm>
          <a:prstGeom prst="rect">
            <a:avLst/>
          </a:prstGeom>
          <a:noFill/>
          <a:ln w="9525">
            <a:noFill/>
            <a:miter lim="800000"/>
            <a:headEnd/>
            <a:tailEnd/>
          </a:ln>
          <a:effectLst/>
        </p:spPr>
        <p:txBody>
          <a:bodyPr wrap="none" anchor="ctr">
            <a:spAutoFit/>
          </a:bodyPr>
          <a:lstStyle/>
          <a:p>
            <a:endParaRPr lang="en-US"/>
          </a:p>
        </p:txBody>
      </p:sp>
      <p:sp>
        <p:nvSpPr>
          <p:cNvPr id="13" name="Text Box 35"/>
          <p:cNvSpPr txBox="1">
            <a:spLocks noChangeArrowheads="1"/>
          </p:cNvSpPr>
          <p:nvPr/>
        </p:nvSpPr>
        <p:spPr bwMode="auto">
          <a:xfrm>
            <a:off x="4212976" y="1556792"/>
            <a:ext cx="1512168" cy="523220"/>
          </a:xfrm>
          <a:prstGeom prst="rect">
            <a:avLst/>
          </a:prstGeom>
          <a:noFill/>
          <a:ln w="9525">
            <a:noFill/>
            <a:miter lim="800000"/>
            <a:headEnd/>
            <a:tailEnd/>
          </a:ln>
          <a:effectLst/>
        </p:spPr>
        <p:txBody>
          <a:bodyPr wrap="square">
            <a:spAutoFit/>
          </a:bodyPr>
          <a:lstStyle/>
          <a:p>
            <a:r>
              <a:rPr lang="fr-FR" sz="1400" i="1" dirty="0" smtClean="0"/>
              <a:t>Surface </a:t>
            </a:r>
            <a:r>
              <a:rPr lang="fr-FR" sz="1400" i="1" dirty="0" err="1" smtClean="0"/>
              <a:t>loops</a:t>
            </a:r>
            <a:r>
              <a:rPr lang="fr-FR" sz="1400" i="1" dirty="0" smtClean="0"/>
              <a:t> (Matthews type)</a:t>
            </a:r>
            <a:endParaRPr lang="fr-FR" sz="1400" i="1" dirty="0"/>
          </a:p>
        </p:txBody>
      </p:sp>
      <p:sp>
        <p:nvSpPr>
          <p:cNvPr id="14" name="Line 37"/>
          <p:cNvSpPr>
            <a:spLocks noChangeShapeType="1"/>
          </p:cNvSpPr>
          <p:nvPr/>
        </p:nvSpPr>
        <p:spPr bwMode="auto">
          <a:xfrm flipV="1">
            <a:off x="5184329" y="2780927"/>
            <a:ext cx="1187872" cy="679847"/>
          </a:xfrm>
          <a:prstGeom prst="line">
            <a:avLst/>
          </a:prstGeom>
          <a:noFill/>
          <a:ln w="9525">
            <a:solidFill>
              <a:schemeClr val="tx1"/>
            </a:solidFill>
            <a:round/>
            <a:headEnd/>
            <a:tailEnd type="triangle" w="med" len="med"/>
          </a:ln>
          <a:effectLst/>
        </p:spPr>
        <p:txBody>
          <a:bodyPr/>
          <a:lstStyle/>
          <a:p>
            <a:endParaRPr lang="en-GB"/>
          </a:p>
        </p:txBody>
      </p:sp>
      <p:sp>
        <p:nvSpPr>
          <p:cNvPr id="15" name="Text Box 43"/>
          <p:cNvSpPr txBox="1">
            <a:spLocks noChangeArrowheads="1"/>
          </p:cNvSpPr>
          <p:nvPr/>
        </p:nvSpPr>
        <p:spPr bwMode="auto">
          <a:xfrm>
            <a:off x="1636266" y="2617813"/>
            <a:ext cx="781050" cy="366712"/>
          </a:xfrm>
          <a:prstGeom prst="rect">
            <a:avLst/>
          </a:prstGeom>
          <a:noFill/>
          <a:ln w="9525">
            <a:noFill/>
            <a:miter lim="800000"/>
            <a:headEnd/>
            <a:tailEnd/>
          </a:ln>
          <a:effectLst/>
        </p:spPr>
        <p:txBody>
          <a:bodyPr wrap="none">
            <a:spAutoFit/>
          </a:bodyPr>
          <a:lstStyle/>
          <a:p>
            <a:r>
              <a:rPr lang="fr-FR" b="1">
                <a:solidFill>
                  <a:schemeClr val="bg1"/>
                </a:solidFill>
              </a:rPr>
              <a:t>GaAs</a:t>
            </a:r>
          </a:p>
        </p:txBody>
      </p:sp>
      <p:sp>
        <p:nvSpPr>
          <p:cNvPr id="16" name="Text Box 44"/>
          <p:cNvSpPr txBox="1">
            <a:spLocks noChangeArrowheads="1"/>
          </p:cNvSpPr>
          <p:nvPr/>
        </p:nvSpPr>
        <p:spPr bwMode="auto">
          <a:xfrm>
            <a:off x="1583878" y="3167088"/>
            <a:ext cx="781050" cy="366712"/>
          </a:xfrm>
          <a:prstGeom prst="rect">
            <a:avLst/>
          </a:prstGeom>
          <a:noFill/>
          <a:ln w="9525">
            <a:noFill/>
            <a:miter lim="800000"/>
            <a:headEnd/>
            <a:tailEnd/>
          </a:ln>
          <a:effectLst/>
        </p:spPr>
        <p:txBody>
          <a:bodyPr wrap="none">
            <a:spAutoFit/>
          </a:bodyPr>
          <a:lstStyle/>
          <a:p>
            <a:r>
              <a:rPr lang="fr-FR" b="1">
                <a:solidFill>
                  <a:schemeClr val="bg1"/>
                </a:solidFill>
              </a:rPr>
              <a:t>GaAs</a:t>
            </a:r>
          </a:p>
        </p:txBody>
      </p:sp>
      <p:sp>
        <p:nvSpPr>
          <p:cNvPr id="17" name="Text Box 47"/>
          <p:cNvSpPr txBox="1">
            <a:spLocks noChangeArrowheads="1"/>
          </p:cNvSpPr>
          <p:nvPr/>
        </p:nvSpPr>
        <p:spPr bwMode="auto">
          <a:xfrm>
            <a:off x="2512647" y="6237312"/>
            <a:ext cx="3667414" cy="276999"/>
          </a:xfrm>
          <a:prstGeom prst="rect">
            <a:avLst/>
          </a:prstGeom>
          <a:noFill/>
          <a:ln w="9525">
            <a:noFill/>
            <a:miter lim="800000"/>
            <a:headEnd/>
            <a:tailEnd/>
          </a:ln>
          <a:effectLst/>
        </p:spPr>
        <p:txBody>
          <a:bodyPr wrap="none">
            <a:spAutoFit/>
          </a:bodyPr>
          <a:lstStyle/>
          <a:p>
            <a:r>
              <a:rPr lang="fr-FR" sz="1200" dirty="0" err="1" smtClean="0">
                <a:solidFill>
                  <a:srgbClr val="080808"/>
                </a:solidFill>
              </a:rPr>
              <a:t>Ph.D</a:t>
            </a:r>
            <a:r>
              <a:rPr lang="fr-FR" sz="1200" dirty="0" smtClean="0">
                <a:solidFill>
                  <a:srgbClr val="080808"/>
                </a:solidFill>
              </a:rPr>
              <a:t> </a:t>
            </a:r>
            <a:r>
              <a:rPr lang="fr-FR" sz="1200" dirty="0" err="1" smtClean="0">
                <a:solidFill>
                  <a:srgbClr val="080808"/>
                </a:solidFill>
              </a:rPr>
              <a:t>Thesis</a:t>
            </a:r>
            <a:r>
              <a:rPr lang="fr-FR" sz="1200" dirty="0" smtClean="0">
                <a:solidFill>
                  <a:srgbClr val="080808"/>
                </a:solidFill>
              </a:rPr>
              <a:t>  C</a:t>
            </a:r>
            <a:r>
              <a:rPr lang="fr-FR" sz="1200" dirty="0">
                <a:solidFill>
                  <a:srgbClr val="080808"/>
                </a:solidFill>
              </a:rPr>
              <a:t>. </a:t>
            </a:r>
            <a:r>
              <a:rPr lang="fr-FR" sz="1200" dirty="0" err="1">
                <a:solidFill>
                  <a:srgbClr val="080808"/>
                </a:solidFill>
              </a:rPr>
              <a:t>Guerret</a:t>
            </a:r>
            <a:r>
              <a:rPr lang="fr-FR" sz="1200" dirty="0">
                <a:solidFill>
                  <a:srgbClr val="080808"/>
                </a:solidFill>
              </a:rPr>
              <a:t> </a:t>
            </a:r>
            <a:r>
              <a:rPr lang="fr-FR" sz="1200" dirty="0" err="1">
                <a:solidFill>
                  <a:srgbClr val="080808"/>
                </a:solidFill>
              </a:rPr>
              <a:t>Piécourt</a:t>
            </a:r>
            <a:r>
              <a:rPr lang="fr-FR" sz="1200" dirty="0">
                <a:solidFill>
                  <a:srgbClr val="080808"/>
                </a:solidFill>
              </a:rPr>
              <a:t>  </a:t>
            </a:r>
            <a:r>
              <a:rPr lang="fr-FR" sz="1200" dirty="0" smtClean="0">
                <a:solidFill>
                  <a:srgbClr val="080808"/>
                </a:solidFill>
              </a:rPr>
              <a:t>LAAS (Toulouse)</a:t>
            </a:r>
            <a:endParaRPr lang="fr-FR" sz="1200" dirty="0">
              <a:solidFill>
                <a:srgbClr val="080808"/>
              </a:solidFill>
            </a:endParaRPr>
          </a:p>
        </p:txBody>
      </p:sp>
      <p:sp>
        <p:nvSpPr>
          <p:cNvPr id="18" name="Text Box 49"/>
          <p:cNvSpPr txBox="1">
            <a:spLocks noChangeArrowheads="1"/>
          </p:cNvSpPr>
          <p:nvPr/>
        </p:nvSpPr>
        <p:spPr bwMode="auto">
          <a:xfrm>
            <a:off x="3996952" y="3429000"/>
            <a:ext cx="1885453" cy="307777"/>
          </a:xfrm>
          <a:prstGeom prst="rect">
            <a:avLst/>
          </a:prstGeom>
          <a:noFill/>
          <a:ln w="9525">
            <a:noFill/>
            <a:miter lim="800000"/>
            <a:headEnd/>
            <a:tailEnd/>
          </a:ln>
          <a:effectLst/>
        </p:spPr>
        <p:txBody>
          <a:bodyPr wrap="none">
            <a:spAutoFit/>
          </a:bodyPr>
          <a:lstStyle/>
          <a:p>
            <a:r>
              <a:rPr lang="fr-FR" sz="1400" i="1" dirty="0" smtClean="0"/>
              <a:t>Threading dislocation</a:t>
            </a:r>
            <a:endParaRPr lang="fr-FR" sz="1400" i="1" dirty="0"/>
          </a:p>
        </p:txBody>
      </p:sp>
      <p:pic>
        <p:nvPicPr>
          <p:cNvPr id="381957" name="Picture 5"/>
          <p:cNvPicPr>
            <a:picLocks noChangeAspect="1" noChangeArrowheads="1"/>
          </p:cNvPicPr>
          <p:nvPr/>
        </p:nvPicPr>
        <p:blipFill>
          <a:blip r:embed="rId7" cstate="print"/>
          <a:srcRect/>
          <a:stretch>
            <a:fillRect/>
          </a:stretch>
        </p:blipFill>
        <p:spPr bwMode="auto">
          <a:xfrm>
            <a:off x="6084168" y="4007330"/>
            <a:ext cx="2019224" cy="2850670"/>
          </a:xfrm>
          <a:prstGeom prst="rect">
            <a:avLst/>
          </a:prstGeom>
          <a:noFill/>
          <a:ln w="9525">
            <a:noFill/>
            <a:miter lim="800000"/>
            <a:headEnd/>
            <a:tailEnd/>
          </a:ln>
        </p:spPr>
      </p:pic>
      <p:sp>
        <p:nvSpPr>
          <p:cNvPr id="23" name="Title 1"/>
          <p:cNvSpPr>
            <a:spLocks noGrp="1"/>
          </p:cNvSpPr>
          <p:nvPr>
            <p:ph type="title"/>
          </p:nvPr>
        </p:nvSpPr>
        <p:spPr>
          <a:xfrm>
            <a:off x="457200" y="274638"/>
            <a:ext cx="5554960" cy="634082"/>
          </a:xfrm>
        </p:spPr>
        <p:txBody>
          <a:bodyPr/>
          <a:lstStyle/>
          <a:p>
            <a:pPr algn="l"/>
            <a:r>
              <a:rPr lang="en-GB" sz="3600" b="1" dirty="0" smtClean="0">
                <a:solidFill>
                  <a:srgbClr val="002060"/>
                </a:solidFill>
              </a:rPr>
              <a:t>Plastic Relaxation</a:t>
            </a:r>
            <a:endParaRPr lang="en-GB" sz="3600" b="1" dirty="0">
              <a:solidFill>
                <a:srgbClr val="002060"/>
              </a:solidFill>
            </a:endParaRPr>
          </a:p>
        </p:txBody>
      </p:sp>
      <p:sp>
        <p:nvSpPr>
          <p:cNvPr id="25" name="TextBox 24"/>
          <p:cNvSpPr txBox="1"/>
          <p:nvPr/>
        </p:nvSpPr>
        <p:spPr>
          <a:xfrm>
            <a:off x="467544" y="908720"/>
            <a:ext cx="8280920" cy="461665"/>
          </a:xfrm>
          <a:prstGeom prst="rect">
            <a:avLst/>
          </a:prstGeom>
          <a:noFill/>
        </p:spPr>
        <p:txBody>
          <a:bodyPr wrap="square" rtlCol="0">
            <a:spAutoFit/>
          </a:bodyPr>
          <a:lstStyle/>
          <a:p>
            <a:r>
              <a:rPr lang="en-GB" sz="2400" dirty="0" smtClean="0">
                <a:latin typeface="+mn-lt"/>
              </a:rPr>
              <a:t>Dislocations are commonly observed  in </a:t>
            </a:r>
            <a:r>
              <a:rPr lang="en-GB" sz="2400" dirty="0" err="1" smtClean="0">
                <a:latin typeface="+mn-lt"/>
              </a:rPr>
              <a:t>pseudomorphic</a:t>
            </a:r>
            <a:r>
              <a:rPr lang="en-GB" sz="2400" dirty="0" smtClean="0">
                <a:latin typeface="+mn-lt"/>
              </a:rPr>
              <a:t> systems.</a:t>
            </a:r>
            <a:endParaRPr lang="en-GB" sz="2400" dirty="0">
              <a:latin typeface="+mn-lt"/>
            </a:endParaRPr>
          </a:p>
        </p:txBody>
      </p:sp>
      <p:pic>
        <p:nvPicPr>
          <p:cNvPr id="26" name="Picture 6"/>
          <p:cNvPicPr>
            <a:picLocks noChangeAspect="1" noChangeArrowheads="1"/>
          </p:cNvPicPr>
          <p:nvPr/>
        </p:nvPicPr>
        <p:blipFill>
          <a:blip r:embed="rId8" cstate="print"/>
          <a:srcRect/>
          <a:stretch>
            <a:fillRect/>
          </a:stretch>
        </p:blipFill>
        <p:spPr bwMode="auto">
          <a:xfrm>
            <a:off x="1173375" y="4077072"/>
            <a:ext cx="2678545" cy="2088232"/>
          </a:xfrm>
          <a:prstGeom prst="rect">
            <a:avLst/>
          </a:prstGeom>
          <a:noFill/>
          <a:ln w="9525">
            <a:noFill/>
            <a:miter lim="800000"/>
            <a:headEnd/>
            <a:tailEnd/>
          </a:ln>
        </p:spPr>
      </p:pic>
      <p:sp>
        <p:nvSpPr>
          <p:cNvPr id="27" name="TextBox 26"/>
          <p:cNvSpPr txBox="1"/>
          <p:nvPr/>
        </p:nvSpPr>
        <p:spPr>
          <a:xfrm>
            <a:off x="0" y="1412776"/>
            <a:ext cx="2448272" cy="2585323"/>
          </a:xfrm>
          <a:prstGeom prst="rect">
            <a:avLst/>
          </a:prstGeom>
          <a:noFill/>
        </p:spPr>
        <p:txBody>
          <a:bodyPr wrap="square" rtlCol="0">
            <a:spAutoFit/>
          </a:bodyPr>
          <a:lstStyle/>
          <a:p>
            <a:r>
              <a:rPr lang="en-GB" dirty="0" smtClean="0"/>
              <a:t>Cross section</a:t>
            </a:r>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r>
              <a:rPr lang="en-GB" dirty="0" smtClean="0"/>
              <a:t>Plan view</a:t>
            </a:r>
            <a:endParaRPr lang="en-GB" dirty="0"/>
          </a:p>
        </p:txBody>
      </p:sp>
    </p:spTree>
    <p:extLst>
      <p:ext uri="{BB962C8B-B14F-4D97-AF65-F5344CB8AC3E}">
        <p14:creationId xmlns:p14="http://schemas.microsoft.com/office/powerpoint/2010/main" val="336660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1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39552" y="972355"/>
            <a:ext cx="4104456" cy="4417541"/>
          </a:xfrm>
        </p:spPr>
        <p:txBody>
          <a:bodyPr>
            <a:normAutofit/>
          </a:bodyPr>
          <a:lstStyle/>
          <a:p>
            <a:pPr marL="0">
              <a:buNone/>
            </a:pPr>
            <a:r>
              <a:rPr lang="en-GB" sz="2400" dirty="0" smtClean="0"/>
              <a:t>Dislocations may also be present at the hetero-interface (</a:t>
            </a:r>
            <a:r>
              <a:rPr lang="en-GB" sz="2400" dirty="0" err="1" smtClean="0"/>
              <a:t>eg</a:t>
            </a:r>
            <a:r>
              <a:rPr lang="en-GB" sz="2400" dirty="0" smtClean="0"/>
              <a:t>: </a:t>
            </a:r>
            <a:r>
              <a:rPr lang="en-GB" sz="2400" dirty="0" err="1" smtClean="0"/>
              <a:t>GaAs</a:t>
            </a:r>
            <a:r>
              <a:rPr lang="en-GB" sz="2400" dirty="0" smtClean="0"/>
              <a:t> on Si)</a:t>
            </a:r>
            <a:endParaRPr lang="en-GB" sz="2400" dirty="0"/>
          </a:p>
        </p:txBody>
      </p:sp>
      <p:pic>
        <p:nvPicPr>
          <p:cNvPr id="5" name="Picture 4"/>
          <p:cNvPicPr>
            <a:picLocks noChangeAspect="1" noChangeArrowheads="1"/>
          </p:cNvPicPr>
          <p:nvPr/>
        </p:nvPicPr>
        <p:blipFill>
          <a:blip r:embed="rId2" cstate="print"/>
          <a:srcRect/>
          <a:stretch>
            <a:fillRect/>
          </a:stretch>
        </p:blipFill>
        <p:spPr bwMode="auto">
          <a:xfrm>
            <a:off x="4859512" y="817438"/>
            <a:ext cx="3333750" cy="2276475"/>
          </a:xfrm>
          <a:prstGeom prst="rect">
            <a:avLst/>
          </a:prstGeom>
          <a:noFill/>
          <a:ln w="9525">
            <a:noFill/>
            <a:miter lim="800000"/>
            <a:headEnd/>
            <a:tailEnd/>
          </a:ln>
          <a:effectLst/>
        </p:spPr>
      </p:pic>
      <p:sp>
        <p:nvSpPr>
          <p:cNvPr id="6" name="Text Box 5"/>
          <p:cNvSpPr txBox="1">
            <a:spLocks noChangeArrowheads="1"/>
          </p:cNvSpPr>
          <p:nvPr/>
        </p:nvSpPr>
        <p:spPr bwMode="auto">
          <a:xfrm>
            <a:off x="4870624" y="3027238"/>
            <a:ext cx="3292889" cy="307777"/>
          </a:xfrm>
          <a:prstGeom prst="rect">
            <a:avLst/>
          </a:prstGeom>
          <a:solidFill>
            <a:schemeClr val="bg1"/>
          </a:solidFill>
          <a:ln w="9525">
            <a:noFill/>
            <a:miter lim="800000"/>
            <a:headEnd/>
            <a:tailEnd/>
          </a:ln>
          <a:effectLst/>
        </p:spPr>
        <p:txBody>
          <a:bodyPr wrap="none">
            <a:spAutoFit/>
          </a:bodyPr>
          <a:lstStyle/>
          <a:p>
            <a:r>
              <a:rPr lang="fr-FR" sz="1400" b="1" dirty="0"/>
              <a:t>STEM-Z </a:t>
            </a:r>
            <a:r>
              <a:rPr lang="fr-FR" sz="1400" b="1" dirty="0" smtClean="0"/>
              <a:t>C </a:t>
            </a:r>
            <a:r>
              <a:rPr lang="fr-FR" sz="1400" b="1" dirty="0"/>
              <a:t>+ </a:t>
            </a:r>
            <a:r>
              <a:rPr lang="fr-FR" sz="1400" b="1" dirty="0" smtClean="0"/>
              <a:t>model of 90° dislocation</a:t>
            </a:r>
            <a:endParaRPr lang="fr-FR" sz="1400" b="1" dirty="0"/>
          </a:p>
        </p:txBody>
      </p:sp>
      <p:sp>
        <p:nvSpPr>
          <p:cNvPr id="7" name="Text Box 7"/>
          <p:cNvSpPr txBox="1">
            <a:spLocks noChangeArrowheads="1"/>
          </p:cNvSpPr>
          <p:nvPr/>
        </p:nvSpPr>
        <p:spPr bwMode="auto">
          <a:xfrm>
            <a:off x="1549426" y="5929535"/>
            <a:ext cx="3163045" cy="307777"/>
          </a:xfrm>
          <a:prstGeom prst="rect">
            <a:avLst/>
          </a:prstGeom>
          <a:solidFill>
            <a:schemeClr val="bg1"/>
          </a:solidFill>
          <a:ln w="9525">
            <a:noFill/>
            <a:miter lim="800000"/>
            <a:headEnd/>
            <a:tailEnd/>
          </a:ln>
          <a:effectLst/>
        </p:spPr>
        <p:txBody>
          <a:bodyPr wrap="none">
            <a:spAutoFit/>
          </a:bodyPr>
          <a:lstStyle/>
          <a:p>
            <a:r>
              <a:rPr lang="fr-FR" sz="1400" b="1" dirty="0" smtClean="0"/>
              <a:t>STEM-Z </a:t>
            </a:r>
            <a:r>
              <a:rPr lang="fr-FR" sz="1400" b="1" dirty="0"/>
              <a:t>+ </a:t>
            </a:r>
            <a:r>
              <a:rPr lang="fr-FR" sz="1400" b="1" dirty="0" smtClean="0"/>
              <a:t>model of 60° dislocation</a:t>
            </a:r>
            <a:endParaRPr lang="fr-FR" sz="1400" b="1" dirty="0"/>
          </a:p>
        </p:txBody>
      </p:sp>
      <p:sp>
        <p:nvSpPr>
          <p:cNvPr id="8" name="Text Box 8"/>
          <p:cNvSpPr txBox="1">
            <a:spLocks noChangeArrowheads="1"/>
          </p:cNvSpPr>
          <p:nvPr/>
        </p:nvSpPr>
        <p:spPr bwMode="auto">
          <a:xfrm>
            <a:off x="611560" y="2194751"/>
            <a:ext cx="3312382" cy="276999"/>
          </a:xfrm>
          <a:prstGeom prst="rect">
            <a:avLst/>
          </a:prstGeom>
          <a:noFill/>
          <a:ln w="9525">
            <a:noFill/>
            <a:miter lim="800000"/>
            <a:headEnd/>
            <a:tailEnd/>
          </a:ln>
          <a:effectLst/>
        </p:spPr>
        <p:txBody>
          <a:bodyPr wrap="none">
            <a:spAutoFit/>
          </a:bodyPr>
          <a:lstStyle/>
          <a:p>
            <a:r>
              <a:rPr lang="fr-FR" sz="1200" dirty="0" err="1" smtClean="0"/>
              <a:t>Lopatin</a:t>
            </a:r>
            <a:r>
              <a:rPr lang="fr-FR" sz="1200" dirty="0" smtClean="0"/>
              <a:t> et al. APL </a:t>
            </a:r>
            <a:r>
              <a:rPr lang="fr-FR" sz="1200" dirty="0"/>
              <a:t>81 </a:t>
            </a:r>
            <a:r>
              <a:rPr lang="fr-FR" sz="1200" dirty="0" smtClean="0"/>
              <a:t> 5</a:t>
            </a:r>
            <a:r>
              <a:rPr lang="fr-FR" sz="1200" dirty="0"/>
              <a:t>, 7 </a:t>
            </a:r>
            <a:r>
              <a:rPr lang="fr-FR" sz="1200" dirty="0" smtClean="0"/>
              <a:t>OCT. </a:t>
            </a:r>
            <a:r>
              <a:rPr lang="fr-FR" sz="1200" dirty="0"/>
              <a:t>2002, P. 2728</a:t>
            </a:r>
          </a:p>
        </p:txBody>
      </p:sp>
      <p:pic>
        <p:nvPicPr>
          <p:cNvPr id="9" name="Picture 11"/>
          <p:cNvPicPr>
            <a:picLocks noChangeAspect="1" noChangeArrowheads="1"/>
          </p:cNvPicPr>
          <p:nvPr/>
        </p:nvPicPr>
        <p:blipFill>
          <a:blip r:embed="rId3" cstate="print"/>
          <a:srcRect/>
          <a:stretch>
            <a:fillRect/>
          </a:stretch>
        </p:blipFill>
        <p:spPr bwMode="auto">
          <a:xfrm>
            <a:off x="1547987" y="3409826"/>
            <a:ext cx="6886575" cy="2428875"/>
          </a:xfrm>
          <a:prstGeom prst="rect">
            <a:avLst/>
          </a:prstGeom>
          <a:noFill/>
          <a:ln w="9525">
            <a:noFill/>
            <a:miter lim="800000"/>
            <a:headEnd/>
            <a:tailEnd/>
          </a:ln>
          <a:effectLst/>
        </p:spPr>
      </p:pic>
      <p:sp>
        <p:nvSpPr>
          <p:cNvPr id="10" name="Line 12"/>
          <p:cNvSpPr>
            <a:spLocks noChangeShapeType="1"/>
          </p:cNvSpPr>
          <p:nvPr/>
        </p:nvSpPr>
        <p:spPr bwMode="auto">
          <a:xfrm>
            <a:off x="6885162" y="3855913"/>
            <a:ext cx="1439862" cy="0"/>
          </a:xfrm>
          <a:prstGeom prst="line">
            <a:avLst/>
          </a:prstGeom>
          <a:noFill/>
          <a:ln w="19050">
            <a:solidFill>
              <a:srgbClr val="CC0000"/>
            </a:solidFill>
            <a:round/>
            <a:headEnd/>
            <a:tailEnd/>
          </a:ln>
          <a:effectLst/>
        </p:spPr>
        <p:txBody>
          <a:bodyPr/>
          <a:lstStyle/>
          <a:p>
            <a:endParaRPr lang="en-GB"/>
          </a:p>
        </p:txBody>
      </p:sp>
      <p:sp>
        <p:nvSpPr>
          <p:cNvPr id="11" name="Line 13"/>
          <p:cNvSpPr>
            <a:spLocks noChangeShapeType="1"/>
          </p:cNvSpPr>
          <p:nvPr/>
        </p:nvSpPr>
        <p:spPr bwMode="auto">
          <a:xfrm>
            <a:off x="6834362" y="5210051"/>
            <a:ext cx="1482725" cy="0"/>
          </a:xfrm>
          <a:prstGeom prst="line">
            <a:avLst/>
          </a:prstGeom>
          <a:noFill/>
          <a:ln w="19050">
            <a:solidFill>
              <a:srgbClr val="CC0000"/>
            </a:solidFill>
            <a:round/>
            <a:headEnd/>
            <a:tailEnd/>
          </a:ln>
          <a:effectLst/>
        </p:spPr>
        <p:txBody>
          <a:bodyPr/>
          <a:lstStyle/>
          <a:p>
            <a:endParaRPr lang="en-GB"/>
          </a:p>
        </p:txBody>
      </p:sp>
      <p:sp>
        <p:nvSpPr>
          <p:cNvPr id="12" name="Line 14"/>
          <p:cNvSpPr>
            <a:spLocks noChangeShapeType="1"/>
          </p:cNvSpPr>
          <p:nvPr/>
        </p:nvSpPr>
        <p:spPr bwMode="auto">
          <a:xfrm>
            <a:off x="3538712" y="3841626"/>
            <a:ext cx="1439862" cy="0"/>
          </a:xfrm>
          <a:prstGeom prst="line">
            <a:avLst/>
          </a:prstGeom>
          <a:noFill/>
          <a:ln w="19050">
            <a:solidFill>
              <a:srgbClr val="CC0000"/>
            </a:solidFill>
            <a:round/>
            <a:headEnd/>
            <a:tailEnd/>
          </a:ln>
          <a:effectLst/>
        </p:spPr>
        <p:txBody>
          <a:bodyPr/>
          <a:lstStyle/>
          <a:p>
            <a:endParaRPr lang="en-GB"/>
          </a:p>
        </p:txBody>
      </p:sp>
      <p:sp>
        <p:nvSpPr>
          <p:cNvPr id="13" name="Line 15"/>
          <p:cNvSpPr>
            <a:spLocks noChangeShapeType="1"/>
          </p:cNvSpPr>
          <p:nvPr/>
        </p:nvSpPr>
        <p:spPr bwMode="auto">
          <a:xfrm>
            <a:off x="3462512" y="5195763"/>
            <a:ext cx="1439862" cy="0"/>
          </a:xfrm>
          <a:prstGeom prst="line">
            <a:avLst/>
          </a:prstGeom>
          <a:noFill/>
          <a:ln w="19050">
            <a:solidFill>
              <a:srgbClr val="CC0000"/>
            </a:solidFill>
            <a:round/>
            <a:headEnd/>
            <a:tailEnd/>
          </a:ln>
          <a:effectLst/>
        </p:spPr>
        <p:txBody>
          <a:bodyPr/>
          <a:lstStyle/>
          <a:p>
            <a:endParaRPr lang="en-GB"/>
          </a:p>
        </p:txBody>
      </p:sp>
      <p:sp>
        <p:nvSpPr>
          <p:cNvPr id="14" name="Rectangle 16"/>
          <p:cNvSpPr>
            <a:spLocks noChangeArrowheads="1"/>
          </p:cNvSpPr>
          <p:nvPr/>
        </p:nvSpPr>
        <p:spPr bwMode="auto">
          <a:xfrm>
            <a:off x="3348212" y="3552701"/>
            <a:ext cx="914400" cy="1728787"/>
          </a:xfrm>
          <a:prstGeom prst="rect">
            <a:avLst/>
          </a:prstGeom>
          <a:gradFill rotWithShape="1">
            <a:gsLst>
              <a:gs pos="0">
                <a:schemeClr val="folHlink">
                  <a:alpha val="36000"/>
                </a:schemeClr>
              </a:gs>
              <a:gs pos="100000">
                <a:schemeClr val="folHlink">
                  <a:gamma/>
                  <a:tint val="42353"/>
                  <a:invGamma/>
                  <a:alpha val="36000"/>
                </a:schemeClr>
              </a:gs>
            </a:gsLst>
            <a:lin ang="5400000" scaled="1"/>
          </a:gradFill>
          <a:ln w="9525">
            <a:solidFill>
              <a:schemeClr val="tx1"/>
            </a:solidFill>
            <a:miter lim="800000"/>
            <a:headEnd/>
            <a:tailEnd/>
          </a:ln>
          <a:effectLst/>
        </p:spPr>
        <p:txBody>
          <a:bodyPr wrap="none" anchor="ctr"/>
          <a:lstStyle/>
          <a:p>
            <a:endParaRPr lang="en-GB"/>
          </a:p>
        </p:txBody>
      </p:sp>
      <p:sp>
        <p:nvSpPr>
          <p:cNvPr id="15" name="Rectangle 17"/>
          <p:cNvSpPr>
            <a:spLocks noChangeArrowheads="1"/>
          </p:cNvSpPr>
          <p:nvPr/>
        </p:nvSpPr>
        <p:spPr bwMode="auto">
          <a:xfrm>
            <a:off x="6672437" y="3565401"/>
            <a:ext cx="962025" cy="1944687"/>
          </a:xfrm>
          <a:prstGeom prst="rect">
            <a:avLst/>
          </a:prstGeom>
          <a:gradFill rotWithShape="1">
            <a:gsLst>
              <a:gs pos="0">
                <a:schemeClr val="folHlink">
                  <a:alpha val="36000"/>
                </a:schemeClr>
              </a:gs>
              <a:gs pos="100000">
                <a:schemeClr val="folHlink">
                  <a:gamma/>
                  <a:tint val="42353"/>
                  <a:invGamma/>
                  <a:alpha val="36000"/>
                </a:schemeClr>
              </a:gs>
            </a:gsLst>
            <a:lin ang="5400000" scaled="1"/>
          </a:gradFill>
          <a:ln w="9525">
            <a:solidFill>
              <a:schemeClr val="tx1"/>
            </a:solidFill>
            <a:miter lim="800000"/>
            <a:headEnd/>
            <a:tailEnd/>
          </a:ln>
          <a:effectLst/>
        </p:spPr>
        <p:txBody>
          <a:bodyPr wrap="none" anchor="ctr"/>
          <a:lstStyle/>
          <a:p>
            <a:endParaRPr lang="en-GB"/>
          </a:p>
        </p:txBody>
      </p:sp>
      <p:sp>
        <p:nvSpPr>
          <p:cNvPr id="16" name="Rectangle 18"/>
          <p:cNvSpPr>
            <a:spLocks noChangeArrowheads="1"/>
          </p:cNvSpPr>
          <p:nvPr/>
        </p:nvSpPr>
        <p:spPr bwMode="auto">
          <a:xfrm>
            <a:off x="7642399" y="3565401"/>
            <a:ext cx="563563" cy="1944687"/>
          </a:xfrm>
          <a:prstGeom prst="rect">
            <a:avLst/>
          </a:prstGeom>
          <a:gradFill rotWithShape="1">
            <a:gsLst>
              <a:gs pos="0">
                <a:schemeClr val="accent1">
                  <a:alpha val="35001"/>
                </a:schemeClr>
              </a:gs>
              <a:gs pos="100000">
                <a:schemeClr val="accent1">
                  <a:gamma/>
                  <a:shade val="96863"/>
                  <a:invGamma/>
                  <a:alpha val="35001"/>
                </a:schemeClr>
              </a:gs>
            </a:gsLst>
            <a:lin ang="5400000" scaled="1"/>
          </a:gradFill>
          <a:ln w="9525">
            <a:solidFill>
              <a:schemeClr val="tx1"/>
            </a:solidFill>
            <a:miter lim="800000"/>
            <a:headEnd/>
            <a:tailEnd/>
          </a:ln>
          <a:effectLst/>
        </p:spPr>
        <p:txBody>
          <a:bodyPr wrap="none" anchor="ctr"/>
          <a:lstStyle/>
          <a:p>
            <a:endParaRPr lang="en-GB"/>
          </a:p>
        </p:txBody>
      </p:sp>
      <p:sp>
        <p:nvSpPr>
          <p:cNvPr id="17" name="Rectangle 19"/>
          <p:cNvSpPr>
            <a:spLocks noChangeArrowheads="1"/>
          </p:cNvSpPr>
          <p:nvPr/>
        </p:nvSpPr>
        <p:spPr bwMode="auto">
          <a:xfrm>
            <a:off x="4257849" y="3552701"/>
            <a:ext cx="563563" cy="1741487"/>
          </a:xfrm>
          <a:prstGeom prst="rect">
            <a:avLst/>
          </a:prstGeom>
          <a:gradFill rotWithShape="1">
            <a:gsLst>
              <a:gs pos="0">
                <a:schemeClr val="accent1">
                  <a:alpha val="35001"/>
                </a:schemeClr>
              </a:gs>
              <a:gs pos="100000">
                <a:schemeClr val="accent1">
                  <a:gamma/>
                  <a:shade val="96863"/>
                  <a:invGamma/>
                  <a:alpha val="35001"/>
                </a:schemeClr>
              </a:gs>
            </a:gsLst>
            <a:lin ang="5400000" scaled="1"/>
          </a:gradFill>
          <a:ln w="9525">
            <a:solidFill>
              <a:schemeClr val="tx1"/>
            </a:solidFill>
            <a:miter lim="800000"/>
            <a:headEnd/>
            <a:tailEnd/>
          </a:ln>
          <a:effectLst/>
        </p:spPr>
        <p:txBody>
          <a:bodyPr wrap="none" anchor="ctr"/>
          <a:lstStyle/>
          <a:p>
            <a:endParaRPr lang="en-GB"/>
          </a:p>
        </p:txBody>
      </p:sp>
      <p:sp>
        <p:nvSpPr>
          <p:cNvPr id="18" name="Rectangle 20"/>
          <p:cNvSpPr>
            <a:spLocks noChangeArrowheads="1"/>
          </p:cNvSpPr>
          <p:nvPr/>
        </p:nvSpPr>
        <p:spPr bwMode="auto">
          <a:xfrm>
            <a:off x="6062837" y="3552701"/>
            <a:ext cx="563562" cy="1944687"/>
          </a:xfrm>
          <a:prstGeom prst="rect">
            <a:avLst/>
          </a:prstGeom>
          <a:gradFill rotWithShape="1">
            <a:gsLst>
              <a:gs pos="0">
                <a:schemeClr val="accent1">
                  <a:alpha val="35001"/>
                </a:schemeClr>
              </a:gs>
              <a:gs pos="100000">
                <a:schemeClr val="accent1">
                  <a:gamma/>
                  <a:shade val="96863"/>
                  <a:invGamma/>
                  <a:alpha val="35001"/>
                </a:schemeClr>
              </a:gs>
            </a:gsLst>
            <a:lin ang="5400000" scaled="1"/>
          </a:gradFill>
          <a:ln w="9525">
            <a:solidFill>
              <a:schemeClr val="tx1"/>
            </a:solidFill>
            <a:miter lim="800000"/>
            <a:headEnd/>
            <a:tailEnd/>
          </a:ln>
          <a:effectLst/>
        </p:spPr>
        <p:txBody>
          <a:bodyPr wrap="none" anchor="ctr"/>
          <a:lstStyle/>
          <a:p>
            <a:endParaRPr lang="en-GB"/>
          </a:p>
        </p:txBody>
      </p:sp>
      <p:sp>
        <p:nvSpPr>
          <p:cNvPr id="19" name="Rectangle 21"/>
          <p:cNvSpPr>
            <a:spLocks noChangeArrowheads="1"/>
          </p:cNvSpPr>
          <p:nvPr/>
        </p:nvSpPr>
        <p:spPr bwMode="auto">
          <a:xfrm>
            <a:off x="2700512" y="3552701"/>
            <a:ext cx="563562" cy="1716087"/>
          </a:xfrm>
          <a:prstGeom prst="rect">
            <a:avLst/>
          </a:prstGeom>
          <a:gradFill rotWithShape="1">
            <a:gsLst>
              <a:gs pos="0">
                <a:schemeClr val="accent1">
                  <a:alpha val="35001"/>
                </a:schemeClr>
              </a:gs>
              <a:gs pos="100000">
                <a:schemeClr val="accent1">
                  <a:gamma/>
                  <a:shade val="96863"/>
                  <a:invGamma/>
                  <a:alpha val="35001"/>
                </a:schemeClr>
              </a:gs>
            </a:gsLst>
            <a:lin ang="5400000" scaled="1"/>
          </a:gradFill>
          <a:ln w="9525">
            <a:solidFill>
              <a:schemeClr val="tx1"/>
            </a:solidFill>
            <a:miter lim="800000"/>
            <a:headEnd/>
            <a:tailEnd/>
          </a:ln>
          <a:effectLst/>
        </p:spPr>
        <p:txBody>
          <a:bodyPr wrap="none" anchor="ctr"/>
          <a:lstStyle/>
          <a:p>
            <a:endParaRPr lang="en-GB"/>
          </a:p>
        </p:txBody>
      </p:sp>
      <p:sp>
        <p:nvSpPr>
          <p:cNvPr id="20" name="Rectangle 22"/>
          <p:cNvSpPr>
            <a:spLocks noChangeArrowheads="1"/>
          </p:cNvSpPr>
          <p:nvPr/>
        </p:nvSpPr>
        <p:spPr bwMode="auto">
          <a:xfrm>
            <a:off x="5148437" y="3552701"/>
            <a:ext cx="914400" cy="1944687"/>
          </a:xfrm>
          <a:prstGeom prst="rect">
            <a:avLst/>
          </a:prstGeom>
          <a:gradFill rotWithShape="1">
            <a:gsLst>
              <a:gs pos="0">
                <a:schemeClr val="folHlink">
                  <a:alpha val="36000"/>
                </a:schemeClr>
              </a:gs>
              <a:gs pos="100000">
                <a:schemeClr val="folHlink">
                  <a:gamma/>
                  <a:tint val="42353"/>
                  <a:invGamma/>
                  <a:alpha val="36000"/>
                </a:schemeClr>
              </a:gs>
            </a:gsLst>
            <a:lin ang="5400000" scaled="1"/>
          </a:gradFill>
          <a:ln w="9525">
            <a:solidFill>
              <a:schemeClr val="tx1"/>
            </a:solidFill>
            <a:miter lim="800000"/>
            <a:headEnd/>
            <a:tailEnd/>
          </a:ln>
          <a:effectLst/>
        </p:spPr>
        <p:txBody>
          <a:bodyPr wrap="none" anchor="ctr"/>
          <a:lstStyle/>
          <a:p>
            <a:endParaRPr lang="en-GB"/>
          </a:p>
        </p:txBody>
      </p:sp>
      <p:sp>
        <p:nvSpPr>
          <p:cNvPr id="21" name="Rectangle 23"/>
          <p:cNvSpPr>
            <a:spLocks noChangeArrowheads="1"/>
          </p:cNvSpPr>
          <p:nvPr/>
        </p:nvSpPr>
        <p:spPr bwMode="auto">
          <a:xfrm>
            <a:off x="1835324" y="3565401"/>
            <a:ext cx="865188" cy="1695450"/>
          </a:xfrm>
          <a:prstGeom prst="rect">
            <a:avLst/>
          </a:prstGeom>
          <a:gradFill rotWithShape="1">
            <a:gsLst>
              <a:gs pos="0">
                <a:schemeClr val="folHlink">
                  <a:alpha val="36000"/>
                </a:schemeClr>
              </a:gs>
              <a:gs pos="100000">
                <a:schemeClr val="folHlink">
                  <a:gamma/>
                  <a:tint val="42353"/>
                  <a:invGamma/>
                  <a:alpha val="36000"/>
                </a:schemeClr>
              </a:gs>
            </a:gsLst>
            <a:lin ang="5400000" scaled="1"/>
          </a:gradFill>
          <a:ln w="9525">
            <a:solidFill>
              <a:schemeClr val="tx1"/>
            </a:solidFill>
            <a:miter lim="800000"/>
            <a:headEnd/>
            <a:tailEnd/>
          </a:ln>
          <a:effectLst/>
        </p:spPr>
        <p:txBody>
          <a:bodyPr wrap="none" anchor="ctr"/>
          <a:lstStyle/>
          <a:p>
            <a:endParaRPr lang="en-GB"/>
          </a:p>
        </p:txBody>
      </p:sp>
      <p:sp>
        <p:nvSpPr>
          <p:cNvPr id="22" name="Line 24"/>
          <p:cNvSpPr>
            <a:spLocks noChangeShapeType="1"/>
          </p:cNvSpPr>
          <p:nvPr/>
        </p:nvSpPr>
        <p:spPr bwMode="auto">
          <a:xfrm>
            <a:off x="4907137" y="3697163"/>
            <a:ext cx="0" cy="144463"/>
          </a:xfrm>
          <a:prstGeom prst="line">
            <a:avLst/>
          </a:prstGeom>
          <a:noFill/>
          <a:ln w="9525">
            <a:solidFill>
              <a:srgbClr val="CC0000"/>
            </a:solidFill>
            <a:round/>
            <a:headEnd/>
            <a:tailEnd type="triangle" w="med" len="med"/>
          </a:ln>
          <a:effectLst/>
        </p:spPr>
        <p:txBody>
          <a:bodyPr/>
          <a:lstStyle/>
          <a:p>
            <a:endParaRPr lang="en-GB"/>
          </a:p>
        </p:txBody>
      </p:sp>
      <p:sp>
        <p:nvSpPr>
          <p:cNvPr id="23" name="Line 25"/>
          <p:cNvSpPr>
            <a:spLocks noChangeShapeType="1"/>
          </p:cNvSpPr>
          <p:nvPr/>
        </p:nvSpPr>
        <p:spPr bwMode="auto">
          <a:xfrm>
            <a:off x="4894437" y="3925763"/>
            <a:ext cx="0" cy="144463"/>
          </a:xfrm>
          <a:prstGeom prst="line">
            <a:avLst/>
          </a:prstGeom>
          <a:noFill/>
          <a:ln w="9525">
            <a:solidFill>
              <a:srgbClr val="CC0000"/>
            </a:solidFill>
            <a:round/>
            <a:headEnd type="triangle" w="med" len="med"/>
            <a:tailEnd/>
          </a:ln>
          <a:effectLst/>
        </p:spPr>
        <p:txBody>
          <a:bodyPr/>
          <a:lstStyle/>
          <a:p>
            <a:endParaRPr lang="en-GB"/>
          </a:p>
        </p:txBody>
      </p:sp>
      <p:sp>
        <p:nvSpPr>
          <p:cNvPr id="24" name="Line 26"/>
          <p:cNvSpPr>
            <a:spLocks noChangeShapeType="1"/>
          </p:cNvSpPr>
          <p:nvPr/>
        </p:nvSpPr>
        <p:spPr bwMode="auto">
          <a:xfrm>
            <a:off x="4546774" y="3947988"/>
            <a:ext cx="431800" cy="0"/>
          </a:xfrm>
          <a:prstGeom prst="line">
            <a:avLst/>
          </a:prstGeom>
          <a:noFill/>
          <a:ln w="9525">
            <a:solidFill>
              <a:srgbClr val="CC0000"/>
            </a:solidFill>
            <a:round/>
            <a:headEnd/>
            <a:tailEnd/>
          </a:ln>
          <a:effectLst/>
        </p:spPr>
        <p:txBody>
          <a:bodyPr/>
          <a:lstStyle/>
          <a:p>
            <a:endParaRPr lang="en-GB"/>
          </a:p>
        </p:txBody>
      </p:sp>
      <p:sp>
        <p:nvSpPr>
          <p:cNvPr id="25" name="Line 27"/>
          <p:cNvSpPr>
            <a:spLocks noChangeShapeType="1"/>
          </p:cNvSpPr>
          <p:nvPr/>
        </p:nvSpPr>
        <p:spPr bwMode="auto">
          <a:xfrm>
            <a:off x="8277399" y="3938463"/>
            <a:ext cx="0" cy="144463"/>
          </a:xfrm>
          <a:prstGeom prst="line">
            <a:avLst/>
          </a:prstGeom>
          <a:noFill/>
          <a:ln w="9525">
            <a:solidFill>
              <a:srgbClr val="CC0000"/>
            </a:solidFill>
            <a:round/>
            <a:headEnd type="triangle" w="med" len="med"/>
            <a:tailEnd/>
          </a:ln>
          <a:effectLst/>
        </p:spPr>
        <p:txBody>
          <a:bodyPr/>
          <a:lstStyle/>
          <a:p>
            <a:endParaRPr lang="en-GB"/>
          </a:p>
        </p:txBody>
      </p:sp>
      <p:sp>
        <p:nvSpPr>
          <p:cNvPr id="26" name="Line 28"/>
          <p:cNvSpPr>
            <a:spLocks noChangeShapeType="1"/>
          </p:cNvSpPr>
          <p:nvPr/>
        </p:nvSpPr>
        <p:spPr bwMode="auto">
          <a:xfrm>
            <a:off x="8277399" y="3709863"/>
            <a:ext cx="0" cy="144463"/>
          </a:xfrm>
          <a:prstGeom prst="line">
            <a:avLst/>
          </a:prstGeom>
          <a:noFill/>
          <a:ln w="9525">
            <a:solidFill>
              <a:srgbClr val="CC0000"/>
            </a:solidFill>
            <a:round/>
            <a:headEnd/>
            <a:tailEnd type="triangle" w="med" len="med"/>
          </a:ln>
          <a:effectLst/>
        </p:spPr>
        <p:txBody>
          <a:bodyPr/>
          <a:lstStyle/>
          <a:p>
            <a:endParaRPr lang="en-GB"/>
          </a:p>
        </p:txBody>
      </p:sp>
      <p:sp>
        <p:nvSpPr>
          <p:cNvPr id="27" name="Line 29"/>
          <p:cNvSpPr>
            <a:spLocks noChangeShapeType="1"/>
          </p:cNvSpPr>
          <p:nvPr/>
        </p:nvSpPr>
        <p:spPr bwMode="auto">
          <a:xfrm>
            <a:off x="7875762" y="3947988"/>
            <a:ext cx="431800" cy="0"/>
          </a:xfrm>
          <a:prstGeom prst="line">
            <a:avLst/>
          </a:prstGeom>
          <a:noFill/>
          <a:ln w="9525">
            <a:solidFill>
              <a:srgbClr val="CC0000"/>
            </a:solidFill>
            <a:round/>
            <a:headEnd/>
            <a:tailEnd/>
          </a:ln>
          <a:effectLst/>
        </p:spPr>
        <p:txBody>
          <a:bodyPr/>
          <a:lstStyle/>
          <a:p>
            <a:endParaRPr lang="en-GB"/>
          </a:p>
        </p:txBody>
      </p:sp>
      <p:grpSp>
        <p:nvGrpSpPr>
          <p:cNvPr id="28" name="Group 54"/>
          <p:cNvGrpSpPr>
            <a:grpSpLocks/>
          </p:cNvGrpSpPr>
          <p:nvPr/>
        </p:nvGrpSpPr>
        <p:grpSpPr bwMode="auto">
          <a:xfrm>
            <a:off x="4838874" y="880938"/>
            <a:ext cx="3562350" cy="2095500"/>
            <a:chOff x="2776" y="522"/>
            <a:chExt cx="2244" cy="1320"/>
          </a:xfrm>
        </p:grpSpPr>
        <p:grpSp>
          <p:nvGrpSpPr>
            <p:cNvPr id="29" name="Group 30"/>
            <p:cNvGrpSpPr>
              <a:grpSpLocks/>
            </p:cNvGrpSpPr>
            <p:nvPr/>
          </p:nvGrpSpPr>
          <p:grpSpPr bwMode="auto">
            <a:xfrm>
              <a:off x="2971" y="572"/>
              <a:ext cx="2049" cy="1225"/>
              <a:chOff x="2979" y="572"/>
              <a:chExt cx="2049" cy="1225"/>
            </a:xfrm>
          </p:grpSpPr>
          <p:sp>
            <p:nvSpPr>
              <p:cNvPr id="42" name="Line 31"/>
              <p:cNvSpPr>
                <a:spLocks noChangeShapeType="1"/>
              </p:cNvSpPr>
              <p:nvPr/>
            </p:nvSpPr>
            <p:spPr bwMode="auto">
              <a:xfrm>
                <a:off x="4040" y="746"/>
                <a:ext cx="972" cy="8"/>
              </a:xfrm>
              <a:prstGeom prst="line">
                <a:avLst/>
              </a:prstGeom>
              <a:noFill/>
              <a:ln w="19050">
                <a:solidFill>
                  <a:srgbClr val="CC0000"/>
                </a:solidFill>
                <a:round/>
                <a:headEnd/>
                <a:tailEnd/>
              </a:ln>
              <a:effectLst/>
            </p:spPr>
            <p:txBody>
              <a:bodyPr/>
              <a:lstStyle/>
              <a:p>
                <a:endParaRPr lang="en-GB"/>
              </a:p>
            </p:txBody>
          </p:sp>
          <p:sp>
            <p:nvSpPr>
              <p:cNvPr id="43" name="Line 32"/>
              <p:cNvSpPr>
                <a:spLocks noChangeShapeType="1"/>
              </p:cNvSpPr>
              <p:nvPr/>
            </p:nvSpPr>
            <p:spPr bwMode="auto">
              <a:xfrm>
                <a:off x="4089" y="1534"/>
                <a:ext cx="907" cy="0"/>
              </a:xfrm>
              <a:prstGeom prst="line">
                <a:avLst/>
              </a:prstGeom>
              <a:noFill/>
              <a:ln w="19050">
                <a:solidFill>
                  <a:srgbClr val="CC0000"/>
                </a:solidFill>
                <a:round/>
                <a:headEnd/>
                <a:tailEnd/>
              </a:ln>
              <a:effectLst/>
            </p:spPr>
            <p:txBody>
              <a:bodyPr/>
              <a:lstStyle/>
              <a:p>
                <a:endParaRPr lang="en-GB"/>
              </a:p>
            </p:txBody>
          </p:sp>
          <p:sp>
            <p:nvSpPr>
              <p:cNvPr id="44" name="Rectangle 33"/>
              <p:cNvSpPr>
                <a:spLocks noChangeArrowheads="1"/>
              </p:cNvSpPr>
              <p:nvPr/>
            </p:nvSpPr>
            <p:spPr bwMode="auto">
              <a:xfrm>
                <a:off x="3923" y="572"/>
                <a:ext cx="598" cy="1225"/>
              </a:xfrm>
              <a:prstGeom prst="rect">
                <a:avLst/>
              </a:prstGeom>
              <a:gradFill rotWithShape="1">
                <a:gsLst>
                  <a:gs pos="0">
                    <a:schemeClr val="folHlink">
                      <a:alpha val="36000"/>
                    </a:schemeClr>
                  </a:gs>
                  <a:gs pos="100000">
                    <a:schemeClr val="folHlink">
                      <a:gamma/>
                      <a:tint val="42353"/>
                      <a:invGamma/>
                      <a:alpha val="36000"/>
                    </a:schemeClr>
                  </a:gs>
                </a:gsLst>
                <a:lin ang="5400000" scaled="1"/>
              </a:gradFill>
              <a:ln w="9525">
                <a:solidFill>
                  <a:schemeClr val="tx1"/>
                </a:solidFill>
                <a:miter lim="800000"/>
                <a:headEnd/>
                <a:tailEnd/>
              </a:ln>
              <a:effectLst/>
            </p:spPr>
            <p:txBody>
              <a:bodyPr wrap="none" anchor="ctr"/>
              <a:lstStyle/>
              <a:p>
                <a:endParaRPr lang="en-GB"/>
              </a:p>
            </p:txBody>
          </p:sp>
          <p:sp>
            <p:nvSpPr>
              <p:cNvPr id="45" name="Rectangle 34"/>
              <p:cNvSpPr>
                <a:spLocks noChangeArrowheads="1"/>
              </p:cNvSpPr>
              <p:nvPr/>
            </p:nvSpPr>
            <p:spPr bwMode="auto">
              <a:xfrm>
                <a:off x="4521" y="572"/>
                <a:ext cx="355" cy="1225"/>
              </a:xfrm>
              <a:prstGeom prst="rect">
                <a:avLst/>
              </a:prstGeom>
              <a:gradFill rotWithShape="1">
                <a:gsLst>
                  <a:gs pos="0">
                    <a:schemeClr val="accent1">
                      <a:alpha val="35001"/>
                    </a:schemeClr>
                  </a:gs>
                  <a:gs pos="100000">
                    <a:schemeClr val="accent1">
                      <a:gamma/>
                      <a:shade val="96863"/>
                      <a:invGamma/>
                      <a:alpha val="35001"/>
                    </a:schemeClr>
                  </a:gs>
                </a:gsLst>
                <a:lin ang="5400000" scaled="1"/>
              </a:gradFill>
              <a:ln w="9525">
                <a:solidFill>
                  <a:schemeClr val="tx1"/>
                </a:solidFill>
                <a:miter lim="800000"/>
                <a:headEnd/>
                <a:tailEnd/>
              </a:ln>
              <a:effectLst/>
            </p:spPr>
            <p:txBody>
              <a:bodyPr wrap="none" anchor="ctr"/>
              <a:lstStyle/>
              <a:p>
                <a:endParaRPr lang="en-GB"/>
              </a:p>
            </p:txBody>
          </p:sp>
          <p:sp>
            <p:nvSpPr>
              <p:cNvPr id="46" name="Rectangle 35"/>
              <p:cNvSpPr>
                <a:spLocks noChangeArrowheads="1"/>
              </p:cNvSpPr>
              <p:nvPr/>
            </p:nvSpPr>
            <p:spPr bwMode="auto">
              <a:xfrm>
                <a:off x="3552" y="572"/>
                <a:ext cx="355" cy="1225"/>
              </a:xfrm>
              <a:prstGeom prst="rect">
                <a:avLst/>
              </a:prstGeom>
              <a:gradFill rotWithShape="1">
                <a:gsLst>
                  <a:gs pos="0">
                    <a:schemeClr val="accent1">
                      <a:alpha val="35001"/>
                    </a:schemeClr>
                  </a:gs>
                  <a:gs pos="100000">
                    <a:schemeClr val="accent1">
                      <a:gamma/>
                      <a:shade val="96863"/>
                      <a:invGamma/>
                      <a:alpha val="35001"/>
                    </a:schemeClr>
                  </a:gs>
                </a:gsLst>
                <a:lin ang="5400000" scaled="1"/>
              </a:gradFill>
              <a:ln w="9525">
                <a:solidFill>
                  <a:schemeClr val="tx1"/>
                </a:solidFill>
                <a:miter lim="800000"/>
                <a:headEnd/>
                <a:tailEnd/>
              </a:ln>
              <a:effectLst/>
            </p:spPr>
            <p:txBody>
              <a:bodyPr wrap="none" anchor="ctr"/>
              <a:lstStyle/>
              <a:p>
                <a:endParaRPr lang="en-GB"/>
              </a:p>
            </p:txBody>
          </p:sp>
          <p:sp>
            <p:nvSpPr>
              <p:cNvPr id="47" name="Rectangle 36"/>
              <p:cNvSpPr>
                <a:spLocks noChangeArrowheads="1"/>
              </p:cNvSpPr>
              <p:nvPr/>
            </p:nvSpPr>
            <p:spPr bwMode="auto">
              <a:xfrm>
                <a:off x="2979" y="572"/>
                <a:ext cx="576" cy="1225"/>
              </a:xfrm>
              <a:prstGeom prst="rect">
                <a:avLst/>
              </a:prstGeom>
              <a:gradFill rotWithShape="1">
                <a:gsLst>
                  <a:gs pos="0">
                    <a:schemeClr val="folHlink">
                      <a:alpha val="36000"/>
                    </a:schemeClr>
                  </a:gs>
                  <a:gs pos="100000">
                    <a:schemeClr val="folHlink">
                      <a:gamma/>
                      <a:tint val="42353"/>
                      <a:invGamma/>
                      <a:alpha val="36000"/>
                    </a:schemeClr>
                  </a:gs>
                </a:gsLst>
                <a:lin ang="5400000" scaled="1"/>
              </a:gradFill>
              <a:ln w="9525">
                <a:solidFill>
                  <a:schemeClr val="tx1"/>
                </a:solidFill>
                <a:miter lim="800000"/>
                <a:headEnd/>
                <a:tailEnd/>
              </a:ln>
              <a:effectLst/>
            </p:spPr>
            <p:txBody>
              <a:bodyPr wrap="none" anchor="ctr"/>
              <a:lstStyle/>
              <a:p>
                <a:endParaRPr lang="en-GB"/>
              </a:p>
            </p:txBody>
          </p:sp>
          <p:sp>
            <p:nvSpPr>
              <p:cNvPr id="48" name="Line 37"/>
              <p:cNvSpPr>
                <a:spLocks noChangeShapeType="1"/>
              </p:cNvSpPr>
              <p:nvPr/>
            </p:nvSpPr>
            <p:spPr bwMode="auto">
              <a:xfrm>
                <a:off x="4967" y="829"/>
                <a:ext cx="0" cy="91"/>
              </a:xfrm>
              <a:prstGeom prst="line">
                <a:avLst/>
              </a:prstGeom>
              <a:noFill/>
              <a:ln w="9525">
                <a:solidFill>
                  <a:srgbClr val="CC0000"/>
                </a:solidFill>
                <a:round/>
                <a:headEnd type="triangle" w="med" len="med"/>
                <a:tailEnd/>
              </a:ln>
              <a:effectLst/>
            </p:spPr>
            <p:txBody>
              <a:bodyPr/>
              <a:lstStyle/>
              <a:p>
                <a:endParaRPr lang="en-GB"/>
              </a:p>
            </p:txBody>
          </p:sp>
          <p:sp>
            <p:nvSpPr>
              <p:cNvPr id="49" name="Line 38"/>
              <p:cNvSpPr>
                <a:spLocks noChangeShapeType="1"/>
              </p:cNvSpPr>
              <p:nvPr/>
            </p:nvSpPr>
            <p:spPr bwMode="auto">
              <a:xfrm>
                <a:off x="4967" y="655"/>
                <a:ext cx="0" cy="91"/>
              </a:xfrm>
              <a:prstGeom prst="line">
                <a:avLst/>
              </a:prstGeom>
              <a:noFill/>
              <a:ln w="9525">
                <a:solidFill>
                  <a:srgbClr val="CC0000"/>
                </a:solidFill>
                <a:round/>
                <a:headEnd/>
                <a:tailEnd type="triangle" w="med" len="med"/>
              </a:ln>
              <a:effectLst/>
            </p:spPr>
            <p:txBody>
              <a:bodyPr/>
              <a:lstStyle/>
              <a:p>
                <a:endParaRPr lang="en-GB"/>
              </a:p>
            </p:txBody>
          </p:sp>
          <p:sp>
            <p:nvSpPr>
              <p:cNvPr id="50" name="Line 39"/>
              <p:cNvSpPr>
                <a:spLocks noChangeShapeType="1"/>
              </p:cNvSpPr>
              <p:nvPr/>
            </p:nvSpPr>
            <p:spPr bwMode="auto">
              <a:xfrm>
                <a:off x="4710" y="821"/>
                <a:ext cx="318" cy="0"/>
              </a:xfrm>
              <a:prstGeom prst="line">
                <a:avLst/>
              </a:prstGeom>
              <a:noFill/>
              <a:ln w="9525">
                <a:solidFill>
                  <a:srgbClr val="CC0000"/>
                </a:solidFill>
                <a:round/>
                <a:headEnd/>
                <a:tailEnd/>
              </a:ln>
              <a:effectLst/>
            </p:spPr>
            <p:txBody>
              <a:bodyPr/>
              <a:lstStyle/>
              <a:p>
                <a:endParaRPr lang="en-GB"/>
              </a:p>
            </p:txBody>
          </p:sp>
        </p:grpSp>
        <p:sp>
          <p:nvSpPr>
            <p:cNvPr id="30" name="Line 42"/>
            <p:cNvSpPr>
              <a:spLocks noChangeShapeType="1"/>
            </p:cNvSpPr>
            <p:nvPr/>
          </p:nvSpPr>
          <p:spPr bwMode="auto">
            <a:xfrm>
              <a:off x="3016" y="522"/>
              <a:ext cx="544" cy="363"/>
            </a:xfrm>
            <a:prstGeom prst="line">
              <a:avLst/>
            </a:prstGeom>
            <a:noFill/>
            <a:ln w="19050">
              <a:solidFill>
                <a:srgbClr val="CC0000"/>
              </a:solidFill>
              <a:round/>
              <a:headEnd/>
              <a:tailEnd/>
            </a:ln>
            <a:effectLst/>
          </p:spPr>
          <p:txBody>
            <a:bodyPr/>
            <a:lstStyle/>
            <a:p>
              <a:endParaRPr lang="en-GB"/>
            </a:p>
          </p:txBody>
        </p:sp>
        <p:sp>
          <p:nvSpPr>
            <p:cNvPr id="31" name="Line 43"/>
            <p:cNvSpPr>
              <a:spLocks noChangeShapeType="1"/>
            </p:cNvSpPr>
            <p:nvPr/>
          </p:nvSpPr>
          <p:spPr bwMode="auto">
            <a:xfrm>
              <a:off x="2835" y="1159"/>
              <a:ext cx="907" cy="635"/>
            </a:xfrm>
            <a:prstGeom prst="line">
              <a:avLst/>
            </a:prstGeom>
            <a:noFill/>
            <a:ln w="19050">
              <a:solidFill>
                <a:srgbClr val="CC0000"/>
              </a:solidFill>
              <a:round/>
              <a:headEnd/>
              <a:tailEnd/>
            </a:ln>
            <a:effectLst/>
          </p:spPr>
          <p:txBody>
            <a:bodyPr/>
            <a:lstStyle/>
            <a:p>
              <a:endParaRPr lang="en-GB"/>
            </a:p>
          </p:txBody>
        </p:sp>
        <p:sp>
          <p:nvSpPr>
            <p:cNvPr id="32" name="Line 44"/>
            <p:cNvSpPr>
              <a:spLocks noChangeShapeType="1"/>
            </p:cNvSpPr>
            <p:nvPr/>
          </p:nvSpPr>
          <p:spPr bwMode="auto">
            <a:xfrm>
              <a:off x="2789" y="1319"/>
              <a:ext cx="771" cy="523"/>
            </a:xfrm>
            <a:prstGeom prst="line">
              <a:avLst/>
            </a:prstGeom>
            <a:noFill/>
            <a:ln w="19050">
              <a:solidFill>
                <a:srgbClr val="CC0000"/>
              </a:solidFill>
              <a:round/>
              <a:headEnd/>
              <a:tailEnd/>
            </a:ln>
            <a:effectLst/>
          </p:spPr>
          <p:txBody>
            <a:bodyPr/>
            <a:lstStyle/>
            <a:p>
              <a:endParaRPr lang="en-GB"/>
            </a:p>
          </p:txBody>
        </p:sp>
        <p:sp>
          <p:nvSpPr>
            <p:cNvPr id="33" name="Line 45"/>
            <p:cNvSpPr>
              <a:spLocks noChangeShapeType="1"/>
            </p:cNvSpPr>
            <p:nvPr/>
          </p:nvSpPr>
          <p:spPr bwMode="auto">
            <a:xfrm>
              <a:off x="2925" y="1026"/>
              <a:ext cx="635" cy="454"/>
            </a:xfrm>
            <a:prstGeom prst="line">
              <a:avLst/>
            </a:prstGeom>
            <a:noFill/>
            <a:ln w="19050">
              <a:solidFill>
                <a:srgbClr val="CC0000"/>
              </a:solidFill>
              <a:round/>
              <a:headEnd/>
              <a:tailEnd/>
            </a:ln>
            <a:effectLst/>
          </p:spPr>
          <p:txBody>
            <a:bodyPr/>
            <a:lstStyle/>
            <a:p>
              <a:endParaRPr lang="en-GB"/>
            </a:p>
          </p:txBody>
        </p:sp>
        <p:sp>
          <p:nvSpPr>
            <p:cNvPr id="34" name="Line 46"/>
            <p:cNvSpPr>
              <a:spLocks noChangeShapeType="1"/>
            </p:cNvSpPr>
            <p:nvPr/>
          </p:nvSpPr>
          <p:spPr bwMode="auto">
            <a:xfrm>
              <a:off x="2789" y="754"/>
              <a:ext cx="771" cy="523"/>
            </a:xfrm>
            <a:prstGeom prst="line">
              <a:avLst/>
            </a:prstGeom>
            <a:noFill/>
            <a:ln w="19050">
              <a:solidFill>
                <a:srgbClr val="CC0000"/>
              </a:solidFill>
              <a:round/>
              <a:headEnd/>
              <a:tailEnd/>
            </a:ln>
            <a:effectLst/>
          </p:spPr>
          <p:txBody>
            <a:bodyPr/>
            <a:lstStyle/>
            <a:p>
              <a:endParaRPr lang="en-GB"/>
            </a:p>
          </p:txBody>
        </p:sp>
        <p:sp>
          <p:nvSpPr>
            <p:cNvPr id="35" name="Line 47"/>
            <p:cNvSpPr>
              <a:spLocks noChangeShapeType="1"/>
            </p:cNvSpPr>
            <p:nvPr/>
          </p:nvSpPr>
          <p:spPr bwMode="auto">
            <a:xfrm>
              <a:off x="2776" y="564"/>
              <a:ext cx="771" cy="523"/>
            </a:xfrm>
            <a:prstGeom prst="line">
              <a:avLst/>
            </a:prstGeom>
            <a:noFill/>
            <a:ln w="19050">
              <a:solidFill>
                <a:srgbClr val="CC0000"/>
              </a:solidFill>
              <a:round/>
              <a:headEnd/>
              <a:tailEnd/>
            </a:ln>
            <a:effectLst/>
          </p:spPr>
          <p:txBody>
            <a:bodyPr/>
            <a:lstStyle/>
            <a:p>
              <a:endParaRPr lang="en-GB"/>
            </a:p>
          </p:txBody>
        </p:sp>
        <p:sp>
          <p:nvSpPr>
            <p:cNvPr id="36" name="Line 48"/>
            <p:cNvSpPr>
              <a:spLocks noChangeShapeType="1"/>
            </p:cNvSpPr>
            <p:nvPr/>
          </p:nvSpPr>
          <p:spPr bwMode="auto">
            <a:xfrm>
              <a:off x="3560" y="1344"/>
              <a:ext cx="363" cy="272"/>
            </a:xfrm>
            <a:prstGeom prst="line">
              <a:avLst/>
            </a:prstGeom>
            <a:noFill/>
            <a:ln w="19050">
              <a:solidFill>
                <a:srgbClr val="CC0000"/>
              </a:solidFill>
              <a:round/>
              <a:headEnd/>
              <a:tailEnd/>
            </a:ln>
            <a:effectLst/>
          </p:spPr>
          <p:txBody>
            <a:bodyPr/>
            <a:lstStyle/>
            <a:p>
              <a:endParaRPr lang="en-GB"/>
            </a:p>
          </p:txBody>
        </p:sp>
        <p:sp>
          <p:nvSpPr>
            <p:cNvPr id="37" name="Line 49"/>
            <p:cNvSpPr>
              <a:spLocks noChangeShapeType="1"/>
            </p:cNvSpPr>
            <p:nvPr/>
          </p:nvSpPr>
          <p:spPr bwMode="auto">
            <a:xfrm>
              <a:off x="3560" y="1149"/>
              <a:ext cx="363" cy="272"/>
            </a:xfrm>
            <a:prstGeom prst="line">
              <a:avLst/>
            </a:prstGeom>
            <a:noFill/>
            <a:ln w="19050">
              <a:solidFill>
                <a:srgbClr val="CC0000"/>
              </a:solidFill>
              <a:round/>
              <a:headEnd/>
              <a:tailEnd/>
            </a:ln>
            <a:effectLst/>
          </p:spPr>
          <p:txBody>
            <a:bodyPr/>
            <a:lstStyle/>
            <a:p>
              <a:endParaRPr lang="en-GB"/>
            </a:p>
          </p:txBody>
        </p:sp>
        <p:sp>
          <p:nvSpPr>
            <p:cNvPr id="38" name="Line 50"/>
            <p:cNvSpPr>
              <a:spLocks noChangeShapeType="1"/>
            </p:cNvSpPr>
            <p:nvPr/>
          </p:nvSpPr>
          <p:spPr bwMode="auto">
            <a:xfrm>
              <a:off x="3560" y="978"/>
              <a:ext cx="363" cy="272"/>
            </a:xfrm>
            <a:prstGeom prst="line">
              <a:avLst/>
            </a:prstGeom>
            <a:noFill/>
            <a:ln w="19050">
              <a:solidFill>
                <a:srgbClr val="CC0000"/>
              </a:solidFill>
              <a:round/>
              <a:headEnd/>
              <a:tailEnd/>
            </a:ln>
            <a:effectLst/>
          </p:spPr>
          <p:txBody>
            <a:bodyPr/>
            <a:lstStyle/>
            <a:p>
              <a:endParaRPr lang="en-GB"/>
            </a:p>
          </p:txBody>
        </p:sp>
        <p:sp>
          <p:nvSpPr>
            <p:cNvPr id="39" name="Line 51"/>
            <p:cNvSpPr>
              <a:spLocks noChangeShapeType="1"/>
            </p:cNvSpPr>
            <p:nvPr/>
          </p:nvSpPr>
          <p:spPr bwMode="auto">
            <a:xfrm>
              <a:off x="3544" y="1480"/>
              <a:ext cx="363" cy="272"/>
            </a:xfrm>
            <a:prstGeom prst="line">
              <a:avLst/>
            </a:prstGeom>
            <a:noFill/>
            <a:ln w="19050">
              <a:solidFill>
                <a:srgbClr val="CC0000"/>
              </a:solidFill>
              <a:round/>
              <a:headEnd/>
              <a:tailEnd/>
            </a:ln>
            <a:effectLst/>
          </p:spPr>
          <p:txBody>
            <a:bodyPr/>
            <a:lstStyle/>
            <a:p>
              <a:endParaRPr lang="en-GB"/>
            </a:p>
          </p:txBody>
        </p:sp>
        <p:sp>
          <p:nvSpPr>
            <p:cNvPr id="40" name="Line 52"/>
            <p:cNvSpPr>
              <a:spLocks noChangeShapeType="1"/>
            </p:cNvSpPr>
            <p:nvPr/>
          </p:nvSpPr>
          <p:spPr bwMode="auto">
            <a:xfrm>
              <a:off x="3358" y="527"/>
              <a:ext cx="544" cy="363"/>
            </a:xfrm>
            <a:prstGeom prst="line">
              <a:avLst/>
            </a:prstGeom>
            <a:noFill/>
            <a:ln w="19050">
              <a:solidFill>
                <a:srgbClr val="CC0000"/>
              </a:solidFill>
              <a:round/>
              <a:headEnd/>
              <a:tailEnd/>
            </a:ln>
            <a:effectLst/>
          </p:spPr>
          <p:txBody>
            <a:bodyPr/>
            <a:lstStyle/>
            <a:p>
              <a:endParaRPr lang="en-GB"/>
            </a:p>
          </p:txBody>
        </p:sp>
        <p:sp>
          <p:nvSpPr>
            <p:cNvPr id="41" name="Line 53"/>
            <p:cNvSpPr>
              <a:spLocks noChangeShapeType="1"/>
            </p:cNvSpPr>
            <p:nvPr/>
          </p:nvSpPr>
          <p:spPr bwMode="auto">
            <a:xfrm>
              <a:off x="3552" y="810"/>
              <a:ext cx="363" cy="272"/>
            </a:xfrm>
            <a:prstGeom prst="line">
              <a:avLst/>
            </a:prstGeom>
            <a:noFill/>
            <a:ln w="19050">
              <a:solidFill>
                <a:srgbClr val="CC0000"/>
              </a:solidFill>
              <a:round/>
              <a:headEnd/>
              <a:tailEnd/>
            </a:ln>
            <a:effectLst/>
          </p:spPr>
          <p:txBody>
            <a:bodyPr/>
            <a:lstStyle/>
            <a:p>
              <a:endParaRPr lang="en-GB"/>
            </a:p>
          </p:txBody>
        </p:sp>
      </p:grpSp>
      <p:sp>
        <p:nvSpPr>
          <p:cNvPr id="51" name="Oval 55"/>
          <p:cNvSpPr>
            <a:spLocks noChangeArrowheads="1"/>
          </p:cNvSpPr>
          <p:nvPr/>
        </p:nvSpPr>
        <p:spPr bwMode="auto">
          <a:xfrm>
            <a:off x="7164562" y="4273426"/>
            <a:ext cx="720725" cy="503237"/>
          </a:xfrm>
          <a:prstGeom prst="ellipse">
            <a:avLst/>
          </a:prstGeom>
          <a:noFill/>
          <a:ln w="9525">
            <a:solidFill>
              <a:schemeClr val="tx1"/>
            </a:solidFill>
            <a:round/>
            <a:headEnd/>
            <a:tailEnd/>
          </a:ln>
          <a:effectLst/>
        </p:spPr>
        <p:txBody>
          <a:bodyPr wrap="none" anchor="ctr"/>
          <a:lstStyle/>
          <a:p>
            <a:endParaRPr lang="en-GB"/>
          </a:p>
        </p:txBody>
      </p:sp>
      <p:sp>
        <p:nvSpPr>
          <p:cNvPr id="52" name="Oval 56"/>
          <p:cNvSpPr>
            <a:spLocks noChangeArrowheads="1"/>
          </p:cNvSpPr>
          <p:nvPr/>
        </p:nvSpPr>
        <p:spPr bwMode="auto">
          <a:xfrm>
            <a:off x="3708574" y="4273426"/>
            <a:ext cx="720725" cy="503237"/>
          </a:xfrm>
          <a:prstGeom prst="ellipse">
            <a:avLst/>
          </a:prstGeom>
          <a:noFill/>
          <a:ln w="9525">
            <a:solidFill>
              <a:schemeClr val="tx1"/>
            </a:solidFill>
            <a:round/>
            <a:headEnd/>
            <a:tailEnd/>
          </a:ln>
          <a:effectLst/>
        </p:spPr>
        <p:txBody>
          <a:bodyPr wrap="none" anchor="ctr"/>
          <a:lstStyle/>
          <a:p>
            <a:endParaRPr lang="en-GB"/>
          </a:p>
        </p:txBody>
      </p:sp>
      <p:sp>
        <p:nvSpPr>
          <p:cNvPr id="53" name="Oval 57"/>
          <p:cNvSpPr>
            <a:spLocks noChangeArrowheads="1"/>
          </p:cNvSpPr>
          <p:nvPr/>
        </p:nvSpPr>
        <p:spPr bwMode="auto">
          <a:xfrm>
            <a:off x="7164562" y="1681038"/>
            <a:ext cx="720725" cy="503238"/>
          </a:xfrm>
          <a:prstGeom prst="ellipse">
            <a:avLst/>
          </a:prstGeom>
          <a:noFill/>
          <a:ln w="9525">
            <a:solidFill>
              <a:schemeClr val="tx1"/>
            </a:solidFill>
            <a:round/>
            <a:headEnd/>
            <a:tailEnd/>
          </a:ln>
          <a:effectLst/>
        </p:spPr>
        <p:txBody>
          <a:bodyPr wrap="none" anchor="ctr"/>
          <a:lstStyle/>
          <a:p>
            <a:endParaRPr lang="en-GB"/>
          </a:p>
        </p:txBody>
      </p:sp>
      <p:sp>
        <p:nvSpPr>
          <p:cNvPr id="54" name="Text Box 5"/>
          <p:cNvSpPr txBox="1">
            <a:spLocks noChangeArrowheads="1"/>
          </p:cNvSpPr>
          <p:nvPr/>
        </p:nvSpPr>
        <p:spPr bwMode="auto">
          <a:xfrm>
            <a:off x="5005810" y="5641503"/>
            <a:ext cx="3292889" cy="307777"/>
          </a:xfrm>
          <a:prstGeom prst="rect">
            <a:avLst/>
          </a:prstGeom>
          <a:solidFill>
            <a:schemeClr val="bg1"/>
          </a:solidFill>
          <a:ln w="9525">
            <a:noFill/>
            <a:miter lim="800000"/>
            <a:headEnd/>
            <a:tailEnd/>
          </a:ln>
          <a:effectLst/>
        </p:spPr>
        <p:txBody>
          <a:bodyPr wrap="none">
            <a:spAutoFit/>
          </a:bodyPr>
          <a:lstStyle/>
          <a:p>
            <a:r>
              <a:rPr lang="fr-FR" sz="1400" b="1" dirty="0"/>
              <a:t>STEM-Z </a:t>
            </a:r>
            <a:r>
              <a:rPr lang="fr-FR" sz="1400" b="1" dirty="0" smtClean="0"/>
              <a:t>C </a:t>
            </a:r>
            <a:r>
              <a:rPr lang="fr-FR" sz="1400" b="1" dirty="0"/>
              <a:t>+ </a:t>
            </a:r>
            <a:r>
              <a:rPr lang="fr-FR" sz="1400" b="1" dirty="0" smtClean="0"/>
              <a:t>model of 90° dislocation</a:t>
            </a:r>
            <a:endParaRPr lang="fr-FR" sz="1400" b="1" dirty="0"/>
          </a:p>
        </p:txBody>
      </p:sp>
      <p:sp>
        <p:nvSpPr>
          <p:cNvPr id="55" name="Title 1"/>
          <p:cNvSpPr>
            <a:spLocks noGrp="1"/>
          </p:cNvSpPr>
          <p:nvPr>
            <p:ph type="title"/>
          </p:nvPr>
        </p:nvSpPr>
        <p:spPr>
          <a:xfrm>
            <a:off x="457200" y="274638"/>
            <a:ext cx="4762674" cy="634082"/>
          </a:xfrm>
        </p:spPr>
        <p:txBody>
          <a:bodyPr/>
          <a:lstStyle/>
          <a:p>
            <a:pPr algn="l"/>
            <a:r>
              <a:rPr lang="en-GB" sz="3600" b="1" dirty="0">
                <a:solidFill>
                  <a:srgbClr val="002060"/>
                </a:solidFill>
              </a:rPr>
              <a:t>III-V </a:t>
            </a:r>
            <a:r>
              <a:rPr lang="en-GB" sz="3600" b="1" dirty="0" err="1">
                <a:solidFill>
                  <a:srgbClr val="002060"/>
                </a:solidFill>
              </a:rPr>
              <a:t>Heterostructures</a:t>
            </a:r>
            <a:endParaRPr lang="en-GB" sz="3600" b="1" dirty="0">
              <a:solidFill>
                <a:srgbClr val="002060"/>
              </a:solidFill>
            </a:endParaRPr>
          </a:p>
        </p:txBody>
      </p:sp>
    </p:spTree>
    <p:extLst>
      <p:ext uri="{BB962C8B-B14F-4D97-AF65-F5344CB8AC3E}">
        <p14:creationId xmlns:p14="http://schemas.microsoft.com/office/powerpoint/2010/main" val="37031560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539552" y="908720"/>
            <a:ext cx="7992888" cy="5782609"/>
          </a:xfrm>
          <a:prstGeom prst="rect">
            <a:avLst/>
          </a:prstGeom>
          <a:noFill/>
        </p:spPr>
        <p:txBody>
          <a:bodyPr wrap="square" rtlCol="0">
            <a:spAutoFit/>
          </a:bodyPr>
          <a:lstStyle/>
          <a:p>
            <a:pPr marL="0">
              <a:spcAft>
                <a:spcPts val="600"/>
              </a:spcAft>
              <a:buNone/>
            </a:pPr>
            <a:r>
              <a:rPr lang="en-GB" sz="2400" b="1" dirty="0" smtClean="0">
                <a:latin typeface="+mj-lt"/>
              </a:rPr>
              <a:t>Distortion of a layer by elastic relaxation is much more </a:t>
            </a:r>
            <a:r>
              <a:rPr lang="en-GB" sz="2400" b="1" dirty="0" smtClean="0">
                <a:latin typeface="+mj-lt"/>
              </a:rPr>
              <a:t>likely to affect a thin epitaxial </a:t>
            </a:r>
            <a:r>
              <a:rPr lang="en-GB" sz="2400" b="1" dirty="0" smtClean="0">
                <a:latin typeface="+mj-lt"/>
              </a:rPr>
              <a:t>layer than bu</a:t>
            </a:r>
            <a:r>
              <a:rPr lang="en-GB" sz="2400" b="1" dirty="0" smtClean="0">
                <a:latin typeface="+mj-lt"/>
              </a:rPr>
              <a:t>lk materials</a:t>
            </a:r>
            <a:endParaRPr lang="en-GB" sz="2400" dirty="0" smtClean="0">
              <a:latin typeface="+mj-lt"/>
            </a:endParaRPr>
          </a:p>
          <a:p>
            <a:pPr marL="0">
              <a:spcAft>
                <a:spcPts val="600"/>
              </a:spcAft>
              <a:buFont typeface="Arial" pitchFamily="34" charset="0"/>
              <a:buChar char="•"/>
            </a:pPr>
            <a:r>
              <a:rPr lang="en-GB" sz="2400" b="1" dirty="0" err="1" smtClean="0">
                <a:latin typeface="+mj-lt"/>
              </a:rPr>
              <a:t>Volmer</a:t>
            </a:r>
            <a:r>
              <a:rPr lang="en-GB" sz="2400" b="1" dirty="0" smtClean="0">
                <a:latin typeface="+mj-lt"/>
              </a:rPr>
              <a:t> and Weber </a:t>
            </a:r>
            <a:r>
              <a:rPr lang="en-GB" sz="2400" dirty="0" smtClean="0">
                <a:latin typeface="+mj-lt"/>
              </a:rPr>
              <a:t>(1929) </a:t>
            </a:r>
            <a:r>
              <a:rPr lang="en-GB" sz="2400" dirty="0" smtClean="0">
                <a:latin typeface="+mj-lt"/>
              </a:rPr>
              <a:t>observed that </a:t>
            </a:r>
            <a:r>
              <a:rPr lang="en-GB" sz="2400" dirty="0" smtClean="0">
                <a:latin typeface="+mj-lt"/>
              </a:rPr>
              <a:t>crystalline films grow from 3D nuclei. </a:t>
            </a:r>
          </a:p>
          <a:p>
            <a:pPr marL="0">
              <a:spcAft>
                <a:spcPts val="600"/>
              </a:spcAft>
            </a:pPr>
            <a:r>
              <a:rPr lang="en-GB" sz="2400" b="1" dirty="0" err="1" smtClean="0">
                <a:latin typeface="+mj-lt"/>
              </a:rPr>
              <a:t>Stranski</a:t>
            </a:r>
            <a:r>
              <a:rPr lang="en-GB" sz="2400" b="1" dirty="0" smtClean="0">
                <a:latin typeface="+mj-lt"/>
              </a:rPr>
              <a:t> and </a:t>
            </a:r>
            <a:r>
              <a:rPr lang="en-GB" sz="2400" b="1" dirty="0" err="1" smtClean="0">
                <a:latin typeface="+mj-lt"/>
              </a:rPr>
              <a:t>Krastanov</a:t>
            </a:r>
            <a:r>
              <a:rPr lang="en-GB" sz="2400" b="1" dirty="0" smtClean="0">
                <a:latin typeface="+mj-lt"/>
              </a:rPr>
              <a:t> </a:t>
            </a:r>
            <a:r>
              <a:rPr lang="en-GB" sz="2400" dirty="0" smtClean="0">
                <a:latin typeface="+mj-lt"/>
              </a:rPr>
              <a:t>(1938) </a:t>
            </a:r>
            <a:r>
              <a:rPr lang="en-GB" sz="2400" dirty="0" smtClean="0">
                <a:latin typeface="+mj-lt"/>
              </a:rPr>
              <a:t>that a layer could initially grow 2D up </a:t>
            </a:r>
            <a:r>
              <a:rPr lang="en-GB" sz="2400" dirty="0" smtClean="0">
                <a:latin typeface="+mj-lt"/>
              </a:rPr>
              <a:t>to a critical thickness, beyond which 3D islands would form and take up their natural lattice constant.</a:t>
            </a:r>
          </a:p>
          <a:p>
            <a:pPr>
              <a:spcAft>
                <a:spcPts val="600"/>
              </a:spcAft>
            </a:pPr>
            <a:r>
              <a:rPr lang="en-GB" sz="2400" b="1" dirty="0" smtClean="0">
                <a:latin typeface="+mj-lt"/>
              </a:rPr>
              <a:t>Frank and van </a:t>
            </a:r>
            <a:r>
              <a:rPr lang="en-GB" sz="2400" b="1" dirty="0" err="1" smtClean="0">
                <a:latin typeface="+mj-lt"/>
              </a:rPr>
              <a:t>der</a:t>
            </a:r>
            <a:r>
              <a:rPr lang="en-GB" sz="2400" b="1" dirty="0" smtClean="0">
                <a:latin typeface="+mj-lt"/>
              </a:rPr>
              <a:t> </a:t>
            </a:r>
            <a:r>
              <a:rPr lang="en-GB" sz="2400" b="1" dirty="0" err="1" smtClean="0">
                <a:latin typeface="+mj-lt"/>
              </a:rPr>
              <a:t>Merve</a:t>
            </a:r>
            <a:r>
              <a:rPr lang="en-GB" sz="2400" b="1" dirty="0" smtClean="0">
                <a:latin typeface="+mj-lt"/>
              </a:rPr>
              <a:t> </a:t>
            </a:r>
            <a:r>
              <a:rPr lang="en-GB" sz="2400" dirty="0" smtClean="0">
                <a:latin typeface="+mj-lt"/>
              </a:rPr>
              <a:t>(1949):  Identified that monolayer-by monolayer growth would always tend to dominate for a layer below a critical misfit level</a:t>
            </a:r>
            <a:endParaRPr lang="en-GB" sz="300" dirty="0" smtClean="0"/>
          </a:p>
          <a:p>
            <a:pPr marL="0">
              <a:spcAft>
                <a:spcPts val="500"/>
              </a:spcAft>
              <a:buNone/>
            </a:pPr>
            <a:r>
              <a:rPr lang="en-GB" sz="2400" dirty="0" smtClean="0"/>
              <a:t>These modes were unified by </a:t>
            </a:r>
            <a:r>
              <a:rPr lang="en-GB" sz="2400" b="1" dirty="0" smtClean="0"/>
              <a:t>Bauer</a:t>
            </a:r>
            <a:r>
              <a:rPr lang="en-GB" sz="2400" dirty="0" smtClean="0"/>
              <a:t> (1958) by consideration of the  the macroscopic free </a:t>
            </a:r>
            <a:r>
              <a:rPr lang="en-GB" sz="2400" dirty="0" smtClean="0"/>
              <a:t>energies.</a:t>
            </a:r>
            <a:endParaRPr lang="en-GB" sz="2400" b="1" dirty="0" smtClean="0">
              <a:latin typeface="+mj-lt"/>
            </a:endParaRPr>
          </a:p>
          <a:p>
            <a:endParaRPr lang="en-GB" dirty="0">
              <a:latin typeface="+mj-lt"/>
            </a:endParaRPr>
          </a:p>
        </p:txBody>
      </p:sp>
      <p:sp>
        <p:nvSpPr>
          <p:cNvPr id="6" name="Title 1"/>
          <p:cNvSpPr>
            <a:spLocks noGrp="1"/>
          </p:cNvSpPr>
          <p:nvPr>
            <p:ph type="title"/>
          </p:nvPr>
        </p:nvSpPr>
        <p:spPr>
          <a:xfrm>
            <a:off x="457200" y="274638"/>
            <a:ext cx="5554960" cy="634082"/>
          </a:xfrm>
        </p:spPr>
        <p:txBody>
          <a:bodyPr/>
          <a:lstStyle/>
          <a:p>
            <a:pPr algn="l"/>
            <a:r>
              <a:rPr lang="en-GB" sz="3600" b="1" dirty="0" smtClean="0">
                <a:solidFill>
                  <a:srgbClr val="002060"/>
                </a:solidFill>
              </a:rPr>
              <a:t>Elastic Relaxation</a:t>
            </a:r>
            <a:endParaRPr lang="en-GB" sz="3600" b="1" dirty="0">
              <a:solidFill>
                <a:srgbClr val="002060"/>
              </a:solidFill>
            </a:endParaRPr>
          </a:p>
        </p:txBody>
      </p:sp>
    </p:spTree>
    <p:extLst>
      <p:ext uri="{BB962C8B-B14F-4D97-AF65-F5344CB8AC3E}">
        <p14:creationId xmlns:p14="http://schemas.microsoft.com/office/powerpoint/2010/main" val="13235208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045" y="908726"/>
            <a:ext cx="8229600" cy="4525963"/>
          </a:xfrm>
        </p:spPr>
        <p:txBody>
          <a:bodyPr/>
          <a:lstStyle/>
          <a:p>
            <a:pPr marL="0">
              <a:spcAft>
                <a:spcPts val="500"/>
              </a:spcAft>
              <a:buNone/>
            </a:pPr>
            <a:r>
              <a:rPr lang="en-GB" sz="2000" b="1" dirty="0" err="1" smtClean="0">
                <a:latin typeface="Symbol" pitchFamily="18" charset="2"/>
              </a:rPr>
              <a:t>g</a:t>
            </a:r>
            <a:r>
              <a:rPr lang="en-GB" sz="2000" b="1" baseline="-25000" dirty="0" err="1" smtClean="0"/>
              <a:t>l</a:t>
            </a:r>
            <a:r>
              <a:rPr lang="en-GB" sz="2000" b="1" baseline="-25000" dirty="0" smtClean="0"/>
              <a:t>  </a:t>
            </a:r>
            <a:r>
              <a:rPr lang="en-GB" sz="2000" baseline="-25000" dirty="0" smtClean="0"/>
              <a:t>       </a:t>
            </a:r>
            <a:r>
              <a:rPr lang="en-GB" sz="2000" dirty="0" smtClean="0"/>
              <a:t>free energy of the layer-vacuum interface</a:t>
            </a:r>
            <a:endParaRPr lang="en-GB" sz="2000" baseline="-25000" dirty="0" smtClean="0"/>
          </a:p>
          <a:p>
            <a:pPr>
              <a:spcAft>
                <a:spcPts val="500"/>
              </a:spcAft>
              <a:buNone/>
            </a:pPr>
            <a:r>
              <a:rPr lang="en-GB" sz="2000" b="1" dirty="0" err="1" smtClean="0">
                <a:latin typeface="Symbol" pitchFamily="18" charset="2"/>
              </a:rPr>
              <a:t>g</a:t>
            </a:r>
            <a:r>
              <a:rPr lang="en-GB" sz="2000" b="1" baseline="-25000" dirty="0" err="1" smtClean="0"/>
              <a:t>i</a:t>
            </a:r>
            <a:r>
              <a:rPr lang="en-GB" sz="2000" b="1" baseline="-25000" dirty="0" smtClean="0"/>
              <a:t> </a:t>
            </a:r>
            <a:r>
              <a:rPr lang="en-GB" sz="2000" baseline="-25000" dirty="0" smtClean="0"/>
              <a:t>        </a:t>
            </a:r>
            <a:r>
              <a:rPr lang="en-GB" sz="2000" dirty="0" smtClean="0"/>
              <a:t>free energy of the layer-substrate interface (contains components due to lattice mismatch and the overall volume of the strained layer)</a:t>
            </a:r>
          </a:p>
          <a:p>
            <a:pPr>
              <a:spcAft>
                <a:spcPts val="500"/>
              </a:spcAft>
              <a:buNone/>
            </a:pPr>
            <a:r>
              <a:rPr lang="en-GB" sz="2000" dirty="0" err="1" smtClean="0">
                <a:latin typeface="Symbol" pitchFamily="18" charset="2"/>
              </a:rPr>
              <a:t>g</a:t>
            </a:r>
            <a:r>
              <a:rPr lang="en-GB" sz="2000" baseline="-25000" dirty="0" err="1" smtClean="0"/>
              <a:t>s</a:t>
            </a:r>
            <a:r>
              <a:rPr lang="en-GB" sz="2000" baseline="-25000" dirty="0" smtClean="0"/>
              <a:t>        </a:t>
            </a:r>
            <a:r>
              <a:rPr lang="en-GB" sz="2000" dirty="0"/>
              <a:t>free energy of the substrate-vacuum </a:t>
            </a:r>
            <a:r>
              <a:rPr lang="en-GB" sz="2000" dirty="0" smtClean="0"/>
              <a:t>interface</a:t>
            </a:r>
          </a:p>
          <a:p>
            <a:pPr>
              <a:spcAft>
                <a:spcPts val="500"/>
              </a:spcAft>
              <a:buNone/>
            </a:pPr>
            <a:endParaRPr lang="en-GB" sz="800" dirty="0"/>
          </a:p>
          <a:p>
            <a:pPr>
              <a:spcAft>
                <a:spcPts val="500"/>
              </a:spcAft>
              <a:buNone/>
            </a:pPr>
            <a:r>
              <a:rPr lang="en-GB" sz="2000" dirty="0" smtClean="0"/>
              <a:t> </a:t>
            </a:r>
            <a:r>
              <a:rPr lang="en-GB" sz="2000" b="1" dirty="0" err="1" smtClean="0"/>
              <a:t>FvdM</a:t>
            </a:r>
            <a:r>
              <a:rPr lang="en-GB" sz="2000" b="1" dirty="0" smtClean="0"/>
              <a:t> </a:t>
            </a:r>
            <a:r>
              <a:rPr lang="en-GB" sz="2000" b="1" dirty="0"/>
              <a:t>mode occurs if      </a:t>
            </a:r>
            <a:r>
              <a:rPr lang="en-GB" sz="2000" dirty="0" err="1" smtClean="0">
                <a:latin typeface="Symbol" pitchFamily="18" charset="2"/>
              </a:rPr>
              <a:t>g</a:t>
            </a:r>
            <a:r>
              <a:rPr lang="en-GB" sz="2000" baseline="-25000" dirty="0" err="1" smtClean="0"/>
              <a:t>l</a:t>
            </a:r>
            <a:r>
              <a:rPr lang="en-GB" sz="2000" baseline="-25000" dirty="0" smtClean="0"/>
              <a:t> + </a:t>
            </a:r>
            <a:r>
              <a:rPr lang="en-GB" sz="2000" dirty="0" err="1" smtClean="0">
                <a:latin typeface="Symbol" pitchFamily="18" charset="2"/>
              </a:rPr>
              <a:t>g</a:t>
            </a:r>
            <a:r>
              <a:rPr lang="en-GB" sz="2000" baseline="-25000" dirty="0" err="1" smtClean="0"/>
              <a:t>i</a:t>
            </a:r>
            <a:r>
              <a:rPr lang="en-GB" sz="2000" baseline="-25000" dirty="0" smtClean="0"/>
              <a:t> ≤ </a:t>
            </a:r>
            <a:r>
              <a:rPr lang="en-GB" sz="2000" dirty="0" err="1" smtClean="0">
                <a:latin typeface="Symbol" pitchFamily="18" charset="2"/>
              </a:rPr>
              <a:t>g</a:t>
            </a:r>
            <a:r>
              <a:rPr lang="en-GB" sz="2000" baseline="-25000" dirty="0" err="1" smtClean="0"/>
              <a:t>s</a:t>
            </a:r>
            <a:r>
              <a:rPr lang="en-GB" sz="2000" baseline="-25000" dirty="0" smtClean="0"/>
              <a:t> </a:t>
            </a:r>
            <a:endParaRPr lang="en-GB" sz="2000" b="1" dirty="0"/>
          </a:p>
          <a:p>
            <a:pPr>
              <a:spcAft>
                <a:spcPts val="500"/>
              </a:spcAft>
            </a:pPr>
            <a:endParaRPr lang="en-GB" sz="800" b="1" dirty="0"/>
          </a:p>
          <a:p>
            <a:pPr>
              <a:spcAft>
                <a:spcPts val="600"/>
              </a:spcAft>
            </a:pPr>
            <a:endParaRPr lang="en-GB" sz="2800" dirty="0"/>
          </a:p>
          <a:p>
            <a:pPr>
              <a:spcAft>
                <a:spcPts val="600"/>
              </a:spcAft>
            </a:pPr>
            <a:endParaRPr lang="en-GB" sz="2800" dirty="0"/>
          </a:p>
        </p:txBody>
      </p:sp>
      <p:sp>
        <p:nvSpPr>
          <p:cNvPr id="5" name="Rectangle 4"/>
          <p:cNvSpPr/>
          <p:nvPr/>
        </p:nvSpPr>
        <p:spPr>
          <a:xfrm>
            <a:off x="4860032" y="2636912"/>
            <a:ext cx="3960440" cy="895117"/>
          </a:xfrm>
          <a:prstGeom prst="rect">
            <a:avLst/>
          </a:prstGeom>
        </p:spPr>
        <p:txBody>
          <a:bodyPr wrap="square">
            <a:spAutoFit/>
          </a:bodyPr>
          <a:lstStyle/>
          <a:p>
            <a:pPr>
              <a:spcAft>
                <a:spcPts val="500"/>
              </a:spcAft>
            </a:pPr>
            <a:r>
              <a:rPr lang="en-GB" dirty="0" smtClean="0"/>
              <a:t>For homoepitaxy:  </a:t>
            </a:r>
            <a:r>
              <a:rPr lang="en-GB" dirty="0" err="1" smtClean="0">
                <a:latin typeface="Symbol" pitchFamily="18" charset="2"/>
              </a:rPr>
              <a:t>g</a:t>
            </a:r>
            <a:r>
              <a:rPr lang="en-GB" baseline="-25000" dirty="0" err="1" smtClean="0"/>
              <a:t>l</a:t>
            </a:r>
            <a:r>
              <a:rPr lang="en-GB" baseline="-25000" dirty="0" smtClean="0"/>
              <a:t> ≈</a:t>
            </a:r>
            <a:r>
              <a:rPr lang="en-GB" dirty="0" err="1" smtClean="0">
                <a:latin typeface="Symbol" pitchFamily="18" charset="2"/>
              </a:rPr>
              <a:t>g</a:t>
            </a:r>
            <a:r>
              <a:rPr lang="en-GB" baseline="-25000" dirty="0" err="1" smtClean="0"/>
              <a:t>s</a:t>
            </a:r>
            <a:r>
              <a:rPr lang="en-GB" baseline="-25000" dirty="0" smtClean="0"/>
              <a:t>    and     </a:t>
            </a:r>
            <a:r>
              <a:rPr lang="en-GB" dirty="0" err="1" smtClean="0">
                <a:latin typeface="Symbol" pitchFamily="18" charset="2"/>
              </a:rPr>
              <a:t>g</a:t>
            </a:r>
            <a:r>
              <a:rPr lang="en-GB" baseline="-25000" dirty="0" err="1" smtClean="0"/>
              <a:t>i</a:t>
            </a:r>
            <a:r>
              <a:rPr lang="en-GB" baseline="-25000" dirty="0" smtClean="0"/>
              <a:t>=0     </a:t>
            </a:r>
            <a:r>
              <a:rPr lang="en-GB" dirty="0" smtClean="0"/>
              <a:t>For </a:t>
            </a:r>
            <a:r>
              <a:rPr lang="en-GB" dirty="0" err="1" smtClean="0"/>
              <a:t>heteroepitaxy</a:t>
            </a:r>
            <a:r>
              <a:rPr lang="en-GB" dirty="0" smtClean="0"/>
              <a:t>:  </a:t>
            </a:r>
            <a:r>
              <a:rPr lang="en-GB" dirty="0" err="1" smtClean="0">
                <a:latin typeface="Symbol" pitchFamily="18" charset="2"/>
              </a:rPr>
              <a:t>g</a:t>
            </a:r>
            <a:r>
              <a:rPr lang="en-GB" baseline="-25000" dirty="0" err="1" smtClean="0"/>
              <a:t>l</a:t>
            </a:r>
            <a:r>
              <a:rPr lang="en-GB" baseline="-25000" dirty="0" smtClean="0"/>
              <a:t> &lt;</a:t>
            </a:r>
            <a:r>
              <a:rPr lang="en-GB" dirty="0" err="1" smtClean="0">
                <a:latin typeface="Symbol" pitchFamily="18" charset="2"/>
              </a:rPr>
              <a:t>g</a:t>
            </a:r>
            <a:r>
              <a:rPr lang="en-GB" baseline="-25000" dirty="0" err="1" smtClean="0"/>
              <a:t>s</a:t>
            </a:r>
            <a:r>
              <a:rPr lang="en-GB" baseline="-25000" dirty="0" smtClean="0"/>
              <a:t>   since   </a:t>
            </a:r>
            <a:r>
              <a:rPr lang="en-GB" dirty="0" err="1" smtClean="0">
                <a:latin typeface="Symbol" pitchFamily="18" charset="2"/>
              </a:rPr>
              <a:t>g</a:t>
            </a:r>
            <a:r>
              <a:rPr lang="en-GB" baseline="-25000" dirty="0" err="1" smtClean="0"/>
              <a:t>i</a:t>
            </a:r>
            <a:r>
              <a:rPr lang="en-GB" baseline="-25000" dirty="0" smtClean="0"/>
              <a:t>=+</a:t>
            </a:r>
            <a:r>
              <a:rPr lang="en-GB" baseline="-25000" dirty="0" err="1" smtClean="0"/>
              <a:t>ve</a:t>
            </a:r>
            <a:endParaRPr lang="en-GB" baseline="-25000" dirty="0" smtClean="0"/>
          </a:p>
          <a:p>
            <a:pPr>
              <a:spcAft>
                <a:spcPts val="500"/>
              </a:spcAft>
            </a:pPr>
            <a:endParaRPr lang="en-GB" baseline="-25000" dirty="0" smtClean="0"/>
          </a:p>
        </p:txBody>
      </p:sp>
      <p:sp>
        <p:nvSpPr>
          <p:cNvPr id="7" name="Rectangle 6"/>
          <p:cNvSpPr/>
          <p:nvPr/>
        </p:nvSpPr>
        <p:spPr>
          <a:xfrm>
            <a:off x="467544" y="3284984"/>
            <a:ext cx="1656223" cy="1051570"/>
          </a:xfrm>
          <a:prstGeom prst="rect">
            <a:avLst/>
          </a:prstGeom>
        </p:spPr>
        <p:txBody>
          <a:bodyPr wrap="none">
            <a:spAutoFit/>
          </a:bodyPr>
          <a:lstStyle/>
          <a:p>
            <a:pPr>
              <a:spcAft>
                <a:spcPts val="500"/>
              </a:spcAft>
            </a:pPr>
            <a:r>
              <a:rPr lang="en-GB" b="1" dirty="0" smtClean="0"/>
              <a:t>VW mode</a:t>
            </a:r>
          </a:p>
          <a:p>
            <a:pPr>
              <a:spcAft>
                <a:spcPts val="500"/>
              </a:spcAft>
            </a:pPr>
            <a:r>
              <a:rPr lang="en-GB" dirty="0" smtClean="0"/>
              <a:t>Occurs if  </a:t>
            </a:r>
            <a:r>
              <a:rPr lang="en-GB" dirty="0" err="1" smtClean="0">
                <a:latin typeface="Symbol" pitchFamily="18" charset="2"/>
              </a:rPr>
              <a:t>g</a:t>
            </a:r>
            <a:r>
              <a:rPr lang="en-GB" baseline="-25000" dirty="0" err="1" smtClean="0"/>
              <a:t>l</a:t>
            </a:r>
            <a:r>
              <a:rPr lang="en-GB" baseline="-25000" dirty="0" smtClean="0"/>
              <a:t> &gt;</a:t>
            </a:r>
            <a:r>
              <a:rPr lang="en-GB" dirty="0" err="1" smtClean="0">
                <a:latin typeface="Symbol" pitchFamily="18" charset="2"/>
              </a:rPr>
              <a:t>g</a:t>
            </a:r>
            <a:r>
              <a:rPr lang="en-GB" baseline="-25000" dirty="0" err="1" smtClean="0"/>
              <a:t>s</a:t>
            </a:r>
            <a:endParaRPr lang="en-GB" b="1" dirty="0" smtClean="0"/>
          </a:p>
          <a:p>
            <a:pPr>
              <a:spcAft>
                <a:spcPts val="500"/>
              </a:spcAft>
            </a:pPr>
            <a:r>
              <a:rPr lang="en-GB" dirty="0" smtClean="0"/>
              <a:t> </a:t>
            </a:r>
            <a:endParaRPr lang="en-GB" b="1" dirty="0" smtClean="0"/>
          </a:p>
        </p:txBody>
      </p:sp>
      <p:pic>
        <p:nvPicPr>
          <p:cNvPr id="8" name="Picture 3"/>
          <p:cNvPicPr>
            <a:picLocks noChangeAspect="1" noChangeArrowheads="1"/>
          </p:cNvPicPr>
          <p:nvPr/>
        </p:nvPicPr>
        <p:blipFill>
          <a:blip r:embed="rId2" cstate="print"/>
          <a:srcRect/>
          <a:stretch>
            <a:fillRect/>
          </a:stretch>
        </p:blipFill>
        <p:spPr bwMode="auto">
          <a:xfrm>
            <a:off x="645764" y="4437112"/>
            <a:ext cx="7598644" cy="1512168"/>
          </a:xfrm>
          <a:prstGeom prst="rect">
            <a:avLst/>
          </a:prstGeom>
          <a:noFill/>
          <a:ln w="9525">
            <a:noFill/>
            <a:miter lim="800000"/>
            <a:headEnd/>
            <a:tailEnd/>
          </a:ln>
        </p:spPr>
      </p:pic>
      <p:sp>
        <p:nvSpPr>
          <p:cNvPr id="9" name="TextBox 8"/>
          <p:cNvSpPr txBox="1"/>
          <p:nvPr/>
        </p:nvSpPr>
        <p:spPr>
          <a:xfrm>
            <a:off x="1331640" y="5939988"/>
            <a:ext cx="6768752" cy="369332"/>
          </a:xfrm>
          <a:prstGeom prst="rect">
            <a:avLst/>
          </a:prstGeom>
          <a:noFill/>
        </p:spPr>
        <p:txBody>
          <a:bodyPr wrap="square" rtlCol="0">
            <a:spAutoFit/>
          </a:bodyPr>
          <a:lstStyle/>
          <a:p>
            <a:r>
              <a:rPr lang="en-GB" b="1" dirty="0" smtClean="0">
                <a:latin typeface="+mj-lt"/>
              </a:rPr>
              <a:t>FM 		             VW  		                    SK</a:t>
            </a:r>
            <a:endParaRPr lang="en-GB" b="1" dirty="0">
              <a:latin typeface="+mj-lt"/>
            </a:endParaRPr>
          </a:p>
        </p:txBody>
      </p:sp>
      <p:sp>
        <p:nvSpPr>
          <p:cNvPr id="10" name="TextBox 9"/>
          <p:cNvSpPr txBox="1"/>
          <p:nvPr/>
        </p:nvSpPr>
        <p:spPr>
          <a:xfrm>
            <a:off x="467544" y="4211796"/>
            <a:ext cx="6336704" cy="369332"/>
          </a:xfrm>
          <a:prstGeom prst="rect">
            <a:avLst/>
          </a:prstGeom>
          <a:noFill/>
        </p:spPr>
        <p:txBody>
          <a:bodyPr wrap="square" rtlCol="0">
            <a:spAutoFit/>
          </a:bodyPr>
          <a:lstStyle/>
          <a:p>
            <a:r>
              <a:rPr lang="en-GB" b="1" dirty="0" smtClean="0">
                <a:latin typeface="+mj-lt"/>
              </a:rPr>
              <a:t>Growth modes</a:t>
            </a:r>
            <a:endParaRPr lang="en-GB" b="1" dirty="0">
              <a:latin typeface="+mj-lt"/>
            </a:endParaRPr>
          </a:p>
        </p:txBody>
      </p:sp>
      <p:sp>
        <p:nvSpPr>
          <p:cNvPr id="11" name="Rectangle 10"/>
          <p:cNvSpPr/>
          <p:nvPr/>
        </p:nvSpPr>
        <p:spPr>
          <a:xfrm>
            <a:off x="2843769" y="3313534"/>
            <a:ext cx="2266198" cy="1051570"/>
          </a:xfrm>
          <a:prstGeom prst="rect">
            <a:avLst/>
          </a:prstGeom>
        </p:spPr>
        <p:txBody>
          <a:bodyPr wrap="none">
            <a:spAutoFit/>
          </a:bodyPr>
          <a:lstStyle/>
          <a:p>
            <a:pPr>
              <a:spcAft>
                <a:spcPts val="500"/>
              </a:spcAft>
            </a:pPr>
            <a:r>
              <a:rPr lang="en-GB" b="1" dirty="0" smtClean="0"/>
              <a:t>SK mode</a:t>
            </a:r>
          </a:p>
          <a:p>
            <a:pPr>
              <a:spcAft>
                <a:spcPts val="500"/>
              </a:spcAft>
            </a:pPr>
            <a:r>
              <a:rPr lang="en-GB" dirty="0" smtClean="0">
                <a:latin typeface="+mj-lt"/>
              </a:rPr>
              <a:t>Occurs if initially  </a:t>
            </a:r>
            <a:r>
              <a:rPr lang="en-GB" dirty="0" err="1" smtClean="0">
                <a:latin typeface="Symbol" pitchFamily="18" charset="2"/>
              </a:rPr>
              <a:t>g</a:t>
            </a:r>
            <a:r>
              <a:rPr lang="en-GB" baseline="-25000" dirty="0" err="1" smtClean="0"/>
              <a:t>l</a:t>
            </a:r>
            <a:r>
              <a:rPr lang="en-GB" baseline="-25000" dirty="0" smtClean="0"/>
              <a:t> &lt;</a:t>
            </a:r>
            <a:r>
              <a:rPr lang="en-GB" dirty="0" err="1" smtClean="0">
                <a:latin typeface="Symbol" pitchFamily="18" charset="2"/>
              </a:rPr>
              <a:t>g</a:t>
            </a:r>
            <a:r>
              <a:rPr lang="en-GB" baseline="-25000" dirty="0" err="1" smtClean="0"/>
              <a:t>s</a:t>
            </a:r>
            <a:endParaRPr lang="en-GB" b="1" dirty="0" smtClean="0"/>
          </a:p>
          <a:p>
            <a:pPr>
              <a:spcAft>
                <a:spcPts val="500"/>
              </a:spcAft>
            </a:pPr>
            <a:r>
              <a:rPr lang="en-GB" dirty="0" smtClean="0"/>
              <a:t> </a:t>
            </a:r>
            <a:endParaRPr lang="en-GB" b="1" dirty="0" smtClean="0"/>
          </a:p>
        </p:txBody>
      </p:sp>
      <p:sp>
        <p:nvSpPr>
          <p:cNvPr id="12" name="Rectangle 11"/>
          <p:cNvSpPr/>
          <p:nvPr/>
        </p:nvSpPr>
        <p:spPr>
          <a:xfrm>
            <a:off x="5076056" y="3645024"/>
            <a:ext cx="1218603" cy="710451"/>
          </a:xfrm>
          <a:prstGeom prst="rect">
            <a:avLst/>
          </a:prstGeom>
        </p:spPr>
        <p:txBody>
          <a:bodyPr wrap="none">
            <a:spAutoFit/>
          </a:bodyPr>
          <a:lstStyle/>
          <a:p>
            <a:pPr>
              <a:spcAft>
                <a:spcPts val="500"/>
              </a:spcAft>
            </a:pPr>
            <a:r>
              <a:rPr lang="en-GB" dirty="0" smtClean="0">
                <a:latin typeface="+mj-lt"/>
              </a:rPr>
              <a:t>but then </a:t>
            </a:r>
            <a:r>
              <a:rPr lang="en-GB" dirty="0" err="1" smtClean="0">
                <a:latin typeface="Symbol" pitchFamily="18" charset="2"/>
              </a:rPr>
              <a:t>g</a:t>
            </a:r>
            <a:r>
              <a:rPr lang="en-GB" baseline="-25000" dirty="0" err="1" smtClean="0"/>
              <a:t>l</a:t>
            </a:r>
            <a:r>
              <a:rPr lang="en-GB" baseline="-25000" dirty="0" smtClean="0"/>
              <a:t> </a:t>
            </a:r>
            <a:endParaRPr lang="en-GB" b="1" dirty="0" smtClean="0"/>
          </a:p>
          <a:p>
            <a:pPr>
              <a:spcAft>
                <a:spcPts val="500"/>
              </a:spcAft>
            </a:pPr>
            <a:endParaRPr lang="en-GB" b="1" dirty="0" smtClean="0"/>
          </a:p>
        </p:txBody>
      </p:sp>
      <p:sp>
        <p:nvSpPr>
          <p:cNvPr id="13" name="Rectangle 12"/>
          <p:cNvSpPr/>
          <p:nvPr/>
        </p:nvSpPr>
        <p:spPr>
          <a:xfrm>
            <a:off x="2915816" y="3933056"/>
            <a:ext cx="4752528" cy="369332"/>
          </a:xfrm>
          <a:prstGeom prst="rect">
            <a:avLst/>
          </a:prstGeom>
        </p:spPr>
        <p:txBody>
          <a:bodyPr wrap="square">
            <a:spAutoFit/>
          </a:bodyPr>
          <a:lstStyle/>
          <a:p>
            <a:pPr>
              <a:spcAft>
                <a:spcPts val="500"/>
              </a:spcAft>
            </a:pPr>
            <a:r>
              <a:rPr lang="en-GB" dirty="0" smtClean="0">
                <a:latin typeface="+mj-lt"/>
              </a:rPr>
              <a:t>increases monotonically with thickness</a:t>
            </a:r>
            <a:endParaRPr lang="en-GB" b="1" dirty="0" smtClean="0">
              <a:latin typeface="+mj-lt"/>
            </a:endParaRPr>
          </a:p>
        </p:txBody>
      </p:sp>
      <p:sp>
        <p:nvSpPr>
          <p:cNvPr id="16" name="Title 1"/>
          <p:cNvSpPr>
            <a:spLocks noGrp="1"/>
          </p:cNvSpPr>
          <p:nvPr>
            <p:ph type="title"/>
          </p:nvPr>
        </p:nvSpPr>
        <p:spPr>
          <a:xfrm>
            <a:off x="457200" y="274638"/>
            <a:ext cx="5770984" cy="634082"/>
          </a:xfrm>
        </p:spPr>
        <p:txBody>
          <a:bodyPr/>
          <a:lstStyle/>
          <a:p>
            <a:pPr algn="l"/>
            <a:r>
              <a:rPr lang="en-GB" sz="3600" b="1" dirty="0">
                <a:solidFill>
                  <a:srgbClr val="002060"/>
                </a:solidFill>
              </a:rPr>
              <a:t>Elastic </a:t>
            </a:r>
            <a:r>
              <a:rPr lang="en-GB" sz="3600" b="1" dirty="0" smtClean="0">
                <a:solidFill>
                  <a:srgbClr val="002060"/>
                </a:solidFill>
              </a:rPr>
              <a:t>Relaxation</a:t>
            </a:r>
            <a:endParaRPr lang="en-GB" sz="3600" b="1" dirty="0">
              <a:solidFill>
                <a:srgbClr val="002060"/>
              </a:solidFill>
            </a:endParaRPr>
          </a:p>
        </p:txBody>
      </p:sp>
    </p:spTree>
    <p:extLst>
      <p:ext uri="{BB962C8B-B14F-4D97-AF65-F5344CB8AC3E}">
        <p14:creationId xmlns:p14="http://schemas.microsoft.com/office/powerpoint/2010/main" val="16267812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4" name="Picture 2"/>
          <p:cNvPicPr>
            <a:picLocks noChangeAspect="1" noChangeArrowheads="1"/>
          </p:cNvPicPr>
          <p:nvPr/>
        </p:nvPicPr>
        <p:blipFill>
          <a:blip r:embed="rId2" cstate="print"/>
          <a:srcRect/>
          <a:stretch>
            <a:fillRect/>
          </a:stretch>
        </p:blipFill>
        <p:spPr bwMode="auto">
          <a:xfrm>
            <a:off x="467544" y="1484784"/>
            <a:ext cx="4250573" cy="4292314"/>
          </a:xfrm>
          <a:prstGeom prst="rect">
            <a:avLst/>
          </a:prstGeom>
          <a:noFill/>
          <a:ln w="9525">
            <a:noFill/>
            <a:miter lim="800000"/>
            <a:headEnd/>
            <a:tailEnd/>
          </a:ln>
        </p:spPr>
      </p:pic>
      <p:pic>
        <p:nvPicPr>
          <p:cNvPr id="412675" name="Picture 3"/>
          <p:cNvPicPr>
            <a:picLocks noChangeAspect="1" noChangeArrowheads="1"/>
          </p:cNvPicPr>
          <p:nvPr/>
        </p:nvPicPr>
        <p:blipFill>
          <a:blip r:embed="rId3" cstate="print"/>
          <a:srcRect/>
          <a:stretch>
            <a:fillRect/>
          </a:stretch>
        </p:blipFill>
        <p:spPr bwMode="auto">
          <a:xfrm>
            <a:off x="5148064" y="620688"/>
            <a:ext cx="3784950" cy="5468119"/>
          </a:xfrm>
          <a:prstGeom prst="rect">
            <a:avLst/>
          </a:prstGeom>
          <a:noFill/>
          <a:ln w="9525">
            <a:noFill/>
            <a:miter lim="800000"/>
            <a:headEnd/>
            <a:tailEnd/>
          </a:ln>
        </p:spPr>
      </p:pic>
      <p:sp>
        <p:nvSpPr>
          <p:cNvPr id="7" name="TextBox 6"/>
          <p:cNvSpPr txBox="1"/>
          <p:nvPr/>
        </p:nvSpPr>
        <p:spPr>
          <a:xfrm>
            <a:off x="395536" y="908720"/>
            <a:ext cx="5328592" cy="400110"/>
          </a:xfrm>
          <a:prstGeom prst="rect">
            <a:avLst/>
          </a:prstGeom>
          <a:noFill/>
        </p:spPr>
        <p:txBody>
          <a:bodyPr wrap="square" rtlCol="0">
            <a:spAutoFit/>
          </a:bodyPr>
          <a:lstStyle/>
          <a:p>
            <a:r>
              <a:rPr lang="en-GB" sz="2000" dirty="0" smtClean="0">
                <a:latin typeface="+mn-lt"/>
              </a:rPr>
              <a:t>3-dimensional growth modes (SK)</a:t>
            </a:r>
            <a:endParaRPr lang="en-GB" sz="2000" dirty="0">
              <a:latin typeface="+mn-lt"/>
            </a:endParaRPr>
          </a:p>
        </p:txBody>
      </p:sp>
      <p:sp>
        <p:nvSpPr>
          <p:cNvPr id="8" name="TextBox 7"/>
          <p:cNvSpPr txBox="1"/>
          <p:nvPr/>
        </p:nvSpPr>
        <p:spPr>
          <a:xfrm>
            <a:off x="395536" y="5733256"/>
            <a:ext cx="4608512" cy="369332"/>
          </a:xfrm>
          <a:prstGeom prst="rect">
            <a:avLst/>
          </a:prstGeom>
          <a:noFill/>
        </p:spPr>
        <p:txBody>
          <a:bodyPr wrap="square" rtlCol="0">
            <a:spAutoFit/>
          </a:bodyPr>
          <a:lstStyle/>
          <a:p>
            <a:r>
              <a:rPr lang="en-GB" b="1" dirty="0" smtClean="0"/>
              <a:t>3D transition at the growing surface</a:t>
            </a:r>
            <a:endParaRPr lang="en-GB" b="1" dirty="0"/>
          </a:p>
        </p:txBody>
      </p:sp>
      <p:sp>
        <p:nvSpPr>
          <p:cNvPr id="9" name="TextBox 8"/>
          <p:cNvSpPr txBox="1"/>
          <p:nvPr/>
        </p:nvSpPr>
        <p:spPr>
          <a:xfrm>
            <a:off x="5220072" y="5949280"/>
            <a:ext cx="3744416" cy="646331"/>
          </a:xfrm>
          <a:prstGeom prst="rect">
            <a:avLst/>
          </a:prstGeom>
          <a:noFill/>
        </p:spPr>
        <p:txBody>
          <a:bodyPr wrap="square" rtlCol="0">
            <a:spAutoFit/>
          </a:bodyPr>
          <a:lstStyle/>
          <a:p>
            <a:r>
              <a:rPr lang="en-GB" b="1" dirty="0" smtClean="0"/>
              <a:t>3D transition </a:t>
            </a:r>
            <a:r>
              <a:rPr lang="en-GB" b="1" i="1" dirty="0" smtClean="0"/>
              <a:t>after</a:t>
            </a:r>
            <a:r>
              <a:rPr lang="en-GB" b="1" dirty="0" smtClean="0"/>
              <a:t> growth (with annealing)</a:t>
            </a:r>
            <a:endParaRPr lang="en-GB" b="1" dirty="0"/>
          </a:p>
        </p:txBody>
      </p:sp>
      <p:sp>
        <p:nvSpPr>
          <p:cNvPr id="11" name="Title 1"/>
          <p:cNvSpPr>
            <a:spLocks noGrp="1"/>
          </p:cNvSpPr>
          <p:nvPr>
            <p:ph type="title"/>
          </p:nvPr>
        </p:nvSpPr>
        <p:spPr>
          <a:xfrm>
            <a:off x="457200" y="274638"/>
            <a:ext cx="4906888" cy="634082"/>
          </a:xfrm>
        </p:spPr>
        <p:txBody>
          <a:bodyPr/>
          <a:lstStyle/>
          <a:p>
            <a:pPr algn="l"/>
            <a:r>
              <a:rPr lang="en-GB" sz="3600" b="1" dirty="0">
                <a:solidFill>
                  <a:srgbClr val="002060"/>
                </a:solidFill>
              </a:rPr>
              <a:t>Elastic </a:t>
            </a:r>
            <a:r>
              <a:rPr lang="en-GB" sz="3600" b="1" dirty="0" smtClean="0">
                <a:solidFill>
                  <a:srgbClr val="002060"/>
                </a:solidFill>
              </a:rPr>
              <a:t>Relaxation</a:t>
            </a:r>
            <a:endParaRPr lang="en-GB" sz="3600" b="1" dirty="0">
              <a:solidFill>
                <a:srgbClr val="002060"/>
              </a:solidFill>
            </a:endParaRPr>
          </a:p>
        </p:txBody>
      </p:sp>
    </p:spTree>
    <p:extLst>
      <p:ext uri="{BB962C8B-B14F-4D97-AF65-F5344CB8AC3E}">
        <p14:creationId xmlns:p14="http://schemas.microsoft.com/office/powerpoint/2010/main" val="24960076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39552" y="908720"/>
            <a:ext cx="7992888" cy="4417541"/>
          </a:xfrm>
        </p:spPr>
        <p:txBody>
          <a:bodyPr/>
          <a:lstStyle/>
          <a:p>
            <a:pPr>
              <a:buNone/>
            </a:pPr>
            <a:r>
              <a:rPr lang="en-GB" sz="2000" b="1" dirty="0" smtClean="0"/>
              <a:t>Composition relaxation instability</a:t>
            </a:r>
            <a:endParaRPr lang="en-GB" sz="2000" b="1" dirty="0"/>
          </a:p>
        </p:txBody>
      </p:sp>
      <p:pic>
        <p:nvPicPr>
          <p:cNvPr id="5" name="Picture 5" descr="cristalparf"/>
          <p:cNvPicPr>
            <a:picLocks noChangeAspect="1" noChangeArrowheads="1"/>
          </p:cNvPicPr>
          <p:nvPr/>
        </p:nvPicPr>
        <p:blipFill>
          <a:blip r:embed="rId2" cstate="print"/>
          <a:srcRect/>
          <a:stretch>
            <a:fillRect/>
          </a:stretch>
        </p:blipFill>
        <p:spPr bwMode="auto">
          <a:xfrm>
            <a:off x="1331640" y="1556792"/>
            <a:ext cx="2631460" cy="3807219"/>
          </a:xfrm>
          <a:prstGeom prst="rect">
            <a:avLst/>
          </a:prstGeom>
          <a:noFill/>
        </p:spPr>
      </p:pic>
      <p:sp>
        <p:nvSpPr>
          <p:cNvPr id="6" name="Rectangle 6"/>
          <p:cNvSpPr>
            <a:spLocks noChangeArrowheads="1"/>
          </p:cNvSpPr>
          <p:nvPr/>
        </p:nvSpPr>
        <p:spPr bwMode="auto">
          <a:xfrm>
            <a:off x="685800" y="1676400"/>
            <a:ext cx="7054552" cy="3408784"/>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endParaRPr lang="en-US" sz="2400" b="1"/>
          </a:p>
          <a:p>
            <a:pPr marL="342900" indent="-342900">
              <a:spcBef>
                <a:spcPct val="20000"/>
              </a:spcBef>
              <a:buFontTx/>
              <a:buChar char="•"/>
            </a:pPr>
            <a:endParaRPr lang="en-US" sz="2400" b="1"/>
          </a:p>
          <a:p>
            <a:pPr marL="342900" indent="-342900">
              <a:spcBef>
                <a:spcPct val="20000"/>
              </a:spcBef>
              <a:buFontTx/>
              <a:buChar char="•"/>
            </a:pPr>
            <a:endParaRPr lang="en-US" sz="2400" b="1"/>
          </a:p>
          <a:p>
            <a:pPr marL="342900" indent="-342900">
              <a:spcBef>
                <a:spcPct val="20000"/>
              </a:spcBef>
              <a:buFontTx/>
              <a:buChar char=" "/>
            </a:pPr>
            <a:r>
              <a:rPr lang="en-US" sz="2400" b="1"/>
              <a:t> </a:t>
            </a:r>
            <a:endParaRPr lang="en-US"/>
          </a:p>
          <a:p>
            <a:pPr marL="342900" indent="-342900">
              <a:spcBef>
                <a:spcPct val="20000"/>
              </a:spcBef>
              <a:buFontTx/>
              <a:buChar char="•"/>
            </a:pPr>
            <a:endParaRPr lang="en-US" sz="2400" b="1"/>
          </a:p>
          <a:p>
            <a:pPr marL="342900" indent="-342900">
              <a:spcBef>
                <a:spcPct val="20000"/>
              </a:spcBef>
              <a:buFontTx/>
              <a:buChar char="•"/>
            </a:pPr>
            <a:endParaRPr lang="en-US" sz="1600"/>
          </a:p>
          <a:p>
            <a:pPr marL="342900" indent="-342900">
              <a:lnSpc>
                <a:spcPct val="120000"/>
              </a:lnSpc>
              <a:spcBef>
                <a:spcPct val="20000"/>
              </a:spcBef>
              <a:buFontTx/>
              <a:buChar char=" "/>
            </a:pPr>
            <a:endParaRPr lang="en-US" sz="1600"/>
          </a:p>
          <a:p>
            <a:pPr marL="342900" indent="-342900">
              <a:lnSpc>
                <a:spcPct val="120000"/>
              </a:lnSpc>
              <a:spcBef>
                <a:spcPct val="20000"/>
              </a:spcBef>
              <a:buFontTx/>
              <a:buChar char=" "/>
            </a:pPr>
            <a:endParaRPr lang="en-US" sz="1600"/>
          </a:p>
          <a:p>
            <a:pPr marL="342900" indent="-342900">
              <a:lnSpc>
                <a:spcPct val="120000"/>
              </a:lnSpc>
              <a:spcBef>
                <a:spcPct val="20000"/>
              </a:spcBef>
              <a:buFontTx/>
              <a:buChar char=" "/>
            </a:pPr>
            <a:endParaRPr lang="en-US" sz="1600"/>
          </a:p>
          <a:p>
            <a:pPr marL="342900" indent="-342900">
              <a:lnSpc>
                <a:spcPct val="120000"/>
              </a:lnSpc>
              <a:spcBef>
                <a:spcPct val="20000"/>
              </a:spcBef>
              <a:buFontTx/>
              <a:buChar char=" "/>
            </a:pPr>
            <a:r>
              <a:rPr lang="en-US" sz="2000" b="1" i="1"/>
              <a:t>  </a:t>
            </a:r>
            <a:endParaRPr lang="en-US" sz="2400"/>
          </a:p>
          <a:p>
            <a:pPr marL="342900" indent="-342900">
              <a:spcBef>
                <a:spcPct val="20000"/>
              </a:spcBef>
              <a:buFontTx/>
              <a:buChar char="•"/>
            </a:pPr>
            <a:endParaRPr lang="en-US" sz="1600"/>
          </a:p>
          <a:p>
            <a:pPr marL="342900" indent="-342900">
              <a:spcBef>
                <a:spcPct val="20000"/>
              </a:spcBef>
              <a:buFontTx/>
              <a:buChar char="•"/>
            </a:pPr>
            <a:endParaRPr lang="en-US" sz="1600"/>
          </a:p>
        </p:txBody>
      </p:sp>
      <p:sp>
        <p:nvSpPr>
          <p:cNvPr id="7" name="Rectangle 7"/>
          <p:cNvSpPr>
            <a:spLocks noChangeArrowheads="1"/>
          </p:cNvSpPr>
          <p:nvPr/>
        </p:nvSpPr>
        <p:spPr bwMode="auto">
          <a:xfrm>
            <a:off x="1619672" y="3068960"/>
            <a:ext cx="1814028" cy="1077860"/>
          </a:xfrm>
          <a:prstGeom prst="rect">
            <a:avLst/>
          </a:prstGeom>
          <a:noFill/>
          <a:ln w="9525">
            <a:noFill/>
            <a:miter lim="800000"/>
            <a:headEnd/>
            <a:tailEnd/>
          </a:ln>
          <a:effectLst/>
        </p:spPr>
        <p:txBody>
          <a:bodyPr wrap="square" lIns="92075" tIns="46038" rIns="92075" bIns="46038">
            <a:spAutoFit/>
          </a:bodyPr>
          <a:lstStyle/>
          <a:p>
            <a:pPr algn="ctr">
              <a:spcBef>
                <a:spcPct val="50000"/>
              </a:spcBef>
            </a:pPr>
            <a:r>
              <a:rPr lang="en-US" sz="1600" dirty="0" err="1" smtClean="0">
                <a:solidFill>
                  <a:schemeClr val="bg1"/>
                </a:solidFill>
              </a:rPr>
              <a:t>GaAs</a:t>
            </a:r>
            <a:r>
              <a:rPr lang="en-US" sz="1600" dirty="0" smtClean="0">
                <a:solidFill>
                  <a:schemeClr val="bg1"/>
                </a:solidFill>
              </a:rPr>
              <a:t> low temperature (non </a:t>
            </a:r>
            <a:r>
              <a:rPr lang="en-US" sz="1600" dirty="0" err="1" smtClean="0">
                <a:solidFill>
                  <a:schemeClr val="bg1"/>
                </a:solidFill>
              </a:rPr>
              <a:t>stiociometric</a:t>
            </a:r>
            <a:r>
              <a:rPr lang="en-US" sz="1600" dirty="0" smtClean="0">
                <a:solidFill>
                  <a:schemeClr val="bg1"/>
                </a:solidFill>
              </a:rPr>
              <a:t> ~ 1 % As excess)</a:t>
            </a:r>
            <a:endParaRPr lang="en-US" sz="1600" b="1" dirty="0">
              <a:solidFill>
                <a:schemeClr val="bg1"/>
              </a:solidFill>
            </a:endParaRPr>
          </a:p>
        </p:txBody>
      </p:sp>
      <p:sp>
        <p:nvSpPr>
          <p:cNvPr id="8" name="Text Box 10"/>
          <p:cNvSpPr txBox="1">
            <a:spLocks noChangeArrowheads="1"/>
          </p:cNvSpPr>
          <p:nvPr/>
        </p:nvSpPr>
        <p:spPr bwMode="auto">
          <a:xfrm rot="21567498">
            <a:off x="1907559" y="1801443"/>
            <a:ext cx="1176445" cy="338554"/>
          </a:xfrm>
          <a:prstGeom prst="rect">
            <a:avLst/>
          </a:prstGeom>
          <a:noFill/>
          <a:ln w="9525">
            <a:noFill/>
            <a:miter lim="800000"/>
            <a:headEnd/>
            <a:tailEnd/>
          </a:ln>
          <a:effectLst/>
        </p:spPr>
        <p:txBody>
          <a:bodyPr wrap="square">
            <a:spAutoFit/>
          </a:bodyPr>
          <a:lstStyle/>
          <a:p>
            <a:pPr eaLnBrk="0" hangingPunct="0"/>
            <a:r>
              <a:rPr lang="en-US" sz="1600" b="1" dirty="0" smtClean="0">
                <a:solidFill>
                  <a:schemeClr val="bg1"/>
                </a:solidFill>
              </a:rPr>
              <a:t>surface</a:t>
            </a:r>
            <a:endParaRPr lang="en-US" sz="1600" dirty="0">
              <a:solidFill>
                <a:schemeClr val="bg1"/>
              </a:solidFill>
            </a:endParaRPr>
          </a:p>
        </p:txBody>
      </p:sp>
      <p:pic>
        <p:nvPicPr>
          <p:cNvPr id="9" name="Picture 11"/>
          <p:cNvPicPr>
            <a:picLocks noChangeAspect="1" noChangeArrowheads="1"/>
          </p:cNvPicPr>
          <p:nvPr/>
        </p:nvPicPr>
        <p:blipFill>
          <a:blip r:embed="rId3" cstate="print"/>
          <a:srcRect/>
          <a:stretch>
            <a:fillRect/>
          </a:stretch>
        </p:blipFill>
        <p:spPr bwMode="auto">
          <a:xfrm>
            <a:off x="5313364" y="1444626"/>
            <a:ext cx="2638458" cy="3822616"/>
          </a:xfrm>
          <a:prstGeom prst="rect">
            <a:avLst/>
          </a:prstGeom>
          <a:noFill/>
          <a:ln w="9525">
            <a:noFill/>
            <a:miter lim="800000"/>
            <a:headEnd/>
            <a:tailEnd/>
          </a:ln>
        </p:spPr>
      </p:pic>
      <p:sp>
        <p:nvSpPr>
          <p:cNvPr id="10" name="Rectangle 12"/>
          <p:cNvSpPr>
            <a:spLocks noChangeArrowheads="1"/>
          </p:cNvSpPr>
          <p:nvPr/>
        </p:nvSpPr>
        <p:spPr bwMode="auto">
          <a:xfrm>
            <a:off x="6400800" y="1447800"/>
            <a:ext cx="1457101" cy="457661"/>
          </a:xfrm>
          <a:prstGeom prst="rect">
            <a:avLst/>
          </a:prstGeom>
          <a:noFill/>
          <a:ln w="9525">
            <a:noFill/>
            <a:miter lim="800000"/>
            <a:headEnd/>
            <a:tailEnd/>
          </a:ln>
        </p:spPr>
        <p:txBody>
          <a:bodyPr/>
          <a:lstStyle/>
          <a:p>
            <a:endParaRPr lang="en-GB"/>
          </a:p>
        </p:txBody>
      </p:sp>
      <p:sp>
        <p:nvSpPr>
          <p:cNvPr id="11" name="Rectangle 13"/>
          <p:cNvSpPr>
            <a:spLocks noChangeArrowheads="1"/>
          </p:cNvSpPr>
          <p:nvPr/>
        </p:nvSpPr>
        <p:spPr bwMode="auto">
          <a:xfrm>
            <a:off x="5652120" y="1556792"/>
            <a:ext cx="1113072" cy="246221"/>
          </a:xfrm>
          <a:prstGeom prst="rect">
            <a:avLst/>
          </a:prstGeom>
          <a:noFill/>
          <a:ln w="9525">
            <a:noFill/>
            <a:miter lim="800000"/>
            <a:headEnd/>
            <a:tailEnd/>
          </a:ln>
        </p:spPr>
        <p:txBody>
          <a:bodyPr wrap="square" lIns="0" tIns="0" rIns="0" bIns="0">
            <a:spAutoFit/>
          </a:bodyPr>
          <a:lstStyle/>
          <a:p>
            <a:pPr algn="ctr" eaLnBrk="0" hangingPunct="0"/>
            <a:r>
              <a:rPr lang="en-US" sz="1600" b="1" dirty="0" smtClean="0"/>
              <a:t>Surface</a:t>
            </a:r>
            <a:endParaRPr lang="en-US" sz="1600" dirty="0"/>
          </a:p>
        </p:txBody>
      </p:sp>
      <p:sp>
        <p:nvSpPr>
          <p:cNvPr id="12" name="Rectangle 15"/>
          <p:cNvSpPr>
            <a:spLocks noChangeArrowheads="1"/>
          </p:cNvSpPr>
          <p:nvPr/>
        </p:nvSpPr>
        <p:spPr bwMode="auto">
          <a:xfrm>
            <a:off x="5796136" y="4869160"/>
            <a:ext cx="1670618" cy="246221"/>
          </a:xfrm>
          <a:prstGeom prst="rect">
            <a:avLst/>
          </a:prstGeom>
          <a:noFill/>
          <a:ln w="9525">
            <a:noFill/>
            <a:miter lim="800000"/>
            <a:headEnd/>
            <a:tailEnd/>
          </a:ln>
        </p:spPr>
        <p:txBody>
          <a:bodyPr wrap="square" lIns="0" tIns="0" rIns="0" bIns="0">
            <a:spAutoFit/>
          </a:bodyPr>
          <a:lstStyle/>
          <a:p>
            <a:pPr algn="ctr" eaLnBrk="0" hangingPunct="0"/>
            <a:r>
              <a:rPr lang="en-US" sz="1600" b="1" dirty="0" err="1" smtClean="0"/>
              <a:t>GaAs</a:t>
            </a:r>
            <a:r>
              <a:rPr lang="en-US" sz="1600" b="1" dirty="0" smtClean="0"/>
              <a:t> substrate</a:t>
            </a:r>
            <a:endParaRPr lang="en-US" sz="1600" b="1" dirty="0"/>
          </a:p>
        </p:txBody>
      </p:sp>
      <p:sp>
        <p:nvSpPr>
          <p:cNvPr id="13" name="Rectangle 16"/>
          <p:cNvSpPr>
            <a:spLocks noChangeArrowheads="1"/>
          </p:cNvSpPr>
          <p:nvPr/>
        </p:nvSpPr>
        <p:spPr bwMode="auto">
          <a:xfrm>
            <a:off x="5302250" y="1814513"/>
            <a:ext cx="1455701" cy="457661"/>
          </a:xfrm>
          <a:prstGeom prst="rect">
            <a:avLst/>
          </a:prstGeom>
          <a:noFill/>
          <a:ln w="9525">
            <a:noFill/>
            <a:miter lim="800000"/>
            <a:headEnd/>
            <a:tailEnd/>
          </a:ln>
        </p:spPr>
        <p:txBody>
          <a:bodyPr/>
          <a:lstStyle/>
          <a:p>
            <a:endParaRPr lang="en-GB"/>
          </a:p>
        </p:txBody>
      </p:sp>
      <p:sp>
        <p:nvSpPr>
          <p:cNvPr id="14" name="Text Box 19"/>
          <p:cNvSpPr txBox="1">
            <a:spLocks noChangeAspect="1" noChangeArrowheads="1"/>
          </p:cNvSpPr>
          <p:nvPr/>
        </p:nvSpPr>
        <p:spPr bwMode="auto">
          <a:xfrm>
            <a:off x="2987824" y="1628800"/>
            <a:ext cx="873421" cy="432512"/>
          </a:xfrm>
          <a:prstGeom prst="rect">
            <a:avLst/>
          </a:prstGeom>
          <a:noFill/>
          <a:ln w="9525">
            <a:noFill/>
            <a:miter lim="800000"/>
            <a:headEnd/>
            <a:tailEnd/>
          </a:ln>
        </p:spPr>
        <p:txBody>
          <a:bodyPr/>
          <a:lstStyle/>
          <a:p>
            <a:pPr eaLnBrk="0" hangingPunct="0"/>
            <a:r>
              <a:rPr lang="en-US" sz="1400" b="1" dirty="0"/>
              <a:t> 100 nm</a:t>
            </a:r>
          </a:p>
        </p:txBody>
      </p:sp>
      <p:sp>
        <p:nvSpPr>
          <p:cNvPr id="15" name="Line 20"/>
          <p:cNvSpPr>
            <a:spLocks noChangeShapeType="1"/>
          </p:cNvSpPr>
          <p:nvPr/>
        </p:nvSpPr>
        <p:spPr bwMode="auto">
          <a:xfrm>
            <a:off x="3581400" y="1981200"/>
            <a:ext cx="335931" cy="0"/>
          </a:xfrm>
          <a:prstGeom prst="line">
            <a:avLst/>
          </a:prstGeom>
          <a:noFill/>
          <a:ln w="25400">
            <a:solidFill>
              <a:schemeClr val="tx1"/>
            </a:solidFill>
            <a:round/>
            <a:headEnd/>
            <a:tailEnd/>
          </a:ln>
        </p:spPr>
        <p:txBody>
          <a:bodyPr/>
          <a:lstStyle/>
          <a:p>
            <a:endParaRPr lang="en-GB"/>
          </a:p>
        </p:txBody>
      </p:sp>
      <p:sp>
        <p:nvSpPr>
          <p:cNvPr id="16" name="Rectangle 8"/>
          <p:cNvSpPr>
            <a:spLocks noChangeArrowheads="1"/>
          </p:cNvSpPr>
          <p:nvPr/>
        </p:nvSpPr>
        <p:spPr bwMode="auto">
          <a:xfrm>
            <a:off x="4644008" y="3212976"/>
            <a:ext cx="4031173" cy="708528"/>
          </a:xfrm>
          <a:prstGeom prst="rect">
            <a:avLst/>
          </a:prstGeom>
          <a:noFill/>
          <a:ln w="9525">
            <a:noFill/>
            <a:miter lim="800000"/>
            <a:headEnd/>
            <a:tailEnd/>
          </a:ln>
          <a:effectLst/>
        </p:spPr>
        <p:txBody>
          <a:bodyPr wrap="square" lIns="92075" tIns="46038" rIns="92075" bIns="46038">
            <a:spAutoFit/>
          </a:bodyPr>
          <a:lstStyle/>
          <a:p>
            <a:pPr algn="ctr">
              <a:spcBef>
                <a:spcPct val="50000"/>
              </a:spcBef>
            </a:pPr>
            <a:r>
              <a:rPr lang="en-US" sz="1600" b="1" dirty="0" smtClean="0">
                <a:solidFill>
                  <a:schemeClr val="bg1"/>
                </a:solidFill>
              </a:rPr>
              <a:t>Same layer after annealing</a:t>
            </a:r>
          </a:p>
          <a:p>
            <a:pPr algn="ctr">
              <a:spcBef>
                <a:spcPct val="50000"/>
              </a:spcBef>
            </a:pPr>
            <a:r>
              <a:rPr lang="en-US" sz="1600" b="1" dirty="0" smtClean="0">
                <a:solidFill>
                  <a:schemeClr val="bg1"/>
                </a:solidFill>
              </a:rPr>
              <a:t> at </a:t>
            </a:r>
            <a:r>
              <a:rPr lang="en-US" sz="1600" b="1" dirty="0">
                <a:solidFill>
                  <a:schemeClr val="bg1"/>
                </a:solidFill>
              </a:rPr>
              <a:t>750°C, 2h</a:t>
            </a:r>
          </a:p>
        </p:txBody>
      </p:sp>
      <p:sp>
        <p:nvSpPr>
          <p:cNvPr id="17" name="TextBox 16"/>
          <p:cNvSpPr txBox="1"/>
          <p:nvPr/>
        </p:nvSpPr>
        <p:spPr>
          <a:xfrm>
            <a:off x="827584" y="5589240"/>
            <a:ext cx="7920880" cy="369332"/>
          </a:xfrm>
          <a:prstGeom prst="rect">
            <a:avLst/>
          </a:prstGeom>
          <a:noFill/>
        </p:spPr>
        <p:txBody>
          <a:bodyPr wrap="square" rtlCol="0">
            <a:spAutoFit/>
          </a:bodyPr>
          <a:lstStyle/>
          <a:p>
            <a:r>
              <a:rPr lang="en-GB" b="1" dirty="0" smtClean="0"/>
              <a:t>Internal strain induces </a:t>
            </a:r>
            <a:r>
              <a:rPr lang="en-GB" b="1" dirty="0" err="1" smtClean="0"/>
              <a:t>interdiffusion</a:t>
            </a:r>
            <a:r>
              <a:rPr lang="en-GB" b="1" dirty="0" smtClean="0"/>
              <a:t> and separation of phases</a:t>
            </a:r>
            <a:endParaRPr lang="en-GB" b="1" dirty="0"/>
          </a:p>
        </p:txBody>
      </p:sp>
      <p:sp>
        <p:nvSpPr>
          <p:cNvPr id="18" name="Title 1"/>
          <p:cNvSpPr>
            <a:spLocks noGrp="1"/>
          </p:cNvSpPr>
          <p:nvPr>
            <p:ph type="title"/>
          </p:nvPr>
        </p:nvSpPr>
        <p:spPr>
          <a:xfrm>
            <a:off x="457200" y="274638"/>
            <a:ext cx="5482952" cy="634082"/>
          </a:xfrm>
        </p:spPr>
        <p:txBody>
          <a:bodyPr/>
          <a:lstStyle/>
          <a:p>
            <a:pPr algn="l"/>
            <a:r>
              <a:rPr lang="en-GB" sz="3600" b="1" dirty="0" smtClean="0">
                <a:solidFill>
                  <a:srgbClr val="002060"/>
                </a:solidFill>
              </a:rPr>
              <a:t>Compositional Relaxation</a:t>
            </a:r>
            <a:endParaRPr lang="en-GB" sz="3600" b="1" dirty="0">
              <a:solidFill>
                <a:srgbClr val="002060"/>
              </a:solidFill>
            </a:endParaRPr>
          </a:p>
        </p:txBody>
      </p:sp>
    </p:spTree>
    <p:extLst>
      <p:ext uri="{BB962C8B-B14F-4D97-AF65-F5344CB8AC3E}">
        <p14:creationId xmlns:p14="http://schemas.microsoft.com/office/powerpoint/2010/main" val="27781163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n>
                  <a:solidFill>
                    <a:schemeClr val="tx1"/>
                  </a:solidFill>
                </a:ln>
                <a:solidFill>
                  <a:srgbClr val="002060"/>
                </a:solidFill>
                <a:latin typeface="+mn-lt"/>
              </a:rPr>
              <a:t>Semiconductor Materials </a:t>
            </a:r>
            <a:endParaRPr lang="en-GB" sz="3600" dirty="0">
              <a:ln>
                <a:solidFill>
                  <a:schemeClr val="tx1"/>
                </a:solidFill>
              </a:ln>
              <a:solidFill>
                <a:srgbClr val="002060"/>
              </a:solidFill>
              <a:latin typeface="+mn-lt"/>
            </a:endParaRPr>
          </a:p>
        </p:txBody>
      </p:sp>
      <p:pic>
        <p:nvPicPr>
          <p:cNvPr id="4" name="Picture 4" descr="GaAs cry"/>
          <p:cNvPicPr>
            <a:picLocks noChangeAspect="1" noChangeArrowheads="1"/>
          </p:cNvPicPr>
          <p:nvPr/>
        </p:nvPicPr>
        <p:blipFill>
          <a:blip r:embed="rId2" cstate="print"/>
          <a:srcRect/>
          <a:stretch>
            <a:fillRect/>
          </a:stretch>
        </p:blipFill>
        <p:spPr bwMode="auto">
          <a:xfrm>
            <a:off x="6050408" y="2961963"/>
            <a:ext cx="960438" cy="1009650"/>
          </a:xfrm>
          <a:prstGeom prst="rect">
            <a:avLst/>
          </a:prstGeom>
          <a:noFill/>
          <a:ln w="9525">
            <a:noFill/>
            <a:miter lim="800000"/>
            <a:headEnd/>
            <a:tailEnd/>
          </a:ln>
        </p:spPr>
      </p:pic>
      <p:pic>
        <p:nvPicPr>
          <p:cNvPr id="5" name="Picture 5" descr="Si cry"/>
          <p:cNvPicPr>
            <a:picLocks noChangeAspect="1" noChangeArrowheads="1"/>
          </p:cNvPicPr>
          <p:nvPr/>
        </p:nvPicPr>
        <p:blipFill>
          <a:blip r:embed="rId3" cstate="print"/>
          <a:srcRect/>
          <a:stretch>
            <a:fillRect/>
          </a:stretch>
        </p:blipFill>
        <p:spPr bwMode="auto">
          <a:xfrm>
            <a:off x="7628383" y="1715145"/>
            <a:ext cx="941388" cy="993775"/>
          </a:xfrm>
          <a:prstGeom prst="rect">
            <a:avLst/>
          </a:prstGeom>
          <a:noFill/>
          <a:ln w="9525">
            <a:noFill/>
            <a:miter lim="800000"/>
            <a:headEnd/>
            <a:tailEnd/>
          </a:ln>
        </p:spPr>
      </p:pic>
      <p:pic>
        <p:nvPicPr>
          <p:cNvPr id="6" name="Picture 6" descr="GaN cry"/>
          <p:cNvPicPr>
            <a:picLocks noChangeAspect="1" noChangeArrowheads="1"/>
          </p:cNvPicPr>
          <p:nvPr/>
        </p:nvPicPr>
        <p:blipFill>
          <a:blip r:embed="rId4" cstate="print"/>
          <a:srcRect/>
          <a:stretch>
            <a:fillRect/>
          </a:stretch>
        </p:blipFill>
        <p:spPr bwMode="auto">
          <a:xfrm>
            <a:off x="7201346" y="2890525"/>
            <a:ext cx="1835150" cy="1192213"/>
          </a:xfrm>
          <a:prstGeom prst="rect">
            <a:avLst/>
          </a:prstGeom>
          <a:noFill/>
          <a:ln w="9525">
            <a:noFill/>
            <a:miter lim="800000"/>
            <a:headEnd/>
            <a:tailEnd/>
          </a:ln>
        </p:spPr>
      </p:pic>
      <p:pic>
        <p:nvPicPr>
          <p:cNvPr id="7" name="Picture 7" descr="Periodic_Table Semi"/>
          <p:cNvPicPr>
            <a:picLocks noChangeAspect="1" noChangeArrowheads="1"/>
          </p:cNvPicPr>
          <p:nvPr/>
        </p:nvPicPr>
        <p:blipFill>
          <a:blip r:embed="rId5" cstate="print"/>
          <a:srcRect/>
          <a:stretch>
            <a:fillRect/>
          </a:stretch>
        </p:blipFill>
        <p:spPr bwMode="auto">
          <a:xfrm>
            <a:off x="577527" y="1844576"/>
            <a:ext cx="3440881" cy="4176712"/>
          </a:xfrm>
          <a:prstGeom prst="rect">
            <a:avLst/>
          </a:prstGeom>
          <a:noFill/>
          <a:ln w="9525">
            <a:noFill/>
            <a:miter lim="800000"/>
            <a:headEnd/>
            <a:tailEnd/>
          </a:ln>
        </p:spPr>
      </p:pic>
      <p:sp>
        <p:nvSpPr>
          <p:cNvPr id="8" name="Text Box 8"/>
          <p:cNvSpPr txBox="1">
            <a:spLocks noChangeArrowheads="1"/>
          </p:cNvSpPr>
          <p:nvPr/>
        </p:nvSpPr>
        <p:spPr bwMode="auto">
          <a:xfrm>
            <a:off x="755576" y="1772816"/>
            <a:ext cx="5688632" cy="461665"/>
          </a:xfrm>
          <a:prstGeom prst="rect">
            <a:avLst/>
          </a:prstGeom>
          <a:noFill/>
          <a:ln w="50800" algn="ctr">
            <a:noFill/>
            <a:miter lim="800000"/>
            <a:headEnd/>
            <a:tailEnd/>
          </a:ln>
        </p:spPr>
        <p:txBody>
          <a:bodyPr wrap="square">
            <a:spAutoFit/>
          </a:bodyPr>
          <a:lstStyle/>
          <a:p>
            <a:pPr algn="l">
              <a:spcBef>
                <a:spcPct val="50000"/>
              </a:spcBef>
            </a:pPr>
            <a:r>
              <a:rPr lang="en-GB" sz="2400" dirty="0">
                <a:solidFill>
                  <a:schemeClr val="accent2"/>
                </a:solidFill>
              </a:rPr>
              <a:t>II  </a:t>
            </a:r>
            <a:r>
              <a:rPr lang="en-GB" sz="2400" dirty="0" smtClean="0">
                <a:solidFill>
                  <a:schemeClr val="accent2"/>
                </a:solidFill>
              </a:rPr>
              <a:t>    </a:t>
            </a:r>
            <a:r>
              <a:rPr lang="en-GB" sz="2400" dirty="0">
                <a:solidFill>
                  <a:schemeClr val="accent2"/>
                </a:solidFill>
              </a:rPr>
              <a:t>III </a:t>
            </a:r>
            <a:r>
              <a:rPr lang="en-GB" sz="2400" dirty="0" smtClean="0">
                <a:solidFill>
                  <a:schemeClr val="accent2"/>
                </a:solidFill>
              </a:rPr>
              <a:t>   </a:t>
            </a:r>
            <a:r>
              <a:rPr lang="en-GB" sz="2400" dirty="0">
                <a:solidFill>
                  <a:schemeClr val="accent2"/>
                </a:solidFill>
              </a:rPr>
              <a:t>IV </a:t>
            </a:r>
            <a:r>
              <a:rPr lang="en-GB" sz="2400" dirty="0" smtClean="0">
                <a:solidFill>
                  <a:schemeClr val="accent2"/>
                </a:solidFill>
              </a:rPr>
              <a:t>     V     VI</a:t>
            </a:r>
            <a:endParaRPr lang="en-GB" sz="2400" dirty="0">
              <a:solidFill>
                <a:schemeClr val="accent2"/>
              </a:solidFill>
            </a:endParaRPr>
          </a:p>
        </p:txBody>
      </p:sp>
      <p:pic>
        <p:nvPicPr>
          <p:cNvPr id="13" name="Picture 14" descr="ZnSe Cry"/>
          <p:cNvPicPr>
            <a:picLocks noChangeAspect="1" noChangeArrowheads="1"/>
          </p:cNvPicPr>
          <p:nvPr/>
        </p:nvPicPr>
        <p:blipFill>
          <a:blip r:embed="rId6" cstate="print"/>
          <a:srcRect/>
          <a:stretch>
            <a:fillRect/>
          </a:stretch>
        </p:blipFill>
        <p:spPr bwMode="auto">
          <a:xfrm>
            <a:off x="7561708" y="5003934"/>
            <a:ext cx="1008063" cy="917575"/>
          </a:xfrm>
          <a:prstGeom prst="rect">
            <a:avLst/>
          </a:prstGeom>
          <a:noFill/>
          <a:ln w="9525">
            <a:noFill/>
            <a:miter lim="800000"/>
            <a:headEnd/>
            <a:tailEnd/>
          </a:ln>
        </p:spPr>
      </p:pic>
      <p:pic>
        <p:nvPicPr>
          <p:cNvPr id="14" name="Picture 15" descr="CdTe"/>
          <p:cNvPicPr>
            <a:picLocks noChangeAspect="1" noChangeArrowheads="1"/>
          </p:cNvPicPr>
          <p:nvPr/>
        </p:nvPicPr>
        <p:blipFill>
          <a:blip r:embed="rId7" cstate="print"/>
          <a:srcRect/>
          <a:stretch>
            <a:fillRect/>
          </a:stretch>
        </p:blipFill>
        <p:spPr bwMode="auto">
          <a:xfrm>
            <a:off x="6121846" y="5075372"/>
            <a:ext cx="779462" cy="792162"/>
          </a:xfrm>
          <a:prstGeom prst="rect">
            <a:avLst/>
          </a:prstGeom>
          <a:noFill/>
          <a:ln w="9525">
            <a:noFill/>
            <a:miter lim="800000"/>
            <a:headEnd/>
            <a:tailEnd/>
          </a:ln>
        </p:spPr>
      </p:pic>
      <p:sp>
        <p:nvSpPr>
          <p:cNvPr id="19" name="Text Box 20"/>
          <p:cNvSpPr txBox="1">
            <a:spLocks noChangeArrowheads="1"/>
          </p:cNvSpPr>
          <p:nvPr/>
        </p:nvSpPr>
        <p:spPr bwMode="auto">
          <a:xfrm>
            <a:off x="5940152" y="1844824"/>
            <a:ext cx="2089150" cy="646331"/>
          </a:xfrm>
          <a:prstGeom prst="rect">
            <a:avLst/>
          </a:prstGeom>
          <a:noFill/>
          <a:ln w="50800" algn="ctr">
            <a:noFill/>
            <a:miter lim="800000"/>
            <a:headEnd/>
            <a:tailEnd/>
          </a:ln>
        </p:spPr>
        <p:txBody>
          <a:bodyPr>
            <a:spAutoFit/>
          </a:bodyPr>
          <a:lstStyle/>
          <a:p>
            <a:pPr>
              <a:spcBef>
                <a:spcPct val="50000"/>
              </a:spcBef>
            </a:pPr>
            <a:r>
              <a:rPr lang="en-GB" dirty="0" smtClean="0">
                <a:solidFill>
                  <a:srgbClr val="080808"/>
                </a:solidFill>
                <a:latin typeface="Tahoma" pitchFamily="34" charset="0"/>
              </a:rPr>
              <a:t>Si, </a:t>
            </a:r>
            <a:r>
              <a:rPr lang="en-GB" dirty="0" err="1" smtClean="0">
                <a:solidFill>
                  <a:srgbClr val="080808"/>
                </a:solidFill>
                <a:latin typeface="Tahoma" pitchFamily="34" charset="0"/>
              </a:rPr>
              <a:t>Ge</a:t>
            </a:r>
            <a:r>
              <a:rPr lang="en-GB" dirty="0" smtClean="0">
                <a:solidFill>
                  <a:srgbClr val="080808"/>
                </a:solidFill>
                <a:latin typeface="Tahoma" pitchFamily="34" charset="0"/>
              </a:rPr>
              <a:t>, </a:t>
            </a:r>
            <a:r>
              <a:rPr lang="en-GB" dirty="0" err="1" smtClean="0">
                <a:solidFill>
                  <a:srgbClr val="080808"/>
                </a:solidFill>
                <a:latin typeface="Tahoma" pitchFamily="34" charset="0"/>
              </a:rPr>
              <a:t>SiGe</a:t>
            </a:r>
            <a:endParaRPr lang="en-GB" dirty="0" smtClean="0">
              <a:solidFill>
                <a:srgbClr val="080808"/>
              </a:solidFill>
              <a:latin typeface="Tahoma" pitchFamily="34" charset="0"/>
            </a:endParaRPr>
          </a:p>
          <a:p>
            <a:pPr>
              <a:spcBef>
                <a:spcPct val="50000"/>
              </a:spcBef>
            </a:pPr>
            <a:r>
              <a:rPr lang="en-GB" sz="1200" dirty="0" smtClean="0">
                <a:solidFill>
                  <a:srgbClr val="080808"/>
                </a:solidFill>
                <a:latin typeface="Tahoma" pitchFamily="34" charset="0"/>
              </a:rPr>
              <a:t>(Diamond</a:t>
            </a:r>
            <a:r>
              <a:rPr lang="en-GB" sz="1200" dirty="0">
                <a:solidFill>
                  <a:srgbClr val="080808"/>
                </a:solidFill>
                <a:latin typeface="Tahoma" pitchFamily="34" charset="0"/>
              </a:rPr>
              <a:t>)</a:t>
            </a:r>
          </a:p>
        </p:txBody>
      </p:sp>
      <p:sp>
        <p:nvSpPr>
          <p:cNvPr id="20" name="Text Box 21"/>
          <p:cNvSpPr txBox="1">
            <a:spLocks noChangeArrowheads="1"/>
          </p:cNvSpPr>
          <p:nvPr/>
        </p:nvSpPr>
        <p:spPr bwMode="auto">
          <a:xfrm>
            <a:off x="5977383" y="4114488"/>
            <a:ext cx="2593975" cy="369332"/>
          </a:xfrm>
          <a:prstGeom prst="rect">
            <a:avLst/>
          </a:prstGeom>
          <a:noFill/>
          <a:ln w="50800" algn="ctr">
            <a:noFill/>
            <a:miter lim="800000"/>
            <a:headEnd/>
            <a:tailEnd/>
          </a:ln>
        </p:spPr>
        <p:txBody>
          <a:bodyPr>
            <a:spAutoFit/>
          </a:bodyPr>
          <a:lstStyle/>
          <a:p>
            <a:pPr>
              <a:spcBef>
                <a:spcPct val="50000"/>
              </a:spcBef>
            </a:pPr>
            <a:r>
              <a:rPr lang="en-GB" dirty="0" err="1">
                <a:solidFill>
                  <a:srgbClr val="080808"/>
                </a:solidFill>
                <a:latin typeface="Tahoma" pitchFamily="34" charset="0"/>
              </a:rPr>
              <a:t>GaAs</a:t>
            </a:r>
            <a:r>
              <a:rPr lang="en-GB" dirty="0">
                <a:solidFill>
                  <a:srgbClr val="080808"/>
                </a:solidFill>
                <a:latin typeface="Tahoma" pitchFamily="34" charset="0"/>
              </a:rPr>
              <a:t>           </a:t>
            </a:r>
            <a:r>
              <a:rPr lang="en-GB" dirty="0" smtClean="0">
                <a:solidFill>
                  <a:srgbClr val="080808"/>
                </a:solidFill>
                <a:latin typeface="Tahoma" pitchFamily="34" charset="0"/>
              </a:rPr>
              <a:t>   </a:t>
            </a:r>
            <a:r>
              <a:rPr lang="en-GB" dirty="0" err="1" smtClean="0">
                <a:solidFill>
                  <a:srgbClr val="080808"/>
                </a:solidFill>
                <a:latin typeface="Tahoma" pitchFamily="34" charset="0"/>
              </a:rPr>
              <a:t>GaN</a:t>
            </a:r>
            <a:endParaRPr lang="en-GB" dirty="0">
              <a:solidFill>
                <a:srgbClr val="080808"/>
              </a:solidFill>
              <a:latin typeface="Tahoma" pitchFamily="34" charset="0"/>
            </a:endParaRPr>
          </a:p>
        </p:txBody>
      </p:sp>
      <p:sp>
        <p:nvSpPr>
          <p:cNvPr id="21" name="Text Box 22"/>
          <p:cNvSpPr txBox="1">
            <a:spLocks noChangeArrowheads="1"/>
          </p:cNvSpPr>
          <p:nvPr/>
        </p:nvSpPr>
        <p:spPr bwMode="auto">
          <a:xfrm>
            <a:off x="5906119" y="4499828"/>
            <a:ext cx="2520280" cy="276999"/>
          </a:xfrm>
          <a:prstGeom prst="rect">
            <a:avLst/>
          </a:prstGeom>
          <a:noFill/>
          <a:ln w="50800" algn="ctr">
            <a:noFill/>
            <a:miter lim="800000"/>
            <a:headEnd/>
            <a:tailEnd/>
          </a:ln>
        </p:spPr>
        <p:txBody>
          <a:bodyPr wrap="square">
            <a:spAutoFit/>
          </a:bodyPr>
          <a:lstStyle/>
          <a:p>
            <a:pPr>
              <a:spcBef>
                <a:spcPct val="50000"/>
              </a:spcBef>
            </a:pPr>
            <a:r>
              <a:rPr lang="en-GB" sz="1200" dirty="0" smtClean="0">
                <a:solidFill>
                  <a:srgbClr val="080808"/>
                </a:solidFill>
                <a:latin typeface="Tahoma" pitchFamily="34" charset="0"/>
              </a:rPr>
              <a:t>(</a:t>
            </a:r>
            <a:r>
              <a:rPr lang="en-GB" sz="1200" dirty="0" err="1" smtClean="0">
                <a:solidFill>
                  <a:srgbClr val="080808"/>
                </a:solidFill>
                <a:latin typeface="Tahoma" pitchFamily="34" charset="0"/>
              </a:rPr>
              <a:t>Zincblende</a:t>
            </a:r>
            <a:r>
              <a:rPr lang="en-GB" sz="1200" dirty="0" smtClean="0">
                <a:solidFill>
                  <a:srgbClr val="080808"/>
                </a:solidFill>
                <a:latin typeface="Tahoma" pitchFamily="34" charset="0"/>
              </a:rPr>
              <a:t> -</a:t>
            </a:r>
            <a:r>
              <a:rPr lang="en-GB" sz="1200" dirty="0" err="1" smtClean="0">
                <a:solidFill>
                  <a:srgbClr val="080808"/>
                </a:solidFill>
                <a:latin typeface="Tahoma" pitchFamily="34" charset="0"/>
              </a:rPr>
              <a:t>Wurtzite</a:t>
            </a:r>
            <a:r>
              <a:rPr lang="en-GB" sz="1200" dirty="0" smtClean="0">
                <a:solidFill>
                  <a:srgbClr val="080808"/>
                </a:solidFill>
                <a:latin typeface="Tahoma" pitchFamily="34" charset="0"/>
              </a:rPr>
              <a:t>)</a:t>
            </a:r>
            <a:endParaRPr lang="en-GB" sz="1200" dirty="0">
              <a:solidFill>
                <a:srgbClr val="080808"/>
              </a:solidFill>
              <a:latin typeface="Tahoma" pitchFamily="34" charset="0"/>
            </a:endParaRPr>
          </a:p>
        </p:txBody>
      </p:sp>
      <p:sp>
        <p:nvSpPr>
          <p:cNvPr id="22" name="Text Box 23"/>
          <p:cNvSpPr txBox="1">
            <a:spLocks noChangeArrowheads="1"/>
          </p:cNvSpPr>
          <p:nvPr/>
        </p:nvSpPr>
        <p:spPr bwMode="auto">
          <a:xfrm>
            <a:off x="5906119" y="6287151"/>
            <a:ext cx="2089150" cy="276999"/>
          </a:xfrm>
          <a:prstGeom prst="rect">
            <a:avLst/>
          </a:prstGeom>
          <a:noFill/>
          <a:ln w="50800" algn="ctr">
            <a:noFill/>
            <a:miter lim="800000"/>
            <a:headEnd/>
            <a:tailEnd/>
          </a:ln>
        </p:spPr>
        <p:txBody>
          <a:bodyPr>
            <a:spAutoFit/>
          </a:bodyPr>
          <a:lstStyle/>
          <a:p>
            <a:pPr>
              <a:spcBef>
                <a:spcPct val="50000"/>
              </a:spcBef>
            </a:pPr>
            <a:r>
              <a:rPr lang="en-GB" sz="1200" dirty="0">
                <a:solidFill>
                  <a:srgbClr val="080808"/>
                </a:solidFill>
                <a:latin typeface="Tahoma" pitchFamily="34" charset="0"/>
              </a:rPr>
              <a:t>(</a:t>
            </a:r>
            <a:r>
              <a:rPr lang="en-GB" sz="1200" dirty="0" err="1">
                <a:solidFill>
                  <a:srgbClr val="080808"/>
                </a:solidFill>
                <a:latin typeface="Tahoma" pitchFamily="34" charset="0"/>
              </a:rPr>
              <a:t>Rocksalt</a:t>
            </a:r>
            <a:r>
              <a:rPr lang="en-GB" sz="1200" dirty="0">
                <a:solidFill>
                  <a:srgbClr val="080808"/>
                </a:solidFill>
                <a:latin typeface="Tahoma" pitchFamily="34" charset="0"/>
              </a:rPr>
              <a:t>)</a:t>
            </a:r>
          </a:p>
        </p:txBody>
      </p:sp>
      <p:sp>
        <p:nvSpPr>
          <p:cNvPr id="23" name="Text Box 25"/>
          <p:cNvSpPr txBox="1">
            <a:spLocks noChangeArrowheads="1"/>
          </p:cNvSpPr>
          <p:nvPr/>
        </p:nvSpPr>
        <p:spPr bwMode="auto">
          <a:xfrm>
            <a:off x="5977383" y="6011997"/>
            <a:ext cx="2593975" cy="369332"/>
          </a:xfrm>
          <a:prstGeom prst="rect">
            <a:avLst/>
          </a:prstGeom>
          <a:noFill/>
          <a:ln w="50800" algn="ctr">
            <a:noFill/>
            <a:miter lim="800000"/>
            <a:headEnd/>
            <a:tailEnd/>
          </a:ln>
        </p:spPr>
        <p:txBody>
          <a:bodyPr>
            <a:spAutoFit/>
          </a:bodyPr>
          <a:lstStyle/>
          <a:p>
            <a:pPr>
              <a:spcBef>
                <a:spcPct val="50000"/>
              </a:spcBef>
            </a:pPr>
            <a:r>
              <a:rPr lang="en-GB" dirty="0" err="1">
                <a:solidFill>
                  <a:srgbClr val="080808"/>
                </a:solidFill>
                <a:latin typeface="Tahoma" pitchFamily="34" charset="0"/>
              </a:rPr>
              <a:t>CdTe</a:t>
            </a:r>
            <a:r>
              <a:rPr lang="en-GB" dirty="0">
                <a:solidFill>
                  <a:srgbClr val="080808"/>
                </a:solidFill>
                <a:latin typeface="Tahoma" pitchFamily="34" charset="0"/>
              </a:rPr>
              <a:t>          </a:t>
            </a:r>
            <a:r>
              <a:rPr lang="en-GB" dirty="0" smtClean="0">
                <a:solidFill>
                  <a:srgbClr val="080808"/>
                </a:solidFill>
                <a:latin typeface="Tahoma" pitchFamily="34" charset="0"/>
              </a:rPr>
              <a:t>     </a:t>
            </a:r>
            <a:r>
              <a:rPr lang="en-GB" dirty="0" err="1" smtClean="0">
                <a:solidFill>
                  <a:srgbClr val="080808"/>
                </a:solidFill>
                <a:latin typeface="Tahoma" pitchFamily="34" charset="0"/>
              </a:rPr>
              <a:t>ZnSe</a:t>
            </a:r>
            <a:endParaRPr lang="en-GB" dirty="0">
              <a:solidFill>
                <a:srgbClr val="080808"/>
              </a:solidFill>
              <a:latin typeface="Tahoma" pitchFamily="34" charset="0"/>
            </a:endParaRPr>
          </a:p>
        </p:txBody>
      </p:sp>
      <p:sp>
        <p:nvSpPr>
          <p:cNvPr id="24" name="Text Box 26"/>
          <p:cNvSpPr txBox="1">
            <a:spLocks noChangeArrowheads="1"/>
          </p:cNvSpPr>
          <p:nvPr/>
        </p:nvSpPr>
        <p:spPr bwMode="auto">
          <a:xfrm>
            <a:off x="4499992" y="1931045"/>
            <a:ext cx="1296988" cy="641350"/>
          </a:xfrm>
          <a:prstGeom prst="rect">
            <a:avLst/>
          </a:prstGeom>
          <a:noFill/>
          <a:ln w="50800" algn="ctr">
            <a:noFill/>
            <a:miter lim="800000"/>
            <a:headEnd/>
            <a:tailEnd/>
          </a:ln>
        </p:spPr>
        <p:txBody>
          <a:bodyPr>
            <a:spAutoFit/>
          </a:bodyPr>
          <a:lstStyle/>
          <a:p>
            <a:pPr>
              <a:spcBef>
                <a:spcPct val="50000"/>
              </a:spcBef>
            </a:pPr>
            <a:r>
              <a:rPr lang="en-GB" sz="3600" dirty="0">
                <a:solidFill>
                  <a:srgbClr val="080808"/>
                </a:solidFill>
                <a:latin typeface="Tahoma" pitchFamily="34" charset="0"/>
              </a:rPr>
              <a:t>IV</a:t>
            </a:r>
          </a:p>
        </p:txBody>
      </p:sp>
      <p:sp>
        <p:nvSpPr>
          <p:cNvPr id="25" name="Text Box 27"/>
          <p:cNvSpPr txBox="1">
            <a:spLocks noChangeArrowheads="1"/>
          </p:cNvSpPr>
          <p:nvPr/>
        </p:nvSpPr>
        <p:spPr bwMode="auto">
          <a:xfrm>
            <a:off x="4466083" y="3282638"/>
            <a:ext cx="1296988" cy="641350"/>
          </a:xfrm>
          <a:prstGeom prst="rect">
            <a:avLst/>
          </a:prstGeom>
          <a:noFill/>
          <a:ln w="50800" algn="ctr">
            <a:noFill/>
            <a:miter lim="800000"/>
            <a:headEnd/>
            <a:tailEnd/>
          </a:ln>
        </p:spPr>
        <p:txBody>
          <a:bodyPr>
            <a:spAutoFit/>
          </a:bodyPr>
          <a:lstStyle/>
          <a:p>
            <a:pPr>
              <a:spcBef>
                <a:spcPct val="50000"/>
              </a:spcBef>
            </a:pPr>
            <a:r>
              <a:rPr lang="en-GB" sz="3600">
                <a:solidFill>
                  <a:srgbClr val="080808"/>
                </a:solidFill>
                <a:latin typeface="Tahoma" pitchFamily="34" charset="0"/>
              </a:rPr>
              <a:t>III-V</a:t>
            </a:r>
          </a:p>
        </p:txBody>
      </p:sp>
      <p:sp>
        <p:nvSpPr>
          <p:cNvPr id="26" name="Text Box 28"/>
          <p:cNvSpPr txBox="1">
            <a:spLocks noChangeArrowheads="1"/>
          </p:cNvSpPr>
          <p:nvPr/>
        </p:nvSpPr>
        <p:spPr bwMode="auto">
          <a:xfrm>
            <a:off x="4466083" y="5148397"/>
            <a:ext cx="1296988" cy="641350"/>
          </a:xfrm>
          <a:prstGeom prst="rect">
            <a:avLst/>
          </a:prstGeom>
          <a:noFill/>
          <a:ln w="50800" algn="ctr">
            <a:noFill/>
            <a:miter lim="800000"/>
            <a:headEnd/>
            <a:tailEnd/>
          </a:ln>
        </p:spPr>
        <p:txBody>
          <a:bodyPr>
            <a:spAutoFit/>
          </a:bodyPr>
          <a:lstStyle/>
          <a:p>
            <a:pPr>
              <a:spcBef>
                <a:spcPct val="50000"/>
              </a:spcBef>
            </a:pPr>
            <a:r>
              <a:rPr lang="en-GB" sz="3600">
                <a:solidFill>
                  <a:srgbClr val="080808"/>
                </a:solidFill>
                <a:latin typeface="Tahoma" pitchFamily="34" charset="0"/>
              </a:rPr>
              <a:t>II-VI</a:t>
            </a:r>
          </a:p>
        </p:txBody>
      </p:sp>
      <p:sp>
        <p:nvSpPr>
          <p:cNvPr id="46" name="TextBox 45"/>
          <p:cNvSpPr txBox="1"/>
          <p:nvPr/>
        </p:nvSpPr>
        <p:spPr>
          <a:xfrm>
            <a:off x="447860" y="885821"/>
            <a:ext cx="8280920" cy="1015663"/>
          </a:xfrm>
          <a:prstGeom prst="rect">
            <a:avLst/>
          </a:prstGeom>
          <a:noFill/>
        </p:spPr>
        <p:txBody>
          <a:bodyPr wrap="square" rtlCol="0">
            <a:spAutoFit/>
          </a:bodyPr>
          <a:lstStyle/>
          <a:p>
            <a:r>
              <a:rPr lang="en-GB" sz="2000" dirty="0" smtClean="0">
                <a:latin typeface="+mn-lt"/>
              </a:rPr>
              <a:t>Semiconducting materials are comprised of covalently bonded elements from the IV-IV, III-V, II-VI columns of the periodic table which form stable crystal configurations</a:t>
            </a:r>
            <a:endParaRPr lang="en-GB" sz="2000" dirty="0">
              <a:latin typeface="+mn-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0836" y="1052736"/>
            <a:ext cx="8355985" cy="1869743"/>
          </a:xfrm>
          <a:prstGeom prst="rect">
            <a:avLst/>
          </a:prstGeom>
        </p:spPr>
        <p:txBody>
          <a:bodyPr wrap="square">
            <a:spAutoFit/>
          </a:bodyPr>
          <a:lstStyle/>
          <a:p>
            <a:pPr>
              <a:buNone/>
            </a:pPr>
            <a:r>
              <a:rPr lang="en-GB" sz="2400" dirty="0" smtClean="0">
                <a:latin typeface="+mn-lt"/>
              </a:rPr>
              <a:t>The term ‘Epitaxy’ comes from </a:t>
            </a:r>
            <a:r>
              <a:rPr lang="en-GB" sz="2400" dirty="0">
                <a:latin typeface="+mn-lt"/>
              </a:rPr>
              <a:t>the Greek Epi- “over, on top” and taxis “order</a:t>
            </a:r>
            <a:r>
              <a:rPr lang="en-GB" sz="2400" dirty="0" smtClean="0">
                <a:latin typeface="+mn-lt"/>
              </a:rPr>
              <a:t>”. </a:t>
            </a:r>
          </a:p>
          <a:p>
            <a:pPr>
              <a:buNone/>
            </a:pPr>
            <a:endParaRPr lang="en-GB" sz="900" dirty="0">
              <a:latin typeface="+mn-lt"/>
            </a:endParaRPr>
          </a:p>
          <a:p>
            <a:pPr>
              <a:buNone/>
            </a:pPr>
            <a:r>
              <a:rPr lang="en-GB" sz="2400" dirty="0" smtClean="0">
                <a:latin typeface="+mn-lt"/>
              </a:rPr>
              <a:t>Epitaxial growth proceeds by </a:t>
            </a:r>
            <a:r>
              <a:rPr lang="en-GB" sz="2400" dirty="0">
                <a:latin typeface="+mn-lt"/>
              </a:rPr>
              <a:t>replication of an existing crystal </a:t>
            </a:r>
            <a:r>
              <a:rPr lang="en-GB" sz="2400" dirty="0" smtClean="0">
                <a:latin typeface="+mn-lt"/>
              </a:rPr>
              <a:t>surface; usually a </a:t>
            </a:r>
            <a:r>
              <a:rPr lang="en-GB" sz="2400" dirty="0">
                <a:latin typeface="+mn-lt"/>
              </a:rPr>
              <a:t>bought in </a:t>
            </a:r>
            <a:r>
              <a:rPr lang="en-GB" sz="2400" dirty="0" smtClean="0">
                <a:latin typeface="+mn-lt"/>
              </a:rPr>
              <a:t>wafer.</a:t>
            </a:r>
          </a:p>
          <a:p>
            <a:pPr>
              <a:buNone/>
            </a:pPr>
            <a:endParaRPr lang="en-GB" sz="1050" dirty="0">
              <a:latin typeface="+mn-lt"/>
            </a:endParaRPr>
          </a:p>
        </p:txBody>
      </p:sp>
      <p:sp>
        <p:nvSpPr>
          <p:cNvPr id="7" name="Title 1"/>
          <p:cNvSpPr>
            <a:spLocks noGrp="1"/>
          </p:cNvSpPr>
          <p:nvPr>
            <p:ph type="title"/>
          </p:nvPr>
        </p:nvSpPr>
        <p:spPr>
          <a:xfrm>
            <a:off x="395536" y="260648"/>
            <a:ext cx="4618856" cy="634082"/>
          </a:xfrm>
        </p:spPr>
        <p:txBody>
          <a:bodyPr/>
          <a:lstStyle/>
          <a:p>
            <a:pPr algn="l"/>
            <a:r>
              <a:rPr lang="en-GB" sz="3600" b="1" dirty="0" smtClean="0">
                <a:solidFill>
                  <a:srgbClr val="002060"/>
                </a:solidFill>
              </a:rPr>
              <a:t>Epitaxy</a:t>
            </a:r>
            <a:endParaRPr lang="en-GB" sz="3600" b="1" dirty="0">
              <a:solidFill>
                <a:srgbClr val="002060"/>
              </a:solidFill>
            </a:endParaRPr>
          </a:p>
        </p:txBody>
      </p:sp>
      <p:pic>
        <p:nvPicPr>
          <p:cNvPr id="399362" name="Picture 2" descr="http://www.semiconductor-today.com/news_items/2011/JULY/11078HKUSTFig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6155" y="3107672"/>
            <a:ext cx="2067786" cy="290743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95536" y="2996952"/>
            <a:ext cx="6065948" cy="2831544"/>
          </a:xfrm>
          <a:prstGeom prst="rect">
            <a:avLst/>
          </a:prstGeom>
        </p:spPr>
        <p:txBody>
          <a:bodyPr wrap="square">
            <a:spAutoFit/>
          </a:bodyPr>
          <a:lstStyle/>
          <a:p>
            <a:pPr>
              <a:buNone/>
            </a:pPr>
            <a:r>
              <a:rPr lang="en-GB" sz="2400" dirty="0">
                <a:latin typeface="+mn-lt"/>
              </a:rPr>
              <a:t>We add to this wafer layers of different </a:t>
            </a:r>
            <a:r>
              <a:rPr lang="en-GB" sz="2400" dirty="0" smtClean="0">
                <a:latin typeface="+mn-lt"/>
              </a:rPr>
              <a:t>composition </a:t>
            </a:r>
            <a:r>
              <a:rPr lang="en-GB" sz="2400" dirty="0">
                <a:latin typeface="+mn-lt"/>
              </a:rPr>
              <a:t>or doping, building up a layer by layer structure like the </a:t>
            </a:r>
            <a:r>
              <a:rPr lang="en-GB" sz="2400" dirty="0" err="1">
                <a:latin typeface="+mn-lt"/>
              </a:rPr>
              <a:t>GaAs</a:t>
            </a:r>
            <a:r>
              <a:rPr lang="en-GB" sz="2400" dirty="0">
                <a:latin typeface="+mn-lt"/>
              </a:rPr>
              <a:t> HEMT structure shown right</a:t>
            </a:r>
          </a:p>
          <a:p>
            <a:pPr>
              <a:buNone/>
            </a:pPr>
            <a:endParaRPr lang="en-GB" sz="1000" dirty="0">
              <a:latin typeface="+mn-lt"/>
            </a:endParaRPr>
          </a:p>
          <a:p>
            <a:r>
              <a:rPr lang="en-GB" sz="2400" dirty="0">
                <a:latin typeface="+mn-lt"/>
              </a:rPr>
              <a:t>Most </a:t>
            </a:r>
            <a:r>
              <a:rPr lang="en-GB" sz="2400" dirty="0" smtClean="0">
                <a:latin typeface="+mn-lt"/>
              </a:rPr>
              <a:t>methods </a:t>
            </a:r>
            <a:r>
              <a:rPr lang="en-GB" sz="2400" dirty="0">
                <a:latin typeface="+mn-lt"/>
              </a:rPr>
              <a:t>are variants of </a:t>
            </a:r>
            <a:r>
              <a:rPr lang="en-GB" sz="2400" i="1" dirty="0">
                <a:latin typeface="+mn-lt"/>
              </a:rPr>
              <a:t>physical vapour deposition </a:t>
            </a:r>
            <a:r>
              <a:rPr lang="en-GB" sz="2400" dirty="0" smtClean="0">
                <a:latin typeface="+mn-lt"/>
              </a:rPr>
              <a:t>in </a:t>
            </a:r>
            <a:r>
              <a:rPr lang="en-GB" sz="2400" dirty="0">
                <a:latin typeface="+mn-lt"/>
              </a:rPr>
              <a:t>which elements or compounds react and then condense on a surface. </a:t>
            </a:r>
          </a:p>
        </p:txBody>
      </p:sp>
    </p:spTree>
    <p:extLst>
      <p:ext uri="{BB962C8B-B14F-4D97-AF65-F5344CB8AC3E}">
        <p14:creationId xmlns:p14="http://schemas.microsoft.com/office/powerpoint/2010/main" val="2454129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955675"/>
            <a:ext cx="8388350" cy="5713685"/>
          </a:xfrm>
        </p:spPr>
        <p:txBody>
          <a:bodyPr>
            <a:normAutofit/>
          </a:bodyPr>
          <a:lstStyle/>
          <a:p>
            <a:pPr marL="0">
              <a:buNone/>
            </a:pPr>
            <a:endParaRPr lang="en-GB" sz="800" b="1" dirty="0" smtClean="0"/>
          </a:p>
          <a:p>
            <a:pPr marL="0">
              <a:buNone/>
            </a:pPr>
            <a:r>
              <a:rPr lang="en-GB" sz="2400" b="1" dirty="0" smtClean="0"/>
              <a:t>Vapour phase epitaxy (VPE)</a:t>
            </a:r>
            <a:r>
              <a:rPr lang="en-GB" sz="2400" dirty="0" smtClean="0"/>
              <a:t>: uses vapour phase precursors (hydrides, halides, organic compounds) </a:t>
            </a:r>
          </a:p>
          <a:p>
            <a:pPr marL="0">
              <a:buNone/>
            </a:pPr>
            <a:r>
              <a:rPr lang="en-GB" sz="2400" dirty="0" smtClean="0"/>
              <a:t>These need to be transported to the growth surface, </a:t>
            </a:r>
            <a:r>
              <a:rPr lang="en-GB" sz="2400" dirty="0" err="1" smtClean="0"/>
              <a:t>chemi</a:t>
            </a:r>
            <a:r>
              <a:rPr lang="en-GB" sz="2400" dirty="0" smtClean="0"/>
              <a:t>-absorbed to the surface, reacted and then the resulting waste products need to be removed</a:t>
            </a:r>
          </a:p>
        </p:txBody>
      </p:sp>
      <p:sp>
        <p:nvSpPr>
          <p:cNvPr id="5" name="Title 1"/>
          <p:cNvSpPr>
            <a:spLocks noGrp="1"/>
          </p:cNvSpPr>
          <p:nvPr>
            <p:ph type="title"/>
          </p:nvPr>
        </p:nvSpPr>
        <p:spPr>
          <a:xfrm>
            <a:off x="457200" y="274638"/>
            <a:ext cx="4618856" cy="634082"/>
          </a:xfrm>
        </p:spPr>
        <p:txBody>
          <a:bodyPr/>
          <a:lstStyle/>
          <a:p>
            <a:pPr algn="l"/>
            <a:r>
              <a:rPr lang="en-GB" sz="3600" b="1" dirty="0" smtClean="0">
                <a:solidFill>
                  <a:srgbClr val="002060"/>
                </a:solidFill>
              </a:rPr>
              <a:t>Epitaxial Technologies</a:t>
            </a:r>
            <a:endParaRPr lang="en-GB" sz="3600" b="1" dirty="0">
              <a:solidFill>
                <a:srgbClr val="002060"/>
              </a:solidFill>
            </a:endParaRPr>
          </a:p>
        </p:txBody>
      </p:sp>
      <p:pic>
        <p:nvPicPr>
          <p:cNvPr id="420865" name="Picture 1" descr="C:\Users\Mark\Desktop\Heraklion2\movpe.jpg"/>
          <p:cNvPicPr>
            <a:picLocks noChangeAspect="1" noChangeArrowheads="1"/>
          </p:cNvPicPr>
          <p:nvPr/>
        </p:nvPicPr>
        <p:blipFill>
          <a:blip r:embed="rId2" cstate="print"/>
          <a:srcRect/>
          <a:stretch>
            <a:fillRect/>
          </a:stretch>
        </p:blipFill>
        <p:spPr bwMode="auto">
          <a:xfrm>
            <a:off x="4860032" y="2996952"/>
            <a:ext cx="4077822" cy="2808312"/>
          </a:xfrm>
          <a:prstGeom prst="rect">
            <a:avLst/>
          </a:prstGeom>
          <a:noFill/>
        </p:spPr>
      </p:pic>
      <p:sp>
        <p:nvSpPr>
          <p:cNvPr id="6" name="TextBox 5"/>
          <p:cNvSpPr txBox="1"/>
          <p:nvPr/>
        </p:nvSpPr>
        <p:spPr>
          <a:xfrm>
            <a:off x="467544" y="3506232"/>
            <a:ext cx="4176464" cy="1938992"/>
          </a:xfrm>
          <a:prstGeom prst="rect">
            <a:avLst/>
          </a:prstGeom>
          <a:noFill/>
        </p:spPr>
        <p:txBody>
          <a:bodyPr wrap="square" rtlCol="0">
            <a:spAutoFit/>
          </a:bodyPr>
          <a:lstStyle/>
          <a:p>
            <a:r>
              <a:rPr lang="en-GB" sz="2400" dirty="0" smtClean="0">
                <a:latin typeface="+mn-lt"/>
              </a:rPr>
              <a:t>In the most simple form of CVD pre-cursors are injected into a chamber where they decompose &amp; react on  the surface of heated wafers.  </a:t>
            </a:r>
          </a:p>
        </p:txBody>
      </p:sp>
    </p:spTree>
    <p:extLst>
      <p:ext uri="{BB962C8B-B14F-4D97-AF65-F5344CB8AC3E}">
        <p14:creationId xmlns:p14="http://schemas.microsoft.com/office/powerpoint/2010/main" val="37590836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4" name="Picture 2" descr="C:\Users\Mark\Desktop\Heraklion2\graphics10.jpg"/>
          <p:cNvPicPr>
            <a:picLocks noChangeAspect="1" noChangeArrowheads="1"/>
          </p:cNvPicPr>
          <p:nvPr/>
        </p:nvPicPr>
        <p:blipFill>
          <a:blip r:embed="rId2" cstate="print"/>
          <a:srcRect/>
          <a:stretch>
            <a:fillRect/>
          </a:stretch>
        </p:blipFill>
        <p:spPr bwMode="auto">
          <a:xfrm>
            <a:off x="539552" y="2852936"/>
            <a:ext cx="5393580" cy="2874640"/>
          </a:xfrm>
          <a:prstGeom prst="rect">
            <a:avLst/>
          </a:prstGeom>
          <a:noFill/>
        </p:spPr>
      </p:pic>
      <p:sp>
        <p:nvSpPr>
          <p:cNvPr id="5" name="Title 1"/>
          <p:cNvSpPr>
            <a:spLocks noGrp="1"/>
          </p:cNvSpPr>
          <p:nvPr>
            <p:ph type="title"/>
          </p:nvPr>
        </p:nvSpPr>
        <p:spPr>
          <a:xfrm>
            <a:off x="457200" y="274638"/>
            <a:ext cx="5338936" cy="634082"/>
          </a:xfrm>
        </p:spPr>
        <p:txBody>
          <a:bodyPr/>
          <a:lstStyle/>
          <a:p>
            <a:pPr algn="l"/>
            <a:r>
              <a:rPr lang="en-GB" sz="3600" b="1" dirty="0" smtClean="0">
                <a:solidFill>
                  <a:srgbClr val="002060"/>
                </a:solidFill>
              </a:rPr>
              <a:t>Epitaxial Technologies</a:t>
            </a:r>
            <a:endParaRPr lang="en-GB" sz="3600" b="1" dirty="0">
              <a:solidFill>
                <a:srgbClr val="002060"/>
              </a:solidFill>
            </a:endParaRPr>
          </a:p>
        </p:txBody>
      </p:sp>
      <p:sp>
        <p:nvSpPr>
          <p:cNvPr id="6" name="TextBox 5"/>
          <p:cNvSpPr txBox="1"/>
          <p:nvPr/>
        </p:nvSpPr>
        <p:spPr>
          <a:xfrm>
            <a:off x="467544" y="980728"/>
            <a:ext cx="8280920" cy="1569660"/>
          </a:xfrm>
          <a:prstGeom prst="rect">
            <a:avLst/>
          </a:prstGeom>
          <a:noFill/>
        </p:spPr>
        <p:txBody>
          <a:bodyPr wrap="square" rtlCol="0">
            <a:spAutoFit/>
          </a:bodyPr>
          <a:lstStyle/>
          <a:p>
            <a:r>
              <a:rPr lang="en-GB" sz="2400" dirty="0" smtClean="0">
                <a:latin typeface="+mn-lt"/>
              </a:rPr>
              <a:t>If the layers are relatively thick and unstructured then a large </a:t>
            </a:r>
            <a:r>
              <a:rPr lang="en-GB" sz="2400" i="1" dirty="0" smtClean="0">
                <a:latin typeface="+mn-lt"/>
              </a:rPr>
              <a:t>hot-wall</a:t>
            </a:r>
            <a:r>
              <a:rPr lang="en-GB" sz="2400" dirty="0" smtClean="0">
                <a:latin typeface="+mn-lt"/>
              </a:rPr>
              <a:t> barrel reactor containing many stacked wafers is perfectly adequate. These type of reactors are the mainstay of the silicon industry</a:t>
            </a:r>
            <a:endParaRPr lang="en-GB" sz="2400" dirty="0">
              <a:latin typeface="+mn-lt"/>
            </a:endParaRPr>
          </a:p>
        </p:txBody>
      </p:sp>
      <p:pic>
        <p:nvPicPr>
          <p:cNvPr id="428035" name="Picture 3" descr="C:\Users\Mark\Desktop\Heraklion2\applications_wafer_boat_1.jpg"/>
          <p:cNvPicPr>
            <a:picLocks noChangeAspect="1" noChangeArrowheads="1"/>
          </p:cNvPicPr>
          <p:nvPr/>
        </p:nvPicPr>
        <p:blipFill>
          <a:blip r:embed="rId3" cstate="print"/>
          <a:srcRect/>
          <a:stretch>
            <a:fillRect/>
          </a:stretch>
        </p:blipFill>
        <p:spPr bwMode="auto">
          <a:xfrm>
            <a:off x="6228184" y="2924944"/>
            <a:ext cx="2376264" cy="2350151"/>
          </a:xfrm>
          <a:prstGeom prst="rect">
            <a:avLst/>
          </a:prstGeom>
          <a:noFill/>
        </p:spPr>
      </p:pic>
      <p:sp>
        <p:nvSpPr>
          <p:cNvPr id="7" name="Rectangle 6"/>
          <p:cNvSpPr/>
          <p:nvPr/>
        </p:nvSpPr>
        <p:spPr>
          <a:xfrm>
            <a:off x="2748048" y="5651956"/>
            <a:ext cx="2400016" cy="369332"/>
          </a:xfrm>
          <a:prstGeom prst="rect">
            <a:avLst/>
          </a:prstGeom>
        </p:spPr>
        <p:txBody>
          <a:bodyPr wrap="none">
            <a:spAutoFit/>
          </a:bodyPr>
          <a:lstStyle/>
          <a:p>
            <a:r>
              <a:rPr lang="fr-FR" dirty="0" smtClean="0"/>
              <a:t>SiH</a:t>
            </a:r>
            <a:r>
              <a:rPr lang="fr-FR" baseline="-25000" dirty="0" smtClean="0"/>
              <a:t>2</a:t>
            </a:r>
            <a:r>
              <a:rPr lang="fr-FR" dirty="0" smtClean="0"/>
              <a:t>Cl</a:t>
            </a:r>
            <a:r>
              <a:rPr lang="fr-FR" baseline="-25000" dirty="0" smtClean="0"/>
              <a:t>2</a:t>
            </a:r>
            <a:r>
              <a:rPr lang="fr-FR" dirty="0" smtClean="0"/>
              <a:t> →Si + 2HCl</a:t>
            </a:r>
            <a:r>
              <a:rPr lang="fr-FR" dirty="0" smtClean="0">
                <a:latin typeface="Times New Roman"/>
                <a:cs typeface="Times New Roman"/>
              </a:rPr>
              <a:t>↑</a:t>
            </a:r>
            <a:r>
              <a:rPr lang="fr-FR" dirty="0" smtClean="0"/>
              <a:t> </a:t>
            </a:r>
            <a:endParaRPr lang="en-GB" dirty="0"/>
          </a:p>
        </p:txBody>
      </p:sp>
      <p:sp>
        <p:nvSpPr>
          <p:cNvPr id="8" name="Rectangle 7"/>
          <p:cNvSpPr/>
          <p:nvPr/>
        </p:nvSpPr>
        <p:spPr>
          <a:xfrm>
            <a:off x="2771800" y="5282624"/>
            <a:ext cx="2007281" cy="369332"/>
          </a:xfrm>
          <a:prstGeom prst="rect">
            <a:avLst/>
          </a:prstGeom>
        </p:spPr>
        <p:txBody>
          <a:bodyPr wrap="none">
            <a:spAutoFit/>
          </a:bodyPr>
          <a:lstStyle/>
          <a:p>
            <a:r>
              <a:rPr lang="fr-FR" dirty="0" smtClean="0"/>
              <a:t>SiH</a:t>
            </a:r>
            <a:r>
              <a:rPr lang="fr-FR" baseline="-25000" dirty="0" smtClean="0"/>
              <a:t>4</a:t>
            </a:r>
            <a:r>
              <a:rPr lang="fr-FR" dirty="0" smtClean="0"/>
              <a:t> →Si + 2H</a:t>
            </a:r>
            <a:r>
              <a:rPr lang="fr-FR" baseline="-25000" dirty="0" smtClean="0"/>
              <a:t>2</a:t>
            </a:r>
            <a:r>
              <a:rPr lang="fr-FR" dirty="0" smtClean="0">
                <a:latin typeface="Times New Roman"/>
                <a:cs typeface="Times New Roman"/>
              </a:rPr>
              <a:t>↑</a:t>
            </a:r>
            <a:r>
              <a:rPr lang="fr-FR" dirty="0" smtClean="0"/>
              <a:t> </a:t>
            </a:r>
            <a:endParaRPr lang="en-GB" dirty="0"/>
          </a:p>
        </p:txBody>
      </p:sp>
    </p:spTree>
    <p:extLst>
      <p:ext uri="{BB962C8B-B14F-4D97-AF65-F5344CB8AC3E}">
        <p14:creationId xmlns:p14="http://schemas.microsoft.com/office/powerpoint/2010/main" val="8034646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980728"/>
            <a:ext cx="8424936" cy="4525963"/>
          </a:xfrm>
        </p:spPr>
        <p:txBody>
          <a:bodyPr/>
          <a:lstStyle/>
          <a:p>
            <a:pPr marL="0">
              <a:buNone/>
            </a:pPr>
            <a:r>
              <a:rPr lang="en-GB" sz="2400" dirty="0" smtClean="0"/>
              <a:t>For many of the </a:t>
            </a:r>
            <a:r>
              <a:rPr lang="en-GB" sz="2400" dirty="0" err="1" smtClean="0"/>
              <a:t>Grp</a:t>
            </a:r>
            <a:r>
              <a:rPr lang="en-GB" sz="2400" dirty="0" smtClean="0"/>
              <a:t> II and III metals there are no naturally </a:t>
            </a:r>
            <a:r>
              <a:rPr lang="en-GB" sz="2400" dirty="0" err="1" smtClean="0"/>
              <a:t>occuring</a:t>
            </a:r>
            <a:r>
              <a:rPr lang="en-GB" sz="2400" dirty="0" smtClean="0"/>
              <a:t> </a:t>
            </a:r>
            <a:r>
              <a:rPr lang="en-GB" sz="2400" dirty="0" err="1" smtClean="0"/>
              <a:t>vapourisable</a:t>
            </a:r>
            <a:r>
              <a:rPr lang="en-GB" sz="2400" dirty="0" smtClean="0"/>
              <a:t> </a:t>
            </a:r>
            <a:r>
              <a:rPr lang="en-GB" sz="2400" dirty="0" err="1" smtClean="0"/>
              <a:t>precusors</a:t>
            </a:r>
            <a:r>
              <a:rPr lang="en-GB" sz="2400" dirty="0" smtClean="0"/>
              <a:t>. However it is possible to </a:t>
            </a:r>
            <a:r>
              <a:rPr lang="en-GB" sz="2400" dirty="0" err="1" smtClean="0"/>
              <a:t>sythesise</a:t>
            </a:r>
            <a:r>
              <a:rPr lang="en-GB" sz="2400" dirty="0" smtClean="0"/>
              <a:t> </a:t>
            </a:r>
            <a:r>
              <a:rPr lang="en-GB" sz="2400" dirty="0" err="1" smtClean="0"/>
              <a:t>metalorganic</a:t>
            </a:r>
            <a:r>
              <a:rPr lang="en-GB" sz="2400" dirty="0" smtClean="0"/>
              <a:t> precursors of the form M.(CH</a:t>
            </a:r>
            <a:r>
              <a:rPr lang="en-GB" sz="2400" baseline="-25000" dirty="0" smtClean="0"/>
              <a:t>3</a:t>
            </a:r>
            <a:r>
              <a:rPr lang="en-GB" sz="2400" dirty="0" smtClean="0"/>
              <a:t>)</a:t>
            </a:r>
            <a:r>
              <a:rPr lang="en-GB" sz="2400" baseline="-25000" dirty="0" smtClean="0"/>
              <a:t>n</a:t>
            </a:r>
            <a:r>
              <a:rPr lang="en-GB" sz="2400" dirty="0" smtClean="0"/>
              <a:t> </a:t>
            </a:r>
          </a:p>
          <a:p>
            <a:pPr marL="0">
              <a:buNone/>
            </a:pPr>
            <a:r>
              <a:rPr lang="en-GB" sz="2400" dirty="0" smtClean="0"/>
              <a:t>This the basis of </a:t>
            </a:r>
            <a:r>
              <a:rPr lang="en-GB" sz="2400" b="1" dirty="0" err="1" smtClean="0"/>
              <a:t>metalorganic</a:t>
            </a:r>
            <a:r>
              <a:rPr lang="en-GB" sz="2400" b="1" dirty="0" smtClean="0"/>
              <a:t> vapour phase epitaxy (MOVPE) </a:t>
            </a:r>
          </a:p>
          <a:p>
            <a:pPr marL="0">
              <a:buNone/>
            </a:pPr>
            <a:r>
              <a:rPr lang="en-GB" sz="2000" b="1" dirty="0" err="1" smtClean="0"/>
              <a:t>eg</a:t>
            </a:r>
            <a:r>
              <a:rPr lang="en-GB" sz="2000" b="1" dirty="0" smtClean="0"/>
              <a:t>:  </a:t>
            </a:r>
            <a:r>
              <a:rPr lang="en-GB" sz="2000" dirty="0" err="1" smtClean="0"/>
              <a:t>Ga</a:t>
            </a:r>
            <a:r>
              <a:rPr lang="en-GB" sz="2000" dirty="0" smtClean="0"/>
              <a:t>(CH</a:t>
            </a:r>
            <a:r>
              <a:rPr lang="en-GB" sz="2000" baseline="-25000" dirty="0" smtClean="0"/>
              <a:t>3</a:t>
            </a:r>
            <a:r>
              <a:rPr lang="en-GB" sz="2000" dirty="0" smtClean="0"/>
              <a:t>)</a:t>
            </a:r>
            <a:r>
              <a:rPr lang="en-GB" sz="2000" baseline="-25000" dirty="0" smtClean="0"/>
              <a:t>n</a:t>
            </a:r>
            <a:r>
              <a:rPr lang="en-GB" sz="2000" dirty="0" smtClean="0"/>
              <a:t> + AsH</a:t>
            </a:r>
            <a:r>
              <a:rPr lang="en-GB" sz="2000" baseline="-25000" dirty="0" smtClean="0"/>
              <a:t>3 </a:t>
            </a:r>
            <a:r>
              <a:rPr lang="en-GB" sz="2000" dirty="0" smtClean="0"/>
              <a:t>→</a:t>
            </a:r>
            <a:r>
              <a:rPr lang="en-GB" sz="2000" dirty="0" err="1" smtClean="0"/>
              <a:t>GaAlAs</a:t>
            </a:r>
            <a:r>
              <a:rPr lang="en-GB" sz="2000" dirty="0" smtClean="0"/>
              <a:t> + n(H</a:t>
            </a:r>
            <a:r>
              <a:rPr lang="en-GB" sz="2000" baseline="-25000" dirty="0" smtClean="0"/>
              <a:t>2</a:t>
            </a:r>
            <a:r>
              <a:rPr lang="en-GB" sz="2000" dirty="0" smtClean="0"/>
              <a:t> + </a:t>
            </a:r>
            <a:r>
              <a:rPr lang="en-GB" sz="2000" dirty="0" err="1" smtClean="0"/>
              <a:t>CH</a:t>
            </a:r>
            <a:r>
              <a:rPr lang="en-GB" sz="2000" baseline="-25000" dirty="0" err="1" smtClean="0"/>
              <a:t>x</a:t>
            </a:r>
            <a:r>
              <a:rPr lang="en-GB" sz="2000" dirty="0" smtClean="0"/>
              <a:t>) </a:t>
            </a:r>
            <a:r>
              <a:rPr lang="en-GB" sz="2000" dirty="0" smtClean="0">
                <a:solidFill>
                  <a:srgbClr val="080808"/>
                </a:solidFill>
              </a:rPr>
              <a:t>   </a:t>
            </a:r>
          </a:p>
          <a:p>
            <a:pPr marL="0">
              <a:buNone/>
            </a:pPr>
            <a:r>
              <a:rPr lang="en-GB" sz="2000" dirty="0" smtClean="0">
                <a:solidFill>
                  <a:srgbClr val="080808"/>
                </a:solidFill>
              </a:rPr>
              <a:t>       </a:t>
            </a:r>
            <a:r>
              <a:rPr lang="en-GB" sz="2000" dirty="0" err="1" smtClean="0">
                <a:solidFill>
                  <a:srgbClr val="080808"/>
                </a:solidFill>
              </a:rPr>
              <a:t>Ga</a:t>
            </a:r>
            <a:r>
              <a:rPr lang="en-GB" sz="2000" dirty="0" smtClean="0"/>
              <a:t>(CH</a:t>
            </a:r>
            <a:r>
              <a:rPr lang="en-GB" sz="2000" baseline="-25000" dirty="0" smtClean="0"/>
              <a:t>3</a:t>
            </a:r>
            <a:r>
              <a:rPr lang="en-GB" sz="2000" dirty="0" smtClean="0"/>
              <a:t>)</a:t>
            </a:r>
            <a:r>
              <a:rPr lang="en-GB" sz="2000" baseline="-25000" dirty="0" smtClean="0"/>
              <a:t>n</a:t>
            </a:r>
            <a:r>
              <a:rPr lang="en-GB" sz="2000" dirty="0" smtClean="0">
                <a:solidFill>
                  <a:srgbClr val="080808"/>
                </a:solidFill>
              </a:rPr>
              <a:t>+ NH</a:t>
            </a:r>
            <a:r>
              <a:rPr lang="en-GB" sz="2000" baseline="-25000" dirty="0" smtClean="0">
                <a:solidFill>
                  <a:srgbClr val="080808"/>
                </a:solidFill>
              </a:rPr>
              <a:t>3</a:t>
            </a:r>
            <a:r>
              <a:rPr lang="en-GB" sz="2000" dirty="0" smtClean="0">
                <a:solidFill>
                  <a:srgbClr val="080808"/>
                </a:solidFill>
              </a:rPr>
              <a:t> → GaN</a:t>
            </a:r>
            <a:r>
              <a:rPr lang="en-GB" sz="2000" dirty="0" smtClean="0"/>
              <a:t> + n(H</a:t>
            </a:r>
            <a:r>
              <a:rPr lang="en-GB" sz="2000" baseline="-25000" dirty="0" smtClean="0"/>
              <a:t>2</a:t>
            </a:r>
            <a:r>
              <a:rPr lang="en-GB" sz="2000" dirty="0" smtClean="0"/>
              <a:t> + </a:t>
            </a:r>
            <a:r>
              <a:rPr lang="en-GB" sz="2000" dirty="0" err="1" smtClean="0"/>
              <a:t>CH</a:t>
            </a:r>
            <a:r>
              <a:rPr lang="en-GB" sz="2000" baseline="-25000" dirty="0" err="1" smtClean="0"/>
              <a:t>x</a:t>
            </a:r>
            <a:r>
              <a:rPr lang="en-GB" sz="2000" dirty="0" smtClean="0"/>
              <a:t>)</a:t>
            </a:r>
          </a:p>
          <a:p>
            <a:endParaRPr lang="en-GB" dirty="0"/>
          </a:p>
        </p:txBody>
      </p:sp>
      <p:sp>
        <p:nvSpPr>
          <p:cNvPr id="4" name="Title 1"/>
          <p:cNvSpPr>
            <a:spLocks noGrp="1"/>
          </p:cNvSpPr>
          <p:nvPr>
            <p:ph type="title"/>
          </p:nvPr>
        </p:nvSpPr>
        <p:spPr>
          <a:xfrm>
            <a:off x="457200" y="274638"/>
            <a:ext cx="5915000" cy="634082"/>
          </a:xfrm>
        </p:spPr>
        <p:txBody>
          <a:bodyPr/>
          <a:lstStyle/>
          <a:p>
            <a:pPr algn="l"/>
            <a:r>
              <a:rPr lang="en-GB" sz="3600" b="1" dirty="0" smtClean="0">
                <a:solidFill>
                  <a:srgbClr val="002060"/>
                </a:solidFill>
              </a:rPr>
              <a:t>Epitaxial Technologies</a:t>
            </a:r>
            <a:endParaRPr lang="en-GB" sz="3600" b="1" dirty="0">
              <a:solidFill>
                <a:srgbClr val="002060"/>
              </a:solidFill>
            </a:endParaRPr>
          </a:p>
        </p:txBody>
      </p:sp>
      <p:pic>
        <p:nvPicPr>
          <p:cNvPr id="8" name="Picture 2" descr="http://img.mosup.com/1746/17460243899337006818.jpg"/>
          <p:cNvPicPr>
            <a:picLocks noChangeAspect="1" noChangeArrowheads="1"/>
          </p:cNvPicPr>
          <p:nvPr/>
        </p:nvPicPr>
        <p:blipFill>
          <a:blip r:embed="rId2" cstate="print"/>
          <a:srcRect/>
          <a:stretch>
            <a:fillRect/>
          </a:stretch>
        </p:blipFill>
        <p:spPr bwMode="auto">
          <a:xfrm>
            <a:off x="358696" y="3717032"/>
            <a:ext cx="3349208" cy="1800200"/>
          </a:xfrm>
          <a:prstGeom prst="rect">
            <a:avLst/>
          </a:prstGeom>
          <a:noFill/>
        </p:spPr>
      </p:pic>
      <p:pic>
        <p:nvPicPr>
          <p:cNvPr id="9" name="Picture 8" descr="https://encrypted-tbn3.google.com/images?q=tbn:ANd9GcQrBn3hn-h1sbh6o0D8ganiKrhJCLvrjxySEl_oNRC7CqLN-RuhOg"/>
          <p:cNvPicPr>
            <a:picLocks noChangeAspect="1" noChangeArrowheads="1"/>
          </p:cNvPicPr>
          <p:nvPr/>
        </p:nvPicPr>
        <p:blipFill>
          <a:blip r:embed="rId3" cstate="print"/>
          <a:srcRect/>
          <a:stretch>
            <a:fillRect/>
          </a:stretch>
        </p:blipFill>
        <p:spPr bwMode="auto">
          <a:xfrm>
            <a:off x="4965275" y="3717032"/>
            <a:ext cx="3567165" cy="1728192"/>
          </a:xfrm>
          <a:prstGeom prst="rect">
            <a:avLst/>
          </a:prstGeom>
          <a:noFill/>
        </p:spPr>
      </p:pic>
      <p:sp>
        <p:nvSpPr>
          <p:cNvPr id="2" name="ZoneTexte 1"/>
          <p:cNvSpPr txBox="1"/>
          <p:nvPr/>
        </p:nvSpPr>
        <p:spPr>
          <a:xfrm>
            <a:off x="1043608" y="5535488"/>
            <a:ext cx="7560840" cy="369332"/>
          </a:xfrm>
          <a:prstGeom prst="rect">
            <a:avLst/>
          </a:prstGeom>
          <a:noFill/>
        </p:spPr>
        <p:txBody>
          <a:bodyPr wrap="square" rtlCol="0">
            <a:spAutoFit/>
          </a:bodyPr>
          <a:lstStyle/>
          <a:p>
            <a:r>
              <a:rPr lang="en-US" dirty="0" err="1" smtClean="0"/>
              <a:t>Metalorganics</a:t>
            </a:r>
            <a:r>
              <a:rPr lang="en-US" dirty="0" smtClean="0"/>
              <a:t>    			 	       Hydrides</a:t>
            </a:r>
            <a:endParaRPr lang="fr-FR" dirty="0"/>
          </a:p>
        </p:txBody>
      </p:sp>
    </p:spTree>
    <p:extLst>
      <p:ext uri="{BB962C8B-B14F-4D97-AF65-F5344CB8AC3E}">
        <p14:creationId xmlns:p14="http://schemas.microsoft.com/office/powerpoint/2010/main" val="38168497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Mark\Desktop\Heraklion2\epitaxy_mocvd_cigse_movpe_for_webpagejpg.jpg"/>
          <p:cNvPicPr>
            <a:picLocks noChangeAspect="1" noChangeArrowheads="1"/>
          </p:cNvPicPr>
          <p:nvPr/>
        </p:nvPicPr>
        <p:blipFill>
          <a:blip r:embed="rId2" cstate="print"/>
          <a:srcRect/>
          <a:stretch>
            <a:fillRect/>
          </a:stretch>
        </p:blipFill>
        <p:spPr bwMode="auto">
          <a:xfrm>
            <a:off x="899592" y="1268760"/>
            <a:ext cx="6696744" cy="2936356"/>
          </a:xfrm>
          <a:prstGeom prst="rect">
            <a:avLst/>
          </a:prstGeom>
          <a:noFill/>
        </p:spPr>
      </p:pic>
      <p:sp>
        <p:nvSpPr>
          <p:cNvPr id="5" name="Title 1"/>
          <p:cNvSpPr>
            <a:spLocks noGrp="1"/>
          </p:cNvSpPr>
          <p:nvPr>
            <p:ph type="title"/>
          </p:nvPr>
        </p:nvSpPr>
        <p:spPr>
          <a:xfrm>
            <a:off x="457200" y="274638"/>
            <a:ext cx="5915000" cy="634082"/>
          </a:xfrm>
        </p:spPr>
        <p:txBody>
          <a:bodyPr/>
          <a:lstStyle/>
          <a:p>
            <a:pPr algn="l"/>
            <a:r>
              <a:rPr lang="en-GB" sz="3600" b="1" dirty="0" smtClean="0">
                <a:solidFill>
                  <a:srgbClr val="002060"/>
                </a:solidFill>
              </a:rPr>
              <a:t>Epitaxial Technologies</a:t>
            </a:r>
            <a:endParaRPr lang="en-GB" sz="3600" b="1" dirty="0">
              <a:solidFill>
                <a:srgbClr val="002060"/>
              </a:solidFill>
            </a:endParaRPr>
          </a:p>
        </p:txBody>
      </p:sp>
      <p:cxnSp>
        <p:nvCxnSpPr>
          <p:cNvPr id="12" name="Straight Connector 11"/>
          <p:cNvCxnSpPr/>
          <p:nvPr/>
        </p:nvCxnSpPr>
        <p:spPr>
          <a:xfrm flipV="1">
            <a:off x="3672000" y="1530000"/>
            <a:ext cx="0" cy="50400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03848" y="1124744"/>
            <a:ext cx="1224136" cy="384721"/>
          </a:xfrm>
          <a:prstGeom prst="rect">
            <a:avLst/>
          </a:prstGeom>
          <a:noFill/>
        </p:spPr>
        <p:txBody>
          <a:bodyPr wrap="square" rtlCol="0">
            <a:spAutoFit/>
          </a:bodyPr>
          <a:lstStyle/>
          <a:p>
            <a:r>
              <a:rPr lang="en-GB" sz="1900" dirty="0" smtClean="0"/>
              <a:t>AsH</a:t>
            </a:r>
            <a:r>
              <a:rPr lang="en-GB" sz="1900" baseline="-25000" dirty="0" smtClean="0"/>
              <a:t>4</a:t>
            </a:r>
            <a:endParaRPr lang="en-GB" sz="1900" baseline="-25000" dirty="0"/>
          </a:p>
        </p:txBody>
      </p:sp>
      <p:sp>
        <p:nvSpPr>
          <p:cNvPr id="14" name="TextBox 13"/>
          <p:cNvSpPr txBox="1"/>
          <p:nvPr/>
        </p:nvSpPr>
        <p:spPr>
          <a:xfrm>
            <a:off x="899592" y="3789040"/>
            <a:ext cx="3816424" cy="646331"/>
          </a:xfrm>
          <a:prstGeom prst="rect">
            <a:avLst/>
          </a:prstGeom>
          <a:solidFill>
            <a:schemeClr val="bg1"/>
          </a:solidFill>
        </p:spPr>
        <p:txBody>
          <a:bodyPr wrap="square" rtlCol="0">
            <a:spAutoFit/>
          </a:bodyPr>
          <a:lstStyle/>
          <a:p>
            <a:r>
              <a:rPr lang="en-GB" dirty="0" err="1" smtClean="0"/>
              <a:t>Metalorganics</a:t>
            </a:r>
            <a:r>
              <a:rPr lang="en-GB" dirty="0" smtClean="0"/>
              <a:t> (metals, </a:t>
            </a:r>
            <a:r>
              <a:rPr lang="en-GB" dirty="0" err="1" smtClean="0"/>
              <a:t>dopants</a:t>
            </a:r>
            <a:r>
              <a:rPr lang="en-GB" dirty="0" smtClean="0"/>
              <a:t>)</a:t>
            </a:r>
          </a:p>
          <a:p>
            <a:endParaRPr lang="en-GB" dirty="0"/>
          </a:p>
        </p:txBody>
      </p:sp>
      <p:sp>
        <p:nvSpPr>
          <p:cNvPr id="17" name="TextBox 16"/>
          <p:cNvSpPr txBox="1"/>
          <p:nvPr/>
        </p:nvSpPr>
        <p:spPr>
          <a:xfrm>
            <a:off x="467544" y="4293096"/>
            <a:ext cx="8352928" cy="1938992"/>
          </a:xfrm>
          <a:prstGeom prst="rect">
            <a:avLst/>
          </a:prstGeom>
          <a:noFill/>
        </p:spPr>
        <p:txBody>
          <a:bodyPr wrap="square" rtlCol="0">
            <a:spAutoFit/>
          </a:bodyPr>
          <a:lstStyle/>
          <a:p>
            <a:r>
              <a:rPr lang="en-GB" sz="2400" dirty="0" smtClean="0">
                <a:latin typeface="+mn-lt"/>
              </a:rPr>
              <a:t>Traditional MOCVD systems use a quartz reactor into which the gas- vapour mixture flows towards an exhaust.  Because of the directional nature of the flow, these systems are not well suited to multiple wafers and so have been largely replaced by overhead injection systems (showerheads)</a:t>
            </a:r>
            <a:endParaRPr lang="en-GB" sz="2400" dirty="0">
              <a:latin typeface="+mn-lt"/>
            </a:endParaRPr>
          </a:p>
        </p:txBody>
      </p:sp>
    </p:spTree>
    <p:extLst>
      <p:ext uri="{BB962C8B-B14F-4D97-AF65-F5344CB8AC3E}">
        <p14:creationId xmlns:p14="http://schemas.microsoft.com/office/powerpoint/2010/main" val="14177912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51520" y="4797152"/>
            <a:ext cx="8424936" cy="1200329"/>
          </a:xfrm>
          <a:prstGeom prst="rect">
            <a:avLst/>
          </a:prstGeom>
        </p:spPr>
        <p:txBody>
          <a:bodyPr wrap="square">
            <a:spAutoFit/>
          </a:bodyPr>
          <a:lstStyle/>
          <a:p>
            <a:pPr marL="0">
              <a:buNone/>
            </a:pPr>
            <a:r>
              <a:rPr lang="en-GB" sz="2400" dirty="0" smtClean="0">
                <a:latin typeface="+mn-lt"/>
              </a:rPr>
              <a:t>These </a:t>
            </a:r>
            <a:r>
              <a:rPr lang="en-GB" sz="2400" dirty="0" err="1" smtClean="0">
                <a:latin typeface="+mn-lt"/>
              </a:rPr>
              <a:t>multiwafer</a:t>
            </a:r>
            <a:r>
              <a:rPr lang="en-GB" sz="2400" dirty="0" smtClean="0">
                <a:latin typeface="+mn-lt"/>
              </a:rPr>
              <a:t> MOCVD systems are dominant in the InP and GaN semiconductor optoelectronic market, together </a:t>
            </a:r>
            <a:r>
              <a:rPr lang="en-GB" sz="2400" smtClean="0">
                <a:latin typeface="+mn-lt"/>
              </a:rPr>
              <a:t>with some usage </a:t>
            </a:r>
            <a:r>
              <a:rPr lang="en-GB" sz="2400" dirty="0" smtClean="0">
                <a:latin typeface="+mn-lt"/>
              </a:rPr>
              <a:t>in electronic device applications.</a:t>
            </a:r>
          </a:p>
        </p:txBody>
      </p:sp>
      <p:sp>
        <p:nvSpPr>
          <p:cNvPr id="11" name="Title 1"/>
          <p:cNvSpPr>
            <a:spLocks noGrp="1"/>
          </p:cNvSpPr>
          <p:nvPr>
            <p:ph type="title"/>
          </p:nvPr>
        </p:nvSpPr>
        <p:spPr>
          <a:xfrm>
            <a:off x="457200" y="274638"/>
            <a:ext cx="5482952" cy="634082"/>
          </a:xfrm>
        </p:spPr>
        <p:txBody>
          <a:bodyPr/>
          <a:lstStyle/>
          <a:p>
            <a:pPr algn="l"/>
            <a:r>
              <a:rPr lang="en-GB" sz="3600" b="1" dirty="0" smtClean="0">
                <a:solidFill>
                  <a:srgbClr val="002060"/>
                </a:solidFill>
              </a:rPr>
              <a:t>Epitaxial Technologies</a:t>
            </a:r>
            <a:endParaRPr lang="en-GB" sz="3600" b="1" dirty="0">
              <a:solidFill>
                <a:srgbClr val="002060"/>
              </a:solidFill>
            </a:endParaRPr>
          </a:p>
        </p:txBody>
      </p:sp>
      <p:pic>
        <p:nvPicPr>
          <p:cNvPr id="359430" name="Picture 6" descr="C:\Users\Mark\Desktop\Growth Chapter\Aixtron pics\718_G5_syst_edit.jpg"/>
          <p:cNvPicPr>
            <a:picLocks noChangeAspect="1" noChangeArrowheads="1"/>
          </p:cNvPicPr>
          <p:nvPr/>
        </p:nvPicPr>
        <p:blipFill>
          <a:blip r:embed="rId2" cstate="print"/>
          <a:srcRect/>
          <a:stretch>
            <a:fillRect/>
          </a:stretch>
        </p:blipFill>
        <p:spPr bwMode="auto">
          <a:xfrm>
            <a:off x="0" y="1052736"/>
            <a:ext cx="5747983" cy="3365059"/>
          </a:xfrm>
          <a:prstGeom prst="rect">
            <a:avLst/>
          </a:prstGeom>
          <a:noFill/>
        </p:spPr>
      </p:pic>
      <p:pic>
        <p:nvPicPr>
          <p:cNvPr id="417794" name="Picture 2" descr="http://www.infovion.com/2005/product/img/s_GSH.jpg"/>
          <p:cNvPicPr>
            <a:picLocks noChangeAspect="1" noChangeArrowheads="1"/>
          </p:cNvPicPr>
          <p:nvPr/>
        </p:nvPicPr>
        <p:blipFill>
          <a:blip r:embed="rId3" cstate="print"/>
          <a:srcRect/>
          <a:stretch>
            <a:fillRect/>
          </a:stretch>
        </p:blipFill>
        <p:spPr bwMode="auto">
          <a:xfrm>
            <a:off x="5992119" y="0"/>
            <a:ext cx="2972369" cy="2780928"/>
          </a:xfrm>
          <a:prstGeom prst="rect">
            <a:avLst/>
          </a:prstGeom>
          <a:noFill/>
        </p:spPr>
      </p:pic>
      <p:pic>
        <p:nvPicPr>
          <p:cNvPr id="416769" name="Picture 1" descr="C:\Users\Mark\Pictures\Work\743_G5_reac-top_6in_blue.jpg"/>
          <p:cNvPicPr>
            <a:picLocks noChangeAspect="1" noChangeArrowheads="1"/>
          </p:cNvPicPr>
          <p:nvPr/>
        </p:nvPicPr>
        <p:blipFill>
          <a:blip r:embed="rId4" cstate="print"/>
          <a:srcRect/>
          <a:stretch>
            <a:fillRect/>
          </a:stretch>
        </p:blipFill>
        <p:spPr bwMode="auto">
          <a:xfrm>
            <a:off x="6228184" y="2204864"/>
            <a:ext cx="2736304" cy="2551191"/>
          </a:xfrm>
          <a:prstGeom prst="rect">
            <a:avLst/>
          </a:prstGeom>
          <a:noFill/>
        </p:spPr>
      </p:pic>
    </p:spTree>
    <p:extLst>
      <p:ext uri="{BB962C8B-B14F-4D97-AF65-F5344CB8AC3E}">
        <p14:creationId xmlns:p14="http://schemas.microsoft.com/office/powerpoint/2010/main" val="17440584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9856"/>
            <a:ext cx="8229600" cy="1143000"/>
          </a:xfrm>
        </p:spPr>
        <p:txBody>
          <a:bodyPr/>
          <a:lstStyle/>
          <a:p>
            <a:pPr algn="l"/>
            <a:r>
              <a:rPr lang="en-GB" sz="2400" b="1" dirty="0" smtClean="0"/>
              <a:t>MOVPE has a number of attractive properties. </a:t>
            </a:r>
            <a:r>
              <a:rPr lang="en-GB" sz="2400" dirty="0" smtClean="0"/>
              <a:t/>
            </a:r>
            <a:br>
              <a:rPr lang="en-GB" sz="2400" dirty="0" smtClean="0"/>
            </a:br>
            <a:endParaRPr lang="en-GB" sz="2400" dirty="0"/>
          </a:p>
        </p:txBody>
      </p:sp>
      <p:sp>
        <p:nvSpPr>
          <p:cNvPr id="6" name="Rectangle 5"/>
          <p:cNvSpPr/>
          <p:nvPr/>
        </p:nvSpPr>
        <p:spPr>
          <a:xfrm>
            <a:off x="467544" y="1484784"/>
            <a:ext cx="8064896" cy="4801314"/>
          </a:xfrm>
          <a:prstGeom prst="rect">
            <a:avLst/>
          </a:prstGeom>
        </p:spPr>
        <p:txBody>
          <a:bodyPr wrap="square">
            <a:spAutoFit/>
          </a:bodyPr>
          <a:lstStyle/>
          <a:p>
            <a:pPr>
              <a:buFont typeface="Arial" pitchFamily="34" charset="0"/>
              <a:buChar char="•"/>
            </a:pPr>
            <a:r>
              <a:rPr lang="en-GB" sz="2400" dirty="0" smtClean="0">
                <a:latin typeface="+mn-lt"/>
              </a:rPr>
              <a:t>It is quite easy to refine materials in their gas phase- high quality source materials</a:t>
            </a:r>
          </a:p>
          <a:p>
            <a:pPr>
              <a:buFont typeface="Arial" pitchFamily="34" charset="0"/>
              <a:buChar char="•"/>
            </a:pPr>
            <a:endParaRPr lang="en-GB" sz="1000" dirty="0" smtClean="0">
              <a:latin typeface="+mn-lt"/>
            </a:endParaRPr>
          </a:p>
          <a:p>
            <a:pPr>
              <a:buFont typeface="Arial" pitchFamily="34" charset="0"/>
              <a:buChar char="•"/>
            </a:pPr>
            <a:r>
              <a:rPr lang="en-GB" sz="2400" dirty="0" smtClean="0">
                <a:latin typeface="+mn-lt"/>
              </a:rPr>
              <a:t>Easy to handle &amp; switch gas flow mixtures and there are very accurate direct means to measure gas flow rates.</a:t>
            </a:r>
          </a:p>
          <a:p>
            <a:pPr>
              <a:buFont typeface="Arial" pitchFamily="34" charset="0"/>
              <a:buChar char="•"/>
            </a:pPr>
            <a:endParaRPr lang="en-GB" sz="800" dirty="0" smtClean="0">
              <a:latin typeface="+mn-lt"/>
            </a:endParaRPr>
          </a:p>
          <a:p>
            <a:pPr>
              <a:buFont typeface="Arial" pitchFamily="34" charset="0"/>
              <a:buChar char="•"/>
            </a:pPr>
            <a:r>
              <a:rPr lang="en-GB" sz="2400" dirty="0" smtClean="0">
                <a:latin typeface="+mn-lt"/>
              </a:rPr>
              <a:t>Hydrogen carrier gas provides a strongly reducing environment</a:t>
            </a:r>
          </a:p>
          <a:p>
            <a:pPr>
              <a:buFont typeface="Arial" pitchFamily="34" charset="0"/>
              <a:buChar char="•"/>
            </a:pPr>
            <a:endParaRPr lang="en-GB" sz="800" dirty="0" smtClean="0">
              <a:latin typeface="+mn-lt"/>
            </a:endParaRPr>
          </a:p>
          <a:p>
            <a:pPr>
              <a:buFont typeface="Arial" pitchFamily="34" charset="0"/>
              <a:buChar char="•"/>
            </a:pPr>
            <a:r>
              <a:rPr lang="en-GB" sz="2400" dirty="0" smtClean="0">
                <a:latin typeface="+mn-lt"/>
              </a:rPr>
              <a:t>Its use of vacuum technology is less demanding than MBE.</a:t>
            </a:r>
          </a:p>
          <a:p>
            <a:pPr>
              <a:buFont typeface="Arial" pitchFamily="34" charset="0"/>
              <a:buChar char="•"/>
            </a:pPr>
            <a:endParaRPr lang="en-GB" sz="800" dirty="0" smtClean="0">
              <a:latin typeface="+mn-lt"/>
            </a:endParaRPr>
          </a:p>
          <a:p>
            <a:pPr>
              <a:buFont typeface="Arial" pitchFamily="34" charset="0"/>
              <a:buChar char="•"/>
            </a:pPr>
            <a:r>
              <a:rPr lang="en-GB" sz="2400" dirty="0" smtClean="0">
                <a:latin typeface="+mn-lt"/>
              </a:rPr>
              <a:t>It has capabilities for both very low (&lt;nm.s</a:t>
            </a:r>
            <a:r>
              <a:rPr lang="en-GB" sz="2400" baseline="30000" dirty="0" smtClean="0">
                <a:latin typeface="+mn-lt"/>
              </a:rPr>
              <a:t>-1</a:t>
            </a:r>
            <a:r>
              <a:rPr lang="en-GB" sz="2400" dirty="0" smtClean="0">
                <a:latin typeface="+mn-lt"/>
              </a:rPr>
              <a:t>) and relatively high (</a:t>
            </a:r>
            <a:r>
              <a:rPr lang="el-GR" sz="2400" dirty="0" smtClean="0">
                <a:latin typeface="+mn-lt"/>
                <a:cs typeface="Times New Roman"/>
              </a:rPr>
              <a:t>μ</a:t>
            </a:r>
            <a:r>
              <a:rPr lang="en-GB" sz="2400" dirty="0" smtClean="0">
                <a:latin typeface="+mn-lt"/>
              </a:rPr>
              <a:t>m.min</a:t>
            </a:r>
            <a:r>
              <a:rPr lang="en-GB" sz="2400" baseline="30000" dirty="0" smtClean="0">
                <a:latin typeface="+mn-lt"/>
              </a:rPr>
              <a:t>-1</a:t>
            </a:r>
            <a:r>
              <a:rPr lang="en-GB" sz="2400" dirty="0" smtClean="0">
                <a:latin typeface="+mn-lt"/>
              </a:rPr>
              <a:t>) growth rates</a:t>
            </a:r>
          </a:p>
          <a:p>
            <a:pPr>
              <a:buFont typeface="Arial" pitchFamily="34" charset="0"/>
              <a:buChar char="•"/>
            </a:pPr>
            <a:endParaRPr lang="en-GB" sz="800" dirty="0" smtClean="0">
              <a:latin typeface="+mn-lt"/>
            </a:endParaRPr>
          </a:p>
          <a:p>
            <a:pPr>
              <a:buFont typeface="Arial" pitchFamily="34" charset="0"/>
              <a:buChar char="•"/>
            </a:pPr>
            <a:r>
              <a:rPr lang="en-GB" sz="2400" dirty="0" smtClean="0">
                <a:latin typeface="+mn-lt"/>
              </a:rPr>
              <a:t>Surface Long diffusion lengths, giving excellent selectivity, ability to change growth modes etc</a:t>
            </a:r>
          </a:p>
          <a:p>
            <a:endParaRPr lang="en-GB" sz="2400" dirty="0">
              <a:latin typeface="+mn-lt"/>
            </a:endParaRPr>
          </a:p>
        </p:txBody>
      </p:sp>
      <p:sp>
        <p:nvSpPr>
          <p:cNvPr id="5" name="Title 1"/>
          <p:cNvSpPr txBox="1">
            <a:spLocks/>
          </p:cNvSpPr>
          <p:nvPr/>
        </p:nvSpPr>
        <p:spPr>
          <a:xfrm>
            <a:off x="457200" y="274638"/>
            <a:ext cx="5915000" cy="634082"/>
          </a:xfrm>
          <a:prstGeom prst="rect">
            <a:avLst/>
          </a:prstGeom>
        </p:spPr>
        <p:txBody>
          <a:bodyPr/>
          <a:lstStyle/>
          <a:p>
            <a:pPr lvl="0" fontAlgn="auto">
              <a:spcAft>
                <a:spcPts val="0"/>
              </a:spcAft>
            </a:pPr>
            <a:r>
              <a:rPr kumimoji="0" lang="en-GB" sz="3600" b="1" i="0" u="none" strike="noStrike" kern="1200" cap="none" spc="0" normalizeH="0" baseline="0" noProof="0" dirty="0" smtClean="0">
                <a:ln>
                  <a:noFill/>
                </a:ln>
                <a:solidFill>
                  <a:srgbClr val="002060"/>
                </a:solidFill>
                <a:effectLst/>
                <a:uLnTx/>
                <a:uFillTx/>
                <a:latin typeface="+mj-lt"/>
                <a:ea typeface="+mj-ea"/>
                <a:cs typeface="+mj-cs"/>
              </a:rPr>
              <a:t>Epitaxial Technologies</a:t>
            </a:r>
            <a:endParaRPr kumimoji="0" lang="en-GB" sz="3200" b="1" i="0" u="none" strike="noStrike" kern="1200" cap="none" spc="0" normalizeH="0" baseline="0" noProof="0" dirty="0">
              <a:ln>
                <a:noFill/>
              </a:ln>
              <a:solidFill>
                <a:srgbClr val="002060"/>
              </a:solidFill>
              <a:effectLst/>
              <a:uLnTx/>
              <a:uFillTx/>
              <a:latin typeface="+mj-lt"/>
              <a:ea typeface="+mj-ea"/>
              <a:cs typeface="+mj-cs"/>
            </a:endParaRPr>
          </a:p>
        </p:txBody>
      </p:sp>
    </p:spTree>
    <p:extLst>
      <p:ext uri="{BB962C8B-B14F-4D97-AF65-F5344CB8AC3E}">
        <p14:creationId xmlns:p14="http://schemas.microsoft.com/office/powerpoint/2010/main" val="1708144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23528" y="980728"/>
            <a:ext cx="8424936" cy="4525963"/>
          </a:xfrm>
        </p:spPr>
        <p:txBody>
          <a:bodyPr>
            <a:normAutofit/>
          </a:bodyPr>
          <a:lstStyle/>
          <a:p>
            <a:pPr marL="0">
              <a:buNone/>
            </a:pPr>
            <a:r>
              <a:rPr lang="en-GB" sz="2400" b="1" dirty="0" smtClean="0"/>
              <a:t>Molecular beam epitaxy (MBE): </a:t>
            </a:r>
            <a:r>
              <a:rPr lang="en-GB" sz="2400" dirty="0" smtClean="0"/>
              <a:t>uses a molecular beam of evaporated vapour molecules : </a:t>
            </a:r>
            <a:r>
              <a:rPr lang="en-GB" sz="2400" dirty="0" err="1" smtClean="0"/>
              <a:t>eg</a:t>
            </a:r>
            <a:r>
              <a:rPr lang="en-GB" sz="2400" dirty="0" smtClean="0"/>
              <a:t>: </a:t>
            </a:r>
            <a:r>
              <a:rPr lang="en-GB" sz="2400" dirty="0" err="1" smtClean="0"/>
              <a:t>Ga</a:t>
            </a:r>
            <a:r>
              <a:rPr lang="en-GB" sz="2400" dirty="0" smtClean="0"/>
              <a:t>, Al, As (actually Ga</a:t>
            </a:r>
            <a:r>
              <a:rPr lang="en-GB" sz="2400" baseline="-25000" dirty="0" smtClean="0"/>
              <a:t>2</a:t>
            </a:r>
            <a:r>
              <a:rPr lang="en-GB" sz="2400" dirty="0" smtClean="0"/>
              <a:t>, Al</a:t>
            </a:r>
            <a:r>
              <a:rPr lang="en-GB" sz="2400" baseline="-25000" dirty="0" smtClean="0"/>
              <a:t>2,</a:t>
            </a:r>
            <a:r>
              <a:rPr lang="en-GB" sz="2400" dirty="0" smtClean="0"/>
              <a:t> As</a:t>
            </a:r>
            <a:r>
              <a:rPr lang="en-GB" sz="2400" baseline="-25000" dirty="0" smtClean="0"/>
              <a:t>4</a:t>
            </a:r>
            <a:r>
              <a:rPr lang="en-GB" sz="2400" baseline="30000" dirty="0" smtClean="0"/>
              <a:t>)</a:t>
            </a:r>
            <a:r>
              <a:rPr lang="en-GB" sz="2400" dirty="0" smtClean="0"/>
              <a:t> Includes only the individual species involved in the growth*, which then directly react on the surface.</a:t>
            </a:r>
          </a:p>
          <a:p>
            <a:pPr>
              <a:buNone/>
            </a:pPr>
            <a:endParaRPr lang="en-GB" dirty="0"/>
          </a:p>
        </p:txBody>
      </p:sp>
      <p:pic>
        <p:nvPicPr>
          <p:cNvPr id="6" name="Picture 5" descr="C:\Users\Mark\Desktop\Growth Chapter\Riber pictures\SRIBER0251.jpg"/>
          <p:cNvPicPr>
            <a:picLocks noChangeAspect="1" noChangeArrowheads="1"/>
          </p:cNvPicPr>
          <p:nvPr/>
        </p:nvPicPr>
        <p:blipFill>
          <a:blip r:embed="rId2" cstate="print"/>
          <a:srcRect/>
          <a:stretch>
            <a:fillRect/>
          </a:stretch>
        </p:blipFill>
        <p:spPr bwMode="auto">
          <a:xfrm>
            <a:off x="4427984" y="2708920"/>
            <a:ext cx="4716016" cy="3547782"/>
          </a:xfrm>
          <a:prstGeom prst="rect">
            <a:avLst/>
          </a:prstGeom>
          <a:noFill/>
        </p:spPr>
      </p:pic>
      <p:sp>
        <p:nvSpPr>
          <p:cNvPr id="7" name="Rectangle 6"/>
          <p:cNvSpPr/>
          <p:nvPr/>
        </p:nvSpPr>
        <p:spPr>
          <a:xfrm>
            <a:off x="323528" y="2564904"/>
            <a:ext cx="4032448" cy="1077218"/>
          </a:xfrm>
          <a:prstGeom prst="rect">
            <a:avLst/>
          </a:prstGeom>
        </p:spPr>
        <p:txBody>
          <a:bodyPr wrap="square">
            <a:spAutoFit/>
          </a:bodyPr>
          <a:lstStyle/>
          <a:p>
            <a:pPr marL="0">
              <a:buNone/>
            </a:pPr>
            <a:r>
              <a:rPr lang="en-GB" sz="1600" dirty="0" smtClean="0"/>
              <a:t>*variants of MBE exist which use hydride gas for the group V (Gas source MBE) or both hydrides +</a:t>
            </a:r>
            <a:r>
              <a:rPr lang="en-GB" sz="1600" dirty="0" err="1" smtClean="0"/>
              <a:t>metalorganics</a:t>
            </a:r>
            <a:r>
              <a:rPr lang="en-GB" sz="1600" dirty="0" smtClean="0"/>
              <a:t> (Chemical Beam Epitaxy- CBE)</a:t>
            </a:r>
          </a:p>
        </p:txBody>
      </p:sp>
      <p:sp>
        <p:nvSpPr>
          <p:cNvPr id="8" name="Rectangle 7"/>
          <p:cNvSpPr/>
          <p:nvPr/>
        </p:nvSpPr>
        <p:spPr>
          <a:xfrm>
            <a:off x="323528" y="3753614"/>
            <a:ext cx="3960440" cy="2123658"/>
          </a:xfrm>
          <a:prstGeom prst="rect">
            <a:avLst/>
          </a:prstGeom>
        </p:spPr>
        <p:txBody>
          <a:bodyPr wrap="square">
            <a:spAutoFit/>
          </a:bodyPr>
          <a:lstStyle/>
          <a:p>
            <a:r>
              <a:rPr lang="en-GB" sz="2400" dirty="0" smtClean="0">
                <a:solidFill>
                  <a:srgbClr val="080808"/>
                </a:solidFill>
                <a:latin typeface="+mn-lt"/>
              </a:rPr>
              <a:t>MBE is simply physical vapour deposition under molecular flow conditions</a:t>
            </a:r>
          </a:p>
          <a:p>
            <a:endParaRPr lang="en-GB" sz="1200" dirty="0" smtClean="0">
              <a:solidFill>
                <a:srgbClr val="080808"/>
              </a:solidFill>
              <a:latin typeface="+mn-lt"/>
            </a:endParaRPr>
          </a:p>
          <a:p>
            <a:r>
              <a:rPr lang="en-GB" sz="2400" dirty="0" err="1" smtClean="0">
                <a:solidFill>
                  <a:srgbClr val="080808"/>
                </a:solidFill>
                <a:latin typeface="+mn-lt"/>
              </a:rPr>
              <a:t>eg</a:t>
            </a:r>
            <a:r>
              <a:rPr lang="en-GB" sz="2400" dirty="0" smtClean="0">
                <a:solidFill>
                  <a:srgbClr val="080808"/>
                </a:solidFill>
                <a:latin typeface="+mn-lt"/>
              </a:rPr>
              <a:t>:   Ga</a:t>
            </a:r>
            <a:r>
              <a:rPr lang="en-GB" sz="2400" baseline="-25000" dirty="0" smtClean="0">
                <a:solidFill>
                  <a:srgbClr val="080808"/>
                </a:solidFill>
                <a:latin typeface="+mn-lt"/>
              </a:rPr>
              <a:t>2</a:t>
            </a:r>
            <a:r>
              <a:rPr lang="en-GB" sz="2400" dirty="0" smtClean="0">
                <a:solidFill>
                  <a:srgbClr val="080808"/>
                </a:solidFill>
                <a:latin typeface="+mn-lt"/>
              </a:rPr>
              <a:t> + As</a:t>
            </a:r>
            <a:r>
              <a:rPr lang="en-GB" sz="2400" baseline="-25000" dirty="0" smtClean="0">
                <a:solidFill>
                  <a:srgbClr val="080808"/>
                </a:solidFill>
                <a:latin typeface="+mn-lt"/>
              </a:rPr>
              <a:t>2</a:t>
            </a:r>
            <a:r>
              <a:rPr lang="en-GB" sz="2400" dirty="0" smtClean="0">
                <a:solidFill>
                  <a:srgbClr val="080808"/>
                </a:solidFill>
                <a:latin typeface="+mn-lt"/>
              </a:rPr>
              <a:t> → GaAs</a:t>
            </a:r>
          </a:p>
          <a:p>
            <a:r>
              <a:rPr lang="en-GB" sz="2400" dirty="0" smtClean="0">
                <a:solidFill>
                  <a:srgbClr val="080808"/>
                </a:solidFill>
                <a:latin typeface="+mn-lt"/>
              </a:rPr>
              <a:t>        Ga</a:t>
            </a:r>
            <a:r>
              <a:rPr lang="en-GB" sz="2400" baseline="-25000" dirty="0" smtClean="0">
                <a:solidFill>
                  <a:srgbClr val="080808"/>
                </a:solidFill>
                <a:latin typeface="+mn-lt"/>
              </a:rPr>
              <a:t>2</a:t>
            </a:r>
            <a:r>
              <a:rPr lang="en-GB" sz="2400" dirty="0" smtClean="0">
                <a:solidFill>
                  <a:srgbClr val="080808"/>
                </a:solidFill>
                <a:latin typeface="+mn-lt"/>
              </a:rPr>
              <a:t> + N</a:t>
            </a:r>
            <a:r>
              <a:rPr lang="en-GB" sz="2400" baseline="-25000" dirty="0" smtClean="0">
                <a:solidFill>
                  <a:srgbClr val="080808"/>
                </a:solidFill>
                <a:latin typeface="+mn-lt"/>
              </a:rPr>
              <a:t>2</a:t>
            </a:r>
            <a:r>
              <a:rPr lang="en-GB" sz="2400" baseline="30000" dirty="0" smtClean="0">
                <a:solidFill>
                  <a:srgbClr val="080808"/>
                </a:solidFill>
                <a:latin typeface="+mn-lt"/>
              </a:rPr>
              <a:t>*</a:t>
            </a:r>
            <a:r>
              <a:rPr lang="en-GB" sz="2400" dirty="0" smtClean="0">
                <a:solidFill>
                  <a:srgbClr val="080808"/>
                </a:solidFill>
                <a:latin typeface="+mn-lt"/>
              </a:rPr>
              <a:t> → GaN</a:t>
            </a:r>
          </a:p>
        </p:txBody>
      </p:sp>
      <p:sp>
        <p:nvSpPr>
          <p:cNvPr id="10" name="Title 1"/>
          <p:cNvSpPr>
            <a:spLocks noGrp="1"/>
          </p:cNvSpPr>
          <p:nvPr>
            <p:ph type="title"/>
          </p:nvPr>
        </p:nvSpPr>
        <p:spPr>
          <a:xfrm>
            <a:off x="457200" y="274638"/>
            <a:ext cx="5915000" cy="634082"/>
          </a:xfrm>
        </p:spPr>
        <p:txBody>
          <a:bodyPr/>
          <a:lstStyle/>
          <a:p>
            <a:pPr algn="l"/>
            <a:r>
              <a:rPr lang="en-GB" sz="3600" b="1" dirty="0" smtClean="0">
                <a:solidFill>
                  <a:srgbClr val="002060"/>
                </a:solidFill>
              </a:rPr>
              <a:t>Epitaxial</a:t>
            </a:r>
            <a:endParaRPr lang="en-GB" sz="3600" b="1" dirty="0">
              <a:solidFill>
                <a:srgbClr val="002060"/>
              </a:solidFill>
            </a:endParaRPr>
          </a:p>
        </p:txBody>
      </p:sp>
    </p:spTree>
    <p:extLst>
      <p:ext uri="{BB962C8B-B14F-4D97-AF65-F5344CB8AC3E}">
        <p14:creationId xmlns:p14="http://schemas.microsoft.com/office/powerpoint/2010/main" val="16153049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908720"/>
            <a:ext cx="5976664" cy="2088232"/>
          </a:xfrm>
        </p:spPr>
        <p:txBody>
          <a:bodyPr>
            <a:noAutofit/>
          </a:bodyPr>
          <a:lstStyle/>
          <a:p>
            <a:pPr marL="0" lvl="0">
              <a:buNone/>
            </a:pPr>
            <a:r>
              <a:rPr lang="en-GB" sz="2400" dirty="0" smtClean="0"/>
              <a:t>In the simplest form of MBE, a vapour is created by heating pure elements inside a crucible. The resulting vapour condenses on a heated substrate. Simple mechanical shutters provide switching between species. </a:t>
            </a:r>
            <a:endParaRPr lang="en-GB" sz="2400" dirty="0"/>
          </a:p>
        </p:txBody>
      </p:sp>
      <p:pic>
        <p:nvPicPr>
          <p:cNvPr id="5" name="Picture 3"/>
          <p:cNvPicPr>
            <a:picLocks noChangeAspect="1" noChangeArrowheads="1"/>
          </p:cNvPicPr>
          <p:nvPr/>
        </p:nvPicPr>
        <p:blipFill>
          <a:blip r:embed="rId2" cstate="print"/>
          <a:srcRect/>
          <a:stretch>
            <a:fillRect/>
          </a:stretch>
        </p:blipFill>
        <p:spPr bwMode="auto">
          <a:xfrm>
            <a:off x="7609408" y="4318347"/>
            <a:ext cx="635000" cy="1257300"/>
          </a:xfrm>
          <a:prstGeom prst="rect">
            <a:avLst/>
          </a:prstGeom>
          <a:noFill/>
          <a:ln w="9525">
            <a:noFill/>
            <a:miter lim="800000"/>
            <a:headEnd/>
            <a:tailEnd/>
          </a:ln>
        </p:spPr>
      </p:pic>
      <p:pic>
        <p:nvPicPr>
          <p:cNvPr id="6" name="Picture 5"/>
          <p:cNvPicPr>
            <a:picLocks noChangeAspect="1" noChangeArrowheads="1"/>
          </p:cNvPicPr>
          <p:nvPr/>
        </p:nvPicPr>
        <p:blipFill>
          <a:blip r:embed="rId3" cstate="print"/>
          <a:srcRect/>
          <a:stretch>
            <a:fillRect/>
          </a:stretch>
        </p:blipFill>
        <p:spPr bwMode="auto">
          <a:xfrm>
            <a:off x="7596336" y="4318347"/>
            <a:ext cx="635000" cy="1257300"/>
          </a:xfrm>
          <a:prstGeom prst="rect">
            <a:avLst/>
          </a:prstGeom>
          <a:noFill/>
          <a:ln w="9525">
            <a:noFill/>
            <a:miter lim="800000"/>
            <a:headEnd/>
            <a:tailEnd/>
          </a:ln>
        </p:spPr>
      </p:pic>
      <p:pic>
        <p:nvPicPr>
          <p:cNvPr id="7" name="Picture 7"/>
          <p:cNvPicPr>
            <a:picLocks noChangeAspect="1" noChangeArrowheads="1"/>
          </p:cNvPicPr>
          <p:nvPr/>
        </p:nvPicPr>
        <p:blipFill>
          <a:blip r:embed="rId4" cstate="print"/>
          <a:srcRect/>
          <a:stretch>
            <a:fillRect/>
          </a:stretch>
        </p:blipFill>
        <p:spPr bwMode="auto">
          <a:xfrm>
            <a:off x="6876256" y="4318347"/>
            <a:ext cx="1968500" cy="1257300"/>
          </a:xfrm>
          <a:prstGeom prst="rect">
            <a:avLst/>
          </a:prstGeom>
          <a:noFill/>
          <a:ln w="9525">
            <a:noFill/>
            <a:miter lim="800000"/>
            <a:headEnd/>
            <a:tailEnd/>
          </a:ln>
        </p:spPr>
      </p:pic>
      <p:pic>
        <p:nvPicPr>
          <p:cNvPr id="8" name="Picture 10"/>
          <p:cNvPicPr>
            <a:picLocks noChangeAspect="1" noChangeArrowheads="1"/>
          </p:cNvPicPr>
          <p:nvPr/>
        </p:nvPicPr>
        <p:blipFill>
          <a:blip r:embed="rId5" cstate="print"/>
          <a:srcRect/>
          <a:stretch>
            <a:fillRect/>
          </a:stretch>
        </p:blipFill>
        <p:spPr bwMode="auto">
          <a:xfrm>
            <a:off x="6876256" y="1268760"/>
            <a:ext cx="1968500" cy="4306887"/>
          </a:xfrm>
          <a:prstGeom prst="rect">
            <a:avLst/>
          </a:prstGeom>
          <a:noFill/>
          <a:ln w="9525">
            <a:noFill/>
            <a:miter lim="800000"/>
            <a:headEnd/>
            <a:tailEnd/>
          </a:ln>
        </p:spPr>
      </p:pic>
      <p:pic>
        <p:nvPicPr>
          <p:cNvPr id="13" name="Picture 5" descr="VaporPress1B_large"/>
          <p:cNvPicPr>
            <a:picLocks noChangeAspect="1" noChangeArrowheads="1"/>
          </p:cNvPicPr>
          <p:nvPr/>
        </p:nvPicPr>
        <p:blipFill>
          <a:blip r:embed="rId6" cstate="print"/>
          <a:srcRect/>
          <a:stretch>
            <a:fillRect/>
          </a:stretch>
        </p:blipFill>
        <p:spPr bwMode="auto">
          <a:xfrm>
            <a:off x="323528" y="2902985"/>
            <a:ext cx="4824536" cy="3188963"/>
          </a:xfrm>
          <a:prstGeom prst="rect">
            <a:avLst/>
          </a:prstGeom>
          <a:noFill/>
        </p:spPr>
      </p:pic>
      <p:sp>
        <p:nvSpPr>
          <p:cNvPr id="14" name="TextBox 13"/>
          <p:cNvSpPr txBox="1"/>
          <p:nvPr/>
        </p:nvSpPr>
        <p:spPr>
          <a:xfrm>
            <a:off x="1979712" y="6093296"/>
            <a:ext cx="2592288" cy="246221"/>
          </a:xfrm>
          <a:prstGeom prst="rect">
            <a:avLst/>
          </a:prstGeom>
          <a:noFill/>
        </p:spPr>
        <p:txBody>
          <a:bodyPr wrap="square" rtlCol="0">
            <a:spAutoFit/>
          </a:bodyPr>
          <a:lstStyle/>
          <a:p>
            <a:r>
              <a:rPr lang="en-GB" sz="1000" dirty="0" smtClean="0"/>
              <a:t>www.veeco.com/mbe</a:t>
            </a:r>
            <a:endParaRPr lang="en-GB" sz="1000" dirty="0"/>
          </a:p>
        </p:txBody>
      </p:sp>
      <p:sp>
        <p:nvSpPr>
          <p:cNvPr id="15" name="Oval 14"/>
          <p:cNvSpPr/>
          <p:nvPr/>
        </p:nvSpPr>
        <p:spPr>
          <a:xfrm>
            <a:off x="6660232" y="908720"/>
            <a:ext cx="2483768" cy="14401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p:cNvGrpSpPr/>
          <p:nvPr/>
        </p:nvGrpSpPr>
        <p:grpSpPr>
          <a:xfrm>
            <a:off x="7380312" y="1196752"/>
            <a:ext cx="1008112" cy="2592288"/>
            <a:chOff x="7380312" y="1196752"/>
            <a:chExt cx="1008112" cy="2592288"/>
          </a:xfrm>
        </p:grpSpPr>
        <p:sp>
          <p:nvSpPr>
            <p:cNvPr id="17" name="Rectangle 16"/>
            <p:cNvSpPr/>
            <p:nvPr/>
          </p:nvSpPr>
          <p:spPr>
            <a:xfrm flipV="1">
              <a:off x="7380312" y="3717032"/>
              <a:ext cx="971600"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7380312" y="1196752"/>
              <a:ext cx="1008112" cy="244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itle 1"/>
          <p:cNvSpPr>
            <a:spLocks noGrp="1"/>
          </p:cNvSpPr>
          <p:nvPr>
            <p:ph type="title"/>
          </p:nvPr>
        </p:nvSpPr>
        <p:spPr>
          <a:xfrm>
            <a:off x="457200" y="274638"/>
            <a:ext cx="6419056" cy="634082"/>
          </a:xfrm>
        </p:spPr>
        <p:txBody>
          <a:bodyPr/>
          <a:lstStyle/>
          <a:p>
            <a:pPr algn="l"/>
            <a:r>
              <a:rPr lang="en-GB" sz="3600" b="1" dirty="0" smtClean="0">
                <a:solidFill>
                  <a:srgbClr val="002060"/>
                </a:solidFill>
              </a:rPr>
              <a:t>Epitaxial Technologies-MBE</a:t>
            </a:r>
            <a:endParaRPr lang="en-GB" sz="3600" b="1" dirty="0">
              <a:solidFill>
                <a:srgbClr val="002060"/>
              </a:solidFill>
            </a:endParaRPr>
          </a:p>
        </p:txBody>
      </p:sp>
    </p:spTree>
    <p:extLst>
      <p:ext uri="{BB962C8B-B14F-4D97-AF65-F5344CB8AC3E}">
        <p14:creationId xmlns:p14="http://schemas.microsoft.com/office/powerpoint/2010/main" val="363400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000" fill="hold"/>
                                        <p:tgtEl>
                                          <p:spTgt spid="19"/>
                                        </p:tgtEl>
                                        <p:attrNameLst>
                                          <p:attrName>ppt_x</p:attrName>
                                        </p:attrNameLst>
                                      </p:cBhvr>
                                      <p:tavLst>
                                        <p:tav tm="0">
                                          <p:val>
                                            <p:strVal val="1+#ppt_w/2"/>
                                          </p:val>
                                        </p:tav>
                                        <p:tav tm="100000">
                                          <p:val>
                                            <p:strVal val="#ppt_x"/>
                                          </p:val>
                                        </p:tav>
                                      </p:tavLst>
                                    </p:anim>
                                    <p:anim calcmode="lin" valueType="num">
                                      <p:cBhvr additive="base">
                                        <p:cTn id="24"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LASERTEL LAYOUT 5_0001"/>
          <p:cNvPicPr>
            <a:picLocks noChangeAspect="1" noChangeArrowheads="1"/>
          </p:cNvPicPr>
          <p:nvPr/>
        </p:nvPicPr>
        <p:blipFill>
          <a:blip r:embed="rId2" cstate="print"/>
          <a:srcRect/>
          <a:stretch>
            <a:fillRect/>
          </a:stretch>
        </p:blipFill>
        <p:spPr bwMode="auto">
          <a:xfrm>
            <a:off x="395536" y="3140968"/>
            <a:ext cx="5064474" cy="3580654"/>
          </a:xfrm>
          <a:prstGeom prst="rect">
            <a:avLst/>
          </a:prstGeom>
          <a:noFill/>
          <a:ln w="9525">
            <a:noFill/>
            <a:miter lim="800000"/>
            <a:headEnd/>
            <a:tailEnd/>
          </a:ln>
        </p:spPr>
      </p:pic>
      <p:sp>
        <p:nvSpPr>
          <p:cNvPr id="8" name="TextBox 7"/>
          <p:cNvSpPr txBox="1"/>
          <p:nvPr/>
        </p:nvSpPr>
        <p:spPr>
          <a:xfrm>
            <a:off x="5652120" y="6309320"/>
            <a:ext cx="3024336" cy="276999"/>
          </a:xfrm>
          <a:prstGeom prst="rect">
            <a:avLst/>
          </a:prstGeom>
          <a:noFill/>
        </p:spPr>
        <p:txBody>
          <a:bodyPr wrap="square" rtlCol="0">
            <a:spAutoFit/>
          </a:bodyPr>
          <a:lstStyle/>
          <a:p>
            <a:r>
              <a:rPr lang="en-GB" sz="1200" dirty="0" smtClean="0"/>
              <a:t>Source: Oxford Instruments Ltd</a:t>
            </a:r>
            <a:endParaRPr lang="en-GB" sz="1200" dirty="0"/>
          </a:p>
        </p:txBody>
      </p:sp>
      <p:sp>
        <p:nvSpPr>
          <p:cNvPr id="3" name="Content Placeholder 2"/>
          <p:cNvSpPr>
            <a:spLocks noGrp="1"/>
          </p:cNvSpPr>
          <p:nvPr>
            <p:ph idx="1"/>
          </p:nvPr>
        </p:nvSpPr>
        <p:spPr>
          <a:xfrm>
            <a:off x="467544" y="908720"/>
            <a:ext cx="8352928" cy="2736304"/>
          </a:xfrm>
        </p:spPr>
        <p:txBody>
          <a:bodyPr/>
          <a:lstStyle/>
          <a:p>
            <a:pPr marL="0">
              <a:buNone/>
            </a:pPr>
            <a:r>
              <a:rPr lang="en-GB" sz="2400" b="1" dirty="0" smtClean="0"/>
              <a:t>A typical MBE machine consists of the following</a:t>
            </a:r>
          </a:p>
          <a:p>
            <a:pPr marL="0">
              <a:buFont typeface="Arial" pitchFamily="34" charset="0"/>
              <a:buChar char="•"/>
            </a:pPr>
            <a:r>
              <a:rPr lang="en-GB" sz="2400" dirty="0" smtClean="0"/>
              <a:t>A stainless steel vacuum chamber, usually doubled-walled with LN</a:t>
            </a:r>
            <a:r>
              <a:rPr lang="en-GB" sz="2400" baseline="-25000" dirty="0" smtClean="0"/>
              <a:t>2</a:t>
            </a:r>
            <a:r>
              <a:rPr lang="en-GB" sz="2400" dirty="0" smtClean="0"/>
              <a:t> cryogen inside, pumped to 10</a:t>
            </a:r>
            <a:r>
              <a:rPr lang="en-GB" sz="2400" baseline="30000" dirty="0" smtClean="0"/>
              <a:t>-10</a:t>
            </a:r>
            <a:r>
              <a:rPr lang="en-GB" sz="2400" dirty="0" smtClean="0"/>
              <a:t>mbar or better</a:t>
            </a:r>
          </a:p>
          <a:p>
            <a:pPr marL="0">
              <a:buFont typeface="Arial" pitchFamily="34" charset="0"/>
              <a:buChar char="•"/>
            </a:pPr>
            <a:r>
              <a:rPr lang="en-GB" sz="2400" dirty="0" smtClean="0"/>
              <a:t>A Heated rotating substrate, with vapour sources directed towards the substrate and shutters for each source</a:t>
            </a:r>
          </a:p>
          <a:p>
            <a:pPr>
              <a:buNone/>
            </a:pPr>
            <a:endParaRPr lang="en-GB" sz="2000" dirty="0" smtClean="0"/>
          </a:p>
          <a:p>
            <a:pPr>
              <a:buNone/>
            </a:pPr>
            <a:endParaRPr lang="en-GB" sz="2000" dirty="0"/>
          </a:p>
        </p:txBody>
      </p:sp>
      <p:sp>
        <p:nvSpPr>
          <p:cNvPr id="12" name="TextBox 11"/>
          <p:cNvSpPr txBox="1"/>
          <p:nvPr/>
        </p:nvSpPr>
        <p:spPr>
          <a:xfrm>
            <a:off x="5796136" y="3284984"/>
            <a:ext cx="3168352" cy="2185214"/>
          </a:xfrm>
          <a:prstGeom prst="rect">
            <a:avLst/>
          </a:prstGeom>
          <a:noFill/>
        </p:spPr>
        <p:txBody>
          <a:bodyPr wrap="square" rtlCol="0">
            <a:spAutoFit/>
          </a:bodyPr>
          <a:lstStyle/>
          <a:p>
            <a:r>
              <a:rPr lang="en-GB" sz="2400" b="1" dirty="0" smtClean="0">
                <a:solidFill>
                  <a:srgbClr val="080808"/>
                </a:solidFill>
                <a:latin typeface="+mn-lt"/>
              </a:rPr>
              <a:t>Other items</a:t>
            </a:r>
          </a:p>
          <a:p>
            <a:pPr>
              <a:buFont typeface="Arial" pitchFamily="34" charset="0"/>
              <a:buChar char="•"/>
            </a:pPr>
            <a:r>
              <a:rPr lang="en-GB" sz="2400" dirty="0" smtClean="0">
                <a:solidFill>
                  <a:srgbClr val="080808"/>
                </a:solidFill>
                <a:latin typeface="+mn-lt"/>
              </a:rPr>
              <a:t> Transfer/Manipulation</a:t>
            </a:r>
          </a:p>
          <a:p>
            <a:pPr>
              <a:buFont typeface="Arial" pitchFamily="34" charset="0"/>
              <a:buChar char="•"/>
            </a:pPr>
            <a:r>
              <a:rPr lang="en-GB" sz="2400" dirty="0" smtClean="0">
                <a:solidFill>
                  <a:srgbClr val="080808"/>
                </a:solidFill>
                <a:latin typeface="+mn-lt"/>
              </a:rPr>
              <a:t> Pressure monitoring</a:t>
            </a:r>
          </a:p>
          <a:p>
            <a:pPr>
              <a:buFont typeface="Arial" pitchFamily="34" charset="0"/>
              <a:buChar char="•"/>
            </a:pPr>
            <a:r>
              <a:rPr lang="en-GB" sz="2400" dirty="0" smtClean="0">
                <a:solidFill>
                  <a:srgbClr val="080808"/>
                </a:solidFill>
                <a:latin typeface="+mn-lt"/>
              </a:rPr>
              <a:t>  Growth monitoring       </a:t>
            </a:r>
            <a:r>
              <a:rPr lang="en-GB" dirty="0" smtClean="0">
                <a:solidFill>
                  <a:srgbClr val="080808"/>
                </a:solidFill>
                <a:latin typeface="+mn-lt"/>
              </a:rPr>
              <a:t>(</a:t>
            </a:r>
            <a:r>
              <a:rPr lang="en-GB" dirty="0" err="1" smtClean="0">
                <a:solidFill>
                  <a:srgbClr val="080808"/>
                </a:solidFill>
                <a:latin typeface="+mn-lt"/>
              </a:rPr>
              <a:t>eg</a:t>
            </a:r>
            <a:r>
              <a:rPr lang="en-GB" dirty="0" smtClean="0">
                <a:solidFill>
                  <a:srgbClr val="080808"/>
                </a:solidFill>
                <a:latin typeface="+mn-lt"/>
              </a:rPr>
              <a:t>: RHEED, </a:t>
            </a:r>
            <a:r>
              <a:rPr lang="en-GB" dirty="0" err="1" smtClean="0">
                <a:solidFill>
                  <a:srgbClr val="080808"/>
                </a:solidFill>
                <a:latin typeface="+mn-lt"/>
              </a:rPr>
              <a:t>pyrometry</a:t>
            </a:r>
            <a:r>
              <a:rPr lang="en-GB" dirty="0" smtClean="0">
                <a:solidFill>
                  <a:srgbClr val="080808"/>
                </a:solidFill>
                <a:latin typeface="+mn-lt"/>
              </a:rPr>
              <a:t>, reflectivity)</a:t>
            </a:r>
            <a:endParaRPr lang="en-GB" dirty="0">
              <a:solidFill>
                <a:srgbClr val="080808"/>
              </a:solidFill>
              <a:latin typeface="+mn-lt"/>
            </a:endParaRPr>
          </a:p>
        </p:txBody>
      </p:sp>
      <p:sp>
        <p:nvSpPr>
          <p:cNvPr id="10" name="Title 1"/>
          <p:cNvSpPr>
            <a:spLocks noGrp="1"/>
          </p:cNvSpPr>
          <p:nvPr>
            <p:ph type="title"/>
          </p:nvPr>
        </p:nvSpPr>
        <p:spPr>
          <a:xfrm>
            <a:off x="457200" y="274638"/>
            <a:ext cx="6131024" cy="634082"/>
          </a:xfrm>
        </p:spPr>
        <p:txBody>
          <a:bodyPr/>
          <a:lstStyle/>
          <a:p>
            <a:pPr algn="l"/>
            <a:r>
              <a:rPr lang="en-GB" sz="3600" b="1" dirty="0" smtClean="0">
                <a:solidFill>
                  <a:srgbClr val="002060"/>
                </a:solidFill>
              </a:rPr>
              <a:t>Epitaxial Technologies- MBE</a:t>
            </a:r>
            <a:endParaRPr lang="en-GB" sz="3600" b="1" dirty="0">
              <a:solidFill>
                <a:srgbClr val="002060"/>
              </a:solidFill>
            </a:endParaRPr>
          </a:p>
        </p:txBody>
      </p:sp>
    </p:spTree>
    <p:extLst>
      <p:ext uri="{BB962C8B-B14F-4D97-AF65-F5344CB8AC3E}">
        <p14:creationId xmlns:p14="http://schemas.microsoft.com/office/powerpoint/2010/main" val="2275790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908720"/>
            <a:ext cx="8229600" cy="4525963"/>
          </a:xfrm>
        </p:spPr>
        <p:txBody>
          <a:bodyPr>
            <a:normAutofit fontScale="92500" lnSpcReduction="10000"/>
          </a:bodyPr>
          <a:lstStyle/>
          <a:p>
            <a:pPr marL="0" indent="0">
              <a:buNone/>
            </a:pPr>
            <a:r>
              <a:rPr lang="en-GB" sz="4000" b="1" dirty="0" smtClean="0">
                <a:solidFill>
                  <a:srgbClr val="002060"/>
                </a:solidFill>
              </a:rPr>
              <a:t>So how do we produce these semiconductor materials?</a:t>
            </a:r>
          </a:p>
          <a:p>
            <a:pPr marL="0" indent="0">
              <a:buNone/>
            </a:pPr>
            <a:endParaRPr lang="en-GB" sz="2000" dirty="0" smtClean="0"/>
          </a:p>
          <a:p>
            <a:pPr marL="0" indent="0">
              <a:buNone/>
            </a:pPr>
            <a:r>
              <a:rPr lang="en-GB" dirty="0" smtClean="0">
                <a:solidFill>
                  <a:srgbClr val="002060"/>
                </a:solidFill>
              </a:rPr>
              <a:t>The simplest method is bulk crystal growth</a:t>
            </a:r>
          </a:p>
          <a:p>
            <a:pPr marL="0" indent="0">
              <a:buNone/>
            </a:pPr>
            <a:endParaRPr lang="en-GB" dirty="0" smtClean="0">
              <a:solidFill>
                <a:srgbClr val="002060"/>
              </a:solidFill>
            </a:endParaRPr>
          </a:p>
          <a:p>
            <a:pPr marL="0" indent="0">
              <a:buNone/>
            </a:pPr>
            <a:r>
              <a:rPr lang="en-GB" dirty="0" smtClean="0"/>
              <a:t>We take bulk elements and heat them under pressure until the liquid reaches supersaturation</a:t>
            </a:r>
          </a:p>
          <a:p>
            <a:pPr marL="0" indent="0">
              <a:buNone/>
            </a:pPr>
            <a:r>
              <a:rPr lang="en-GB" dirty="0" smtClean="0"/>
              <a:t>Then the introduction of a ‘seed’ crystal initiates the build-up of new crystalline material </a:t>
            </a:r>
            <a:endParaRPr lang="en-GB" dirty="0"/>
          </a:p>
        </p:txBody>
      </p:sp>
    </p:spTree>
    <p:extLst>
      <p:ext uri="{BB962C8B-B14F-4D97-AF65-F5344CB8AC3E}">
        <p14:creationId xmlns:p14="http://schemas.microsoft.com/office/powerpoint/2010/main" val="4856594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836712"/>
            <a:ext cx="8352928" cy="504056"/>
          </a:xfrm>
        </p:spPr>
        <p:txBody>
          <a:bodyPr>
            <a:normAutofit/>
          </a:bodyPr>
          <a:lstStyle/>
          <a:p>
            <a:pPr>
              <a:buNone/>
            </a:pPr>
            <a:r>
              <a:rPr lang="en-GB" sz="2400" dirty="0" smtClean="0"/>
              <a:t>From small research systems to mass production (7x 6inch) </a:t>
            </a:r>
            <a:endParaRPr lang="en-GB" sz="2400" dirty="0"/>
          </a:p>
        </p:txBody>
      </p:sp>
      <p:pic>
        <p:nvPicPr>
          <p:cNvPr id="365571" name="Picture 3" descr="C:\Users\Mark\Desktop\Growth Chapter\IQE pics\MBET6000_043_1.jpg"/>
          <p:cNvPicPr>
            <a:picLocks noChangeAspect="1" noChangeArrowheads="1"/>
          </p:cNvPicPr>
          <p:nvPr/>
        </p:nvPicPr>
        <p:blipFill>
          <a:blip r:embed="rId2" cstate="print"/>
          <a:srcRect/>
          <a:stretch>
            <a:fillRect/>
          </a:stretch>
        </p:blipFill>
        <p:spPr bwMode="auto">
          <a:xfrm>
            <a:off x="4101898" y="3607385"/>
            <a:ext cx="5042102" cy="3250615"/>
          </a:xfrm>
          <a:prstGeom prst="rect">
            <a:avLst/>
          </a:prstGeom>
          <a:noFill/>
        </p:spPr>
      </p:pic>
      <p:pic>
        <p:nvPicPr>
          <p:cNvPr id="365572" name="Picture 4" descr="C:\Users\Mark\Desktop\Growth Chapter\IQE pics\MBE2.JPG"/>
          <p:cNvPicPr>
            <a:picLocks noChangeAspect="1" noChangeArrowheads="1"/>
          </p:cNvPicPr>
          <p:nvPr/>
        </p:nvPicPr>
        <p:blipFill>
          <a:blip r:embed="rId3" cstate="print"/>
          <a:srcRect/>
          <a:stretch>
            <a:fillRect/>
          </a:stretch>
        </p:blipFill>
        <p:spPr bwMode="auto">
          <a:xfrm>
            <a:off x="251520" y="3501008"/>
            <a:ext cx="2517744" cy="3356992"/>
          </a:xfrm>
          <a:prstGeom prst="rect">
            <a:avLst/>
          </a:prstGeom>
          <a:noFill/>
        </p:spPr>
      </p:pic>
      <p:pic>
        <p:nvPicPr>
          <p:cNvPr id="9" name="Picture 3" descr="V90"/>
          <p:cNvPicPr>
            <a:picLocks noChangeAspect="1" noChangeArrowheads="1"/>
          </p:cNvPicPr>
          <p:nvPr/>
        </p:nvPicPr>
        <p:blipFill>
          <a:blip r:embed="rId4" cstate="print"/>
          <a:srcRect/>
          <a:stretch>
            <a:fillRect/>
          </a:stretch>
        </p:blipFill>
        <p:spPr bwMode="auto">
          <a:xfrm>
            <a:off x="4971854" y="1268760"/>
            <a:ext cx="4172146" cy="2347277"/>
          </a:xfrm>
          <a:prstGeom prst="rect">
            <a:avLst/>
          </a:prstGeom>
          <a:noFill/>
        </p:spPr>
      </p:pic>
      <p:sp>
        <p:nvSpPr>
          <p:cNvPr id="10" name="TextBox 9"/>
          <p:cNvSpPr txBox="1"/>
          <p:nvPr/>
        </p:nvSpPr>
        <p:spPr>
          <a:xfrm>
            <a:off x="3275856" y="1772816"/>
            <a:ext cx="1512168" cy="1169551"/>
          </a:xfrm>
          <a:prstGeom prst="rect">
            <a:avLst/>
          </a:prstGeom>
          <a:noFill/>
        </p:spPr>
        <p:txBody>
          <a:bodyPr wrap="square" rtlCol="0">
            <a:spAutoFit/>
          </a:bodyPr>
          <a:lstStyle/>
          <a:p>
            <a:r>
              <a:rPr lang="en-GB" sz="1400" dirty="0" smtClean="0"/>
              <a:t>RIBER compact 21 (UPM)</a:t>
            </a:r>
          </a:p>
          <a:p>
            <a:endParaRPr lang="en-GB" sz="1400" dirty="0"/>
          </a:p>
          <a:p>
            <a:r>
              <a:rPr lang="en-GB" sz="1400" dirty="0" smtClean="0"/>
              <a:t>VG V90 (Sheffield)</a:t>
            </a:r>
            <a:endParaRPr lang="en-GB" sz="1400" dirty="0"/>
          </a:p>
        </p:txBody>
      </p:sp>
      <p:pic>
        <p:nvPicPr>
          <p:cNvPr id="365574" name="Picture 6" descr="http://www.isom.upm.es/gfx/MBE_NITRUROS2.jpg"/>
          <p:cNvPicPr>
            <a:picLocks noChangeAspect="1" noChangeArrowheads="1"/>
          </p:cNvPicPr>
          <p:nvPr/>
        </p:nvPicPr>
        <p:blipFill>
          <a:blip r:embed="rId5" cstate="print"/>
          <a:srcRect/>
          <a:stretch>
            <a:fillRect/>
          </a:stretch>
        </p:blipFill>
        <p:spPr bwMode="auto">
          <a:xfrm>
            <a:off x="251520" y="1340768"/>
            <a:ext cx="2880320" cy="2160240"/>
          </a:xfrm>
          <a:prstGeom prst="rect">
            <a:avLst/>
          </a:prstGeom>
          <a:noFill/>
        </p:spPr>
      </p:pic>
      <p:sp>
        <p:nvSpPr>
          <p:cNvPr id="12" name="TextBox 11"/>
          <p:cNvSpPr txBox="1"/>
          <p:nvPr/>
        </p:nvSpPr>
        <p:spPr>
          <a:xfrm>
            <a:off x="2915816" y="3933056"/>
            <a:ext cx="1224136" cy="1384995"/>
          </a:xfrm>
          <a:prstGeom prst="rect">
            <a:avLst/>
          </a:prstGeom>
          <a:noFill/>
        </p:spPr>
        <p:txBody>
          <a:bodyPr wrap="square" rtlCol="0">
            <a:spAutoFit/>
          </a:bodyPr>
          <a:lstStyle/>
          <a:p>
            <a:r>
              <a:rPr lang="en-GB" sz="1400" dirty="0" err="1" smtClean="0"/>
              <a:t>Veeco</a:t>
            </a:r>
            <a:r>
              <a:rPr lang="en-GB" sz="1400" dirty="0" smtClean="0"/>
              <a:t> GEN 2000 (IQE) </a:t>
            </a:r>
          </a:p>
          <a:p>
            <a:endParaRPr lang="en-GB" sz="1400" dirty="0" smtClean="0"/>
          </a:p>
          <a:p>
            <a:r>
              <a:rPr lang="en-GB" sz="1400" dirty="0" smtClean="0"/>
              <a:t>RIBER 6000 (RIBER factory)</a:t>
            </a:r>
            <a:endParaRPr lang="en-GB" sz="1400" dirty="0"/>
          </a:p>
        </p:txBody>
      </p:sp>
      <p:cxnSp>
        <p:nvCxnSpPr>
          <p:cNvPr id="14" name="Straight Arrow Connector 13"/>
          <p:cNvCxnSpPr/>
          <p:nvPr/>
        </p:nvCxnSpPr>
        <p:spPr>
          <a:xfrm>
            <a:off x="4283968" y="2636912"/>
            <a:ext cx="36004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a:off x="3131840" y="1988840"/>
            <a:ext cx="21602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2771800" y="4221088"/>
            <a:ext cx="21602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707904" y="4941168"/>
            <a:ext cx="36004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p:nvPr>
        </p:nvSpPr>
        <p:spPr>
          <a:xfrm>
            <a:off x="457200" y="274638"/>
            <a:ext cx="5987008" cy="634082"/>
          </a:xfrm>
        </p:spPr>
        <p:txBody>
          <a:bodyPr/>
          <a:lstStyle/>
          <a:p>
            <a:pPr algn="l"/>
            <a:r>
              <a:rPr lang="en-GB" sz="3600" b="1" dirty="0" smtClean="0">
                <a:solidFill>
                  <a:srgbClr val="002060"/>
                </a:solidFill>
              </a:rPr>
              <a:t>Epitaxial Technologies- MBE</a:t>
            </a:r>
            <a:endParaRPr lang="en-GB" sz="3600" b="1" dirty="0">
              <a:solidFill>
                <a:srgbClr val="002060"/>
              </a:solidFill>
            </a:endParaRPr>
          </a:p>
        </p:txBody>
      </p:sp>
    </p:spTree>
    <p:extLst>
      <p:ext uri="{BB962C8B-B14F-4D97-AF65-F5344CB8AC3E}">
        <p14:creationId xmlns:p14="http://schemas.microsoft.com/office/powerpoint/2010/main" val="19693719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1" name="Picture 3" descr="C:\Users\Mark\Desktop\Growth Chapter\Riber pictures\040 488 00_cell.epitax.ht.abn700df.jpg"/>
          <p:cNvPicPr>
            <a:picLocks noChangeAspect="1" noChangeArrowheads="1"/>
          </p:cNvPicPr>
          <p:nvPr/>
        </p:nvPicPr>
        <p:blipFill>
          <a:blip r:embed="rId2" cstate="print"/>
          <a:srcRect/>
          <a:stretch>
            <a:fillRect/>
          </a:stretch>
        </p:blipFill>
        <p:spPr bwMode="auto">
          <a:xfrm>
            <a:off x="5777877" y="216024"/>
            <a:ext cx="3402635" cy="2708920"/>
          </a:xfrm>
          <a:prstGeom prst="rect">
            <a:avLst/>
          </a:prstGeom>
          <a:noFill/>
        </p:spPr>
      </p:pic>
      <p:sp>
        <p:nvSpPr>
          <p:cNvPr id="3" name="Content Placeholder 2"/>
          <p:cNvSpPr>
            <a:spLocks noGrp="1"/>
          </p:cNvSpPr>
          <p:nvPr>
            <p:ph idx="1"/>
          </p:nvPr>
        </p:nvSpPr>
        <p:spPr>
          <a:xfrm>
            <a:off x="395536" y="980728"/>
            <a:ext cx="5616624" cy="2376264"/>
          </a:xfrm>
        </p:spPr>
        <p:txBody>
          <a:bodyPr>
            <a:noAutofit/>
          </a:bodyPr>
          <a:lstStyle/>
          <a:p>
            <a:pPr marL="0">
              <a:buNone/>
            </a:pPr>
            <a:r>
              <a:rPr lang="en-GB" sz="2400" dirty="0" smtClean="0"/>
              <a:t>It is important that the source cells provide an accurate &amp;  stable vapour temperature, so significant effort goes into their design. Many of the source materials are highly reactive at high temperature- use inert materials such as  </a:t>
            </a:r>
            <a:r>
              <a:rPr lang="en-GB" sz="2400" dirty="0" err="1" smtClean="0"/>
              <a:t>pyrolytic</a:t>
            </a:r>
            <a:r>
              <a:rPr lang="en-GB" sz="2400" dirty="0" smtClean="0"/>
              <a:t> boron nitride.</a:t>
            </a:r>
            <a:endParaRPr lang="en-GB" sz="2400" dirty="0"/>
          </a:p>
        </p:txBody>
      </p:sp>
      <p:grpSp>
        <p:nvGrpSpPr>
          <p:cNvPr id="8" name="Group 35"/>
          <p:cNvGrpSpPr>
            <a:grpSpLocks/>
          </p:cNvGrpSpPr>
          <p:nvPr/>
        </p:nvGrpSpPr>
        <p:grpSpPr bwMode="auto">
          <a:xfrm>
            <a:off x="6948363" y="3284984"/>
            <a:ext cx="2160141" cy="2857624"/>
            <a:chOff x="4150" y="1706"/>
            <a:chExt cx="1270" cy="1664"/>
          </a:xfrm>
        </p:grpSpPr>
        <p:sp>
          <p:nvSpPr>
            <p:cNvPr id="9" name="Rectangle 20"/>
            <p:cNvSpPr>
              <a:spLocks noChangeArrowheads="1"/>
            </p:cNvSpPr>
            <p:nvPr/>
          </p:nvSpPr>
          <p:spPr bwMode="auto">
            <a:xfrm rot="1947462">
              <a:off x="4176" y="2958"/>
              <a:ext cx="164" cy="412"/>
            </a:xfrm>
            <a:prstGeom prst="rect">
              <a:avLst/>
            </a:prstGeom>
            <a:solidFill>
              <a:schemeClr val="accent1"/>
            </a:solidFill>
            <a:ln w="9525">
              <a:solidFill>
                <a:schemeClr val="tx1"/>
              </a:solidFill>
              <a:miter lim="800000"/>
              <a:headEnd/>
              <a:tailEnd/>
            </a:ln>
            <a:effectLst/>
          </p:spPr>
          <p:txBody>
            <a:bodyPr wrap="none" anchor="ctr"/>
            <a:lstStyle/>
            <a:p>
              <a:endParaRPr lang="en-GB"/>
            </a:p>
          </p:txBody>
        </p:sp>
        <p:sp>
          <p:nvSpPr>
            <p:cNvPr id="10" name="Line 21"/>
            <p:cNvSpPr>
              <a:spLocks noChangeShapeType="1"/>
            </p:cNvSpPr>
            <p:nvPr/>
          </p:nvSpPr>
          <p:spPr bwMode="auto">
            <a:xfrm flipH="1">
              <a:off x="4150" y="1941"/>
              <a:ext cx="884" cy="1394"/>
            </a:xfrm>
            <a:prstGeom prst="line">
              <a:avLst/>
            </a:prstGeom>
            <a:noFill/>
            <a:ln w="9525">
              <a:solidFill>
                <a:schemeClr val="tx1"/>
              </a:solidFill>
              <a:prstDash val="dashDot"/>
              <a:round/>
              <a:headEnd/>
              <a:tailEnd/>
            </a:ln>
            <a:effectLst/>
          </p:spPr>
          <p:txBody>
            <a:bodyPr/>
            <a:lstStyle/>
            <a:p>
              <a:endParaRPr lang="en-GB"/>
            </a:p>
          </p:txBody>
        </p:sp>
        <p:sp>
          <p:nvSpPr>
            <p:cNvPr id="11" name="Line 22"/>
            <p:cNvSpPr>
              <a:spLocks noChangeShapeType="1"/>
            </p:cNvSpPr>
            <p:nvPr/>
          </p:nvSpPr>
          <p:spPr bwMode="auto">
            <a:xfrm flipV="1">
              <a:off x="4372" y="1921"/>
              <a:ext cx="0" cy="1070"/>
            </a:xfrm>
            <a:prstGeom prst="line">
              <a:avLst/>
            </a:prstGeom>
            <a:noFill/>
            <a:ln w="9525">
              <a:solidFill>
                <a:schemeClr val="tx1"/>
              </a:solidFill>
              <a:prstDash val="dash"/>
              <a:round/>
              <a:headEnd/>
              <a:tailEnd/>
            </a:ln>
            <a:effectLst/>
          </p:spPr>
          <p:txBody>
            <a:bodyPr/>
            <a:lstStyle/>
            <a:p>
              <a:endParaRPr lang="en-GB"/>
            </a:p>
          </p:txBody>
        </p:sp>
        <p:sp>
          <p:nvSpPr>
            <p:cNvPr id="12" name="Line 23"/>
            <p:cNvSpPr>
              <a:spLocks noChangeShapeType="1"/>
            </p:cNvSpPr>
            <p:nvPr/>
          </p:nvSpPr>
          <p:spPr bwMode="auto">
            <a:xfrm flipV="1">
              <a:off x="5034" y="1928"/>
              <a:ext cx="0" cy="1070"/>
            </a:xfrm>
            <a:prstGeom prst="line">
              <a:avLst/>
            </a:prstGeom>
            <a:noFill/>
            <a:ln w="9525">
              <a:solidFill>
                <a:schemeClr val="tx1"/>
              </a:solidFill>
              <a:prstDash val="dash"/>
              <a:round/>
              <a:headEnd/>
              <a:tailEnd/>
            </a:ln>
            <a:effectLst/>
          </p:spPr>
          <p:txBody>
            <a:bodyPr/>
            <a:lstStyle/>
            <a:p>
              <a:endParaRPr lang="en-GB"/>
            </a:p>
          </p:txBody>
        </p:sp>
        <p:sp>
          <p:nvSpPr>
            <p:cNvPr id="13" name="Line 24"/>
            <p:cNvSpPr>
              <a:spLocks noChangeShapeType="1"/>
            </p:cNvSpPr>
            <p:nvPr/>
          </p:nvSpPr>
          <p:spPr bwMode="auto">
            <a:xfrm>
              <a:off x="4372" y="2998"/>
              <a:ext cx="891" cy="0"/>
            </a:xfrm>
            <a:prstGeom prst="line">
              <a:avLst/>
            </a:prstGeom>
            <a:noFill/>
            <a:ln w="9525">
              <a:solidFill>
                <a:schemeClr val="tx1"/>
              </a:solidFill>
              <a:prstDash val="dash"/>
              <a:round/>
              <a:headEnd/>
              <a:tailEnd/>
            </a:ln>
            <a:effectLst/>
          </p:spPr>
          <p:txBody>
            <a:bodyPr/>
            <a:lstStyle/>
            <a:p>
              <a:endParaRPr lang="en-GB"/>
            </a:p>
          </p:txBody>
        </p:sp>
        <p:sp>
          <p:nvSpPr>
            <p:cNvPr id="14" name="Line 25"/>
            <p:cNvSpPr>
              <a:spLocks noChangeShapeType="1"/>
            </p:cNvSpPr>
            <p:nvPr/>
          </p:nvSpPr>
          <p:spPr bwMode="auto">
            <a:xfrm flipV="1">
              <a:off x="5224" y="1928"/>
              <a:ext cx="0" cy="1070"/>
            </a:xfrm>
            <a:prstGeom prst="line">
              <a:avLst/>
            </a:prstGeom>
            <a:noFill/>
            <a:ln w="9525">
              <a:solidFill>
                <a:schemeClr val="tx1"/>
              </a:solidFill>
              <a:round/>
              <a:headEnd type="triangle" w="med" len="med"/>
              <a:tailEnd type="triangle" w="med" len="med"/>
            </a:ln>
            <a:effectLst/>
          </p:spPr>
          <p:txBody>
            <a:bodyPr/>
            <a:lstStyle/>
            <a:p>
              <a:endParaRPr lang="en-GB"/>
            </a:p>
          </p:txBody>
        </p:sp>
        <p:sp>
          <p:nvSpPr>
            <p:cNvPr id="15" name="Rectangle 26"/>
            <p:cNvSpPr>
              <a:spLocks noChangeArrowheads="1"/>
            </p:cNvSpPr>
            <p:nvPr/>
          </p:nvSpPr>
          <p:spPr bwMode="auto">
            <a:xfrm>
              <a:off x="4929" y="1889"/>
              <a:ext cx="197" cy="32"/>
            </a:xfrm>
            <a:prstGeom prst="rect">
              <a:avLst/>
            </a:prstGeom>
            <a:solidFill>
              <a:srgbClr val="CC0000"/>
            </a:solidFill>
            <a:ln w="9525">
              <a:solidFill>
                <a:srgbClr val="CC0000"/>
              </a:solidFill>
              <a:miter lim="800000"/>
              <a:headEnd/>
              <a:tailEnd/>
            </a:ln>
            <a:effectLst/>
          </p:spPr>
          <p:txBody>
            <a:bodyPr wrap="none" anchor="ctr"/>
            <a:lstStyle/>
            <a:p>
              <a:endParaRPr lang="en-GB"/>
            </a:p>
          </p:txBody>
        </p:sp>
        <p:sp>
          <p:nvSpPr>
            <p:cNvPr id="16" name="Text Box 27"/>
            <p:cNvSpPr txBox="1">
              <a:spLocks noChangeArrowheads="1"/>
            </p:cNvSpPr>
            <p:nvPr/>
          </p:nvSpPr>
          <p:spPr bwMode="auto">
            <a:xfrm>
              <a:off x="4740" y="1706"/>
              <a:ext cx="623" cy="194"/>
            </a:xfrm>
            <a:prstGeom prst="rect">
              <a:avLst/>
            </a:prstGeom>
            <a:noFill/>
            <a:ln w="9525">
              <a:noFill/>
              <a:miter lim="800000"/>
              <a:headEnd/>
              <a:tailEnd/>
            </a:ln>
            <a:effectLst/>
          </p:spPr>
          <p:txBody>
            <a:bodyPr wrap="none">
              <a:spAutoFit/>
            </a:bodyPr>
            <a:lstStyle/>
            <a:p>
              <a:r>
                <a:rPr lang="fr-FR" sz="1400" b="1" dirty="0" err="1" smtClean="0">
                  <a:solidFill>
                    <a:schemeClr val="tx1"/>
                  </a:solidFill>
                </a:rPr>
                <a:t>substrate</a:t>
              </a:r>
              <a:endParaRPr lang="fr-FR" sz="1400" b="1" dirty="0">
                <a:solidFill>
                  <a:schemeClr val="tx1"/>
                </a:solidFill>
              </a:endParaRPr>
            </a:p>
          </p:txBody>
        </p:sp>
        <p:sp>
          <p:nvSpPr>
            <p:cNvPr id="17" name="Text Box 28"/>
            <p:cNvSpPr txBox="1">
              <a:spLocks noChangeArrowheads="1"/>
            </p:cNvSpPr>
            <p:nvPr/>
          </p:nvSpPr>
          <p:spPr bwMode="auto">
            <a:xfrm>
              <a:off x="4248" y="3056"/>
              <a:ext cx="993" cy="194"/>
            </a:xfrm>
            <a:prstGeom prst="rect">
              <a:avLst/>
            </a:prstGeom>
            <a:noFill/>
            <a:ln w="9525">
              <a:noFill/>
              <a:miter lim="800000"/>
              <a:headEnd/>
              <a:tailEnd/>
            </a:ln>
            <a:effectLst/>
          </p:spPr>
          <p:txBody>
            <a:bodyPr wrap="none">
              <a:spAutoFit/>
            </a:bodyPr>
            <a:lstStyle/>
            <a:p>
              <a:r>
                <a:rPr lang="fr-FR" sz="1400" b="1" dirty="0">
                  <a:solidFill>
                    <a:schemeClr val="tx1"/>
                  </a:solidFill>
                </a:rPr>
                <a:t>      </a:t>
              </a:r>
              <a:r>
                <a:rPr lang="fr-FR" sz="1400" b="1" dirty="0" smtClean="0">
                  <a:solidFill>
                    <a:schemeClr val="tx1"/>
                  </a:solidFill>
                </a:rPr>
                <a:t>Effusion </a:t>
              </a:r>
              <a:r>
                <a:rPr lang="fr-FR" sz="1400" b="1" dirty="0" err="1" smtClean="0">
                  <a:solidFill>
                    <a:schemeClr val="tx1"/>
                  </a:solidFill>
                </a:rPr>
                <a:t>Cell</a:t>
              </a:r>
              <a:endParaRPr lang="fr-FR" sz="1400" b="1" dirty="0">
                <a:solidFill>
                  <a:schemeClr val="tx1"/>
                </a:solidFill>
              </a:endParaRPr>
            </a:p>
          </p:txBody>
        </p:sp>
        <p:sp>
          <p:nvSpPr>
            <p:cNvPr id="18" name="Arc 29"/>
            <p:cNvSpPr>
              <a:spLocks/>
            </p:cNvSpPr>
            <p:nvPr/>
          </p:nvSpPr>
          <p:spPr bwMode="auto">
            <a:xfrm>
              <a:off x="4373" y="2608"/>
              <a:ext cx="164" cy="12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prstDash val="dash"/>
              <a:round/>
              <a:headEnd/>
              <a:tailEnd/>
            </a:ln>
            <a:effectLst/>
          </p:spPr>
          <p:txBody>
            <a:bodyPr wrap="none" anchor="ctr"/>
            <a:lstStyle/>
            <a:p>
              <a:endParaRPr lang="en-GB"/>
            </a:p>
          </p:txBody>
        </p:sp>
        <p:sp>
          <p:nvSpPr>
            <p:cNvPr id="19" name="Text Box 30"/>
            <p:cNvSpPr txBox="1">
              <a:spLocks noChangeArrowheads="1"/>
            </p:cNvSpPr>
            <p:nvPr/>
          </p:nvSpPr>
          <p:spPr bwMode="auto">
            <a:xfrm>
              <a:off x="4412" y="2472"/>
              <a:ext cx="191" cy="231"/>
            </a:xfrm>
            <a:prstGeom prst="rect">
              <a:avLst/>
            </a:prstGeom>
            <a:noFill/>
            <a:ln w="9525">
              <a:noFill/>
              <a:miter lim="800000"/>
              <a:headEnd/>
              <a:tailEnd/>
            </a:ln>
            <a:effectLst/>
          </p:spPr>
          <p:txBody>
            <a:bodyPr wrap="none">
              <a:spAutoFit/>
            </a:bodyPr>
            <a:lstStyle/>
            <a:p>
              <a:r>
                <a:rPr lang="fr-FR" b="1">
                  <a:solidFill>
                    <a:schemeClr val="tx1"/>
                  </a:solidFill>
                  <a:latin typeface="Symbol" pitchFamily="18" charset="2"/>
                </a:rPr>
                <a:t>q</a:t>
              </a:r>
            </a:p>
          </p:txBody>
        </p:sp>
        <p:sp>
          <p:nvSpPr>
            <p:cNvPr id="20" name="Text Box 31"/>
            <p:cNvSpPr txBox="1">
              <a:spLocks noChangeArrowheads="1"/>
            </p:cNvSpPr>
            <p:nvPr/>
          </p:nvSpPr>
          <p:spPr bwMode="auto">
            <a:xfrm>
              <a:off x="5198" y="2344"/>
              <a:ext cx="204" cy="231"/>
            </a:xfrm>
            <a:prstGeom prst="rect">
              <a:avLst/>
            </a:prstGeom>
            <a:noFill/>
            <a:ln w="9525">
              <a:noFill/>
              <a:miter lim="800000"/>
              <a:headEnd/>
              <a:tailEnd/>
            </a:ln>
            <a:effectLst/>
          </p:spPr>
          <p:txBody>
            <a:bodyPr wrap="none">
              <a:spAutoFit/>
            </a:bodyPr>
            <a:lstStyle/>
            <a:p>
              <a:r>
                <a:rPr lang="fr-FR" b="1">
                  <a:solidFill>
                    <a:schemeClr val="tx1"/>
                  </a:solidFill>
                </a:rPr>
                <a:t>h</a:t>
              </a:r>
            </a:p>
          </p:txBody>
        </p:sp>
        <p:sp>
          <p:nvSpPr>
            <p:cNvPr id="21" name="Text Box 32"/>
            <p:cNvSpPr txBox="1">
              <a:spLocks noChangeArrowheads="1"/>
            </p:cNvSpPr>
            <p:nvPr/>
          </p:nvSpPr>
          <p:spPr bwMode="auto">
            <a:xfrm>
              <a:off x="5224" y="1889"/>
              <a:ext cx="196" cy="231"/>
            </a:xfrm>
            <a:prstGeom prst="rect">
              <a:avLst/>
            </a:prstGeom>
            <a:noFill/>
            <a:ln w="9525">
              <a:noFill/>
              <a:miter lim="800000"/>
              <a:headEnd/>
              <a:tailEnd/>
            </a:ln>
            <a:effectLst/>
          </p:spPr>
          <p:txBody>
            <a:bodyPr wrap="none">
              <a:spAutoFit/>
            </a:bodyPr>
            <a:lstStyle/>
            <a:p>
              <a:r>
                <a:rPr lang="fr-FR" b="1">
                  <a:solidFill>
                    <a:schemeClr val="tx1"/>
                  </a:solidFill>
                </a:rPr>
                <a:t>x</a:t>
              </a:r>
            </a:p>
          </p:txBody>
        </p:sp>
        <p:sp>
          <p:nvSpPr>
            <p:cNvPr id="22" name="Text Box 33"/>
            <p:cNvSpPr txBox="1">
              <a:spLocks noChangeArrowheads="1"/>
            </p:cNvSpPr>
            <p:nvPr/>
          </p:nvSpPr>
          <p:spPr bwMode="auto">
            <a:xfrm>
              <a:off x="4257" y="1890"/>
              <a:ext cx="187" cy="212"/>
            </a:xfrm>
            <a:prstGeom prst="rect">
              <a:avLst/>
            </a:prstGeom>
            <a:noFill/>
            <a:ln w="9525">
              <a:noFill/>
              <a:miter lim="800000"/>
              <a:headEnd/>
              <a:tailEnd/>
            </a:ln>
            <a:effectLst/>
          </p:spPr>
          <p:txBody>
            <a:bodyPr wrap="none">
              <a:spAutoFit/>
            </a:bodyPr>
            <a:lstStyle/>
            <a:p>
              <a:r>
                <a:rPr lang="fr-FR" sz="1600" b="1">
                  <a:solidFill>
                    <a:schemeClr val="tx1"/>
                  </a:solidFill>
                </a:rPr>
                <a:t>0</a:t>
              </a:r>
            </a:p>
          </p:txBody>
        </p:sp>
        <p:sp>
          <p:nvSpPr>
            <p:cNvPr id="23" name="Line 34"/>
            <p:cNvSpPr>
              <a:spLocks noChangeShapeType="1"/>
            </p:cNvSpPr>
            <p:nvPr/>
          </p:nvSpPr>
          <p:spPr bwMode="auto">
            <a:xfrm>
              <a:off x="4366" y="1928"/>
              <a:ext cx="983" cy="0"/>
            </a:xfrm>
            <a:prstGeom prst="line">
              <a:avLst/>
            </a:prstGeom>
            <a:noFill/>
            <a:ln w="9525">
              <a:solidFill>
                <a:schemeClr val="tx1"/>
              </a:solidFill>
              <a:round/>
              <a:headEnd/>
              <a:tailEnd type="triangle" w="med" len="med"/>
            </a:ln>
            <a:effectLst/>
          </p:spPr>
          <p:txBody>
            <a:bodyPr/>
            <a:lstStyle/>
            <a:p>
              <a:endParaRPr lang="en-GB"/>
            </a:p>
          </p:txBody>
        </p:sp>
      </p:grpSp>
      <p:sp>
        <p:nvSpPr>
          <p:cNvPr id="25" name="Text Box 11"/>
          <p:cNvSpPr txBox="1">
            <a:spLocks noChangeArrowheads="1"/>
          </p:cNvSpPr>
          <p:nvPr/>
        </p:nvSpPr>
        <p:spPr bwMode="auto">
          <a:xfrm>
            <a:off x="3275658" y="4400798"/>
            <a:ext cx="3060453" cy="369332"/>
          </a:xfrm>
          <a:prstGeom prst="rect">
            <a:avLst/>
          </a:prstGeom>
          <a:noFill/>
          <a:ln w="9525">
            <a:noFill/>
            <a:miter lim="800000"/>
            <a:headEnd/>
            <a:tailEnd/>
          </a:ln>
          <a:effectLst/>
        </p:spPr>
        <p:txBody>
          <a:bodyPr wrap="none">
            <a:spAutoFit/>
          </a:bodyPr>
          <a:lstStyle/>
          <a:p>
            <a:r>
              <a:rPr lang="fr-FR" b="1" dirty="0">
                <a:solidFill>
                  <a:schemeClr val="tx1"/>
                </a:solidFill>
              </a:rPr>
              <a:t>F</a:t>
            </a:r>
            <a:r>
              <a:rPr lang="fr-FR" b="1" baseline="-25000" dirty="0">
                <a:solidFill>
                  <a:schemeClr val="tx1"/>
                </a:solidFill>
              </a:rPr>
              <a:t>r</a:t>
            </a:r>
            <a:r>
              <a:rPr lang="fr-FR" b="1" dirty="0">
                <a:solidFill>
                  <a:schemeClr val="tx1"/>
                </a:solidFill>
              </a:rPr>
              <a:t> = P</a:t>
            </a:r>
            <a:r>
              <a:rPr lang="fr-FR" b="1" baseline="-25000" dirty="0">
                <a:solidFill>
                  <a:schemeClr val="tx1"/>
                </a:solidFill>
              </a:rPr>
              <a:t>s</a:t>
            </a:r>
            <a:r>
              <a:rPr lang="fr-FR" b="1" dirty="0">
                <a:solidFill>
                  <a:schemeClr val="tx1"/>
                </a:solidFill>
              </a:rPr>
              <a:t> / (</a:t>
            </a:r>
            <a:r>
              <a:rPr lang="fr-FR" b="1" dirty="0" smtClean="0">
                <a:solidFill>
                  <a:schemeClr val="tx1"/>
                </a:solidFill>
              </a:rPr>
              <a:t>2mkT)</a:t>
            </a:r>
            <a:r>
              <a:rPr lang="fr-FR" b="1" baseline="30000" dirty="0" smtClean="0">
                <a:solidFill>
                  <a:schemeClr val="tx1"/>
                </a:solidFill>
              </a:rPr>
              <a:t>1/2</a:t>
            </a:r>
            <a:r>
              <a:rPr lang="fr-FR" b="1" dirty="0" smtClean="0">
                <a:solidFill>
                  <a:schemeClr val="tx1"/>
                </a:solidFill>
                <a:latin typeface="Symbol" pitchFamily="18" charset="2"/>
              </a:rPr>
              <a:t> </a:t>
            </a:r>
            <a:r>
              <a:rPr lang="fr-FR" b="1" dirty="0">
                <a:solidFill>
                  <a:schemeClr val="tx1"/>
                </a:solidFill>
              </a:rPr>
              <a:t>. </a:t>
            </a:r>
            <a:r>
              <a:rPr lang="fr-FR" b="1" dirty="0">
                <a:solidFill>
                  <a:schemeClr val="tx1"/>
                </a:solidFill>
                <a:latin typeface="Symbol" pitchFamily="18" charset="2"/>
              </a:rPr>
              <a:t>P </a:t>
            </a:r>
            <a:r>
              <a:rPr lang="fr-FR" b="1" dirty="0">
                <a:solidFill>
                  <a:schemeClr val="tx1"/>
                </a:solidFill>
              </a:rPr>
              <a:t>r</a:t>
            </a:r>
            <a:r>
              <a:rPr lang="fr-FR" b="1" baseline="30000" dirty="0">
                <a:solidFill>
                  <a:schemeClr val="tx1"/>
                </a:solidFill>
              </a:rPr>
              <a:t>2</a:t>
            </a:r>
            <a:r>
              <a:rPr lang="fr-FR" b="1" dirty="0">
                <a:solidFill>
                  <a:schemeClr val="tx1"/>
                </a:solidFill>
              </a:rPr>
              <a:t> f(</a:t>
            </a:r>
            <a:r>
              <a:rPr lang="fr-FR" b="1" dirty="0">
                <a:solidFill>
                  <a:schemeClr val="tx1"/>
                </a:solidFill>
                <a:latin typeface="Symbol" pitchFamily="18" charset="2"/>
              </a:rPr>
              <a:t>q</a:t>
            </a:r>
            <a:r>
              <a:rPr lang="fr-FR" b="1" dirty="0">
                <a:solidFill>
                  <a:schemeClr val="tx1"/>
                </a:solidFill>
              </a:rPr>
              <a:t>)</a:t>
            </a:r>
          </a:p>
        </p:txBody>
      </p:sp>
      <p:sp>
        <p:nvSpPr>
          <p:cNvPr id="26" name="Text Box 12"/>
          <p:cNvSpPr txBox="1">
            <a:spLocks noChangeArrowheads="1"/>
          </p:cNvSpPr>
          <p:nvPr/>
        </p:nvSpPr>
        <p:spPr bwMode="auto">
          <a:xfrm>
            <a:off x="467544" y="4430365"/>
            <a:ext cx="2223686" cy="369332"/>
          </a:xfrm>
          <a:prstGeom prst="rect">
            <a:avLst/>
          </a:prstGeom>
          <a:noFill/>
          <a:ln w="9525">
            <a:noFill/>
            <a:miter lim="800000"/>
            <a:headEnd/>
            <a:tailEnd/>
          </a:ln>
          <a:effectLst/>
        </p:spPr>
        <p:txBody>
          <a:bodyPr wrap="none">
            <a:spAutoFit/>
          </a:bodyPr>
          <a:lstStyle/>
          <a:p>
            <a:r>
              <a:rPr lang="fr-FR" dirty="0" smtClean="0"/>
              <a:t>Flux </a:t>
            </a:r>
            <a:r>
              <a:rPr lang="fr-FR" dirty="0" err="1" smtClean="0"/>
              <a:t>emitted</a:t>
            </a:r>
            <a:r>
              <a:rPr lang="fr-FR" dirty="0" smtClean="0"/>
              <a:t> by </a:t>
            </a:r>
            <a:r>
              <a:rPr lang="fr-FR" dirty="0" err="1" smtClean="0"/>
              <a:t>cell</a:t>
            </a:r>
            <a:r>
              <a:rPr lang="fr-FR" dirty="0" smtClean="0"/>
              <a:t>:</a:t>
            </a:r>
            <a:endParaRPr lang="fr-FR" dirty="0"/>
          </a:p>
        </p:txBody>
      </p:sp>
      <p:sp>
        <p:nvSpPr>
          <p:cNvPr id="27" name="Text Box 13"/>
          <p:cNvSpPr txBox="1">
            <a:spLocks noChangeArrowheads="1"/>
          </p:cNvSpPr>
          <p:nvPr/>
        </p:nvSpPr>
        <p:spPr bwMode="auto">
          <a:xfrm>
            <a:off x="467544" y="4862165"/>
            <a:ext cx="2544286" cy="369332"/>
          </a:xfrm>
          <a:prstGeom prst="rect">
            <a:avLst/>
          </a:prstGeom>
          <a:noFill/>
          <a:ln w="9525">
            <a:noFill/>
            <a:miter lim="800000"/>
            <a:headEnd/>
            <a:tailEnd/>
          </a:ln>
          <a:effectLst/>
        </p:spPr>
        <p:txBody>
          <a:bodyPr wrap="none">
            <a:spAutoFit/>
          </a:bodyPr>
          <a:lstStyle/>
          <a:p>
            <a:r>
              <a:rPr lang="fr-FR" dirty="0"/>
              <a:t>Flux </a:t>
            </a:r>
            <a:r>
              <a:rPr lang="fr-FR" dirty="0" err="1" smtClean="0"/>
              <a:t>recieved</a:t>
            </a:r>
            <a:r>
              <a:rPr lang="fr-FR" dirty="0" smtClean="0"/>
              <a:t> by </a:t>
            </a:r>
            <a:r>
              <a:rPr lang="fr-FR" dirty="0" err="1" smtClean="0"/>
              <a:t>subs</a:t>
            </a:r>
            <a:r>
              <a:rPr lang="fr-FR" dirty="0" smtClean="0"/>
              <a:t>:</a:t>
            </a:r>
            <a:endParaRPr lang="fr-FR" dirty="0"/>
          </a:p>
        </p:txBody>
      </p:sp>
      <p:sp>
        <p:nvSpPr>
          <p:cNvPr id="28" name="Text Box 17"/>
          <p:cNvSpPr txBox="1">
            <a:spLocks noChangeArrowheads="1"/>
          </p:cNvSpPr>
          <p:nvPr/>
        </p:nvSpPr>
        <p:spPr bwMode="auto">
          <a:xfrm>
            <a:off x="3203650" y="4832846"/>
            <a:ext cx="4087813" cy="366712"/>
          </a:xfrm>
          <a:prstGeom prst="rect">
            <a:avLst/>
          </a:prstGeom>
          <a:noFill/>
          <a:ln w="9525">
            <a:noFill/>
            <a:miter lim="800000"/>
            <a:headEnd/>
            <a:tailEnd/>
          </a:ln>
          <a:effectLst/>
        </p:spPr>
        <p:txBody>
          <a:bodyPr wrap="none">
            <a:spAutoFit/>
          </a:bodyPr>
          <a:lstStyle/>
          <a:p>
            <a:r>
              <a:rPr lang="fr-FR" b="1" dirty="0">
                <a:solidFill>
                  <a:schemeClr val="tx1"/>
                </a:solidFill>
              </a:rPr>
              <a:t>F</a:t>
            </a:r>
            <a:r>
              <a:rPr lang="fr-FR" b="1" baseline="-25000" dirty="0">
                <a:solidFill>
                  <a:schemeClr val="tx1"/>
                </a:solidFill>
              </a:rPr>
              <a:t>r</a:t>
            </a:r>
            <a:r>
              <a:rPr lang="fr-FR" b="1" dirty="0">
                <a:solidFill>
                  <a:schemeClr val="tx1"/>
                </a:solidFill>
              </a:rPr>
              <a:t> = F</a:t>
            </a:r>
            <a:r>
              <a:rPr lang="fr-FR" b="1" baseline="-25000" dirty="0">
                <a:solidFill>
                  <a:schemeClr val="tx1"/>
                </a:solidFill>
              </a:rPr>
              <a:t>e</a:t>
            </a:r>
            <a:r>
              <a:rPr lang="fr-FR" b="1" dirty="0">
                <a:solidFill>
                  <a:schemeClr val="tx1"/>
                </a:solidFill>
              </a:rPr>
              <a:t> h</a:t>
            </a:r>
            <a:r>
              <a:rPr lang="fr-FR" b="1" baseline="30000" dirty="0">
                <a:solidFill>
                  <a:schemeClr val="tx1"/>
                </a:solidFill>
              </a:rPr>
              <a:t>2</a:t>
            </a:r>
            <a:r>
              <a:rPr lang="fr-FR" b="1" dirty="0">
                <a:solidFill>
                  <a:schemeClr val="tx1"/>
                </a:solidFill>
                <a:latin typeface="Symbol" pitchFamily="18" charset="2"/>
              </a:rPr>
              <a:t> </a:t>
            </a:r>
            <a:r>
              <a:rPr lang="fr-FR" b="1" dirty="0">
                <a:solidFill>
                  <a:schemeClr val="tx1"/>
                </a:solidFill>
              </a:rPr>
              <a:t>/ (h+x</a:t>
            </a:r>
            <a:r>
              <a:rPr lang="fr-FR" b="1" baseline="30000" dirty="0">
                <a:solidFill>
                  <a:schemeClr val="tx1"/>
                </a:solidFill>
              </a:rPr>
              <a:t>2</a:t>
            </a:r>
            <a:r>
              <a:rPr lang="fr-FR" b="1" dirty="0">
                <a:solidFill>
                  <a:schemeClr val="tx1"/>
                </a:solidFill>
              </a:rPr>
              <a:t>)</a:t>
            </a:r>
            <a:r>
              <a:rPr lang="fr-FR" b="1" baseline="30000" dirty="0">
                <a:solidFill>
                  <a:schemeClr val="tx1"/>
                </a:solidFill>
              </a:rPr>
              <a:t>2</a:t>
            </a:r>
            <a:r>
              <a:rPr lang="fr-FR" b="1" dirty="0">
                <a:solidFill>
                  <a:schemeClr val="tx1"/>
                </a:solidFill>
              </a:rPr>
              <a:t>). (cos </a:t>
            </a:r>
            <a:r>
              <a:rPr lang="fr-FR" b="1" dirty="0">
                <a:solidFill>
                  <a:schemeClr val="tx1"/>
                </a:solidFill>
                <a:latin typeface="Symbol" pitchFamily="18" charset="2"/>
              </a:rPr>
              <a:t>q </a:t>
            </a:r>
            <a:r>
              <a:rPr lang="fr-FR" b="1" dirty="0">
                <a:solidFill>
                  <a:schemeClr val="tx1"/>
                </a:solidFill>
              </a:rPr>
              <a:t>+x/</a:t>
            </a:r>
            <a:r>
              <a:rPr lang="fr-FR" b="1" dirty="0" err="1">
                <a:solidFill>
                  <a:schemeClr val="tx1"/>
                </a:solidFill>
              </a:rPr>
              <a:t>h.sin</a:t>
            </a:r>
            <a:r>
              <a:rPr lang="fr-FR" b="1" dirty="0" err="1">
                <a:solidFill>
                  <a:schemeClr val="tx1"/>
                </a:solidFill>
                <a:latin typeface="Symbol" pitchFamily="18" charset="2"/>
              </a:rPr>
              <a:t>q</a:t>
            </a:r>
            <a:r>
              <a:rPr lang="fr-FR" b="1" dirty="0">
                <a:solidFill>
                  <a:schemeClr val="tx1"/>
                </a:solidFill>
              </a:rPr>
              <a:t>) </a:t>
            </a:r>
          </a:p>
        </p:txBody>
      </p:sp>
      <p:sp>
        <p:nvSpPr>
          <p:cNvPr id="29" name="Text Box 18"/>
          <p:cNvSpPr txBox="1">
            <a:spLocks noChangeArrowheads="1"/>
          </p:cNvSpPr>
          <p:nvPr/>
        </p:nvSpPr>
        <p:spPr bwMode="auto">
          <a:xfrm>
            <a:off x="5004619" y="5222528"/>
            <a:ext cx="1674813" cy="366712"/>
          </a:xfrm>
          <a:prstGeom prst="rect">
            <a:avLst/>
          </a:prstGeom>
          <a:noFill/>
          <a:ln w="9525">
            <a:noFill/>
            <a:miter lim="800000"/>
            <a:headEnd/>
            <a:tailEnd/>
          </a:ln>
          <a:effectLst/>
        </p:spPr>
        <p:txBody>
          <a:bodyPr wrap="none">
            <a:spAutoFit/>
          </a:bodyPr>
          <a:lstStyle/>
          <a:p>
            <a:r>
              <a:rPr lang="fr-FR" b="1">
                <a:solidFill>
                  <a:schemeClr val="tx1"/>
                </a:solidFill>
                <a:sym typeface="Wingdings 3" pitchFamily="18" charset="2"/>
              </a:rPr>
              <a:t>  </a:t>
            </a:r>
            <a:r>
              <a:rPr lang="fr-FR" b="1">
                <a:solidFill>
                  <a:schemeClr val="tx1"/>
                </a:solidFill>
              </a:rPr>
              <a:t>F</a:t>
            </a:r>
            <a:r>
              <a:rPr lang="fr-FR" b="1" baseline="-25000">
                <a:solidFill>
                  <a:schemeClr val="tx1"/>
                </a:solidFill>
              </a:rPr>
              <a:t>r</a:t>
            </a:r>
            <a:r>
              <a:rPr lang="fr-FR" b="1">
                <a:solidFill>
                  <a:schemeClr val="tx1"/>
                </a:solidFill>
              </a:rPr>
              <a:t> </a:t>
            </a:r>
            <a:r>
              <a:rPr lang="en-US" b="1">
                <a:solidFill>
                  <a:schemeClr val="tx1"/>
                </a:solidFill>
                <a:cs typeface="Arial" pitchFamily="34" charset="0"/>
              </a:rPr>
              <a:t>~</a:t>
            </a:r>
            <a:r>
              <a:rPr lang="fr-FR" b="1">
                <a:solidFill>
                  <a:schemeClr val="tx1"/>
                </a:solidFill>
              </a:rPr>
              <a:t> F</a:t>
            </a:r>
            <a:r>
              <a:rPr lang="fr-FR" b="1" baseline="-25000">
                <a:solidFill>
                  <a:schemeClr val="tx1"/>
                </a:solidFill>
              </a:rPr>
              <a:t>e</a:t>
            </a:r>
            <a:r>
              <a:rPr lang="fr-FR" b="1">
                <a:solidFill>
                  <a:schemeClr val="tx1"/>
                </a:solidFill>
              </a:rPr>
              <a:t> / h</a:t>
            </a:r>
            <a:r>
              <a:rPr lang="fr-FR" b="1" baseline="30000">
                <a:solidFill>
                  <a:schemeClr val="tx1"/>
                </a:solidFill>
              </a:rPr>
              <a:t>2</a:t>
            </a:r>
            <a:r>
              <a:rPr lang="fr-FR" b="1">
                <a:solidFill>
                  <a:schemeClr val="tx1"/>
                </a:solidFill>
              </a:rPr>
              <a:t> </a:t>
            </a:r>
          </a:p>
        </p:txBody>
      </p:sp>
      <p:sp>
        <p:nvSpPr>
          <p:cNvPr id="30" name="Text Box 36"/>
          <p:cNvSpPr txBox="1">
            <a:spLocks noChangeArrowheads="1"/>
          </p:cNvSpPr>
          <p:nvPr/>
        </p:nvSpPr>
        <p:spPr bwMode="auto">
          <a:xfrm>
            <a:off x="467544" y="5229200"/>
            <a:ext cx="4141518" cy="830997"/>
          </a:xfrm>
          <a:prstGeom prst="rect">
            <a:avLst/>
          </a:prstGeom>
          <a:noFill/>
          <a:ln w="9525">
            <a:noFill/>
            <a:miter lim="800000"/>
            <a:headEnd/>
            <a:tailEnd/>
          </a:ln>
          <a:effectLst/>
        </p:spPr>
        <p:txBody>
          <a:bodyPr wrap="none">
            <a:spAutoFit/>
          </a:bodyPr>
          <a:lstStyle/>
          <a:p>
            <a:r>
              <a:rPr lang="fr-FR" dirty="0" err="1" smtClean="0"/>
              <a:t>Growth</a:t>
            </a:r>
            <a:r>
              <a:rPr lang="fr-FR" dirty="0" smtClean="0"/>
              <a:t> rate:</a:t>
            </a:r>
          </a:p>
          <a:p>
            <a:endParaRPr lang="fr-FR" sz="1000" b="1" dirty="0"/>
          </a:p>
          <a:p>
            <a:r>
              <a:rPr lang="fr-FR" dirty="0" err="1" smtClean="0"/>
              <a:t>Where</a:t>
            </a:r>
            <a:r>
              <a:rPr lang="fr-FR" dirty="0" smtClean="0"/>
              <a:t> </a:t>
            </a:r>
            <a:r>
              <a:rPr lang="fr-FR" b="1" dirty="0" smtClean="0">
                <a:solidFill>
                  <a:schemeClr val="tx1"/>
                </a:solidFill>
                <a:latin typeface="Symbol" pitchFamily="18" charset="2"/>
              </a:rPr>
              <a:t>x</a:t>
            </a:r>
            <a:r>
              <a:rPr lang="fr-FR" dirty="0" smtClean="0"/>
              <a:t> </a:t>
            </a:r>
            <a:r>
              <a:rPr lang="fr-FR" dirty="0" err="1" smtClean="0"/>
              <a:t>is</a:t>
            </a:r>
            <a:r>
              <a:rPr lang="fr-FR" dirty="0" smtClean="0"/>
              <a:t> the </a:t>
            </a:r>
            <a:r>
              <a:rPr lang="fr-FR" dirty="0" err="1" smtClean="0"/>
              <a:t>sticking</a:t>
            </a:r>
            <a:r>
              <a:rPr lang="fr-FR" dirty="0" smtClean="0"/>
              <a:t> coefficient (0-1)</a:t>
            </a:r>
            <a:endParaRPr lang="fr-FR" dirty="0"/>
          </a:p>
        </p:txBody>
      </p:sp>
      <p:sp>
        <p:nvSpPr>
          <p:cNvPr id="31" name="Text Box 38"/>
          <p:cNvSpPr txBox="1">
            <a:spLocks noChangeArrowheads="1"/>
          </p:cNvSpPr>
          <p:nvPr/>
        </p:nvSpPr>
        <p:spPr bwMode="auto">
          <a:xfrm>
            <a:off x="3203848" y="5229200"/>
            <a:ext cx="881973" cy="553998"/>
          </a:xfrm>
          <a:prstGeom prst="rect">
            <a:avLst/>
          </a:prstGeom>
          <a:noFill/>
          <a:ln w="9525">
            <a:noFill/>
            <a:miter lim="800000"/>
            <a:headEnd/>
            <a:tailEnd/>
          </a:ln>
          <a:effectLst/>
        </p:spPr>
        <p:txBody>
          <a:bodyPr wrap="none">
            <a:spAutoFit/>
          </a:bodyPr>
          <a:lstStyle/>
          <a:p>
            <a:r>
              <a:rPr lang="fr-FR" b="1" dirty="0" smtClean="0">
                <a:latin typeface="+mn-lt"/>
              </a:rPr>
              <a:t>F</a:t>
            </a:r>
            <a:r>
              <a:rPr lang="fr-FR" b="1" dirty="0" smtClean="0">
                <a:latin typeface="Symbol" pitchFamily="18" charset="2"/>
              </a:rPr>
              <a:t>= </a:t>
            </a:r>
            <a:r>
              <a:rPr lang="fr-FR" b="1" dirty="0" smtClean="0">
                <a:solidFill>
                  <a:schemeClr val="tx1"/>
                </a:solidFill>
                <a:latin typeface="Symbol" pitchFamily="18" charset="2"/>
              </a:rPr>
              <a:t>x </a:t>
            </a:r>
            <a:r>
              <a:rPr lang="fr-FR" b="1" dirty="0" smtClean="0">
                <a:latin typeface="+mn-lt"/>
              </a:rPr>
              <a:t>F</a:t>
            </a:r>
            <a:r>
              <a:rPr lang="fr-FR" b="1" baseline="-25000" dirty="0" smtClean="0">
                <a:latin typeface="+mn-lt"/>
              </a:rPr>
              <a:t>r</a:t>
            </a:r>
            <a:endParaRPr lang="fr-FR" b="1" baseline="-25000" dirty="0">
              <a:solidFill>
                <a:schemeClr val="tx1"/>
              </a:solidFill>
              <a:latin typeface="+mn-lt"/>
            </a:endParaRPr>
          </a:p>
          <a:p>
            <a:endParaRPr lang="fr-FR" b="1" baseline="-25000" dirty="0">
              <a:solidFill>
                <a:schemeClr val="tx1"/>
              </a:solidFill>
            </a:endParaRPr>
          </a:p>
        </p:txBody>
      </p:sp>
      <p:sp>
        <p:nvSpPr>
          <p:cNvPr id="33" name="TextBox 32"/>
          <p:cNvSpPr txBox="1"/>
          <p:nvPr/>
        </p:nvSpPr>
        <p:spPr>
          <a:xfrm>
            <a:off x="7092280" y="2348880"/>
            <a:ext cx="1584176" cy="276999"/>
          </a:xfrm>
          <a:prstGeom prst="rect">
            <a:avLst/>
          </a:prstGeom>
          <a:noFill/>
        </p:spPr>
        <p:txBody>
          <a:bodyPr wrap="square" rtlCol="0">
            <a:spAutoFit/>
          </a:bodyPr>
          <a:lstStyle/>
          <a:p>
            <a:r>
              <a:rPr lang="en-GB" sz="1200" dirty="0" smtClean="0"/>
              <a:t>RIBER SA</a:t>
            </a:r>
            <a:endParaRPr lang="en-GB" sz="1200" dirty="0"/>
          </a:p>
        </p:txBody>
      </p:sp>
      <p:sp>
        <p:nvSpPr>
          <p:cNvPr id="35" name="TextBox 34"/>
          <p:cNvSpPr txBox="1"/>
          <p:nvPr/>
        </p:nvSpPr>
        <p:spPr>
          <a:xfrm>
            <a:off x="395536" y="3356992"/>
            <a:ext cx="6696744" cy="830997"/>
          </a:xfrm>
          <a:prstGeom prst="rect">
            <a:avLst/>
          </a:prstGeom>
          <a:noFill/>
        </p:spPr>
        <p:txBody>
          <a:bodyPr wrap="square" rtlCol="0">
            <a:spAutoFit/>
          </a:bodyPr>
          <a:lstStyle/>
          <a:p>
            <a:r>
              <a:rPr lang="en-GB" sz="2400" dirty="0" smtClean="0">
                <a:latin typeface="+mn-lt"/>
              </a:rPr>
              <a:t>The growth rate is a function or the vapour pressure,  of the source, P</a:t>
            </a:r>
            <a:r>
              <a:rPr lang="en-GB" sz="2400" baseline="-25000" dirty="0" smtClean="0">
                <a:latin typeface="+mn-lt"/>
              </a:rPr>
              <a:t>s</a:t>
            </a:r>
            <a:r>
              <a:rPr lang="en-GB" sz="2400" dirty="0" smtClean="0">
                <a:latin typeface="+mn-lt"/>
              </a:rPr>
              <a:t> and the geometry</a:t>
            </a:r>
            <a:endParaRPr lang="en-GB" sz="2400" dirty="0">
              <a:latin typeface="+mn-lt"/>
            </a:endParaRPr>
          </a:p>
        </p:txBody>
      </p:sp>
      <p:sp>
        <p:nvSpPr>
          <p:cNvPr id="36" name="Title 1"/>
          <p:cNvSpPr>
            <a:spLocks noGrp="1"/>
          </p:cNvSpPr>
          <p:nvPr>
            <p:ph type="title"/>
          </p:nvPr>
        </p:nvSpPr>
        <p:spPr>
          <a:xfrm>
            <a:off x="457200" y="274638"/>
            <a:ext cx="6491064" cy="634082"/>
          </a:xfrm>
        </p:spPr>
        <p:txBody>
          <a:bodyPr/>
          <a:lstStyle/>
          <a:p>
            <a:pPr algn="l"/>
            <a:r>
              <a:rPr lang="en-GB" sz="3600" b="1" dirty="0" smtClean="0">
                <a:solidFill>
                  <a:srgbClr val="002060"/>
                </a:solidFill>
              </a:rPr>
              <a:t>Epitaxial Technologies -MBE</a:t>
            </a:r>
            <a:endParaRPr lang="en-GB" sz="3600" b="1" dirty="0">
              <a:solidFill>
                <a:srgbClr val="002060"/>
              </a:solidFill>
            </a:endParaRPr>
          </a:p>
        </p:txBody>
      </p:sp>
    </p:spTree>
    <p:extLst>
      <p:ext uri="{BB962C8B-B14F-4D97-AF65-F5344CB8AC3E}">
        <p14:creationId xmlns:p14="http://schemas.microsoft.com/office/powerpoint/2010/main" val="8307299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908720"/>
            <a:ext cx="5112568" cy="2016223"/>
          </a:xfrm>
        </p:spPr>
        <p:txBody>
          <a:bodyPr/>
          <a:lstStyle/>
          <a:p>
            <a:pPr>
              <a:buNone/>
            </a:pPr>
            <a:r>
              <a:rPr lang="en-GB" sz="2400" b="1" dirty="0" smtClean="0"/>
              <a:t>MBE requires molecular transport</a:t>
            </a:r>
          </a:p>
          <a:p>
            <a:pPr marL="0">
              <a:buNone/>
            </a:pPr>
            <a:r>
              <a:rPr lang="en-GB" sz="2400" dirty="0" smtClean="0"/>
              <a:t>Collisions with residual gas molecules would interfere &amp; react with the flow of vapour species. </a:t>
            </a:r>
            <a:endParaRPr lang="en-GB" sz="2400" b="1" dirty="0" smtClean="0"/>
          </a:p>
          <a:p>
            <a:pPr>
              <a:buNone/>
            </a:pPr>
            <a:endParaRPr lang="en-GB" sz="2200" b="1" dirty="0"/>
          </a:p>
        </p:txBody>
      </p:sp>
      <p:grpSp>
        <p:nvGrpSpPr>
          <p:cNvPr id="4" name="Group 36"/>
          <p:cNvGrpSpPr>
            <a:grpSpLocks/>
          </p:cNvGrpSpPr>
          <p:nvPr/>
        </p:nvGrpSpPr>
        <p:grpSpPr bwMode="auto">
          <a:xfrm>
            <a:off x="5724128" y="692696"/>
            <a:ext cx="3227388" cy="2564830"/>
            <a:chOff x="430" y="2526"/>
            <a:chExt cx="2033" cy="1476"/>
          </a:xfrm>
        </p:grpSpPr>
        <p:sp>
          <p:nvSpPr>
            <p:cNvPr id="5" name="Rectangle 18"/>
            <p:cNvSpPr>
              <a:spLocks noChangeArrowheads="1"/>
            </p:cNvSpPr>
            <p:nvPr/>
          </p:nvSpPr>
          <p:spPr bwMode="auto">
            <a:xfrm>
              <a:off x="830" y="2568"/>
              <a:ext cx="1633" cy="1089"/>
            </a:xfrm>
            <a:prstGeom prst="rect">
              <a:avLst/>
            </a:prstGeom>
            <a:solidFill>
              <a:schemeClr val="accent1"/>
            </a:solidFill>
            <a:ln w="9525">
              <a:solidFill>
                <a:schemeClr val="tx1"/>
              </a:solidFill>
              <a:miter lim="800000"/>
              <a:headEnd/>
              <a:tailEnd/>
            </a:ln>
            <a:effectLst/>
          </p:spPr>
          <p:txBody>
            <a:bodyPr wrap="none" anchor="ctr"/>
            <a:lstStyle/>
            <a:p>
              <a:endParaRPr lang="en-GB"/>
            </a:p>
          </p:txBody>
        </p:sp>
        <p:sp>
          <p:nvSpPr>
            <p:cNvPr id="7" name="Text Box 16"/>
            <p:cNvSpPr txBox="1">
              <a:spLocks noChangeArrowheads="1"/>
            </p:cNvSpPr>
            <p:nvPr/>
          </p:nvSpPr>
          <p:spPr bwMode="auto">
            <a:xfrm>
              <a:off x="1165" y="3808"/>
              <a:ext cx="924" cy="194"/>
            </a:xfrm>
            <a:prstGeom prst="rect">
              <a:avLst/>
            </a:prstGeom>
            <a:noFill/>
            <a:ln w="9525">
              <a:noFill/>
              <a:miter lim="800000"/>
              <a:headEnd/>
              <a:tailEnd/>
            </a:ln>
            <a:effectLst/>
          </p:spPr>
          <p:txBody>
            <a:bodyPr wrap="none">
              <a:spAutoFit/>
            </a:bodyPr>
            <a:lstStyle/>
            <a:p>
              <a:r>
                <a:rPr lang="fr-FR" sz="1400" b="1" dirty="0" smtClean="0">
                  <a:solidFill>
                    <a:schemeClr val="tx1"/>
                  </a:solidFill>
                </a:rPr>
                <a:t>Pressure </a:t>
              </a:r>
              <a:r>
                <a:rPr lang="fr-FR" sz="1400" b="1" dirty="0">
                  <a:solidFill>
                    <a:schemeClr val="tx1"/>
                  </a:solidFill>
                </a:rPr>
                <a:t>(Torr)</a:t>
              </a:r>
            </a:p>
          </p:txBody>
        </p:sp>
        <p:sp>
          <p:nvSpPr>
            <p:cNvPr id="8" name="Text Box 17"/>
            <p:cNvSpPr txBox="1">
              <a:spLocks noChangeArrowheads="1"/>
            </p:cNvSpPr>
            <p:nvPr/>
          </p:nvSpPr>
          <p:spPr bwMode="auto">
            <a:xfrm>
              <a:off x="847" y="3667"/>
              <a:ext cx="1565" cy="192"/>
            </a:xfrm>
            <a:prstGeom prst="rect">
              <a:avLst/>
            </a:prstGeom>
            <a:noFill/>
            <a:ln w="9525">
              <a:noFill/>
              <a:miter lim="800000"/>
              <a:headEnd/>
              <a:tailEnd/>
            </a:ln>
            <a:effectLst/>
          </p:spPr>
          <p:txBody>
            <a:bodyPr wrap="none">
              <a:spAutoFit/>
            </a:bodyPr>
            <a:lstStyle/>
            <a:p>
              <a:r>
                <a:rPr lang="fr-FR" sz="1400" b="1">
                  <a:solidFill>
                    <a:schemeClr val="tx1"/>
                  </a:solidFill>
                </a:rPr>
                <a:t>10</a:t>
              </a:r>
              <a:r>
                <a:rPr lang="fr-FR" sz="1400" b="1" baseline="30000">
                  <a:solidFill>
                    <a:schemeClr val="tx1"/>
                  </a:solidFill>
                </a:rPr>
                <a:t>-10</a:t>
              </a:r>
              <a:r>
                <a:rPr lang="fr-FR" sz="1400" b="1">
                  <a:solidFill>
                    <a:schemeClr val="tx1"/>
                  </a:solidFill>
                </a:rPr>
                <a:t>             10</a:t>
              </a:r>
              <a:r>
                <a:rPr lang="fr-FR" sz="1400" b="1" baseline="30000">
                  <a:solidFill>
                    <a:schemeClr val="tx1"/>
                  </a:solidFill>
                </a:rPr>
                <a:t>-6                   </a:t>
              </a:r>
              <a:r>
                <a:rPr lang="fr-FR" sz="1400" b="1">
                  <a:solidFill>
                    <a:schemeClr val="tx1"/>
                  </a:solidFill>
                </a:rPr>
                <a:t>10</a:t>
              </a:r>
              <a:r>
                <a:rPr lang="fr-FR" sz="1400" b="1" baseline="30000">
                  <a:solidFill>
                    <a:schemeClr val="tx1"/>
                  </a:solidFill>
                </a:rPr>
                <a:t>-2</a:t>
              </a:r>
              <a:r>
                <a:rPr lang="fr-FR" sz="1400" b="1">
                  <a:solidFill>
                    <a:schemeClr val="tx1"/>
                  </a:solidFill>
                </a:rPr>
                <a:t>  </a:t>
              </a:r>
            </a:p>
          </p:txBody>
        </p:sp>
        <p:sp>
          <p:nvSpPr>
            <p:cNvPr id="9" name="Line 19"/>
            <p:cNvSpPr>
              <a:spLocks noChangeShapeType="1"/>
            </p:cNvSpPr>
            <p:nvPr/>
          </p:nvSpPr>
          <p:spPr bwMode="auto">
            <a:xfrm flipV="1">
              <a:off x="1029" y="3613"/>
              <a:ext cx="0" cy="45"/>
            </a:xfrm>
            <a:prstGeom prst="line">
              <a:avLst/>
            </a:prstGeom>
            <a:noFill/>
            <a:ln w="9525">
              <a:solidFill>
                <a:schemeClr val="tx1"/>
              </a:solidFill>
              <a:round/>
              <a:headEnd/>
              <a:tailEnd/>
            </a:ln>
            <a:effectLst/>
          </p:spPr>
          <p:txBody>
            <a:bodyPr/>
            <a:lstStyle/>
            <a:p>
              <a:endParaRPr lang="en-GB"/>
            </a:p>
          </p:txBody>
        </p:sp>
        <p:sp>
          <p:nvSpPr>
            <p:cNvPr id="10" name="Line 20"/>
            <p:cNvSpPr>
              <a:spLocks noChangeShapeType="1"/>
            </p:cNvSpPr>
            <p:nvPr/>
          </p:nvSpPr>
          <p:spPr bwMode="auto">
            <a:xfrm flipV="1">
              <a:off x="1310" y="3612"/>
              <a:ext cx="0" cy="45"/>
            </a:xfrm>
            <a:prstGeom prst="line">
              <a:avLst/>
            </a:prstGeom>
            <a:noFill/>
            <a:ln w="9525">
              <a:solidFill>
                <a:schemeClr val="tx1"/>
              </a:solidFill>
              <a:round/>
              <a:headEnd/>
              <a:tailEnd/>
            </a:ln>
            <a:effectLst/>
          </p:spPr>
          <p:txBody>
            <a:bodyPr/>
            <a:lstStyle/>
            <a:p>
              <a:endParaRPr lang="en-GB"/>
            </a:p>
          </p:txBody>
        </p:sp>
        <p:sp>
          <p:nvSpPr>
            <p:cNvPr id="11" name="Line 21"/>
            <p:cNvSpPr>
              <a:spLocks noChangeShapeType="1"/>
            </p:cNvSpPr>
            <p:nvPr/>
          </p:nvSpPr>
          <p:spPr bwMode="auto">
            <a:xfrm flipV="1">
              <a:off x="1600" y="3604"/>
              <a:ext cx="0" cy="45"/>
            </a:xfrm>
            <a:prstGeom prst="line">
              <a:avLst/>
            </a:prstGeom>
            <a:noFill/>
            <a:ln w="9525">
              <a:solidFill>
                <a:schemeClr val="tx1"/>
              </a:solidFill>
              <a:round/>
              <a:headEnd/>
              <a:tailEnd/>
            </a:ln>
            <a:effectLst/>
          </p:spPr>
          <p:txBody>
            <a:bodyPr/>
            <a:lstStyle/>
            <a:p>
              <a:endParaRPr lang="en-GB"/>
            </a:p>
          </p:txBody>
        </p:sp>
        <p:sp>
          <p:nvSpPr>
            <p:cNvPr id="12" name="Line 22"/>
            <p:cNvSpPr>
              <a:spLocks noChangeShapeType="1"/>
            </p:cNvSpPr>
            <p:nvPr/>
          </p:nvSpPr>
          <p:spPr bwMode="auto">
            <a:xfrm flipV="1">
              <a:off x="1891" y="3603"/>
              <a:ext cx="0" cy="45"/>
            </a:xfrm>
            <a:prstGeom prst="line">
              <a:avLst/>
            </a:prstGeom>
            <a:noFill/>
            <a:ln w="9525">
              <a:solidFill>
                <a:schemeClr val="tx1"/>
              </a:solidFill>
              <a:round/>
              <a:headEnd/>
              <a:tailEnd/>
            </a:ln>
            <a:effectLst/>
          </p:spPr>
          <p:txBody>
            <a:bodyPr/>
            <a:lstStyle/>
            <a:p>
              <a:endParaRPr lang="en-GB"/>
            </a:p>
          </p:txBody>
        </p:sp>
        <p:sp>
          <p:nvSpPr>
            <p:cNvPr id="13" name="Line 23"/>
            <p:cNvSpPr>
              <a:spLocks noChangeShapeType="1"/>
            </p:cNvSpPr>
            <p:nvPr/>
          </p:nvSpPr>
          <p:spPr bwMode="auto">
            <a:xfrm flipV="1">
              <a:off x="2172" y="3604"/>
              <a:ext cx="0" cy="45"/>
            </a:xfrm>
            <a:prstGeom prst="line">
              <a:avLst/>
            </a:prstGeom>
            <a:noFill/>
            <a:ln w="9525">
              <a:solidFill>
                <a:schemeClr val="tx1"/>
              </a:solidFill>
              <a:round/>
              <a:headEnd/>
              <a:tailEnd/>
            </a:ln>
            <a:effectLst/>
          </p:spPr>
          <p:txBody>
            <a:bodyPr/>
            <a:lstStyle/>
            <a:p>
              <a:endParaRPr lang="en-GB"/>
            </a:p>
          </p:txBody>
        </p:sp>
        <p:sp>
          <p:nvSpPr>
            <p:cNvPr id="14" name="Line 24"/>
            <p:cNvSpPr>
              <a:spLocks noChangeShapeType="1"/>
            </p:cNvSpPr>
            <p:nvPr/>
          </p:nvSpPr>
          <p:spPr bwMode="auto">
            <a:xfrm flipV="1">
              <a:off x="2435" y="3604"/>
              <a:ext cx="0" cy="45"/>
            </a:xfrm>
            <a:prstGeom prst="line">
              <a:avLst/>
            </a:prstGeom>
            <a:noFill/>
            <a:ln w="9525">
              <a:solidFill>
                <a:schemeClr val="tx1"/>
              </a:solidFill>
              <a:round/>
              <a:headEnd/>
              <a:tailEnd/>
            </a:ln>
            <a:effectLst/>
          </p:spPr>
          <p:txBody>
            <a:bodyPr/>
            <a:lstStyle/>
            <a:p>
              <a:endParaRPr lang="en-GB"/>
            </a:p>
          </p:txBody>
        </p:sp>
        <p:sp>
          <p:nvSpPr>
            <p:cNvPr id="15" name="Line 28"/>
            <p:cNvSpPr>
              <a:spLocks noChangeShapeType="1"/>
            </p:cNvSpPr>
            <p:nvPr/>
          </p:nvSpPr>
          <p:spPr bwMode="auto">
            <a:xfrm>
              <a:off x="839" y="2659"/>
              <a:ext cx="91" cy="0"/>
            </a:xfrm>
            <a:prstGeom prst="line">
              <a:avLst/>
            </a:prstGeom>
            <a:noFill/>
            <a:ln w="9525">
              <a:solidFill>
                <a:schemeClr val="tx1"/>
              </a:solidFill>
              <a:round/>
              <a:headEnd/>
              <a:tailEnd/>
            </a:ln>
            <a:effectLst/>
          </p:spPr>
          <p:txBody>
            <a:bodyPr/>
            <a:lstStyle/>
            <a:p>
              <a:endParaRPr lang="en-GB"/>
            </a:p>
          </p:txBody>
        </p:sp>
        <p:sp>
          <p:nvSpPr>
            <p:cNvPr id="16" name="Line 29"/>
            <p:cNvSpPr>
              <a:spLocks noChangeShapeType="1"/>
            </p:cNvSpPr>
            <p:nvPr/>
          </p:nvSpPr>
          <p:spPr bwMode="auto">
            <a:xfrm>
              <a:off x="839" y="2840"/>
              <a:ext cx="91" cy="0"/>
            </a:xfrm>
            <a:prstGeom prst="line">
              <a:avLst/>
            </a:prstGeom>
            <a:noFill/>
            <a:ln w="9525">
              <a:solidFill>
                <a:schemeClr val="tx1"/>
              </a:solidFill>
              <a:round/>
              <a:headEnd/>
              <a:tailEnd/>
            </a:ln>
            <a:effectLst/>
          </p:spPr>
          <p:txBody>
            <a:bodyPr/>
            <a:lstStyle/>
            <a:p>
              <a:endParaRPr lang="en-GB"/>
            </a:p>
          </p:txBody>
        </p:sp>
        <p:sp>
          <p:nvSpPr>
            <p:cNvPr id="17" name="Line 30"/>
            <p:cNvSpPr>
              <a:spLocks noChangeShapeType="1"/>
            </p:cNvSpPr>
            <p:nvPr/>
          </p:nvSpPr>
          <p:spPr bwMode="auto">
            <a:xfrm>
              <a:off x="839" y="3040"/>
              <a:ext cx="91" cy="0"/>
            </a:xfrm>
            <a:prstGeom prst="line">
              <a:avLst/>
            </a:prstGeom>
            <a:noFill/>
            <a:ln w="9525">
              <a:solidFill>
                <a:schemeClr val="tx1"/>
              </a:solidFill>
              <a:round/>
              <a:headEnd/>
              <a:tailEnd/>
            </a:ln>
            <a:effectLst/>
          </p:spPr>
          <p:txBody>
            <a:bodyPr/>
            <a:lstStyle/>
            <a:p>
              <a:endParaRPr lang="en-GB"/>
            </a:p>
          </p:txBody>
        </p:sp>
        <p:sp>
          <p:nvSpPr>
            <p:cNvPr id="18" name="Line 31"/>
            <p:cNvSpPr>
              <a:spLocks noChangeShapeType="1"/>
            </p:cNvSpPr>
            <p:nvPr/>
          </p:nvSpPr>
          <p:spPr bwMode="auto">
            <a:xfrm>
              <a:off x="839" y="3249"/>
              <a:ext cx="91" cy="0"/>
            </a:xfrm>
            <a:prstGeom prst="line">
              <a:avLst/>
            </a:prstGeom>
            <a:noFill/>
            <a:ln w="9525">
              <a:solidFill>
                <a:schemeClr val="tx1"/>
              </a:solidFill>
              <a:round/>
              <a:headEnd/>
              <a:tailEnd/>
            </a:ln>
            <a:effectLst/>
          </p:spPr>
          <p:txBody>
            <a:bodyPr/>
            <a:lstStyle/>
            <a:p>
              <a:endParaRPr lang="en-GB"/>
            </a:p>
          </p:txBody>
        </p:sp>
        <p:sp>
          <p:nvSpPr>
            <p:cNvPr id="19" name="Line 32"/>
            <p:cNvSpPr>
              <a:spLocks noChangeShapeType="1"/>
            </p:cNvSpPr>
            <p:nvPr/>
          </p:nvSpPr>
          <p:spPr bwMode="auto">
            <a:xfrm>
              <a:off x="839" y="3475"/>
              <a:ext cx="91" cy="0"/>
            </a:xfrm>
            <a:prstGeom prst="line">
              <a:avLst/>
            </a:prstGeom>
            <a:noFill/>
            <a:ln w="9525">
              <a:solidFill>
                <a:schemeClr val="tx1"/>
              </a:solidFill>
              <a:round/>
              <a:headEnd/>
              <a:tailEnd/>
            </a:ln>
            <a:effectLst/>
          </p:spPr>
          <p:txBody>
            <a:bodyPr/>
            <a:lstStyle/>
            <a:p>
              <a:endParaRPr lang="en-GB"/>
            </a:p>
          </p:txBody>
        </p:sp>
        <p:sp>
          <p:nvSpPr>
            <p:cNvPr id="20" name="Text Box 33"/>
            <p:cNvSpPr txBox="1">
              <a:spLocks noChangeArrowheads="1"/>
            </p:cNvSpPr>
            <p:nvPr/>
          </p:nvSpPr>
          <p:spPr bwMode="auto">
            <a:xfrm rot="10800000">
              <a:off x="430" y="2526"/>
              <a:ext cx="252" cy="1122"/>
            </a:xfrm>
            <a:prstGeom prst="rect">
              <a:avLst/>
            </a:prstGeom>
            <a:noFill/>
            <a:ln w="9525">
              <a:noFill/>
              <a:miter lim="800000"/>
              <a:headEnd/>
              <a:tailEnd/>
            </a:ln>
            <a:effectLst/>
          </p:spPr>
          <p:txBody>
            <a:bodyPr vert="eaVert" wrap="none">
              <a:spAutoFit/>
            </a:bodyPr>
            <a:lstStyle/>
            <a:p>
              <a:r>
                <a:rPr lang="fr-FR" sz="1400" b="1" dirty="0" err="1" smtClean="0">
                  <a:solidFill>
                    <a:schemeClr val="tx1"/>
                  </a:solidFill>
                </a:rPr>
                <a:t>Mean</a:t>
              </a:r>
              <a:r>
                <a:rPr lang="fr-FR" sz="1400" b="1" dirty="0" smtClean="0">
                  <a:solidFill>
                    <a:schemeClr val="tx1"/>
                  </a:solidFill>
                </a:rPr>
                <a:t> free </a:t>
              </a:r>
              <a:r>
                <a:rPr lang="fr-FR" sz="1400" b="1" dirty="0" err="1" smtClean="0">
                  <a:solidFill>
                    <a:schemeClr val="tx1"/>
                  </a:solidFill>
                </a:rPr>
                <a:t>path</a:t>
              </a:r>
              <a:r>
                <a:rPr lang="fr-FR" sz="1400" b="1" dirty="0" smtClean="0">
                  <a:solidFill>
                    <a:schemeClr val="tx1"/>
                  </a:solidFill>
                </a:rPr>
                <a:t> (cm)</a:t>
              </a:r>
              <a:endParaRPr lang="fr-FR" sz="1400" b="1" dirty="0">
                <a:solidFill>
                  <a:schemeClr val="tx1"/>
                </a:solidFill>
              </a:endParaRPr>
            </a:p>
          </p:txBody>
        </p:sp>
        <p:sp>
          <p:nvSpPr>
            <p:cNvPr id="21" name="Text Box 34"/>
            <p:cNvSpPr txBox="1">
              <a:spLocks noChangeArrowheads="1"/>
            </p:cNvSpPr>
            <p:nvPr/>
          </p:nvSpPr>
          <p:spPr bwMode="auto">
            <a:xfrm>
              <a:off x="567" y="2570"/>
              <a:ext cx="317" cy="1264"/>
            </a:xfrm>
            <a:prstGeom prst="rect">
              <a:avLst/>
            </a:prstGeom>
            <a:noFill/>
            <a:ln w="9525">
              <a:noFill/>
              <a:miter lim="800000"/>
              <a:headEnd/>
              <a:tailEnd/>
            </a:ln>
            <a:effectLst/>
          </p:spPr>
          <p:txBody>
            <a:bodyPr>
              <a:spAutoFit/>
            </a:bodyPr>
            <a:lstStyle/>
            <a:p>
              <a:r>
                <a:rPr lang="fr-FR" sz="1400" b="1">
                  <a:solidFill>
                    <a:schemeClr val="tx1"/>
                  </a:solidFill>
                </a:rPr>
                <a:t>10</a:t>
              </a:r>
              <a:r>
                <a:rPr lang="fr-FR" sz="1400" b="1" baseline="30000">
                  <a:solidFill>
                    <a:schemeClr val="tx1"/>
                  </a:solidFill>
                </a:rPr>
                <a:t>8</a:t>
              </a:r>
            </a:p>
            <a:p>
              <a:endParaRPr lang="fr-FR" sz="1400" b="1">
                <a:solidFill>
                  <a:schemeClr val="tx1"/>
                </a:solidFill>
              </a:endParaRPr>
            </a:p>
            <a:p>
              <a:endParaRPr lang="fr-FR" sz="1400" b="1">
                <a:solidFill>
                  <a:schemeClr val="tx1"/>
                </a:solidFill>
              </a:endParaRPr>
            </a:p>
            <a:p>
              <a:r>
                <a:rPr lang="fr-FR" sz="1400" b="1">
                  <a:solidFill>
                    <a:schemeClr val="tx1"/>
                  </a:solidFill>
                </a:rPr>
                <a:t>10</a:t>
              </a:r>
              <a:r>
                <a:rPr lang="fr-FR" sz="1400" b="1" baseline="30000">
                  <a:solidFill>
                    <a:schemeClr val="tx1"/>
                  </a:solidFill>
                </a:rPr>
                <a:t>4</a:t>
              </a:r>
            </a:p>
            <a:p>
              <a:endParaRPr lang="fr-FR" sz="1400" b="1">
                <a:solidFill>
                  <a:schemeClr val="tx1"/>
                </a:solidFill>
              </a:endParaRPr>
            </a:p>
            <a:p>
              <a:endParaRPr lang="fr-FR" sz="1400" b="1">
                <a:solidFill>
                  <a:schemeClr val="tx1"/>
                </a:solidFill>
              </a:endParaRPr>
            </a:p>
            <a:p>
              <a:r>
                <a:rPr lang="fr-FR" sz="1400" b="1">
                  <a:solidFill>
                    <a:schemeClr val="tx1"/>
                  </a:solidFill>
                </a:rPr>
                <a:t>   1</a:t>
              </a:r>
            </a:p>
            <a:p>
              <a:endParaRPr lang="fr-FR" sz="1400" b="1">
                <a:solidFill>
                  <a:schemeClr val="tx1"/>
                </a:solidFill>
              </a:endParaRPr>
            </a:p>
            <a:p>
              <a:endParaRPr lang="fr-FR" sz="1400" b="1">
                <a:solidFill>
                  <a:schemeClr val="tx1"/>
                </a:solidFill>
              </a:endParaRPr>
            </a:p>
          </p:txBody>
        </p:sp>
        <p:sp>
          <p:nvSpPr>
            <p:cNvPr id="22" name="Line 35"/>
            <p:cNvSpPr>
              <a:spLocks noChangeShapeType="1"/>
            </p:cNvSpPr>
            <p:nvPr/>
          </p:nvSpPr>
          <p:spPr bwMode="auto">
            <a:xfrm>
              <a:off x="857" y="2568"/>
              <a:ext cx="1542" cy="1089"/>
            </a:xfrm>
            <a:prstGeom prst="line">
              <a:avLst/>
            </a:prstGeom>
            <a:noFill/>
            <a:ln w="9525">
              <a:solidFill>
                <a:schemeClr val="tx1"/>
              </a:solidFill>
              <a:round/>
              <a:headEnd/>
              <a:tailEnd/>
            </a:ln>
            <a:effectLst/>
          </p:spPr>
          <p:txBody>
            <a:bodyPr/>
            <a:lstStyle/>
            <a:p>
              <a:endParaRPr lang="en-GB"/>
            </a:p>
          </p:txBody>
        </p:sp>
      </p:grpSp>
      <p:sp>
        <p:nvSpPr>
          <p:cNvPr id="23" name="TextBox 22"/>
          <p:cNvSpPr txBox="1"/>
          <p:nvPr/>
        </p:nvSpPr>
        <p:spPr>
          <a:xfrm>
            <a:off x="2987824" y="3068960"/>
            <a:ext cx="1224136" cy="307777"/>
          </a:xfrm>
          <a:prstGeom prst="rect">
            <a:avLst/>
          </a:prstGeom>
          <a:noFill/>
        </p:spPr>
        <p:txBody>
          <a:bodyPr wrap="square" rtlCol="0">
            <a:spAutoFit/>
          </a:bodyPr>
          <a:lstStyle/>
          <a:p>
            <a:r>
              <a:rPr lang="en-GB" sz="1400" dirty="0" smtClean="0">
                <a:solidFill>
                  <a:schemeClr val="bg1"/>
                </a:solidFill>
              </a:rPr>
              <a:t>300K</a:t>
            </a:r>
            <a:endParaRPr lang="en-GB" sz="1400" dirty="0">
              <a:solidFill>
                <a:schemeClr val="bg1"/>
              </a:solidFill>
            </a:endParaRPr>
          </a:p>
        </p:txBody>
      </p:sp>
      <p:sp>
        <p:nvSpPr>
          <p:cNvPr id="24" name="Rectangle 23"/>
          <p:cNvSpPr/>
          <p:nvPr/>
        </p:nvSpPr>
        <p:spPr>
          <a:xfrm>
            <a:off x="4572000" y="3212976"/>
            <a:ext cx="4572000" cy="1384995"/>
          </a:xfrm>
          <a:prstGeom prst="rect">
            <a:avLst/>
          </a:prstGeom>
        </p:spPr>
        <p:txBody>
          <a:bodyPr wrap="square">
            <a:spAutoFit/>
          </a:bodyPr>
          <a:lstStyle/>
          <a:p>
            <a:r>
              <a:rPr lang="fr-FR" b="1" dirty="0" smtClean="0">
                <a:solidFill>
                  <a:schemeClr val="tx1"/>
                </a:solidFill>
              </a:rPr>
              <a:t>P = 10</a:t>
            </a:r>
            <a:r>
              <a:rPr lang="fr-FR" b="1" baseline="30000" dirty="0" smtClean="0">
                <a:solidFill>
                  <a:schemeClr val="tx1"/>
                </a:solidFill>
              </a:rPr>
              <a:t>-8</a:t>
            </a:r>
            <a:r>
              <a:rPr lang="fr-FR" b="1" dirty="0" smtClean="0">
                <a:solidFill>
                  <a:schemeClr val="tx1"/>
                </a:solidFill>
              </a:rPr>
              <a:t>T    </a:t>
            </a:r>
            <a:r>
              <a:rPr lang="fr-FR" b="1" dirty="0" err="1" smtClean="0">
                <a:solidFill>
                  <a:schemeClr val="tx1"/>
                </a:solidFill>
              </a:rPr>
              <a:t>mfp</a:t>
            </a:r>
            <a:r>
              <a:rPr lang="fr-FR" b="1" dirty="0" smtClean="0">
                <a:solidFill>
                  <a:schemeClr val="tx1"/>
                </a:solidFill>
              </a:rPr>
              <a:t> = 14cm</a:t>
            </a:r>
          </a:p>
          <a:p>
            <a:r>
              <a:rPr lang="fr-FR" sz="1600" dirty="0" smtClean="0"/>
              <a:t>If the source- </a:t>
            </a:r>
            <a:r>
              <a:rPr lang="fr-FR" sz="1600" dirty="0" err="1" smtClean="0"/>
              <a:t>substrate</a:t>
            </a:r>
            <a:r>
              <a:rPr lang="fr-FR" sz="1600" dirty="0" smtClean="0"/>
              <a:t> distance </a:t>
            </a:r>
            <a:r>
              <a:rPr lang="fr-FR" sz="1600" dirty="0" err="1" smtClean="0"/>
              <a:t>is</a:t>
            </a:r>
            <a:r>
              <a:rPr lang="fr-FR" sz="1600" dirty="0" smtClean="0"/>
              <a:t> more </a:t>
            </a:r>
            <a:r>
              <a:rPr lang="fr-FR" sz="1600" dirty="0" err="1" smtClean="0"/>
              <a:t>than</a:t>
            </a:r>
            <a:r>
              <a:rPr lang="fr-FR" sz="1600" dirty="0" smtClean="0"/>
              <a:t> 14cm, </a:t>
            </a:r>
            <a:r>
              <a:rPr lang="fr-FR" sz="1600" dirty="0" err="1" smtClean="0"/>
              <a:t>at</a:t>
            </a:r>
            <a:r>
              <a:rPr lang="fr-FR" sz="1600" dirty="0" smtClean="0"/>
              <a:t> least one collision </a:t>
            </a:r>
            <a:r>
              <a:rPr lang="fr-FR" sz="1600" dirty="0" err="1" smtClean="0"/>
              <a:t>with</a:t>
            </a:r>
            <a:r>
              <a:rPr lang="fr-FR" sz="1600" dirty="0" smtClean="0"/>
              <a:t> </a:t>
            </a:r>
            <a:r>
              <a:rPr lang="fr-FR" sz="1600" dirty="0" err="1" smtClean="0"/>
              <a:t>residual</a:t>
            </a:r>
            <a:r>
              <a:rPr lang="fr-FR" sz="1600" dirty="0" smtClean="0"/>
              <a:t> </a:t>
            </a:r>
            <a:r>
              <a:rPr lang="fr-FR" sz="1600" dirty="0" err="1" smtClean="0"/>
              <a:t>gas</a:t>
            </a:r>
            <a:r>
              <a:rPr lang="fr-FR" sz="1600" dirty="0" smtClean="0"/>
              <a:t> </a:t>
            </a:r>
            <a:r>
              <a:rPr lang="fr-FR" sz="1600" dirty="0" err="1" smtClean="0"/>
              <a:t>molecules</a:t>
            </a:r>
            <a:r>
              <a:rPr lang="fr-FR" sz="1600" dirty="0" smtClean="0"/>
              <a:t> </a:t>
            </a:r>
            <a:r>
              <a:rPr lang="fr-FR" sz="1600" dirty="0" err="1" smtClean="0"/>
              <a:t>will</a:t>
            </a:r>
            <a:r>
              <a:rPr lang="fr-FR" sz="1600" dirty="0" smtClean="0"/>
              <a:t> </a:t>
            </a:r>
            <a:r>
              <a:rPr lang="fr-FR" sz="1600" dirty="0" err="1" smtClean="0"/>
              <a:t>occur</a:t>
            </a:r>
            <a:endParaRPr lang="fr-FR" sz="1600" dirty="0" smtClean="0">
              <a:solidFill>
                <a:schemeClr val="tx1"/>
              </a:solidFill>
            </a:endParaRPr>
          </a:p>
          <a:p>
            <a:endParaRPr lang="fr-FR" b="1" dirty="0">
              <a:solidFill>
                <a:schemeClr val="tx1"/>
              </a:solidFill>
            </a:endParaRPr>
          </a:p>
        </p:txBody>
      </p:sp>
      <p:pic>
        <p:nvPicPr>
          <p:cNvPr id="25" name="Picture 4" descr="SPECTRE DE MASSE GUIDE"/>
          <p:cNvPicPr>
            <a:picLocks noChangeAspect="1" noChangeArrowheads="1"/>
          </p:cNvPicPr>
          <p:nvPr/>
        </p:nvPicPr>
        <p:blipFill>
          <a:blip r:embed="rId2" cstate="print"/>
          <a:srcRect/>
          <a:stretch>
            <a:fillRect/>
          </a:stretch>
        </p:blipFill>
        <p:spPr bwMode="auto">
          <a:xfrm>
            <a:off x="179512" y="2857728"/>
            <a:ext cx="3960440" cy="4000272"/>
          </a:xfrm>
          <a:prstGeom prst="rect">
            <a:avLst/>
          </a:prstGeom>
          <a:noFill/>
        </p:spPr>
      </p:pic>
      <p:sp>
        <p:nvSpPr>
          <p:cNvPr id="26" name="Text Box 7"/>
          <p:cNvSpPr txBox="1">
            <a:spLocks noChangeArrowheads="1"/>
          </p:cNvSpPr>
          <p:nvPr/>
        </p:nvSpPr>
        <p:spPr bwMode="auto">
          <a:xfrm>
            <a:off x="2987824" y="2924944"/>
            <a:ext cx="1008604" cy="307777"/>
          </a:xfrm>
          <a:prstGeom prst="rect">
            <a:avLst/>
          </a:prstGeom>
          <a:noFill/>
          <a:ln w="9525">
            <a:noFill/>
            <a:miter lim="800000"/>
            <a:headEnd/>
            <a:tailEnd/>
          </a:ln>
          <a:effectLst/>
        </p:spPr>
        <p:txBody>
          <a:bodyPr wrap="square">
            <a:spAutoFit/>
          </a:bodyPr>
          <a:lstStyle/>
          <a:p>
            <a:r>
              <a:rPr lang="fr-FR" sz="1400" b="1" dirty="0">
                <a:solidFill>
                  <a:srgbClr val="CC0000"/>
                </a:solidFill>
              </a:rPr>
              <a:t>P = 10</a:t>
            </a:r>
            <a:r>
              <a:rPr lang="fr-FR" sz="1400" b="1" baseline="30000" dirty="0">
                <a:solidFill>
                  <a:srgbClr val="CC0000"/>
                </a:solidFill>
              </a:rPr>
              <a:t>-6</a:t>
            </a:r>
            <a:r>
              <a:rPr lang="fr-FR" sz="1400" b="1" dirty="0">
                <a:solidFill>
                  <a:srgbClr val="CC0000"/>
                </a:solidFill>
              </a:rPr>
              <a:t>T</a:t>
            </a:r>
          </a:p>
        </p:txBody>
      </p:sp>
      <p:sp>
        <p:nvSpPr>
          <p:cNvPr id="27" name="Text Box 8"/>
          <p:cNvSpPr txBox="1">
            <a:spLocks noChangeArrowheads="1"/>
          </p:cNvSpPr>
          <p:nvPr/>
        </p:nvSpPr>
        <p:spPr bwMode="auto">
          <a:xfrm>
            <a:off x="2699792" y="5445224"/>
            <a:ext cx="1084000" cy="307777"/>
          </a:xfrm>
          <a:prstGeom prst="rect">
            <a:avLst/>
          </a:prstGeom>
          <a:noFill/>
          <a:ln w="9525">
            <a:noFill/>
            <a:miter lim="800000"/>
            <a:headEnd/>
            <a:tailEnd/>
          </a:ln>
          <a:effectLst/>
        </p:spPr>
        <p:txBody>
          <a:bodyPr wrap="square">
            <a:spAutoFit/>
          </a:bodyPr>
          <a:lstStyle/>
          <a:p>
            <a:r>
              <a:rPr lang="fr-FR" sz="1400" b="1" dirty="0">
                <a:solidFill>
                  <a:srgbClr val="CC0000"/>
                </a:solidFill>
              </a:rPr>
              <a:t>P = 10</a:t>
            </a:r>
            <a:r>
              <a:rPr lang="fr-FR" sz="1400" b="1" baseline="30000" dirty="0">
                <a:solidFill>
                  <a:srgbClr val="CC0000"/>
                </a:solidFill>
              </a:rPr>
              <a:t>-10</a:t>
            </a:r>
            <a:r>
              <a:rPr lang="fr-FR" sz="1400" b="1" dirty="0">
                <a:solidFill>
                  <a:srgbClr val="CC0000"/>
                </a:solidFill>
              </a:rPr>
              <a:t>T</a:t>
            </a:r>
          </a:p>
        </p:txBody>
      </p:sp>
      <p:sp>
        <p:nvSpPr>
          <p:cNvPr id="29" name="TextBox 28"/>
          <p:cNvSpPr txBox="1"/>
          <p:nvPr/>
        </p:nvSpPr>
        <p:spPr>
          <a:xfrm>
            <a:off x="4355976" y="4437112"/>
            <a:ext cx="4680520" cy="1754326"/>
          </a:xfrm>
          <a:prstGeom prst="rect">
            <a:avLst/>
          </a:prstGeom>
          <a:noFill/>
        </p:spPr>
        <p:txBody>
          <a:bodyPr wrap="square" rtlCol="0">
            <a:spAutoFit/>
          </a:bodyPr>
          <a:lstStyle/>
          <a:p>
            <a:r>
              <a:rPr lang="en-GB" dirty="0" smtClean="0"/>
              <a:t>Need </a:t>
            </a:r>
            <a:r>
              <a:rPr lang="en-GB" b="1" dirty="0" smtClean="0"/>
              <a:t>Ultra high vacuum</a:t>
            </a:r>
            <a:r>
              <a:rPr lang="en-GB" dirty="0" smtClean="0"/>
              <a:t> </a:t>
            </a:r>
            <a:r>
              <a:rPr lang="en-GB" b="1" dirty="0" smtClean="0"/>
              <a:t>(UHV) </a:t>
            </a:r>
            <a:r>
              <a:rPr lang="en-GB" dirty="0" smtClean="0"/>
              <a:t>conditions (P=10</a:t>
            </a:r>
            <a:r>
              <a:rPr lang="en-GB" baseline="30000" dirty="0" smtClean="0"/>
              <a:t>-10</a:t>
            </a:r>
            <a:r>
              <a:rPr lang="en-GB" dirty="0" smtClean="0"/>
              <a:t>T of better). In MBE this is provided by external pumping and </a:t>
            </a:r>
            <a:r>
              <a:rPr lang="en-GB" b="1" dirty="0" smtClean="0"/>
              <a:t>internal</a:t>
            </a:r>
            <a:r>
              <a:rPr lang="en-GB" dirty="0" smtClean="0"/>
              <a:t> </a:t>
            </a:r>
            <a:r>
              <a:rPr lang="en-GB" dirty="0" err="1" smtClean="0"/>
              <a:t>cryopumping</a:t>
            </a:r>
            <a:r>
              <a:rPr lang="en-GB" dirty="0" smtClean="0"/>
              <a:t> using liquid nitrogen. Also the system must be </a:t>
            </a:r>
            <a:r>
              <a:rPr lang="en-GB" b="1" dirty="0" smtClean="0"/>
              <a:t>baked. </a:t>
            </a:r>
            <a:endParaRPr lang="en-GB" dirty="0" smtClean="0"/>
          </a:p>
          <a:p>
            <a:r>
              <a:rPr lang="fr-FR" b="1" dirty="0" err="1" smtClean="0">
                <a:solidFill>
                  <a:schemeClr val="tx1"/>
                </a:solidFill>
                <a:sym typeface="Wingdings 3" pitchFamily="18" charset="2"/>
              </a:rPr>
              <a:t>Residual</a:t>
            </a:r>
            <a:r>
              <a:rPr lang="fr-FR" b="1" dirty="0" smtClean="0">
                <a:solidFill>
                  <a:schemeClr val="tx1"/>
                </a:solidFill>
                <a:sym typeface="Wingdings 3" pitchFamily="18" charset="2"/>
              </a:rPr>
              <a:t> contaminants  </a:t>
            </a:r>
            <a:r>
              <a:rPr lang="fr-FR" b="1" dirty="0" smtClean="0">
                <a:solidFill>
                  <a:schemeClr val="tx1"/>
                </a:solidFill>
              </a:rPr>
              <a:t>H</a:t>
            </a:r>
            <a:r>
              <a:rPr lang="fr-FR" b="1" baseline="-25000" dirty="0" smtClean="0">
                <a:solidFill>
                  <a:schemeClr val="tx1"/>
                </a:solidFill>
              </a:rPr>
              <a:t>2</a:t>
            </a:r>
            <a:r>
              <a:rPr lang="fr-FR" b="1" dirty="0" smtClean="0">
                <a:solidFill>
                  <a:schemeClr val="tx1"/>
                </a:solidFill>
              </a:rPr>
              <a:t>O, CO, CO</a:t>
            </a:r>
            <a:r>
              <a:rPr lang="fr-FR" b="1" baseline="-25000" dirty="0" smtClean="0">
                <a:solidFill>
                  <a:schemeClr val="tx1"/>
                </a:solidFill>
              </a:rPr>
              <a:t>2 </a:t>
            </a:r>
            <a:endParaRPr lang="en-GB" dirty="0"/>
          </a:p>
        </p:txBody>
      </p:sp>
      <p:sp>
        <p:nvSpPr>
          <p:cNvPr id="31" name="Title 1"/>
          <p:cNvSpPr>
            <a:spLocks noGrp="1"/>
          </p:cNvSpPr>
          <p:nvPr>
            <p:ph type="title"/>
          </p:nvPr>
        </p:nvSpPr>
        <p:spPr>
          <a:xfrm>
            <a:off x="457200" y="274638"/>
            <a:ext cx="5554960" cy="634082"/>
          </a:xfrm>
        </p:spPr>
        <p:txBody>
          <a:bodyPr/>
          <a:lstStyle/>
          <a:p>
            <a:pPr algn="l"/>
            <a:r>
              <a:rPr lang="en-GB" sz="3600" b="1" dirty="0" smtClean="0">
                <a:solidFill>
                  <a:srgbClr val="002060"/>
                </a:solidFill>
              </a:rPr>
              <a:t>Epitaxial Technologies- MBE</a:t>
            </a:r>
            <a:endParaRPr lang="en-GB" sz="3600" b="1" dirty="0">
              <a:solidFill>
                <a:srgbClr val="002060"/>
              </a:solidFill>
            </a:endParaRPr>
          </a:p>
        </p:txBody>
      </p:sp>
    </p:spTree>
    <p:extLst>
      <p:ext uri="{BB962C8B-B14F-4D97-AF65-F5344CB8AC3E}">
        <p14:creationId xmlns:p14="http://schemas.microsoft.com/office/powerpoint/2010/main" val="29075543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908720"/>
            <a:ext cx="8568952" cy="4525963"/>
          </a:xfrm>
        </p:spPr>
        <p:txBody>
          <a:bodyPr>
            <a:normAutofit/>
          </a:bodyPr>
          <a:lstStyle/>
          <a:p>
            <a:pPr marL="0">
              <a:buNone/>
            </a:pPr>
            <a:r>
              <a:rPr lang="en-GB" sz="2400" dirty="0" smtClean="0"/>
              <a:t>Even with UHV, there is a risk that residual gas impurities could incorporate into the layer giving rise to unintentional doping or acting as recombination centres.</a:t>
            </a:r>
          </a:p>
          <a:p>
            <a:pPr marL="0">
              <a:buNone/>
            </a:pPr>
            <a:r>
              <a:rPr lang="en-GB" sz="2400" dirty="0" smtClean="0"/>
              <a:t>Consider the density of incorporated impurities caused by a partial pressure of impurity vapour species (</a:t>
            </a:r>
            <a:r>
              <a:rPr lang="en-GB" sz="2400" dirty="0" err="1" smtClean="0"/>
              <a:t>eg</a:t>
            </a:r>
            <a:r>
              <a:rPr lang="en-GB" sz="2400" dirty="0" smtClean="0"/>
              <a:t>: of carbon)</a:t>
            </a:r>
            <a:endParaRPr lang="en-GB" sz="2400" dirty="0"/>
          </a:p>
        </p:txBody>
      </p:sp>
      <p:grpSp>
        <p:nvGrpSpPr>
          <p:cNvPr id="4" name="Group 96"/>
          <p:cNvGrpSpPr>
            <a:grpSpLocks/>
          </p:cNvGrpSpPr>
          <p:nvPr/>
        </p:nvGrpSpPr>
        <p:grpSpPr bwMode="auto">
          <a:xfrm>
            <a:off x="251520" y="2852936"/>
            <a:ext cx="6290786" cy="3096344"/>
            <a:chOff x="418" y="2432"/>
            <a:chExt cx="4110" cy="1872"/>
          </a:xfrm>
        </p:grpSpPr>
        <p:sp>
          <p:nvSpPr>
            <p:cNvPr id="5" name="Rectangle 14"/>
            <p:cNvSpPr>
              <a:spLocks noChangeArrowheads="1"/>
            </p:cNvSpPr>
            <p:nvPr/>
          </p:nvSpPr>
          <p:spPr bwMode="auto">
            <a:xfrm>
              <a:off x="928" y="2568"/>
              <a:ext cx="3538" cy="1361"/>
            </a:xfrm>
            <a:prstGeom prst="rect">
              <a:avLst/>
            </a:prstGeom>
            <a:solidFill>
              <a:schemeClr val="accent1"/>
            </a:solidFill>
            <a:ln w="9525">
              <a:solidFill>
                <a:schemeClr val="tx1"/>
              </a:solidFill>
              <a:miter lim="800000"/>
              <a:headEnd/>
              <a:tailEnd/>
            </a:ln>
            <a:effectLst/>
          </p:spPr>
          <p:txBody>
            <a:bodyPr wrap="none" anchor="ctr"/>
            <a:lstStyle/>
            <a:p>
              <a:endParaRPr lang="en-GB"/>
            </a:p>
          </p:txBody>
        </p:sp>
        <p:sp>
          <p:nvSpPr>
            <p:cNvPr id="6" name="Line 20"/>
            <p:cNvSpPr>
              <a:spLocks noChangeShapeType="1"/>
            </p:cNvSpPr>
            <p:nvPr/>
          </p:nvSpPr>
          <p:spPr bwMode="auto">
            <a:xfrm flipV="1">
              <a:off x="2425" y="3884"/>
              <a:ext cx="0" cy="45"/>
            </a:xfrm>
            <a:prstGeom prst="line">
              <a:avLst/>
            </a:prstGeom>
            <a:noFill/>
            <a:ln w="9525">
              <a:solidFill>
                <a:schemeClr val="tx1"/>
              </a:solidFill>
              <a:round/>
              <a:headEnd/>
              <a:tailEnd/>
            </a:ln>
            <a:effectLst/>
          </p:spPr>
          <p:txBody>
            <a:bodyPr/>
            <a:lstStyle/>
            <a:p>
              <a:endParaRPr lang="en-GB"/>
            </a:p>
          </p:txBody>
        </p:sp>
        <p:sp>
          <p:nvSpPr>
            <p:cNvPr id="7" name="Line 22"/>
            <p:cNvSpPr>
              <a:spLocks noChangeShapeType="1"/>
            </p:cNvSpPr>
            <p:nvPr/>
          </p:nvSpPr>
          <p:spPr bwMode="auto">
            <a:xfrm flipV="1">
              <a:off x="2833" y="3884"/>
              <a:ext cx="0" cy="45"/>
            </a:xfrm>
            <a:prstGeom prst="line">
              <a:avLst/>
            </a:prstGeom>
            <a:noFill/>
            <a:ln w="9525">
              <a:solidFill>
                <a:schemeClr val="tx1"/>
              </a:solidFill>
              <a:round/>
              <a:headEnd/>
              <a:tailEnd/>
            </a:ln>
            <a:effectLst/>
          </p:spPr>
          <p:txBody>
            <a:bodyPr/>
            <a:lstStyle/>
            <a:p>
              <a:endParaRPr lang="en-GB"/>
            </a:p>
          </p:txBody>
        </p:sp>
        <p:sp>
          <p:nvSpPr>
            <p:cNvPr id="8" name="Line 23"/>
            <p:cNvSpPr>
              <a:spLocks noChangeShapeType="1"/>
            </p:cNvSpPr>
            <p:nvPr/>
          </p:nvSpPr>
          <p:spPr bwMode="auto">
            <a:xfrm flipV="1">
              <a:off x="3242" y="3884"/>
              <a:ext cx="0" cy="45"/>
            </a:xfrm>
            <a:prstGeom prst="line">
              <a:avLst/>
            </a:prstGeom>
            <a:noFill/>
            <a:ln w="9525">
              <a:solidFill>
                <a:schemeClr val="tx1"/>
              </a:solidFill>
              <a:round/>
              <a:headEnd/>
              <a:tailEnd/>
            </a:ln>
            <a:effectLst/>
          </p:spPr>
          <p:txBody>
            <a:bodyPr/>
            <a:lstStyle/>
            <a:p>
              <a:endParaRPr lang="en-GB"/>
            </a:p>
          </p:txBody>
        </p:sp>
        <p:sp>
          <p:nvSpPr>
            <p:cNvPr id="9" name="Line 25"/>
            <p:cNvSpPr>
              <a:spLocks noChangeShapeType="1"/>
            </p:cNvSpPr>
            <p:nvPr/>
          </p:nvSpPr>
          <p:spPr bwMode="auto">
            <a:xfrm flipV="1">
              <a:off x="3650" y="3884"/>
              <a:ext cx="0" cy="45"/>
            </a:xfrm>
            <a:prstGeom prst="line">
              <a:avLst/>
            </a:prstGeom>
            <a:noFill/>
            <a:ln w="9525">
              <a:solidFill>
                <a:schemeClr val="tx1"/>
              </a:solidFill>
              <a:round/>
              <a:headEnd/>
              <a:tailEnd/>
            </a:ln>
            <a:effectLst/>
          </p:spPr>
          <p:txBody>
            <a:bodyPr/>
            <a:lstStyle/>
            <a:p>
              <a:endParaRPr lang="en-GB"/>
            </a:p>
          </p:txBody>
        </p:sp>
        <p:sp>
          <p:nvSpPr>
            <p:cNvPr id="10" name="Line 27"/>
            <p:cNvSpPr>
              <a:spLocks noChangeShapeType="1"/>
            </p:cNvSpPr>
            <p:nvPr/>
          </p:nvSpPr>
          <p:spPr bwMode="auto">
            <a:xfrm flipV="1">
              <a:off x="1201" y="3884"/>
              <a:ext cx="0" cy="45"/>
            </a:xfrm>
            <a:prstGeom prst="line">
              <a:avLst/>
            </a:prstGeom>
            <a:noFill/>
            <a:ln w="9525">
              <a:solidFill>
                <a:schemeClr val="tx1"/>
              </a:solidFill>
              <a:round/>
              <a:headEnd/>
              <a:tailEnd/>
            </a:ln>
            <a:effectLst/>
          </p:spPr>
          <p:txBody>
            <a:bodyPr/>
            <a:lstStyle/>
            <a:p>
              <a:endParaRPr lang="en-GB"/>
            </a:p>
          </p:txBody>
        </p:sp>
        <p:sp>
          <p:nvSpPr>
            <p:cNvPr id="11" name="Line 29"/>
            <p:cNvSpPr>
              <a:spLocks noChangeShapeType="1"/>
            </p:cNvSpPr>
            <p:nvPr/>
          </p:nvSpPr>
          <p:spPr bwMode="auto">
            <a:xfrm flipV="1">
              <a:off x="1609" y="3884"/>
              <a:ext cx="0" cy="45"/>
            </a:xfrm>
            <a:prstGeom prst="line">
              <a:avLst/>
            </a:prstGeom>
            <a:noFill/>
            <a:ln w="9525">
              <a:solidFill>
                <a:schemeClr val="tx1"/>
              </a:solidFill>
              <a:round/>
              <a:headEnd/>
              <a:tailEnd/>
            </a:ln>
            <a:effectLst/>
          </p:spPr>
          <p:txBody>
            <a:bodyPr/>
            <a:lstStyle/>
            <a:p>
              <a:endParaRPr lang="en-GB"/>
            </a:p>
          </p:txBody>
        </p:sp>
        <p:sp>
          <p:nvSpPr>
            <p:cNvPr id="12" name="Line 30"/>
            <p:cNvSpPr>
              <a:spLocks noChangeShapeType="1"/>
            </p:cNvSpPr>
            <p:nvPr/>
          </p:nvSpPr>
          <p:spPr bwMode="auto">
            <a:xfrm flipV="1">
              <a:off x="2017" y="3884"/>
              <a:ext cx="0" cy="45"/>
            </a:xfrm>
            <a:prstGeom prst="line">
              <a:avLst/>
            </a:prstGeom>
            <a:noFill/>
            <a:ln w="9525">
              <a:solidFill>
                <a:schemeClr val="tx1"/>
              </a:solidFill>
              <a:round/>
              <a:headEnd/>
              <a:tailEnd/>
            </a:ln>
            <a:effectLst/>
          </p:spPr>
          <p:txBody>
            <a:bodyPr/>
            <a:lstStyle/>
            <a:p>
              <a:endParaRPr lang="en-GB"/>
            </a:p>
          </p:txBody>
        </p:sp>
        <p:sp>
          <p:nvSpPr>
            <p:cNvPr id="13" name="Line 46"/>
            <p:cNvSpPr>
              <a:spLocks noChangeShapeType="1"/>
            </p:cNvSpPr>
            <p:nvPr/>
          </p:nvSpPr>
          <p:spPr bwMode="auto">
            <a:xfrm>
              <a:off x="928" y="3702"/>
              <a:ext cx="46" cy="0"/>
            </a:xfrm>
            <a:prstGeom prst="line">
              <a:avLst/>
            </a:prstGeom>
            <a:noFill/>
            <a:ln w="9525">
              <a:solidFill>
                <a:schemeClr val="tx1"/>
              </a:solidFill>
              <a:round/>
              <a:headEnd/>
              <a:tailEnd/>
            </a:ln>
            <a:effectLst/>
          </p:spPr>
          <p:txBody>
            <a:bodyPr/>
            <a:lstStyle/>
            <a:p>
              <a:endParaRPr lang="en-GB"/>
            </a:p>
          </p:txBody>
        </p:sp>
        <p:sp>
          <p:nvSpPr>
            <p:cNvPr id="14" name="Line 47"/>
            <p:cNvSpPr>
              <a:spLocks noChangeShapeType="1"/>
            </p:cNvSpPr>
            <p:nvPr/>
          </p:nvSpPr>
          <p:spPr bwMode="auto">
            <a:xfrm>
              <a:off x="928" y="3249"/>
              <a:ext cx="46" cy="0"/>
            </a:xfrm>
            <a:prstGeom prst="line">
              <a:avLst/>
            </a:prstGeom>
            <a:noFill/>
            <a:ln w="9525">
              <a:solidFill>
                <a:schemeClr val="tx1"/>
              </a:solidFill>
              <a:round/>
              <a:headEnd/>
              <a:tailEnd/>
            </a:ln>
            <a:effectLst/>
          </p:spPr>
          <p:txBody>
            <a:bodyPr/>
            <a:lstStyle/>
            <a:p>
              <a:endParaRPr lang="en-GB"/>
            </a:p>
          </p:txBody>
        </p:sp>
        <p:sp>
          <p:nvSpPr>
            <p:cNvPr id="15" name="Line 48"/>
            <p:cNvSpPr>
              <a:spLocks noChangeShapeType="1"/>
            </p:cNvSpPr>
            <p:nvPr/>
          </p:nvSpPr>
          <p:spPr bwMode="auto">
            <a:xfrm>
              <a:off x="928" y="3475"/>
              <a:ext cx="46" cy="0"/>
            </a:xfrm>
            <a:prstGeom prst="line">
              <a:avLst/>
            </a:prstGeom>
            <a:noFill/>
            <a:ln w="9525">
              <a:solidFill>
                <a:schemeClr val="tx1"/>
              </a:solidFill>
              <a:round/>
              <a:headEnd/>
              <a:tailEnd/>
            </a:ln>
            <a:effectLst/>
          </p:spPr>
          <p:txBody>
            <a:bodyPr/>
            <a:lstStyle/>
            <a:p>
              <a:endParaRPr lang="en-GB"/>
            </a:p>
          </p:txBody>
        </p:sp>
        <p:sp>
          <p:nvSpPr>
            <p:cNvPr id="16" name="Line 49"/>
            <p:cNvSpPr>
              <a:spLocks noChangeShapeType="1"/>
            </p:cNvSpPr>
            <p:nvPr/>
          </p:nvSpPr>
          <p:spPr bwMode="auto">
            <a:xfrm>
              <a:off x="928" y="2795"/>
              <a:ext cx="46" cy="0"/>
            </a:xfrm>
            <a:prstGeom prst="line">
              <a:avLst/>
            </a:prstGeom>
            <a:noFill/>
            <a:ln w="9525">
              <a:solidFill>
                <a:schemeClr val="tx1"/>
              </a:solidFill>
              <a:round/>
              <a:headEnd/>
              <a:tailEnd/>
            </a:ln>
            <a:effectLst/>
          </p:spPr>
          <p:txBody>
            <a:bodyPr/>
            <a:lstStyle/>
            <a:p>
              <a:endParaRPr lang="en-GB"/>
            </a:p>
          </p:txBody>
        </p:sp>
        <p:sp>
          <p:nvSpPr>
            <p:cNvPr id="17" name="Line 50"/>
            <p:cNvSpPr>
              <a:spLocks noChangeShapeType="1"/>
            </p:cNvSpPr>
            <p:nvPr/>
          </p:nvSpPr>
          <p:spPr bwMode="auto">
            <a:xfrm>
              <a:off x="928" y="3022"/>
              <a:ext cx="46" cy="0"/>
            </a:xfrm>
            <a:prstGeom prst="line">
              <a:avLst/>
            </a:prstGeom>
            <a:noFill/>
            <a:ln w="9525">
              <a:solidFill>
                <a:schemeClr val="tx1"/>
              </a:solidFill>
              <a:round/>
              <a:headEnd/>
              <a:tailEnd/>
            </a:ln>
            <a:effectLst/>
          </p:spPr>
          <p:txBody>
            <a:bodyPr/>
            <a:lstStyle/>
            <a:p>
              <a:endParaRPr lang="en-GB"/>
            </a:p>
          </p:txBody>
        </p:sp>
        <p:sp>
          <p:nvSpPr>
            <p:cNvPr id="18" name="Text Box 52"/>
            <p:cNvSpPr txBox="1">
              <a:spLocks noChangeArrowheads="1"/>
            </p:cNvSpPr>
            <p:nvPr/>
          </p:nvSpPr>
          <p:spPr bwMode="auto">
            <a:xfrm>
              <a:off x="722" y="3918"/>
              <a:ext cx="3524" cy="192"/>
            </a:xfrm>
            <a:prstGeom prst="rect">
              <a:avLst/>
            </a:prstGeom>
            <a:noFill/>
            <a:ln w="9525">
              <a:noFill/>
              <a:miter lim="800000"/>
              <a:headEnd/>
              <a:tailEnd/>
            </a:ln>
            <a:effectLst/>
          </p:spPr>
          <p:txBody>
            <a:bodyPr wrap="none">
              <a:spAutoFit/>
            </a:bodyPr>
            <a:lstStyle/>
            <a:p>
              <a:r>
                <a:rPr lang="fr-FR" sz="1400" b="1">
                  <a:solidFill>
                    <a:schemeClr val="tx1"/>
                  </a:solidFill>
                  <a:latin typeface="Symbol" pitchFamily="18" charset="2"/>
                </a:rPr>
                <a:t>10</a:t>
              </a:r>
              <a:r>
                <a:rPr lang="fr-FR" sz="1400" b="1" baseline="30000">
                  <a:solidFill>
                    <a:schemeClr val="tx1"/>
                  </a:solidFill>
                  <a:latin typeface="Symbol" pitchFamily="18" charset="2"/>
                </a:rPr>
                <a:t>-16 </a:t>
              </a:r>
              <a:r>
                <a:rPr lang="fr-FR" sz="1400" b="1">
                  <a:solidFill>
                    <a:schemeClr val="tx1"/>
                  </a:solidFill>
                  <a:latin typeface="Symbol" pitchFamily="18" charset="2"/>
                </a:rPr>
                <a:t>                   10</a:t>
              </a:r>
              <a:r>
                <a:rPr lang="fr-FR" sz="1400" b="1" baseline="30000">
                  <a:solidFill>
                    <a:schemeClr val="tx1"/>
                  </a:solidFill>
                  <a:latin typeface="Symbol" pitchFamily="18" charset="2"/>
                </a:rPr>
                <a:t>-14</a:t>
              </a:r>
              <a:r>
                <a:rPr lang="fr-FR" sz="1400" b="1">
                  <a:solidFill>
                    <a:schemeClr val="tx1"/>
                  </a:solidFill>
                  <a:latin typeface="Symbol" pitchFamily="18" charset="2"/>
                </a:rPr>
                <a:t>                     10</a:t>
              </a:r>
              <a:r>
                <a:rPr lang="fr-FR" sz="1400" b="1" baseline="30000">
                  <a:solidFill>
                    <a:schemeClr val="tx1"/>
                  </a:solidFill>
                  <a:latin typeface="Symbol" pitchFamily="18" charset="2"/>
                </a:rPr>
                <a:t>-12</a:t>
              </a:r>
              <a:r>
                <a:rPr lang="fr-FR" sz="1400" b="1">
                  <a:solidFill>
                    <a:schemeClr val="tx1"/>
                  </a:solidFill>
                  <a:latin typeface="Symbol" pitchFamily="18" charset="2"/>
                </a:rPr>
                <a:t>                      </a:t>
              </a:r>
              <a:r>
                <a:rPr lang="fr-FR" sz="1400" b="1">
                  <a:solidFill>
                    <a:srgbClr val="CC0000"/>
                  </a:solidFill>
                  <a:latin typeface="Symbol" pitchFamily="18" charset="2"/>
                </a:rPr>
                <a:t>10</a:t>
              </a:r>
              <a:r>
                <a:rPr lang="fr-FR" sz="1400" b="1" baseline="30000">
                  <a:solidFill>
                    <a:srgbClr val="CC0000"/>
                  </a:solidFill>
                  <a:latin typeface="Symbol" pitchFamily="18" charset="2"/>
                </a:rPr>
                <a:t>-10     </a:t>
              </a:r>
              <a:r>
                <a:rPr lang="fr-FR" sz="1400" b="1" baseline="30000">
                  <a:solidFill>
                    <a:schemeClr val="tx1"/>
                  </a:solidFill>
                  <a:latin typeface="Symbol" pitchFamily="18" charset="2"/>
                </a:rPr>
                <a:t>                      </a:t>
              </a:r>
              <a:r>
                <a:rPr lang="fr-FR" sz="1400" b="1">
                  <a:solidFill>
                    <a:schemeClr val="tx1"/>
                  </a:solidFill>
                  <a:latin typeface="Symbol" pitchFamily="18" charset="2"/>
                </a:rPr>
                <a:t>   10</a:t>
              </a:r>
              <a:r>
                <a:rPr lang="fr-FR" sz="1400" b="1" baseline="30000">
                  <a:solidFill>
                    <a:schemeClr val="tx1"/>
                  </a:solidFill>
                  <a:latin typeface="Symbol" pitchFamily="18" charset="2"/>
                </a:rPr>
                <a:t>-8</a:t>
              </a:r>
              <a:endParaRPr lang="fr-FR" sz="1400" b="1">
                <a:solidFill>
                  <a:schemeClr val="tx1"/>
                </a:solidFill>
                <a:latin typeface="Symbol" pitchFamily="18" charset="2"/>
              </a:endParaRPr>
            </a:p>
          </p:txBody>
        </p:sp>
        <p:sp>
          <p:nvSpPr>
            <p:cNvPr id="19" name="Line 55"/>
            <p:cNvSpPr>
              <a:spLocks noChangeShapeType="1"/>
            </p:cNvSpPr>
            <p:nvPr/>
          </p:nvSpPr>
          <p:spPr bwMode="auto">
            <a:xfrm flipV="1">
              <a:off x="4058" y="3884"/>
              <a:ext cx="0" cy="45"/>
            </a:xfrm>
            <a:prstGeom prst="line">
              <a:avLst/>
            </a:prstGeom>
            <a:noFill/>
            <a:ln w="9525">
              <a:solidFill>
                <a:schemeClr val="tx1"/>
              </a:solidFill>
              <a:round/>
              <a:headEnd/>
              <a:tailEnd/>
            </a:ln>
            <a:effectLst/>
          </p:spPr>
          <p:txBody>
            <a:bodyPr/>
            <a:lstStyle/>
            <a:p>
              <a:endParaRPr lang="en-GB"/>
            </a:p>
          </p:txBody>
        </p:sp>
        <p:sp>
          <p:nvSpPr>
            <p:cNvPr id="20" name="Text Box 58"/>
            <p:cNvSpPr txBox="1">
              <a:spLocks noChangeArrowheads="1"/>
            </p:cNvSpPr>
            <p:nvPr/>
          </p:nvSpPr>
          <p:spPr bwMode="auto">
            <a:xfrm>
              <a:off x="611" y="3748"/>
              <a:ext cx="300" cy="192"/>
            </a:xfrm>
            <a:prstGeom prst="rect">
              <a:avLst/>
            </a:prstGeom>
            <a:noFill/>
            <a:ln w="9525">
              <a:noFill/>
              <a:miter lim="800000"/>
              <a:headEnd/>
              <a:tailEnd/>
            </a:ln>
            <a:effectLst/>
          </p:spPr>
          <p:txBody>
            <a:bodyPr wrap="none">
              <a:spAutoFit/>
            </a:bodyPr>
            <a:lstStyle/>
            <a:p>
              <a:r>
                <a:rPr lang="fr-FR" sz="1400" b="1">
                  <a:solidFill>
                    <a:schemeClr val="tx1"/>
                  </a:solidFill>
                  <a:latin typeface="Symbol" pitchFamily="18" charset="2"/>
                </a:rPr>
                <a:t>10</a:t>
              </a:r>
              <a:r>
                <a:rPr lang="fr-FR" sz="1400" b="1" baseline="30000">
                  <a:solidFill>
                    <a:schemeClr val="tx1"/>
                  </a:solidFill>
                  <a:latin typeface="Symbol" pitchFamily="18" charset="2"/>
                </a:rPr>
                <a:t>12</a:t>
              </a:r>
              <a:endParaRPr lang="fr-FR" sz="1400" b="1">
                <a:solidFill>
                  <a:schemeClr val="tx1"/>
                </a:solidFill>
                <a:latin typeface="Symbol" pitchFamily="18" charset="2"/>
              </a:endParaRPr>
            </a:p>
          </p:txBody>
        </p:sp>
        <p:sp>
          <p:nvSpPr>
            <p:cNvPr id="21" name="Text Box 59"/>
            <p:cNvSpPr txBox="1">
              <a:spLocks noChangeArrowheads="1"/>
            </p:cNvSpPr>
            <p:nvPr/>
          </p:nvSpPr>
          <p:spPr bwMode="auto">
            <a:xfrm>
              <a:off x="647" y="3357"/>
              <a:ext cx="300" cy="192"/>
            </a:xfrm>
            <a:prstGeom prst="rect">
              <a:avLst/>
            </a:prstGeom>
            <a:noFill/>
            <a:ln w="9525">
              <a:noFill/>
              <a:miter lim="800000"/>
              <a:headEnd/>
              <a:tailEnd/>
            </a:ln>
            <a:effectLst/>
          </p:spPr>
          <p:txBody>
            <a:bodyPr wrap="none">
              <a:spAutoFit/>
            </a:bodyPr>
            <a:lstStyle/>
            <a:p>
              <a:r>
                <a:rPr lang="fr-FR" sz="1400" b="1">
                  <a:solidFill>
                    <a:srgbClr val="CC0000"/>
                  </a:solidFill>
                  <a:latin typeface="Symbol" pitchFamily="18" charset="2"/>
                </a:rPr>
                <a:t>10</a:t>
              </a:r>
              <a:r>
                <a:rPr lang="fr-FR" sz="1400" b="1" baseline="30000">
                  <a:solidFill>
                    <a:srgbClr val="CC0000"/>
                  </a:solidFill>
                  <a:latin typeface="Symbol" pitchFamily="18" charset="2"/>
                </a:rPr>
                <a:t>14</a:t>
              </a:r>
              <a:endParaRPr lang="fr-FR" sz="1400" b="1">
                <a:solidFill>
                  <a:srgbClr val="CC0000"/>
                </a:solidFill>
                <a:latin typeface="Symbol" pitchFamily="18" charset="2"/>
              </a:endParaRPr>
            </a:p>
          </p:txBody>
        </p:sp>
        <p:sp>
          <p:nvSpPr>
            <p:cNvPr id="22" name="Text Box 60"/>
            <p:cNvSpPr txBox="1">
              <a:spLocks noChangeArrowheads="1"/>
            </p:cNvSpPr>
            <p:nvPr/>
          </p:nvSpPr>
          <p:spPr bwMode="auto">
            <a:xfrm>
              <a:off x="647" y="2913"/>
              <a:ext cx="300" cy="192"/>
            </a:xfrm>
            <a:prstGeom prst="rect">
              <a:avLst/>
            </a:prstGeom>
            <a:noFill/>
            <a:ln w="9525">
              <a:noFill/>
              <a:miter lim="800000"/>
              <a:headEnd/>
              <a:tailEnd/>
            </a:ln>
            <a:effectLst/>
          </p:spPr>
          <p:txBody>
            <a:bodyPr wrap="none">
              <a:spAutoFit/>
            </a:bodyPr>
            <a:lstStyle/>
            <a:p>
              <a:r>
                <a:rPr lang="fr-FR" sz="1400" b="1">
                  <a:solidFill>
                    <a:schemeClr val="tx1"/>
                  </a:solidFill>
                  <a:latin typeface="Symbol" pitchFamily="18" charset="2"/>
                </a:rPr>
                <a:t>10</a:t>
              </a:r>
              <a:r>
                <a:rPr lang="fr-FR" sz="1400" b="1" baseline="30000">
                  <a:solidFill>
                    <a:schemeClr val="tx1"/>
                  </a:solidFill>
                  <a:latin typeface="Symbol" pitchFamily="18" charset="2"/>
                </a:rPr>
                <a:t>16</a:t>
              </a:r>
              <a:endParaRPr lang="fr-FR" sz="1400" b="1">
                <a:solidFill>
                  <a:schemeClr val="tx1"/>
                </a:solidFill>
                <a:latin typeface="Symbol" pitchFamily="18" charset="2"/>
              </a:endParaRPr>
            </a:p>
          </p:txBody>
        </p:sp>
        <p:sp>
          <p:nvSpPr>
            <p:cNvPr id="23" name="Text Box 61"/>
            <p:cNvSpPr txBox="1">
              <a:spLocks noChangeArrowheads="1"/>
            </p:cNvSpPr>
            <p:nvPr/>
          </p:nvSpPr>
          <p:spPr bwMode="auto">
            <a:xfrm>
              <a:off x="656" y="2432"/>
              <a:ext cx="300" cy="192"/>
            </a:xfrm>
            <a:prstGeom prst="rect">
              <a:avLst/>
            </a:prstGeom>
            <a:noFill/>
            <a:ln w="9525">
              <a:noFill/>
              <a:miter lim="800000"/>
              <a:headEnd/>
              <a:tailEnd/>
            </a:ln>
            <a:effectLst/>
          </p:spPr>
          <p:txBody>
            <a:bodyPr wrap="none">
              <a:spAutoFit/>
            </a:bodyPr>
            <a:lstStyle/>
            <a:p>
              <a:r>
                <a:rPr lang="fr-FR" sz="1400" b="1">
                  <a:solidFill>
                    <a:schemeClr val="tx1"/>
                  </a:solidFill>
                  <a:latin typeface="Symbol" pitchFamily="18" charset="2"/>
                </a:rPr>
                <a:t>10</a:t>
              </a:r>
              <a:r>
                <a:rPr lang="fr-FR" sz="1400" b="1" baseline="30000">
                  <a:solidFill>
                    <a:schemeClr val="tx1"/>
                  </a:solidFill>
                  <a:latin typeface="Symbol" pitchFamily="18" charset="2"/>
                </a:rPr>
                <a:t>18</a:t>
              </a:r>
              <a:endParaRPr lang="fr-FR" sz="1400" b="1">
                <a:solidFill>
                  <a:schemeClr val="tx1"/>
                </a:solidFill>
                <a:latin typeface="Symbol" pitchFamily="18" charset="2"/>
              </a:endParaRPr>
            </a:p>
          </p:txBody>
        </p:sp>
        <p:sp>
          <p:nvSpPr>
            <p:cNvPr id="24" name="Text Box 62"/>
            <p:cNvSpPr txBox="1">
              <a:spLocks noChangeArrowheads="1"/>
            </p:cNvSpPr>
            <p:nvPr/>
          </p:nvSpPr>
          <p:spPr bwMode="auto">
            <a:xfrm rot="10800000">
              <a:off x="418" y="2773"/>
              <a:ext cx="289" cy="749"/>
            </a:xfrm>
            <a:prstGeom prst="rect">
              <a:avLst/>
            </a:prstGeom>
            <a:noFill/>
            <a:ln w="9525">
              <a:noFill/>
              <a:miter lim="800000"/>
              <a:headEnd/>
              <a:tailEnd/>
            </a:ln>
            <a:effectLst/>
          </p:spPr>
          <p:txBody>
            <a:bodyPr vert="eaVert" wrap="none">
              <a:spAutoFit/>
            </a:bodyPr>
            <a:lstStyle/>
            <a:p>
              <a:r>
                <a:rPr lang="fr-FR" sz="1400" b="1">
                  <a:solidFill>
                    <a:schemeClr val="tx1"/>
                  </a:solidFill>
                </a:rPr>
                <a:t>n (mol..cm</a:t>
              </a:r>
              <a:r>
                <a:rPr lang="fr-FR" sz="1400" b="1" baseline="30000">
                  <a:solidFill>
                    <a:schemeClr val="tx1"/>
                  </a:solidFill>
                </a:rPr>
                <a:t>-3 </a:t>
              </a:r>
              <a:r>
                <a:rPr lang="fr-FR" b="1">
                  <a:solidFill>
                    <a:schemeClr val="tx1"/>
                  </a:solidFill>
                  <a:latin typeface="Symbol" pitchFamily="18" charset="2"/>
                </a:rPr>
                <a:t>)</a:t>
              </a:r>
            </a:p>
          </p:txBody>
        </p:sp>
        <p:sp>
          <p:nvSpPr>
            <p:cNvPr id="25" name="Text Box 63"/>
            <p:cNvSpPr txBox="1">
              <a:spLocks noChangeArrowheads="1"/>
            </p:cNvSpPr>
            <p:nvPr/>
          </p:nvSpPr>
          <p:spPr bwMode="auto">
            <a:xfrm>
              <a:off x="1829" y="4110"/>
              <a:ext cx="1831" cy="194"/>
            </a:xfrm>
            <a:prstGeom prst="rect">
              <a:avLst/>
            </a:prstGeom>
            <a:noFill/>
            <a:ln w="9525">
              <a:noFill/>
              <a:miter lim="800000"/>
              <a:headEnd/>
              <a:tailEnd/>
            </a:ln>
            <a:effectLst/>
          </p:spPr>
          <p:txBody>
            <a:bodyPr wrap="none">
              <a:spAutoFit/>
            </a:bodyPr>
            <a:lstStyle/>
            <a:p>
              <a:r>
                <a:rPr lang="fr-FR" sz="1400" b="1" dirty="0" smtClean="0">
                  <a:solidFill>
                    <a:schemeClr val="tx1"/>
                  </a:solidFill>
                </a:rPr>
                <a:t>Partial Pressure of </a:t>
              </a:r>
              <a:r>
                <a:rPr lang="fr-FR" sz="1400" b="1" dirty="0" err="1" smtClean="0">
                  <a:solidFill>
                    <a:schemeClr val="tx1"/>
                  </a:solidFill>
                </a:rPr>
                <a:t>Impurity</a:t>
              </a:r>
              <a:r>
                <a:rPr lang="fr-FR" sz="1400" b="1" dirty="0" smtClean="0">
                  <a:solidFill>
                    <a:schemeClr val="tx1"/>
                  </a:solidFill>
                </a:rPr>
                <a:t> </a:t>
              </a:r>
              <a:r>
                <a:rPr lang="fr-FR" sz="1400" b="1" dirty="0">
                  <a:solidFill>
                    <a:schemeClr val="tx1"/>
                  </a:solidFill>
                </a:rPr>
                <a:t>(T)</a:t>
              </a:r>
            </a:p>
          </p:txBody>
        </p:sp>
        <p:sp>
          <p:nvSpPr>
            <p:cNvPr id="26" name="Line 64"/>
            <p:cNvSpPr>
              <a:spLocks noChangeShapeType="1"/>
            </p:cNvSpPr>
            <p:nvPr/>
          </p:nvSpPr>
          <p:spPr bwMode="auto">
            <a:xfrm flipV="1">
              <a:off x="3242" y="2440"/>
              <a:ext cx="0" cy="1480"/>
            </a:xfrm>
            <a:prstGeom prst="line">
              <a:avLst/>
            </a:prstGeom>
            <a:noFill/>
            <a:ln w="28575">
              <a:solidFill>
                <a:srgbClr val="CC0000"/>
              </a:solidFill>
              <a:prstDash val="dash"/>
              <a:round/>
              <a:headEnd/>
              <a:tailEnd/>
            </a:ln>
            <a:effectLst/>
          </p:spPr>
          <p:txBody>
            <a:bodyPr/>
            <a:lstStyle/>
            <a:p>
              <a:endParaRPr lang="en-GB"/>
            </a:p>
          </p:txBody>
        </p:sp>
        <p:sp>
          <p:nvSpPr>
            <p:cNvPr id="27" name="Line 65"/>
            <p:cNvSpPr>
              <a:spLocks noChangeShapeType="1"/>
            </p:cNvSpPr>
            <p:nvPr/>
          </p:nvSpPr>
          <p:spPr bwMode="auto">
            <a:xfrm>
              <a:off x="928" y="3376"/>
              <a:ext cx="2631" cy="0"/>
            </a:xfrm>
            <a:prstGeom prst="line">
              <a:avLst/>
            </a:prstGeom>
            <a:noFill/>
            <a:ln w="28575">
              <a:solidFill>
                <a:srgbClr val="CC0000"/>
              </a:solidFill>
              <a:prstDash val="dash"/>
              <a:round/>
              <a:headEnd/>
              <a:tailEnd/>
            </a:ln>
            <a:effectLst/>
          </p:spPr>
          <p:txBody>
            <a:bodyPr/>
            <a:lstStyle/>
            <a:p>
              <a:endParaRPr lang="en-GB"/>
            </a:p>
          </p:txBody>
        </p:sp>
        <p:sp>
          <p:nvSpPr>
            <p:cNvPr id="28" name="Line 66"/>
            <p:cNvSpPr>
              <a:spLocks noChangeShapeType="1"/>
            </p:cNvSpPr>
            <p:nvPr/>
          </p:nvSpPr>
          <p:spPr bwMode="auto">
            <a:xfrm flipV="1">
              <a:off x="2425" y="2795"/>
              <a:ext cx="2041" cy="1134"/>
            </a:xfrm>
            <a:prstGeom prst="line">
              <a:avLst/>
            </a:prstGeom>
            <a:noFill/>
            <a:ln w="9525">
              <a:solidFill>
                <a:schemeClr val="tx1"/>
              </a:solidFill>
              <a:round/>
              <a:headEnd/>
              <a:tailEnd/>
            </a:ln>
            <a:effectLst/>
          </p:spPr>
          <p:txBody>
            <a:bodyPr/>
            <a:lstStyle/>
            <a:p>
              <a:endParaRPr lang="en-GB"/>
            </a:p>
          </p:txBody>
        </p:sp>
        <p:sp>
          <p:nvSpPr>
            <p:cNvPr id="29" name="Line 67"/>
            <p:cNvSpPr>
              <a:spLocks noChangeShapeType="1"/>
            </p:cNvSpPr>
            <p:nvPr/>
          </p:nvSpPr>
          <p:spPr bwMode="auto">
            <a:xfrm flipV="1">
              <a:off x="2834" y="3022"/>
              <a:ext cx="1632" cy="898"/>
            </a:xfrm>
            <a:prstGeom prst="line">
              <a:avLst/>
            </a:prstGeom>
            <a:noFill/>
            <a:ln w="9525">
              <a:solidFill>
                <a:schemeClr val="tx1"/>
              </a:solidFill>
              <a:round/>
              <a:headEnd/>
              <a:tailEnd/>
            </a:ln>
            <a:effectLst/>
          </p:spPr>
          <p:txBody>
            <a:bodyPr/>
            <a:lstStyle/>
            <a:p>
              <a:endParaRPr lang="en-GB"/>
            </a:p>
          </p:txBody>
        </p:sp>
        <p:sp>
          <p:nvSpPr>
            <p:cNvPr id="30" name="Line 68"/>
            <p:cNvSpPr>
              <a:spLocks noChangeShapeType="1"/>
            </p:cNvSpPr>
            <p:nvPr/>
          </p:nvSpPr>
          <p:spPr bwMode="auto">
            <a:xfrm flipV="1">
              <a:off x="3243" y="3249"/>
              <a:ext cx="1223" cy="671"/>
            </a:xfrm>
            <a:prstGeom prst="line">
              <a:avLst/>
            </a:prstGeom>
            <a:noFill/>
            <a:ln w="9525">
              <a:solidFill>
                <a:schemeClr val="tx1"/>
              </a:solidFill>
              <a:round/>
              <a:headEnd/>
              <a:tailEnd/>
            </a:ln>
            <a:effectLst/>
          </p:spPr>
          <p:txBody>
            <a:bodyPr/>
            <a:lstStyle/>
            <a:p>
              <a:endParaRPr lang="en-GB"/>
            </a:p>
          </p:txBody>
        </p:sp>
        <p:sp>
          <p:nvSpPr>
            <p:cNvPr id="31" name="Line 69"/>
            <p:cNvSpPr>
              <a:spLocks noChangeShapeType="1"/>
            </p:cNvSpPr>
            <p:nvPr/>
          </p:nvSpPr>
          <p:spPr bwMode="auto">
            <a:xfrm flipV="1">
              <a:off x="3652" y="3475"/>
              <a:ext cx="814" cy="436"/>
            </a:xfrm>
            <a:prstGeom prst="line">
              <a:avLst/>
            </a:prstGeom>
            <a:noFill/>
            <a:ln w="9525">
              <a:solidFill>
                <a:schemeClr val="tx1"/>
              </a:solidFill>
              <a:round/>
              <a:headEnd/>
              <a:tailEnd/>
            </a:ln>
            <a:effectLst/>
          </p:spPr>
          <p:txBody>
            <a:bodyPr/>
            <a:lstStyle/>
            <a:p>
              <a:endParaRPr lang="en-GB"/>
            </a:p>
          </p:txBody>
        </p:sp>
        <p:sp>
          <p:nvSpPr>
            <p:cNvPr id="32" name="Line 70"/>
            <p:cNvSpPr>
              <a:spLocks noChangeShapeType="1"/>
            </p:cNvSpPr>
            <p:nvPr/>
          </p:nvSpPr>
          <p:spPr bwMode="auto">
            <a:xfrm flipV="1">
              <a:off x="4052" y="3702"/>
              <a:ext cx="414" cy="218"/>
            </a:xfrm>
            <a:prstGeom prst="line">
              <a:avLst/>
            </a:prstGeom>
            <a:noFill/>
            <a:ln w="9525">
              <a:solidFill>
                <a:schemeClr val="tx1"/>
              </a:solidFill>
              <a:round/>
              <a:headEnd/>
              <a:tailEnd/>
            </a:ln>
            <a:effectLst/>
          </p:spPr>
          <p:txBody>
            <a:bodyPr/>
            <a:lstStyle/>
            <a:p>
              <a:endParaRPr lang="en-GB"/>
            </a:p>
          </p:txBody>
        </p:sp>
        <p:sp>
          <p:nvSpPr>
            <p:cNvPr id="33" name="Line 71"/>
            <p:cNvSpPr>
              <a:spLocks noChangeShapeType="1"/>
            </p:cNvSpPr>
            <p:nvPr/>
          </p:nvSpPr>
          <p:spPr bwMode="auto">
            <a:xfrm flipV="1">
              <a:off x="2008" y="2568"/>
              <a:ext cx="2413" cy="1352"/>
            </a:xfrm>
            <a:prstGeom prst="line">
              <a:avLst/>
            </a:prstGeom>
            <a:noFill/>
            <a:ln w="9525">
              <a:solidFill>
                <a:schemeClr val="tx1"/>
              </a:solidFill>
              <a:round/>
              <a:headEnd/>
              <a:tailEnd/>
            </a:ln>
            <a:effectLst/>
          </p:spPr>
          <p:txBody>
            <a:bodyPr/>
            <a:lstStyle/>
            <a:p>
              <a:endParaRPr lang="en-GB"/>
            </a:p>
          </p:txBody>
        </p:sp>
        <p:sp>
          <p:nvSpPr>
            <p:cNvPr id="34" name="Line 72"/>
            <p:cNvSpPr>
              <a:spLocks noChangeShapeType="1"/>
            </p:cNvSpPr>
            <p:nvPr/>
          </p:nvSpPr>
          <p:spPr bwMode="auto">
            <a:xfrm flipV="1">
              <a:off x="1609" y="2568"/>
              <a:ext cx="2413" cy="1352"/>
            </a:xfrm>
            <a:prstGeom prst="line">
              <a:avLst/>
            </a:prstGeom>
            <a:noFill/>
            <a:ln w="9525">
              <a:solidFill>
                <a:schemeClr val="tx1"/>
              </a:solidFill>
              <a:round/>
              <a:headEnd/>
              <a:tailEnd/>
            </a:ln>
            <a:effectLst/>
          </p:spPr>
          <p:txBody>
            <a:bodyPr/>
            <a:lstStyle/>
            <a:p>
              <a:endParaRPr lang="en-GB"/>
            </a:p>
          </p:txBody>
        </p:sp>
        <p:sp>
          <p:nvSpPr>
            <p:cNvPr id="35" name="Line 73"/>
            <p:cNvSpPr>
              <a:spLocks noChangeShapeType="1"/>
            </p:cNvSpPr>
            <p:nvPr/>
          </p:nvSpPr>
          <p:spPr bwMode="auto">
            <a:xfrm flipV="1">
              <a:off x="1192" y="2577"/>
              <a:ext cx="2413" cy="1343"/>
            </a:xfrm>
            <a:prstGeom prst="line">
              <a:avLst/>
            </a:prstGeom>
            <a:noFill/>
            <a:ln w="28575">
              <a:solidFill>
                <a:srgbClr val="009900"/>
              </a:solidFill>
              <a:round/>
              <a:headEnd/>
              <a:tailEnd/>
            </a:ln>
            <a:effectLst/>
          </p:spPr>
          <p:txBody>
            <a:bodyPr/>
            <a:lstStyle/>
            <a:p>
              <a:endParaRPr lang="en-GB"/>
            </a:p>
          </p:txBody>
        </p:sp>
        <p:sp>
          <p:nvSpPr>
            <p:cNvPr id="36" name="Text Box 74"/>
            <p:cNvSpPr txBox="1">
              <a:spLocks noChangeArrowheads="1"/>
            </p:cNvSpPr>
            <p:nvPr/>
          </p:nvSpPr>
          <p:spPr bwMode="auto">
            <a:xfrm>
              <a:off x="2325" y="2967"/>
              <a:ext cx="329" cy="179"/>
            </a:xfrm>
            <a:prstGeom prst="rect">
              <a:avLst/>
            </a:prstGeom>
            <a:noFill/>
            <a:ln w="9525">
              <a:solidFill>
                <a:srgbClr val="009900"/>
              </a:solidFill>
              <a:miter lim="800000"/>
              <a:headEnd/>
              <a:tailEnd/>
            </a:ln>
            <a:effectLst/>
          </p:spPr>
          <p:txBody>
            <a:bodyPr wrap="none">
              <a:spAutoFit/>
            </a:bodyPr>
            <a:lstStyle/>
            <a:p>
              <a:r>
                <a:rPr lang="fr-FR" sz="1200" b="1">
                  <a:solidFill>
                    <a:schemeClr val="tx1"/>
                  </a:solidFill>
                  <a:latin typeface="Symbol" pitchFamily="18" charset="2"/>
                </a:rPr>
                <a:t>x </a:t>
              </a:r>
              <a:r>
                <a:rPr lang="fr-FR" sz="1200" b="1">
                  <a:solidFill>
                    <a:schemeClr val="tx1"/>
                  </a:solidFill>
                </a:rPr>
                <a:t>= 1</a:t>
              </a:r>
              <a:endParaRPr lang="fr-FR" sz="1200" b="1" baseline="30000">
                <a:solidFill>
                  <a:schemeClr val="tx1"/>
                </a:solidFill>
              </a:endParaRPr>
            </a:p>
          </p:txBody>
        </p:sp>
        <p:sp>
          <p:nvSpPr>
            <p:cNvPr id="37" name="Line 75"/>
            <p:cNvSpPr>
              <a:spLocks noChangeShapeType="1"/>
            </p:cNvSpPr>
            <p:nvPr/>
          </p:nvSpPr>
          <p:spPr bwMode="auto">
            <a:xfrm>
              <a:off x="2383" y="3122"/>
              <a:ext cx="227" cy="0"/>
            </a:xfrm>
            <a:prstGeom prst="line">
              <a:avLst/>
            </a:prstGeom>
            <a:noFill/>
            <a:ln w="9525">
              <a:solidFill>
                <a:srgbClr val="009900"/>
              </a:solidFill>
              <a:round/>
              <a:headEnd/>
              <a:tailEnd/>
            </a:ln>
            <a:effectLst/>
          </p:spPr>
          <p:txBody>
            <a:bodyPr/>
            <a:lstStyle/>
            <a:p>
              <a:endParaRPr lang="en-GB"/>
            </a:p>
          </p:txBody>
        </p:sp>
        <p:sp>
          <p:nvSpPr>
            <p:cNvPr id="38" name="Text Box 76"/>
            <p:cNvSpPr txBox="1">
              <a:spLocks noChangeArrowheads="1"/>
            </p:cNvSpPr>
            <p:nvPr/>
          </p:nvSpPr>
          <p:spPr bwMode="auto">
            <a:xfrm>
              <a:off x="3270" y="2676"/>
              <a:ext cx="433" cy="173"/>
            </a:xfrm>
            <a:prstGeom prst="rect">
              <a:avLst/>
            </a:prstGeom>
            <a:noFill/>
            <a:ln w="9525">
              <a:noFill/>
              <a:miter lim="800000"/>
              <a:headEnd/>
              <a:tailEnd/>
            </a:ln>
            <a:effectLst/>
          </p:spPr>
          <p:txBody>
            <a:bodyPr wrap="none">
              <a:spAutoFit/>
            </a:bodyPr>
            <a:lstStyle/>
            <a:p>
              <a:r>
                <a:rPr lang="fr-FR" sz="1200" b="1">
                  <a:solidFill>
                    <a:schemeClr val="tx1"/>
                  </a:solidFill>
                  <a:latin typeface="Symbol" pitchFamily="18" charset="2"/>
                </a:rPr>
                <a:t>x </a:t>
              </a:r>
              <a:r>
                <a:rPr lang="fr-FR" sz="1200" b="1">
                  <a:solidFill>
                    <a:schemeClr val="tx1"/>
                  </a:solidFill>
                </a:rPr>
                <a:t>= 10</a:t>
              </a:r>
              <a:r>
                <a:rPr lang="fr-FR" sz="1200" b="1" baseline="30000">
                  <a:solidFill>
                    <a:schemeClr val="tx1"/>
                  </a:solidFill>
                </a:rPr>
                <a:t>-1</a:t>
              </a:r>
            </a:p>
          </p:txBody>
        </p:sp>
        <p:sp>
          <p:nvSpPr>
            <p:cNvPr id="39" name="Line 77"/>
            <p:cNvSpPr>
              <a:spLocks noChangeShapeType="1"/>
            </p:cNvSpPr>
            <p:nvPr/>
          </p:nvSpPr>
          <p:spPr bwMode="auto">
            <a:xfrm>
              <a:off x="3296" y="2840"/>
              <a:ext cx="227" cy="0"/>
            </a:xfrm>
            <a:prstGeom prst="line">
              <a:avLst/>
            </a:prstGeom>
            <a:noFill/>
            <a:ln w="9525">
              <a:solidFill>
                <a:schemeClr val="tx1"/>
              </a:solidFill>
              <a:round/>
              <a:headEnd/>
              <a:tailEnd type="triangle" w="med" len="med"/>
            </a:ln>
            <a:effectLst/>
          </p:spPr>
          <p:txBody>
            <a:bodyPr/>
            <a:lstStyle/>
            <a:p>
              <a:endParaRPr lang="en-GB"/>
            </a:p>
          </p:txBody>
        </p:sp>
        <p:sp>
          <p:nvSpPr>
            <p:cNvPr id="40" name="Text Box 78"/>
            <p:cNvSpPr txBox="1">
              <a:spLocks noChangeArrowheads="1"/>
            </p:cNvSpPr>
            <p:nvPr/>
          </p:nvSpPr>
          <p:spPr bwMode="auto">
            <a:xfrm>
              <a:off x="3498" y="2785"/>
              <a:ext cx="433" cy="173"/>
            </a:xfrm>
            <a:prstGeom prst="rect">
              <a:avLst/>
            </a:prstGeom>
            <a:noFill/>
            <a:ln w="9525">
              <a:noFill/>
              <a:miter lim="800000"/>
              <a:headEnd/>
              <a:tailEnd/>
            </a:ln>
            <a:effectLst/>
          </p:spPr>
          <p:txBody>
            <a:bodyPr wrap="none">
              <a:spAutoFit/>
            </a:bodyPr>
            <a:lstStyle/>
            <a:p>
              <a:r>
                <a:rPr lang="fr-FR" sz="1200" b="1">
                  <a:solidFill>
                    <a:schemeClr val="tx1"/>
                  </a:solidFill>
                  <a:latin typeface="Symbol" pitchFamily="18" charset="2"/>
                </a:rPr>
                <a:t>x </a:t>
              </a:r>
              <a:r>
                <a:rPr lang="fr-FR" sz="1200" b="1">
                  <a:solidFill>
                    <a:schemeClr val="tx1"/>
                  </a:solidFill>
                </a:rPr>
                <a:t>= 10</a:t>
              </a:r>
              <a:r>
                <a:rPr lang="fr-FR" sz="1200" b="1" baseline="30000">
                  <a:solidFill>
                    <a:schemeClr val="tx1"/>
                  </a:solidFill>
                </a:rPr>
                <a:t>-2</a:t>
              </a:r>
            </a:p>
          </p:txBody>
        </p:sp>
        <p:sp>
          <p:nvSpPr>
            <p:cNvPr id="41" name="Line 79"/>
            <p:cNvSpPr>
              <a:spLocks noChangeShapeType="1"/>
            </p:cNvSpPr>
            <p:nvPr/>
          </p:nvSpPr>
          <p:spPr bwMode="auto">
            <a:xfrm>
              <a:off x="3547" y="2939"/>
              <a:ext cx="227" cy="0"/>
            </a:xfrm>
            <a:prstGeom prst="line">
              <a:avLst/>
            </a:prstGeom>
            <a:noFill/>
            <a:ln w="9525">
              <a:solidFill>
                <a:schemeClr val="tx1"/>
              </a:solidFill>
              <a:round/>
              <a:headEnd/>
              <a:tailEnd type="triangle" w="med" len="med"/>
            </a:ln>
            <a:effectLst/>
          </p:spPr>
          <p:txBody>
            <a:bodyPr/>
            <a:lstStyle/>
            <a:p>
              <a:endParaRPr lang="en-GB"/>
            </a:p>
          </p:txBody>
        </p:sp>
        <p:sp>
          <p:nvSpPr>
            <p:cNvPr id="42" name="Text Box 80"/>
            <p:cNvSpPr txBox="1">
              <a:spLocks noChangeArrowheads="1"/>
            </p:cNvSpPr>
            <p:nvPr/>
          </p:nvSpPr>
          <p:spPr bwMode="auto">
            <a:xfrm>
              <a:off x="3625" y="2931"/>
              <a:ext cx="433" cy="173"/>
            </a:xfrm>
            <a:prstGeom prst="rect">
              <a:avLst/>
            </a:prstGeom>
            <a:noFill/>
            <a:ln w="9525">
              <a:noFill/>
              <a:miter lim="800000"/>
              <a:headEnd/>
              <a:tailEnd/>
            </a:ln>
            <a:effectLst/>
          </p:spPr>
          <p:txBody>
            <a:bodyPr wrap="none">
              <a:spAutoFit/>
            </a:bodyPr>
            <a:lstStyle/>
            <a:p>
              <a:r>
                <a:rPr lang="fr-FR" sz="1200" b="1">
                  <a:solidFill>
                    <a:schemeClr val="tx1"/>
                  </a:solidFill>
                  <a:latin typeface="Symbol" pitchFamily="18" charset="2"/>
                </a:rPr>
                <a:t>x </a:t>
              </a:r>
              <a:r>
                <a:rPr lang="fr-FR" sz="1200" b="1">
                  <a:solidFill>
                    <a:schemeClr val="tx1"/>
                  </a:solidFill>
                </a:rPr>
                <a:t>= 10</a:t>
              </a:r>
              <a:r>
                <a:rPr lang="fr-FR" sz="1200" b="1" baseline="30000">
                  <a:solidFill>
                    <a:schemeClr val="tx1"/>
                  </a:solidFill>
                </a:rPr>
                <a:t>-3</a:t>
              </a:r>
            </a:p>
          </p:txBody>
        </p:sp>
        <p:sp>
          <p:nvSpPr>
            <p:cNvPr id="43" name="Line 81"/>
            <p:cNvSpPr>
              <a:spLocks noChangeShapeType="1"/>
            </p:cNvSpPr>
            <p:nvPr/>
          </p:nvSpPr>
          <p:spPr bwMode="auto">
            <a:xfrm>
              <a:off x="3692" y="3094"/>
              <a:ext cx="227" cy="0"/>
            </a:xfrm>
            <a:prstGeom prst="line">
              <a:avLst/>
            </a:prstGeom>
            <a:noFill/>
            <a:ln w="9525">
              <a:solidFill>
                <a:schemeClr val="tx1"/>
              </a:solidFill>
              <a:round/>
              <a:headEnd/>
              <a:tailEnd type="triangle" w="med" len="med"/>
            </a:ln>
            <a:effectLst/>
          </p:spPr>
          <p:txBody>
            <a:bodyPr/>
            <a:lstStyle/>
            <a:p>
              <a:endParaRPr lang="en-GB"/>
            </a:p>
          </p:txBody>
        </p:sp>
        <p:sp>
          <p:nvSpPr>
            <p:cNvPr id="44" name="Text Box 82"/>
            <p:cNvSpPr txBox="1">
              <a:spLocks noChangeArrowheads="1"/>
            </p:cNvSpPr>
            <p:nvPr/>
          </p:nvSpPr>
          <p:spPr bwMode="auto">
            <a:xfrm>
              <a:off x="3786" y="3085"/>
              <a:ext cx="433" cy="173"/>
            </a:xfrm>
            <a:prstGeom prst="rect">
              <a:avLst/>
            </a:prstGeom>
            <a:noFill/>
            <a:ln w="9525">
              <a:noFill/>
              <a:miter lim="800000"/>
              <a:headEnd/>
              <a:tailEnd/>
            </a:ln>
            <a:effectLst/>
          </p:spPr>
          <p:txBody>
            <a:bodyPr wrap="none">
              <a:spAutoFit/>
            </a:bodyPr>
            <a:lstStyle/>
            <a:p>
              <a:r>
                <a:rPr lang="fr-FR" sz="1200" b="1">
                  <a:solidFill>
                    <a:schemeClr val="tx1"/>
                  </a:solidFill>
                  <a:latin typeface="Symbol" pitchFamily="18" charset="2"/>
                </a:rPr>
                <a:t>x </a:t>
              </a:r>
              <a:r>
                <a:rPr lang="fr-FR" sz="1200" b="1">
                  <a:solidFill>
                    <a:schemeClr val="tx1"/>
                  </a:solidFill>
                </a:rPr>
                <a:t>= 10</a:t>
              </a:r>
              <a:r>
                <a:rPr lang="fr-FR" sz="1200" b="1" baseline="30000">
                  <a:solidFill>
                    <a:schemeClr val="tx1"/>
                  </a:solidFill>
                </a:rPr>
                <a:t>-4</a:t>
              </a:r>
            </a:p>
          </p:txBody>
        </p:sp>
        <p:sp>
          <p:nvSpPr>
            <p:cNvPr id="45" name="Line 83"/>
            <p:cNvSpPr>
              <a:spLocks noChangeShapeType="1"/>
            </p:cNvSpPr>
            <p:nvPr/>
          </p:nvSpPr>
          <p:spPr bwMode="auto">
            <a:xfrm>
              <a:off x="3837" y="3248"/>
              <a:ext cx="227" cy="0"/>
            </a:xfrm>
            <a:prstGeom prst="line">
              <a:avLst/>
            </a:prstGeom>
            <a:noFill/>
            <a:ln w="9525">
              <a:solidFill>
                <a:schemeClr val="tx1"/>
              </a:solidFill>
              <a:round/>
              <a:headEnd/>
              <a:tailEnd type="triangle" w="med" len="med"/>
            </a:ln>
            <a:effectLst/>
          </p:spPr>
          <p:txBody>
            <a:bodyPr/>
            <a:lstStyle/>
            <a:p>
              <a:endParaRPr lang="en-GB"/>
            </a:p>
          </p:txBody>
        </p:sp>
        <p:sp>
          <p:nvSpPr>
            <p:cNvPr id="46" name="Text Box 84"/>
            <p:cNvSpPr txBox="1">
              <a:spLocks noChangeArrowheads="1"/>
            </p:cNvSpPr>
            <p:nvPr/>
          </p:nvSpPr>
          <p:spPr bwMode="auto">
            <a:xfrm>
              <a:off x="3943" y="3230"/>
              <a:ext cx="433" cy="173"/>
            </a:xfrm>
            <a:prstGeom prst="rect">
              <a:avLst/>
            </a:prstGeom>
            <a:noFill/>
            <a:ln w="9525">
              <a:noFill/>
              <a:miter lim="800000"/>
              <a:headEnd/>
              <a:tailEnd/>
            </a:ln>
            <a:effectLst/>
          </p:spPr>
          <p:txBody>
            <a:bodyPr wrap="none">
              <a:spAutoFit/>
            </a:bodyPr>
            <a:lstStyle/>
            <a:p>
              <a:r>
                <a:rPr lang="fr-FR" sz="1200" b="1">
                  <a:solidFill>
                    <a:schemeClr val="tx1"/>
                  </a:solidFill>
                  <a:latin typeface="Symbol" pitchFamily="18" charset="2"/>
                </a:rPr>
                <a:t>x </a:t>
              </a:r>
              <a:r>
                <a:rPr lang="fr-FR" sz="1200" b="1">
                  <a:solidFill>
                    <a:schemeClr val="tx1"/>
                  </a:solidFill>
                </a:rPr>
                <a:t>= 10</a:t>
              </a:r>
              <a:r>
                <a:rPr lang="fr-FR" sz="1200" b="1" baseline="30000">
                  <a:solidFill>
                    <a:schemeClr val="tx1"/>
                  </a:solidFill>
                </a:rPr>
                <a:t>-5</a:t>
              </a:r>
            </a:p>
          </p:txBody>
        </p:sp>
        <p:sp>
          <p:nvSpPr>
            <p:cNvPr id="47" name="Line 85"/>
            <p:cNvSpPr>
              <a:spLocks noChangeShapeType="1"/>
            </p:cNvSpPr>
            <p:nvPr/>
          </p:nvSpPr>
          <p:spPr bwMode="auto">
            <a:xfrm>
              <a:off x="3992" y="3384"/>
              <a:ext cx="227" cy="0"/>
            </a:xfrm>
            <a:prstGeom prst="line">
              <a:avLst/>
            </a:prstGeom>
            <a:noFill/>
            <a:ln w="9525">
              <a:solidFill>
                <a:schemeClr val="tx1"/>
              </a:solidFill>
              <a:round/>
              <a:headEnd/>
              <a:tailEnd type="triangle" w="med" len="med"/>
            </a:ln>
            <a:effectLst/>
          </p:spPr>
          <p:txBody>
            <a:bodyPr/>
            <a:lstStyle/>
            <a:p>
              <a:endParaRPr lang="en-GB"/>
            </a:p>
          </p:txBody>
        </p:sp>
        <p:sp>
          <p:nvSpPr>
            <p:cNvPr id="48" name="Text Box 86"/>
            <p:cNvSpPr txBox="1">
              <a:spLocks noChangeArrowheads="1"/>
            </p:cNvSpPr>
            <p:nvPr/>
          </p:nvSpPr>
          <p:spPr bwMode="auto">
            <a:xfrm>
              <a:off x="4095" y="3366"/>
              <a:ext cx="433" cy="173"/>
            </a:xfrm>
            <a:prstGeom prst="rect">
              <a:avLst/>
            </a:prstGeom>
            <a:noFill/>
            <a:ln w="9525">
              <a:noFill/>
              <a:miter lim="800000"/>
              <a:headEnd/>
              <a:tailEnd/>
            </a:ln>
            <a:effectLst/>
          </p:spPr>
          <p:txBody>
            <a:bodyPr wrap="none">
              <a:spAutoFit/>
            </a:bodyPr>
            <a:lstStyle/>
            <a:p>
              <a:r>
                <a:rPr lang="fr-FR" sz="1200" b="1">
                  <a:solidFill>
                    <a:schemeClr val="tx1"/>
                  </a:solidFill>
                  <a:latin typeface="Symbol" pitchFamily="18" charset="2"/>
                </a:rPr>
                <a:t>x </a:t>
              </a:r>
              <a:r>
                <a:rPr lang="fr-FR" sz="1200" b="1">
                  <a:solidFill>
                    <a:schemeClr val="tx1"/>
                  </a:solidFill>
                </a:rPr>
                <a:t>= 10</a:t>
              </a:r>
              <a:r>
                <a:rPr lang="fr-FR" sz="1200" b="1" baseline="30000">
                  <a:solidFill>
                    <a:schemeClr val="tx1"/>
                  </a:solidFill>
                </a:rPr>
                <a:t>-6</a:t>
              </a:r>
            </a:p>
          </p:txBody>
        </p:sp>
        <p:sp>
          <p:nvSpPr>
            <p:cNvPr id="49" name="Line 87"/>
            <p:cNvSpPr>
              <a:spLocks noChangeShapeType="1"/>
            </p:cNvSpPr>
            <p:nvPr/>
          </p:nvSpPr>
          <p:spPr bwMode="auto">
            <a:xfrm>
              <a:off x="4128" y="3529"/>
              <a:ext cx="227" cy="0"/>
            </a:xfrm>
            <a:prstGeom prst="line">
              <a:avLst/>
            </a:prstGeom>
            <a:noFill/>
            <a:ln w="9525">
              <a:solidFill>
                <a:schemeClr val="tx1"/>
              </a:solidFill>
              <a:round/>
              <a:headEnd/>
              <a:tailEnd type="triangle" w="med" len="med"/>
            </a:ln>
            <a:effectLst/>
          </p:spPr>
          <p:txBody>
            <a:bodyPr/>
            <a:lstStyle/>
            <a:p>
              <a:endParaRPr lang="en-GB"/>
            </a:p>
          </p:txBody>
        </p:sp>
        <p:sp>
          <p:nvSpPr>
            <p:cNvPr id="50" name="Text Box 88"/>
            <p:cNvSpPr txBox="1">
              <a:spLocks noChangeArrowheads="1"/>
            </p:cNvSpPr>
            <p:nvPr/>
          </p:nvSpPr>
          <p:spPr bwMode="auto">
            <a:xfrm>
              <a:off x="4045" y="3603"/>
              <a:ext cx="433" cy="173"/>
            </a:xfrm>
            <a:prstGeom prst="rect">
              <a:avLst/>
            </a:prstGeom>
            <a:noFill/>
            <a:ln w="9525">
              <a:noFill/>
              <a:miter lim="800000"/>
              <a:headEnd/>
              <a:tailEnd/>
            </a:ln>
            <a:effectLst/>
          </p:spPr>
          <p:txBody>
            <a:bodyPr wrap="none">
              <a:spAutoFit/>
            </a:bodyPr>
            <a:lstStyle/>
            <a:p>
              <a:r>
                <a:rPr lang="fr-FR" sz="1200" b="1">
                  <a:solidFill>
                    <a:schemeClr val="tx1"/>
                  </a:solidFill>
                  <a:latin typeface="Symbol" pitchFamily="18" charset="2"/>
                </a:rPr>
                <a:t>x </a:t>
              </a:r>
              <a:r>
                <a:rPr lang="fr-FR" sz="1200" b="1">
                  <a:solidFill>
                    <a:schemeClr val="tx1"/>
                  </a:solidFill>
                </a:rPr>
                <a:t>= 10</a:t>
              </a:r>
              <a:r>
                <a:rPr lang="fr-FR" sz="1200" b="1" baseline="30000">
                  <a:solidFill>
                    <a:schemeClr val="tx1"/>
                  </a:solidFill>
                </a:rPr>
                <a:t>-7</a:t>
              </a:r>
            </a:p>
          </p:txBody>
        </p:sp>
        <p:sp>
          <p:nvSpPr>
            <p:cNvPr id="51" name="Line 89"/>
            <p:cNvSpPr>
              <a:spLocks noChangeShapeType="1"/>
            </p:cNvSpPr>
            <p:nvPr/>
          </p:nvSpPr>
          <p:spPr bwMode="auto">
            <a:xfrm>
              <a:off x="4094" y="3784"/>
              <a:ext cx="227" cy="0"/>
            </a:xfrm>
            <a:prstGeom prst="line">
              <a:avLst/>
            </a:prstGeom>
            <a:noFill/>
            <a:ln w="9525">
              <a:solidFill>
                <a:schemeClr val="tx1"/>
              </a:solidFill>
              <a:round/>
              <a:headEnd/>
              <a:tailEnd type="triangle" w="med" len="med"/>
            </a:ln>
            <a:effectLst/>
          </p:spPr>
          <p:txBody>
            <a:bodyPr/>
            <a:lstStyle/>
            <a:p>
              <a:endParaRPr lang="en-GB"/>
            </a:p>
          </p:txBody>
        </p:sp>
        <p:sp>
          <p:nvSpPr>
            <p:cNvPr id="52" name="Line 93"/>
            <p:cNvSpPr>
              <a:spLocks noChangeShapeType="1"/>
            </p:cNvSpPr>
            <p:nvPr/>
          </p:nvSpPr>
          <p:spPr bwMode="auto">
            <a:xfrm>
              <a:off x="929" y="2786"/>
              <a:ext cx="2631" cy="0"/>
            </a:xfrm>
            <a:prstGeom prst="line">
              <a:avLst/>
            </a:prstGeom>
            <a:noFill/>
            <a:ln w="28575">
              <a:solidFill>
                <a:srgbClr val="CC0000"/>
              </a:solidFill>
              <a:prstDash val="dash"/>
              <a:round/>
              <a:headEnd/>
              <a:tailEnd/>
            </a:ln>
            <a:effectLst/>
          </p:spPr>
          <p:txBody>
            <a:bodyPr/>
            <a:lstStyle/>
            <a:p>
              <a:endParaRPr lang="en-GB"/>
            </a:p>
          </p:txBody>
        </p:sp>
      </p:grpSp>
      <p:sp>
        <p:nvSpPr>
          <p:cNvPr id="53" name="TextBox 52"/>
          <p:cNvSpPr txBox="1"/>
          <p:nvPr/>
        </p:nvSpPr>
        <p:spPr>
          <a:xfrm>
            <a:off x="6905166" y="3159502"/>
            <a:ext cx="2123728" cy="2446824"/>
          </a:xfrm>
          <a:prstGeom prst="rect">
            <a:avLst/>
          </a:prstGeom>
          <a:noFill/>
        </p:spPr>
        <p:txBody>
          <a:bodyPr wrap="square" rtlCol="0">
            <a:spAutoFit/>
          </a:bodyPr>
          <a:lstStyle/>
          <a:p>
            <a:endParaRPr lang="fr-FR" sz="900" dirty="0" smtClean="0">
              <a:solidFill>
                <a:srgbClr val="080808"/>
              </a:solidFill>
              <a:latin typeface="+mn-lt"/>
            </a:endParaRPr>
          </a:p>
          <a:p>
            <a:r>
              <a:rPr lang="fr-FR" dirty="0" err="1" smtClean="0">
                <a:solidFill>
                  <a:srgbClr val="080808"/>
                </a:solidFill>
                <a:latin typeface="+mn-lt"/>
              </a:rPr>
              <a:t>We</a:t>
            </a:r>
            <a:r>
              <a:rPr lang="fr-FR" dirty="0" smtClean="0">
                <a:solidFill>
                  <a:srgbClr val="080808"/>
                </a:solidFill>
                <a:latin typeface="+mn-lt"/>
              </a:rPr>
              <a:t> are </a:t>
            </a:r>
            <a:r>
              <a:rPr lang="fr-FR" dirty="0" err="1" smtClean="0">
                <a:solidFill>
                  <a:srgbClr val="080808"/>
                </a:solidFill>
                <a:latin typeface="+mn-lt"/>
              </a:rPr>
              <a:t>very</a:t>
            </a:r>
            <a:r>
              <a:rPr lang="fr-FR" dirty="0" smtClean="0">
                <a:solidFill>
                  <a:srgbClr val="080808"/>
                </a:solidFill>
                <a:latin typeface="+mn-lt"/>
              </a:rPr>
              <a:t> </a:t>
            </a:r>
            <a:r>
              <a:rPr lang="fr-FR" dirty="0" err="1" smtClean="0">
                <a:solidFill>
                  <a:srgbClr val="080808"/>
                </a:solidFill>
                <a:latin typeface="+mn-lt"/>
              </a:rPr>
              <a:t>lucky</a:t>
            </a:r>
            <a:r>
              <a:rPr lang="fr-FR" dirty="0" smtClean="0">
                <a:solidFill>
                  <a:srgbClr val="080808"/>
                </a:solidFill>
                <a:latin typeface="+mn-lt"/>
              </a:rPr>
              <a:t> </a:t>
            </a:r>
            <a:r>
              <a:rPr lang="fr-FR" dirty="0" err="1" smtClean="0">
                <a:solidFill>
                  <a:srgbClr val="080808"/>
                </a:solidFill>
                <a:latin typeface="+mn-lt"/>
              </a:rPr>
              <a:t>that</a:t>
            </a:r>
            <a:r>
              <a:rPr lang="fr-FR" dirty="0" smtClean="0">
                <a:solidFill>
                  <a:srgbClr val="080808"/>
                </a:solidFill>
                <a:latin typeface="+mn-lt"/>
              </a:rPr>
              <a:t> the </a:t>
            </a:r>
            <a:r>
              <a:rPr lang="fr-FR" dirty="0" err="1" smtClean="0">
                <a:solidFill>
                  <a:srgbClr val="080808"/>
                </a:solidFill>
                <a:latin typeface="+mn-lt"/>
              </a:rPr>
              <a:t>sticking</a:t>
            </a:r>
            <a:r>
              <a:rPr lang="fr-FR" dirty="0" smtClean="0">
                <a:solidFill>
                  <a:srgbClr val="080808"/>
                </a:solidFill>
                <a:latin typeface="+mn-lt"/>
              </a:rPr>
              <a:t> coefficient of </a:t>
            </a:r>
            <a:r>
              <a:rPr lang="fr-FR" dirty="0" err="1" smtClean="0">
                <a:solidFill>
                  <a:srgbClr val="080808"/>
                </a:solidFill>
                <a:latin typeface="+mn-lt"/>
              </a:rPr>
              <a:t>carbon</a:t>
            </a:r>
            <a:r>
              <a:rPr lang="fr-FR" dirty="0" smtClean="0">
                <a:solidFill>
                  <a:srgbClr val="080808"/>
                </a:solidFill>
                <a:latin typeface="+mn-lt"/>
              </a:rPr>
              <a:t> (p-type dopant, </a:t>
            </a:r>
            <a:r>
              <a:rPr lang="fr-FR" dirty="0" err="1" smtClean="0">
                <a:solidFill>
                  <a:srgbClr val="080808"/>
                </a:solidFill>
                <a:latin typeface="+mn-lt"/>
              </a:rPr>
              <a:t>minority</a:t>
            </a:r>
            <a:r>
              <a:rPr lang="fr-FR" dirty="0" smtClean="0">
                <a:solidFill>
                  <a:srgbClr val="080808"/>
                </a:solidFill>
                <a:latin typeface="+mn-lt"/>
              </a:rPr>
              <a:t> carrier </a:t>
            </a:r>
            <a:r>
              <a:rPr lang="fr-FR" dirty="0" err="1" smtClean="0">
                <a:solidFill>
                  <a:srgbClr val="080808"/>
                </a:solidFill>
                <a:latin typeface="+mn-lt"/>
              </a:rPr>
              <a:t>trap</a:t>
            </a:r>
            <a:r>
              <a:rPr lang="fr-FR" dirty="0" smtClean="0">
                <a:solidFill>
                  <a:srgbClr val="080808"/>
                </a:solidFill>
                <a:latin typeface="+mn-lt"/>
              </a:rPr>
              <a:t>) </a:t>
            </a:r>
            <a:r>
              <a:rPr lang="fr-FR" dirty="0" err="1" smtClean="0">
                <a:solidFill>
                  <a:srgbClr val="080808"/>
                </a:solidFill>
                <a:latin typeface="+mn-lt"/>
              </a:rPr>
              <a:t>is</a:t>
            </a:r>
            <a:r>
              <a:rPr lang="fr-FR" dirty="0" smtClean="0">
                <a:solidFill>
                  <a:srgbClr val="080808"/>
                </a:solidFill>
                <a:latin typeface="+mn-lt"/>
              </a:rPr>
              <a:t> </a:t>
            </a:r>
            <a:r>
              <a:rPr lang="fr-FR" dirty="0" err="1" smtClean="0">
                <a:solidFill>
                  <a:srgbClr val="080808"/>
                </a:solidFill>
                <a:latin typeface="+mn-lt"/>
              </a:rPr>
              <a:t>quite</a:t>
            </a:r>
            <a:r>
              <a:rPr lang="fr-FR" dirty="0" smtClean="0">
                <a:solidFill>
                  <a:srgbClr val="080808"/>
                </a:solidFill>
                <a:latin typeface="+mn-lt"/>
              </a:rPr>
              <a:t> </a:t>
            </a:r>
            <a:r>
              <a:rPr lang="fr-FR" dirty="0" err="1" smtClean="0">
                <a:solidFill>
                  <a:srgbClr val="080808"/>
                </a:solidFill>
                <a:latin typeface="+mn-lt"/>
              </a:rPr>
              <a:t>low</a:t>
            </a:r>
            <a:r>
              <a:rPr lang="fr-FR" dirty="0" smtClean="0">
                <a:solidFill>
                  <a:srgbClr val="080808"/>
                </a:solidFill>
                <a:latin typeface="+mn-lt"/>
              </a:rPr>
              <a:t> (</a:t>
            </a:r>
            <a:r>
              <a:rPr lang="fr-FR" i="1" dirty="0" err="1" smtClean="0">
                <a:solidFill>
                  <a:srgbClr val="080808"/>
                </a:solidFill>
                <a:latin typeface="Symbol" pitchFamily="18" charset="2"/>
              </a:rPr>
              <a:t>x</a:t>
            </a:r>
            <a:r>
              <a:rPr lang="fr-FR" baseline="-25000" dirty="0" err="1" smtClean="0">
                <a:solidFill>
                  <a:srgbClr val="080808"/>
                </a:solidFill>
              </a:rPr>
              <a:t>carbon</a:t>
            </a:r>
            <a:r>
              <a:rPr lang="fr-FR" i="1" dirty="0">
                <a:solidFill>
                  <a:srgbClr val="080808"/>
                </a:solidFill>
              </a:rPr>
              <a:t> </a:t>
            </a:r>
            <a:r>
              <a:rPr lang="fr-FR" i="1" dirty="0" smtClean="0">
                <a:solidFill>
                  <a:srgbClr val="080808"/>
                </a:solidFill>
              </a:rPr>
              <a:t>~10</a:t>
            </a:r>
            <a:r>
              <a:rPr lang="fr-FR" baseline="30000" dirty="0" smtClean="0">
                <a:solidFill>
                  <a:srgbClr val="080808"/>
                </a:solidFill>
              </a:rPr>
              <a:t>-3</a:t>
            </a:r>
            <a:r>
              <a:rPr lang="fr-FR" i="1" dirty="0" smtClean="0">
                <a:solidFill>
                  <a:srgbClr val="080808"/>
                </a:solidFill>
              </a:rPr>
              <a:t>)</a:t>
            </a:r>
          </a:p>
          <a:p>
            <a:endParaRPr lang="en-GB" dirty="0">
              <a:latin typeface="+mn-lt"/>
            </a:endParaRPr>
          </a:p>
        </p:txBody>
      </p:sp>
      <p:sp>
        <p:nvSpPr>
          <p:cNvPr id="55" name="Title 1"/>
          <p:cNvSpPr>
            <a:spLocks noGrp="1"/>
          </p:cNvSpPr>
          <p:nvPr>
            <p:ph type="title"/>
          </p:nvPr>
        </p:nvSpPr>
        <p:spPr>
          <a:xfrm>
            <a:off x="457200" y="274638"/>
            <a:ext cx="5554960" cy="634082"/>
          </a:xfrm>
        </p:spPr>
        <p:txBody>
          <a:bodyPr/>
          <a:lstStyle/>
          <a:p>
            <a:pPr algn="l"/>
            <a:r>
              <a:rPr lang="en-GB" sz="3600" b="1" dirty="0" smtClean="0">
                <a:solidFill>
                  <a:srgbClr val="002060"/>
                </a:solidFill>
              </a:rPr>
              <a:t>Epitaxial Technologies- MBE</a:t>
            </a:r>
            <a:endParaRPr lang="en-GB" sz="3600" b="1" dirty="0">
              <a:solidFill>
                <a:srgbClr val="002060"/>
              </a:solidFill>
            </a:endParaRPr>
          </a:p>
        </p:txBody>
      </p:sp>
    </p:spTree>
    <p:extLst>
      <p:ext uri="{BB962C8B-B14F-4D97-AF65-F5344CB8AC3E}">
        <p14:creationId xmlns:p14="http://schemas.microsoft.com/office/powerpoint/2010/main" val="10655378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980728"/>
            <a:ext cx="8640960" cy="5201424"/>
          </a:xfrm>
          <a:prstGeom prst="rect">
            <a:avLst/>
          </a:prstGeom>
          <a:noFill/>
        </p:spPr>
        <p:txBody>
          <a:bodyPr wrap="square" rtlCol="0">
            <a:spAutoFit/>
          </a:bodyPr>
          <a:lstStyle/>
          <a:p>
            <a:r>
              <a:rPr lang="en-GB" sz="2400" dirty="0" smtClean="0">
                <a:solidFill>
                  <a:srgbClr val="080808"/>
                </a:solidFill>
                <a:latin typeface="+mn-lt"/>
              </a:rPr>
              <a:t>Achieving and retaining UHV is of critical importance in MBE and this all adds to the complexity and cost. </a:t>
            </a:r>
          </a:p>
          <a:p>
            <a:endParaRPr lang="en-GB" sz="600" b="1" dirty="0" smtClean="0">
              <a:solidFill>
                <a:srgbClr val="080808"/>
              </a:solidFill>
              <a:latin typeface="+mn-lt"/>
            </a:endParaRPr>
          </a:p>
          <a:p>
            <a:r>
              <a:rPr lang="en-GB" sz="2400" b="1" dirty="0" smtClean="0">
                <a:solidFill>
                  <a:srgbClr val="080808"/>
                </a:solidFill>
                <a:latin typeface="+mn-lt"/>
              </a:rPr>
              <a:t>MBE characteristics</a:t>
            </a:r>
          </a:p>
          <a:p>
            <a:endParaRPr lang="en-GB" sz="600" b="1" dirty="0" smtClean="0">
              <a:solidFill>
                <a:srgbClr val="080808"/>
              </a:solidFill>
              <a:latin typeface="+mn-lt"/>
            </a:endParaRPr>
          </a:p>
          <a:p>
            <a:pPr>
              <a:buFont typeface="Arial" pitchFamily="34" charset="0"/>
              <a:buChar char="•"/>
            </a:pPr>
            <a:r>
              <a:rPr lang="en-GB" sz="2400" dirty="0" smtClean="0">
                <a:latin typeface="+mn-lt"/>
              </a:rPr>
              <a:t> Ultimate in purity (for those who invest the effort and money)</a:t>
            </a:r>
          </a:p>
          <a:p>
            <a:pPr>
              <a:buFont typeface="Arial" pitchFamily="34" charset="0"/>
              <a:buChar char="•"/>
            </a:pPr>
            <a:endParaRPr lang="en-GB" sz="800" dirty="0" smtClean="0">
              <a:latin typeface="+mn-lt"/>
            </a:endParaRPr>
          </a:p>
          <a:p>
            <a:pPr>
              <a:buFont typeface="Arial" pitchFamily="34" charset="0"/>
              <a:buChar char="•"/>
            </a:pPr>
            <a:r>
              <a:rPr lang="en-GB" sz="2400" dirty="0" smtClean="0">
                <a:latin typeface="+mn-lt"/>
                <a:sym typeface="Wingdings 3" pitchFamily="18" charset="2"/>
              </a:rPr>
              <a:t>Abrupt switching, coupled with relatively slow growth rates: good for nanostructures</a:t>
            </a:r>
          </a:p>
          <a:p>
            <a:endParaRPr lang="en-GB" sz="800" dirty="0" smtClean="0">
              <a:latin typeface="+mn-lt"/>
            </a:endParaRPr>
          </a:p>
          <a:p>
            <a:pPr>
              <a:buFont typeface="Arial" pitchFamily="34" charset="0"/>
              <a:buChar char="•"/>
            </a:pPr>
            <a:r>
              <a:rPr lang="en-GB" sz="2400" dirty="0" smtClean="0">
                <a:latin typeface="+mn-lt"/>
                <a:sym typeface="Wingdings 3" pitchFamily="18" charset="2"/>
              </a:rPr>
              <a:t>Relatively low growth temperatures: Low thermal budget, Reduced interdiffusion</a:t>
            </a:r>
          </a:p>
          <a:p>
            <a:pPr>
              <a:buNone/>
            </a:pPr>
            <a:endParaRPr lang="en-GB" sz="800" dirty="0" smtClean="0">
              <a:latin typeface="+mn-lt"/>
              <a:sym typeface="Wingdings 3" pitchFamily="18" charset="2"/>
            </a:endParaRPr>
          </a:p>
          <a:p>
            <a:pPr>
              <a:buFont typeface="Arial" pitchFamily="34" charset="0"/>
              <a:buChar char="•"/>
            </a:pPr>
            <a:r>
              <a:rPr lang="en-GB" sz="2400" dirty="0" smtClean="0">
                <a:latin typeface="+mn-lt"/>
              </a:rPr>
              <a:t>In-situ (in vacuum) diagnosis: Mass spectrometry. Electron diffraction analysis of surfaces (RHEED), Surface spectroscopy etc</a:t>
            </a:r>
          </a:p>
          <a:p>
            <a:pPr>
              <a:buNone/>
            </a:pPr>
            <a:endParaRPr lang="en-GB" sz="800" dirty="0" smtClean="0">
              <a:latin typeface="+mn-lt"/>
            </a:endParaRPr>
          </a:p>
          <a:p>
            <a:pPr>
              <a:buFont typeface="Arial" pitchFamily="34" charset="0"/>
              <a:buChar char="•"/>
            </a:pPr>
            <a:r>
              <a:rPr lang="en-GB" sz="2400" dirty="0" smtClean="0">
                <a:latin typeface="+mn-lt"/>
              </a:rPr>
              <a:t>Potential to transfer to other vacuum processing tools </a:t>
            </a:r>
            <a:r>
              <a:rPr lang="en-GB" sz="2400" dirty="0" err="1" smtClean="0">
                <a:latin typeface="+mn-lt"/>
              </a:rPr>
              <a:t>eg</a:t>
            </a:r>
            <a:r>
              <a:rPr lang="en-GB" sz="2400" dirty="0" smtClean="0">
                <a:latin typeface="+mn-lt"/>
              </a:rPr>
              <a:t>: other semiconductor, metallisation, etching.</a:t>
            </a:r>
            <a:endParaRPr lang="en-GB" sz="2400" dirty="0">
              <a:solidFill>
                <a:srgbClr val="080808"/>
              </a:solidFill>
              <a:latin typeface="+mn-lt"/>
            </a:endParaRPr>
          </a:p>
        </p:txBody>
      </p:sp>
      <p:sp>
        <p:nvSpPr>
          <p:cNvPr id="7" name="Title 1"/>
          <p:cNvSpPr>
            <a:spLocks noGrp="1"/>
          </p:cNvSpPr>
          <p:nvPr>
            <p:ph type="title"/>
          </p:nvPr>
        </p:nvSpPr>
        <p:spPr>
          <a:xfrm>
            <a:off x="457200" y="274638"/>
            <a:ext cx="5698976" cy="634082"/>
          </a:xfrm>
        </p:spPr>
        <p:txBody>
          <a:bodyPr/>
          <a:lstStyle/>
          <a:p>
            <a:pPr algn="l"/>
            <a:r>
              <a:rPr lang="en-GB" sz="3600" b="1" dirty="0" smtClean="0">
                <a:solidFill>
                  <a:srgbClr val="002060"/>
                </a:solidFill>
              </a:rPr>
              <a:t>Epitaxial Technologies- MBE</a:t>
            </a:r>
            <a:endParaRPr lang="en-GB" sz="3600" b="1" dirty="0">
              <a:solidFill>
                <a:srgbClr val="002060"/>
              </a:solidFill>
            </a:endParaRPr>
          </a:p>
        </p:txBody>
      </p:sp>
    </p:spTree>
    <p:extLst>
      <p:ext uri="{BB962C8B-B14F-4D97-AF65-F5344CB8AC3E}">
        <p14:creationId xmlns:p14="http://schemas.microsoft.com/office/powerpoint/2010/main" val="34234340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srcRect/>
          <a:stretch>
            <a:fillRect/>
          </a:stretch>
        </p:blipFill>
        <p:spPr bwMode="auto">
          <a:xfrm>
            <a:off x="179512" y="3573016"/>
            <a:ext cx="6192688" cy="2448272"/>
          </a:xfrm>
          <a:prstGeom prst="rect">
            <a:avLst/>
          </a:prstGeom>
          <a:noFill/>
          <a:ln w="9525">
            <a:noFill/>
            <a:miter lim="800000"/>
            <a:headEnd/>
            <a:tailEnd/>
          </a:ln>
        </p:spPr>
      </p:pic>
      <p:sp>
        <p:nvSpPr>
          <p:cNvPr id="3" name="Content Placeholder 2"/>
          <p:cNvSpPr>
            <a:spLocks noGrp="1"/>
          </p:cNvSpPr>
          <p:nvPr>
            <p:ph idx="1"/>
          </p:nvPr>
        </p:nvSpPr>
        <p:spPr>
          <a:xfrm>
            <a:off x="395536" y="908720"/>
            <a:ext cx="8229600" cy="4525963"/>
          </a:xfrm>
        </p:spPr>
        <p:txBody>
          <a:bodyPr/>
          <a:lstStyle/>
          <a:p>
            <a:pPr marL="0">
              <a:buNone/>
            </a:pPr>
            <a:r>
              <a:rPr lang="en-GB" sz="2400" dirty="0" smtClean="0"/>
              <a:t>Epitaxy takes place on a substrate </a:t>
            </a:r>
            <a:r>
              <a:rPr lang="en-GB" sz="2400" dirty="0"/>
              <a:t>cut </a:t>
            </a:r>
            <a:r>
              <a:rPr lang="en-GB" sz="2400" dirty="0" smtClean="0"/>
              <a:t>and polished from </a:t>
            </a:r>
            <a:r>
              <a:rPr lang="en-GB" sz="2400" dirty="0"/>
              <a:t>a bulk </a:t>
            </a:r>
            <a:r>
              <a:rPr lang="en-GB" sz="2400" dirty="0" smtClean="0"/>
              <a:t>ingot (generally along a high symmetry axis) </a:t>
            </a:r>
          </a:p>
          <a:p>
            <a:pPr marL="0">
              <a:buNone/>
            </a:pPr>
            <a:endParaRPr lang="en-GB" sz="800" dirty="0"/>
          </a:p>
        </p:txBody>
      </p:sp>
      <p:pic>
        <p:nvPicPr>
          <p:cNvPr id="4" name="Picture 5"/>
          <p:cNvPicPr>
            <a:picLocks noChangeAspect="1" noChangeArrowheads="1"/>
          </p:cNvPicPr>
          <p:nvPr/>
        </p:nvPicPr>
        <p:blipFill>
          <a:blip r:embed="rId3" cstate="print"/>
          <a:srcRect/>
          <a:stretch>
            <a:fillRect/>
          </a:stretch>
        </p:blipFill>
        <p:spPr bwMode="auto">
          <a:xfrm>
            <a:off x="6513404" y="1628800"/>
            <a:ext cx="2398796" cy="2448272"/>
          </a:xfrm>
          <a:prstGeom prst="rect">
            <a:avLst/>
          </a:prstGeom>
          <a:noFill/>
          <a:ln w="9525">
            <a:noFill/>
            <a:miter lim="800000"/>
            <a:headEnd/>
            <a:tailEnd/>
          </a:ln>
          <a:effectLst/>
        </p:spPr>
      </p:pic>
      <p:sp>
        <p:nvSpPr>
          <p:cNvPr id="5" name="Rectangle 4"/>
          <p:cNvSpPr/>
          <p:nvPr/>
        </p:nvSpPr>
        <p:spPr>
          <a:xfrm>
            <a:off x="395536" y="1700808"/>
            <a:ext cx="5976664" cy="1938992"/>
          </a:xfrm>
          <a:prstGeom prst="rect">
            <a:avLst/>
          </a:prstGeom>
        </p:spPr>
        <p:txBody>
          <a:bodyPr wrap="square">
            <a:spAutoFit/>
          </a:bodyPr>
          <a:lstStyle/>
          <a:p>
            <a:pPr marL="0">
              <a:buNone/>
            </a:pPr>
            <a:r>
              <a:rPr lang="en-GB" sz="2400" dirty="0" smtClean="0">
                <a:solidFill>
                  <a:srgbClr val="080808"/>
                </a:solidFill>
                <a:latin typeface="+mn-lt"/>
              </a:rPr>
              <a:t>Whatever the surface, it can never be atomically flat. It will consist of monolayer steps and with flat terraces in between. On an atomic scale, this presents a number of sites at which new growth could nucleate</a:t>
            </a:r>
            <a:endParaRPr lang="en-GB" sz="2400" dirty="0">
              <a:solidFill>
                <a:srgbClr val="080808"/>
              </a:solidFill>
              <a:latin typeface="+mn-lt"/>
            </a:endParaRPr>
          </a:p>
        </p:txBody>
      </p:sp>
      <p:sp>
        <p:nvSpPr>
          <p:cNvPr id="6" name="Rectangle 5"/>
          <p:cNvSpPr/>
          <p:nvPr/>
        </p:nvSpPr>
        <p:spPr>
          <a:xfrm>
            <a:off x="6372200" y="4149080"/>
            <a:ext cx="3059832" cy="564257"/>
          </a:xfrm>
          <a:prstGeom prst="rect">
            <a:avLst/>
          </a:prstGeom>
        </p:spPr>
        <p:txBody>
          <a:bodyPr wrap="square">
            <a:spAutoFit/>
          </a:bodyPr>
          <a:lstStyle/>
          <a:p>
            <a:r>
              <a:rPr lang="fr-FR" i="1" baseline="-25000" dirty="0" smtClean="0">
                <a:solidFill>
                  <a:schemeClr val="tx1"/>
                </a:solidFill>
              </a:rPr>
              <a:t>B</a:t>
            </a:r>
            <a:r>
              <a:rPr lang="fr-FR" baseline="-25000" dirty="0" smtClean="0">
                <a:solidFill>
                  <a:schemeClr val="tx1"/>
                </a:solidFill>
              </a:rPr>
              <a:t>.</a:t>
            </a:r>
            <a:r>
              <a:rPr lang="fr-FR" i="1" baseline="-25000" dirty="0" smtClean="0">
                <a:solidFill>
                  <a:schemeClr val="tx1"/>
                </a:solidFill>
              </a:rPr>
              <a:t>A</a:t>
            </a:r>
            <a:r>
              <a:rPr lang="fr-FR" baseline="-25000" dirty="0" smtClean="0">
                <a:solidFill>
                  <a:schemeClr val="tx1"/>
                </a:solidFill>
              </a:rPr>
              <a:t>. </a:t>
            </a:r>
            <a:r>
              <a:rPr lang="fr-FR" i="1" baseline="-25000" dirty="0" smtClean="0">
                <a:solidFill>
                  <a:schemeClr val="tx1"/>
                </a:solidFill>
              </a:rPr>
              <a:t>Joyce et al</a:t>
            </a:r>
            <a:r>
              <a:rPr lang="fr-FR" baseline="-25000" dirty="0" smtClean="0">
                <a:solidFill>
                  <a:schemeClr val="tx1"/>
                </a:solidFill>
              </a:rPr>
              <a:t>.  </a:t>
            </a:r>
            <a:r>
              <a:rPr lang="fr-FR" i="1" baseline="-25000" dirty="0" err="1" smtClean="0">
                <a:solidFill>
                  <a:schemeClr val="tx1"/>
                </a:solidFill>
              </a:rPr>
              <a:t>Materials</a:t>
            </a:r>
            <a:r>
              <a:rPr lang="fr-FR" i="1" baseline="-25000" dirty="0" smtClean="0">
                <a:solidFill>
                  <a:schemeClr val="tx1"/>
                </a:solidFill>
              </a:rPr>
              <a:t> Science &amp; Engineering B </a:t>
            </a:r>
            <a:r>
              <a:rPr lang="fr-FR" baseline="-25000" dirty="0" smtClean="0">
                <a:solidFill>
                  <a:schemeClr val="tx1"/>
                </a:solidFill>
              </a:rPr>
              <a:t>67 (1999) 7</a:t>
            </a:r>
          </a:p>
          <a:p>
            <a:endParaRPr lang="fr-FR" sz="1000" baseline="-25000" dirty="0">
              <a:solidFill>
                <a:schemeClr val="tx1"/>
              </a:solidFill>
            </a:endParaRPr>
          </a:p>
        </p:txBody>
      </p:sp>
      <p:pic>
        <p:nvPicPr>
          <p:cNvPr id="8" name="Picture 7"/>
          <p:cNvPicPr/>
          <p:nvPr/>
        </p:nvPicPr>
        <p:blipFill>
          <a:blip r:embed="rId4" cstate="print"/>
          <a:srcRect/>
          <a:stretch>
            <a:fillRect/>
          </a:stretch>
        </p:blipFill>
        <p:spPr bwMode="auto">
          <a:xfrm>
            <a:off x="5001260" y="4822190"/>
            <a:ext cx="4142740" cy="2035810"/>
          </a:xfrm>
          <a:prstGeom prst="rect">
            <a:avLst/>
          </a:prstGeom>
          <a:noFill/>
          <a:ln w="9525">
            <a:noFill/>
            <a:miter lim="800000"/>
            <a:headEnd/>
            <a:tailEnd/>
          </a:ln>
        </p:spPr>
      </p:pic>
      <p:sp>
        <p:nvSpPr>
          <p:cNvPr id="11" name="Title 1"/>
          <p:cNvSpPr txBox="1">
            <a:spLocks noGrp="1"/>
          </p:cNvSpPr>
          <p:nvPr>
            <p:ph type="title"/>
          </p:nvPr>
        </p:nvSpPr>
        <p:spPr>
          <a:xfrm>
            <a:off x="457200" y="274638"/>
            <a:ext cx="4978896" cy="63408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a:noFill/>
                </a:ln>
                <a:solidFill>
                  <a:srgbClr val="002060"/>
                </a:solidFill>
                <a:effectLst/>
                <a:uLnTx/>
                <a:uFillTx/>
                <a:latin typeface="+mj-lt"/>
                <a:ea typeface="+mj-ea"/>
                <a:cs typeface="+mj-cs"/>
              </a:rPr>
              <a:t>Basics of Epitaxy</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spTree>
    <p:extLst>
      <p:ext uri="{BB962C8B-B14F-4D97-AF65-F5344CB8AC3E}">
        <p14:creationId xmlns:p14="http://schemas.microsoft.com/office/powerpoint/2010/main" val="27522749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908720"/>
            <a:ext cx="8352928" cy="5262979"/>
          </a:xfrm>
          <a:prstGeom prst="rect">
            <a:avLst/>
          </a:prstGeom>
        </p:spPr>
        <p:txBody>
          <a:bodyPr wrap="square">
            <a:spAutoFit/>
          </a:bodyPr>
          <a:lstStyle/>
          <a:p>
            <a:pPr marL="0">
              <a:buNone/>
            </a:pPr>
            <a:r>
              <a:rPr lang="en-GB" sz="2400" dirty="0" smtClean="0">
                <a:solidFill>
                  <a:srgbClr val="080808"/>
                </a:solidFill>
                <a:latin typeface="+mn-lt"/>
              </a:rPr>
              <a:t>The relative binding energies of infilling holes and kinks on the surface is larger than that of adding to islands. This leads (fortunately) to a preference for layer-by-layer growth, providing the monomers can reach the preferable sites. </a:t>
            </a:r>
          </a:p>
          <a:p>
            <a:pPr marL="0">
              <a:buNone/>
            </a:pPr>
            <a:endParaRPr lang="en-GB" sz="2400" dirty="0">
              <a:solidFill>
                <a:srgbClr val="080808"/>
              </a:solidFill>
              <a:latin typeface="+mn-lt"/>
            </a:endParaRPr>
          </a:p>
          <a:p>
            <a:pPr marL="0">
              <a:buNone/>
            </a:pPr>
            <a:r>
              <a:rPr lang="en-GB" sz="2400" dirty="0" smtClean="0">
                <a:solidFill>
                  <a:srgbClr val="080808"/>
                </a:solidFill>
                <a:latin typeface="+mn-lt"/>
              </a:rPr>
              <a:t>To acquire the most favourable sites the incoming monomers  require </a:t>
            </a:r>
            <a:r>
              <a:rPr lang="en-GB" sz="2400" b="1" dirty="0" smtClean="0">
                <a:solidFill>
                  <a:srgbClr val="080808"/>
                </a:solidFill>
                <a:latin typeface="+mn-lt"/>
              </a:rPr>
              <a:t>surface diffusion. </a:t>
            </a:r>
            <a:r>
              <a:rPr lang="en-GB" sz="2400" dirty="0" smtClean="0">
                <a:solidFill>
                  <a:srgbClr val="080808"/>
                </a:solidFill>
                <a:latin typeface="+mn-lt"/>
              </a:rPr>
              <a:t>S</a:t>
            </a:r>
            <a:r>
              <a:rPr lang="en-GB" sz="2400" dirty="0" smtClean="0">
                <a:latin typeface="+mn-lt"/>
              </a:rPr>
              <a:t>urface </a:t>
            </a:r>
            <a:r>
              <a:rPr lang="en-GB" sz="2400" dirty="0">
                <a:latin typeface="+mn-lt"/>
              </a:rPr>
              <a:t>diffusion is characterised by a diffusion length (λ) which obeys the Einstein relation                  where D is the diffusion coefficient and τ is the diffusion time. Diffusion takes place in a step-by-step fashion, each time overcoming an atomic barrier. These lead to a typical activated </a:t>
            </a:r>
            <a:r>
              <a:rPr lang="en-GB" sz="2400" dirty="0" smtClean="0">
                <a:latin typeface="+mn-lt"/>
              </a:rPr>
              <a:t>process,                           Clearly the growth temperature needs to be ˃E</a:t>
            </a:r>
            <a:r>
              <a:rPr lang="en-GB" sz="2400" baseline="-25000" dirty="0" smtClean="0">
                <a:latin typeface="+mn-lt"/>
              </a:rPr>
              <a:t>A</a:t>
            </a:r>
            <a:r>
              <a:rPr lang="en-GB" sz="2400" dirty="0" smtClean="0">
                <a:latin typeface="+mn-lt"/>
              </a:rPr>
              <a:t> to have adequate surface diffusion </a:t>
            </a:r>
            <a:endParaRPr lang="en-GB" sz="2400" dirty="0">
              <a:latin typeface="+mn-lt"/>
            </a:endParaRPr>
          </a:p>
          <a:p>
            <a:pPr marL="0">
              <a:buNone/>
            </a:pPr>
            <a:endParaRPr lang="en-GB" sz="2400" b="1" dirty="0" smtClean="0">
              <a:solidFill>
                <a:srgbClr val="080808"/>
              </a:solidFill>
              <a:latin typeface="+mn-lt"/>
            </a:endParaRPr>
          </a:p>
        </p:txBody>
      </p:sp>
      <p:sp>
        <p:nvSpPr>
          <p:cNvPr id="5" name="Title 1"/>
          <p:cNvSpPr txBox="1">
            <a:spLocks noGrp="1"/>
          </p:cNvSpPr>
          <p:nvPr>
            <p:ph type="title"/>
          </p:nvPr>
        </p:nvSpPr>
        <p:spPr>
          <a:xfrm>
            <a:off x="457200" y="274638"/>
            <a:ext cx="4978896" cy="63408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a:noFill/>
                </a:ln>
                <a:solidFill>
                  <a:srgbClr val="002060"/>
                </a:solidFill>
                <a:effectLst/>
                <a:uLnTx/>
                <a:uFillTx/>
                <a:latin typeface="+mj-lt"/>
                <a:ea typeface="+mj-ea"/>
                <a:cs typeface="+mj-cs"/>
              </a:rPr>
              <a:t>Basics of Epitaxy</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sp>
        <p:nvSpPr>
          <p:cNvPr id="14" name="Rectangle 13"/>
          <p:cNvSpPr/>
          <p:nvPr/>
        </p:nvSpPr>
        <p:spPr>
          <a:xfrm>
            <a:off x="323528" y="6228020"/>
            <a:ext cx="8712968" cy="369332"/>
          </a:xfrm>
          <a:prstGeom prst="rect">
            <a:avLst/>
          </a:prstGeom>
        </p:spPr>
        <p:txBody>
          <a:bodyPr wrap="square">
            <a:spAutoFit/>
          </a:bodyPr>
          <a:lstStyle/>
          <a:p>
            <a:r>
              <a:rPr lang="en-GB" dirty="0" smtClean="0">
                <a:solidFill>
                  <a:srgbClr val="080808"/>
                </a:solidFill>
              </a:rPr>
              <a:t>. </a:t>
            </a:r>
            <a:endParaRPr lang="en-GB" dirty="0">
              <a:solidFill>
                <a:srgbClr val="080808"/>
              </a:solidFill>
            </a:endParaRPr>
          </a:p>
        </p:txBody>
      </p:sp>
      <p:pic>
        <p:nvPicPr>
          <p:cNvPr id="15"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164288" y="3554886"/>
            <a:ext cx="864096" cy="359836"/>
          </a:xfrm>
          <a:prstGeom prst="rect">
            <a:avLst/>
          </a:prstGeom>
          <a:noFill/>
        </p:spPr>
      </p:pic>
      <p:pic>
        <p:nvPicPr>
          <p:cNvPr id="16"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19672" y="4941168"/>
            <a:ext cx="1566175" cy="432048"/>
          </a:xfrm>
          <a:prstGeom prst="rect">
            <a:avLst/>
          </a:prstGeom>
          <a:noFill/>
        </p:spPr>
      </p:pic>
    </p:spTree>
    <p:extLst>
      <p:ext uri="{BB962C8B-B14F-4D97-AF65-F5344CB8AC3E}">
        <p14:creationId xmlns:p14="http://schemas.microsoft.com/office/powerpoint/2010/main" val="32577288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p:cNvPicPr>
            <a:picLocks/>
          </p:cNvPicPr>
          <p:nvPr/>
        </p:nvPicPr>
        <p:blipFill>
          <a:blip r:embed="rId2" cstate="print"/>
          <a:srcRect/>
          <a:stretch>
            <a:fillRect/>
          </a:stretch>
        </p:blipFill>
        <p:spPr bwMode="auto">
          <a:xfrm>
            <a:off x="5677045" y="2852266"/>
            <a:ext cx="3718261" cy="3241030"/>
          </a:xfrm>
          <a:prstGeom prst="rect">
            <a:avLst/>
          </a:prstGeom>
          <a:noFill/>
          <a:ln w="9525">
            <a:noFill/>
            <a:miter lim="800000"/>
            <a:headEnd/>
            <a:tailEnd/>
          </a:ln>
          <a:effectLst/>
        </p:spPr>
      </p:pic>
      <p:sp>
        <p:nvSpPr>
          <p:cNvPr id="3" name="Content Placeholder 2"/>
          <p:cNvSpPr>
            <a:spLocks noGrp="1"/>
          </p:cNvSpPr>
          <p:nvPr>
            <p:ph idx="1"/>
          </p:nvPr>
        </p:nvSpPr>
        <p:spPr>
          <a:xfrm>
            <a:off x="467544" y="908720"/>
            <a:ext cx="8157592" cy="4525963"/>
          </a:xfrm>
        </p:spPr>
        <p:txBody>
          <a:bodyPr/>
          <a:lstStyle/>
          <a:p>
            <a:pPr marL="0">
              <a:buNone/>
            </a:pPr>
            <a:r>
              <a:rPr lang="en-GB" sz="2400" dirty="0" smtClean="0"/>
              <a:t>Every practical wafer surface will have surface steps. </a:t>
            </a:r>
          </a:p>
          <a:p>
            <a:pPr marL="0">
              <a:buNone/>
            </a:pPr>
            <a:r>
              <a:rPr lang="en-GB" sz="2400" dirty="0" smtClean="0"/>
              <a:t>There is competition between nucleation at surface steps (energetically favoured) and nucleation on the terraces, which can introduce its own steps</a:t>
            </a:r>
          </a:p>
          <a:p>
            <a:pPr marL="0">
              <a:buNone/>
            </a:pPr>
            <a:endParaRPr lang="en-GB" sz="2000" dirty="0" smtClean="0"/>
          </a:p>
          <a:p>
            <a:pPr marL="0">
              <a:buNone/>
            </a:pPr>
            <a:endParaRPr lang="en-GB" sz="2000" dirty="0"/>
          </a:p>
          <a:p>
            <a:pPr marL="0">
              <a:buNone/>
            </a:pPr>
            <a:endParaRPr lang="en-GB" sz="2000" dirty="0"/>
          </a:p>
          <a:p>
            <a:pPr>
              <a:buNone/>
            </a:pPr>
            <a:endParaRPr lang="en-GB" dirty="0" smtClean="0"/>
          </a:p>
          <a:p>
            <a:endParaRPr lang="en-GB" dirty="0"/>
          </a:p>
        </p:txBody>
      </p:sp>
      <p:sp>
        <p:nvSpPr>
          <p:cNvPr id="3747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18" name="Title 1"/>
          <p:cNvSpPr txBox="1">
            <a:spLocks noGrp="1"/>
          </p:cNvSpPr>
          <p:nvPr>
            <p:ph type="title"/>
          </p:nvPr>
        </p:nvSpPr>
        <p:spPr>
          <a:xfrm>
            <a:off x="457200" y="274638"/>
            <a:ext cx="4978896" cy="63408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a:noFill/>
                </a:ln>
                <a:solidFill>
                  <a:srgbClr val="002060"/>
                </a:solidFill>
                <a:effectLst/>
                <a:uLnTx/>
                <a:uFillTx/>
                <a:latin typeface="+mj-lt"/>
                <a:ea typeface="+mj-ea"/>
                <a:cs typeface="+mj-cs"/>
              </a:rPr>
              <a:t>Basics of Epitaxy</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sp>
        <p:nvSpPr>
          <p:cNvPr id="6" name="Rectangle 5"/>
          <p:cNvSpPr/>
          <p:nvPr/>
        </p:nvSpPr>
        <p:spPr>
          <a:xfrm>
            <a:off x="539552" y="3068960"/>
            <a:ext cx="4608512" cy="2308324"/>
          </a:xfrm>
          <a:prstGeom prst="rect">
            <a:avLst/>
          </a:prstGeom>
        </p:spPr>
        <p:txBody>
          <a:bodyPr wrap="square">
            <a:spAutoFit/>
          </a:bodyPr>
          <a:lstStyle/>
          <a:p>
            <a:r>
              <a:rPr lang="en-GB" sz="2400" dirty="0" smtClean="0">
                <a:solidFill>
                  <a:srgbClr val="080808"/>
                </a:solidFill>
                <a:latin typeface="+mn-lt"/>
              </a:rPr>
              <a:t>The relative proportion (</a:t>
            </a:r>
            <a:r>
              <a:rPr lang="el-GR" sz="2400" dirty="0" smtClean="0">
                <a:solidFill>
                  <a:srgbClr val="080808"/>
                </a:solidFill>
                <a:latin typeface="+mn-lt"/>
              </a:rPr>
              <a:t>α</a:t>
            </a:r>
            <a:r>
              <a:rPr lang="en-GB" sz="2400" dirty="0" smtClean="0">
                <a:solidFill>
                  <a:srgbClr val="080808"/>
                </a:solidFill>
                <a:latin typeface="+mn-lt"/>
              </a:rPr>
              <a:t>) of monomers reaching a step edge is dependent on the terrace width (w) and the diffusion length (</a:t>
            </a:r>
            <a:r>
              <a:rPr lang="el-GR" sz="2400" dirty="0" smtClean="0">
                <a:solidFill>
                  <a:srgbClr val="080808"/>
                </a:solidFill>
                <a:latin typeface="+mn-lt"/>
              </a:rPr>
              <a:t>λ</a:t>
            </a:r>
            <a:r>
              <a:rPr lang="en-GB" sz="2400" dirty="0" smtClean="0">
                <a:solidFill>
                  <a:srgbClr val="080808"/>
                </a:solidFill>
                <a:latin typeface="+mn-lt"/>
              </a:rPr>
              <a:t>) and is given by the Burton, Cabrera and Frank (BCF) theory.</a:t>
            </a:r>
            <a:endParaRPr lang="en-GB" sz="2400" dirty="0">
              <a:latin typeface="+mn-lt"/>
            </a:endParaRPr>
          </a:p>
        </p:txBody>
      </p:sp>
      <p:sp>
        <p:nvSpPr>
          <p:cNvPr id="8" name="Rectangle 7"/>
          <p:cNvSpPr/>
          <p:nvPr/>
        </p:nvSpPr>
        <p:spPr>
          <a:xfrm>
            <a:off x="7308305" y="4437112"/>
            <a:ext cx="1249060" cy="369332"/>
          </a:xfrm>
          <a:prstGeom prst="rect">
            <a:avLst/>
          </a:prstGeom>
        </p:spPr>
        <p:txBody>
          <a:bodyPr wrap="none">
            <a:spAutoFit/>
          </a:bodyPr>
          <a:lstStyle/>
          <a:p>
            <a:r>
              <a:rPr lang="en-GB" b="1" i="1" dirty="0" smtClean="0"/>
              <a:t>step flow </a:t>
            </a:r>
            <a:endParaRPr lang="en-GB" dirty="0"/>
          </a:p>
        </p:txBody>
      </p:sp>
      <p:sp>
        <p:nvSpPr>
          <p:cNvPr id="9" name="Rectangle 8"/>
          <p:cNvSpPr/>
          <p:nvPr/>
        </p:nvSpPr>
        <p:spPr>
          <a:xfrm>
            <a:off x="6372201" y="3068960"/>
            <a:ext cx="851515" cy="369332"/>
          </a:xfrm>
          <a:prstGeom prst="rect">
            <a:avLst/>
          </a:prstGeom>
        </p:spPr>
        <p:txBody>
          <a:bodyPr wrap="none">
            <a:spAutoFit/>
          </a:bodyPr>
          <a:lstStyle/>
          <a:p>
            <a:r>
              <a:rPr lang="en-GB" b="1" i="1" dirty="0" smtClean="0"/>
              <a:t>island</a:t>
            </a:r>
            <a:endParaRPr lang="en-GB" dirty="0"/>
          </a:p>
        </p:txBody>
      </p:sp>
      <p:pic>
        <p:nvPicPr>
          <p:cNvPr id="10"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491880" y="5301208"/>
            <a:ext cx="1824323" cy="504056"/>
          </a:xfrm>
          <a:prstGeom prst="rect">
            <a:avLst/>
          </a:prstGeom>
          <a:noFill/>
        </p:spPr>
      </p:pic>
      <p:sp>
        <p:nvSpPr>
          <p:cNvPr id="11" name="TextBox 8"/>
          <p:cNvSpPr txBox="1"/>
          <p:nvPr/>
        </p:nvSpPr>
        <p:spPr>
          <a:xfrm>
            <a:off x="5004049" y="5291916"/>
            <a:ext cx="504056" cy="369332"/>
          </a:xfrm>
          <a:prstGeom prst="rect">
            <a:avLst/>
          </a:prstGeom>
          <a:noFill/>
        </p:spPr>
        <p:txBody>
          <a:bodyPr wrap="square" rtlCol="0">
            <a:spAutoFit/>
          </a:bodyPr>
          <a:lstStyle/>
          <a:p>
            <a:r>
              <a:rPr lang="en-GB" i="1" dirty="0" smtClean="0"/>
              <a:t>)</a:t>
            </a:r>
            <a:endParaRPr lang="en-GB" i="1" dirty="0"/>
          </a:p>
        </p:txBody>
      </p:sp>
    </p:spTree>
    <p:extLst>
      <p:ext uri="{BB962C8B-B14F-4D97-AF65-F5344CB8AC3E}">
        <p14:creationId xmlns:p14="http://schemas.microsoft.com/office/powerpoint/2010/main" val="22607133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4"/>
          <p:cNvPicPr/>
          <p:nvPr/>
        </p:nvPicPr>
        <p:blipFill>
          <a:blip r:embed="rId2" cstate="print"/>
          <a:srcRect/>
          <a:stretch>
            <a:fillRect/>
          </a:stretch>
        </p:blipFill>
        <p:spPr bwMode="auto">
          <a:xfrm>
            <a:off x="4744596" y="4509120"/>
            <a:ext cx="4355976" cy="1772816"/>
          </a:xfrm>
          <a:prstGeom prst="rect">
            <a:avLst/>
          </a:prstGeom>
          <a:noFill/>
          <a:ln w="9525">
            <a:noFill/>
            <a:miter lim="800000"/>
            <a:headEnd/>
            <a:tailEnd/>
          </a:ln>
        </p:spPr>
      </p:pic>
      <p:pic>
        <p:nvPicPr>
          <p:cNvPr id="19" name="Picture 16"/>
          <p:cNvPicPr/>
          <p:nvPr/>
        </p:nvPicPr>
        <p:blipFill>
          <a:blip r:embed="rId3" cstate="print"/>
          <a:srcRect/>
          <a:stretch>
            <a:fillRect/>
          </a:stretch>
        </p:blipFill>
        <p:spPr bwMode="auto">
          <a:xfrm>
            <a:off x="208093" y="4725144"/>
            <a:ext cx="4536504" cy="1566538"/>
          </a:xfrm>
          <a:prstGeom prst="rect">
            <a:avLst/>
          </a:prstGeom>
          <a:noFill/>
          <a:ln w="9525">
            <a:noFill/>
            <a:miter lim="800000"/>
            <a:headEnd/>
            <a:tailEnd/>
          </a:ln>
        </p:spPr>
      </p:pic>
      <p:sp>
        <p:nvSpPr>
          <p:cNvPr id="20" name="Arc 19"/>
          <p:cNvSpPr/>
          <p:nvPr/>
        </p:nvSpPr>
        <p:spPr>
          <a:xfrm rot="10800000">
            <a:off x="3016404" y="4806898"/>
            <a:ext cx="1080120" cy="360040"/>
          </a:xfrm>
          <a:prstGeom prst="arc">
            <a:avLst>
              <a:gd name="adj1" fmla="val 15478565"/>
              <a:gd name="adj2" fmla="val 6319029"/>
            </a:avLst>
          </a:prstGeom>
          <a:ln w="25400">
            <a:solidFill>
              <a:srgbClr val="C00000"/>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1" name="Straight Arrow Connector 22"/>
          <p:cNvCxnSpPr/>
          <p:nvPr/>
        </p:nvCxnSpPr>
        <p:spPr>
          <a:xfrm>
            <a:off x="1288212" y="4734890"/>
            <a:ext cx="648072" cy="15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Title 1"/>
          <p:cNvSpPr txBox="1">
            <a:spLocks noGrp="1"/>
          </p:cNvSpPr>
          <p:nvPr>
            <p:ph type="title"/>
          </p:nvPr>
        </p:nvSpPr>
        <p:spPr>
          <a:xfrm>
            <a:off x="457200" y="274638"/>
            <a:ext cx="4978896" cy="63408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a:noFill/>
                </a:ln>
                <a:solidFill>
                  <a:srgbClr val="002060"/>
                </a:solidFill>
                <a:effectLst/>
                <a:uLnTx/>
                <a:uFillTx/>
                <a:latin typeface="+mj-lt"/>
                <a:ea typeface="+mj-ea"/>
                <a:cs typeface="+mj-cs"/>
              </a:rPr>
              <a:t>Basics of Epitaxy</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sp>
        <p:nvSpPr>
          <p:cNvPr id="11" name="Rectangle 10"/>
          <p:cNvSpPr/>
          <p:nvPr/>
        </p:nvSpPr>
        <p:spPr>
          <a:xfrm>
            <a:off x="395536" y="1124744"/>
            <a:ext cx="4536504" cy="2354491"/>
          </a:xfrm>
          <a:prstGeom prst="rect">
            <a:avLst/>
          </a:prstGeom>
        </p:spPr>
        <p:txBody>
          <a:bodyPr wrap="square">
            <a:spAutoFit/>
          </a:bodyPr>
          <a:lstStyle/>
          <a:p>
            <a:pPr marL="0">
              <a:buNone/>
            </a:pPr>
            <a:r>
              <a:rPr lang="en-GB" sz="2400" b="1" dirty="0" smtClean="0">
                <a:latin typeface="+mn-lt"/>
              </a:rPr>
              <a:t>Step flow </a:t>
            </a:r>
            <a:r>
              <a:rPr lang="en-GB" sz="2400" dirty="0" smtClean="0">
                <a:latin typeface="+mn-lt"/>
              </a:rPr>
              <a:t>growth will be favoured if there is:</a:t>
            </a:r>
          </a:p>
          <a:p>
            <a:pPr marL="0">
              <a:buNone/>
            </a:pPr>
            <a:endParaRPr lang="en-GB" sz="900" dirty="0" smtClean="0">
              <a:latin typeface="+mn-lt"/>
            </a:endParaRPr>
          </a:p>
          <a:p>
            <a:pPr marL="0">
              <a:buNone/>
            </a:pPr>
            <a:r>
              <a:rPr lang="en-GB" sz="2400" b="1" dirty="0" smtClean="0">
                <a:latin typeface="+mn-lt"/>
              </a:rPr>
              <a:t>A significant density of steps</a:t>
            </a:r>
          </a:p>
          <a:p>
            <a:pPr marL="0">
              <a:buNone/>
            </a:pPr>
            <a:r>
              <a:rPr lang="en-GB" sz="600" dirty="0" smtClean="0">
                <a:latin typeface="+mn-lt"/>
              </a:rPr>
              <a:t> </a:t>
            </a:r>
          </a:p>
          <a:p>
            <a:pPr marL="0">
              <a:buNone/>
            </a:pPr>
            <a:r>
              <a:rPr lang="en-GB" sz="2400" dirty="0" smtClean="0">
                <a:latin typeface="+mn-lt"/>
              </a:rPr>
              <a:t>and/or  </a:t>
            </a:r>
            <a:r>
              <a:rPr lang="en-GB" sz="2400" b="1" dirty="0" smtClean="0">
                <a:latin typeface="+mn-lt"/>
              </a:rPr>
              <a:t>Large diffusion lengths</a:t>
            </a:r>
          </a:p>
          <a:p>
            <a:pPr marL="0">
              <a:buNone/>
            </a:pPr>
            <a:endParaRPr lang="en-GB" dirty="0" smtClean="0"/>
          </a:p>
          <a:p>
            <a:pPr marL="0">
              <a:buNone/>
            </a:pPr>
            <a:endParaRPr lang="en-GB" dirty="0" smtClean="0"/>
          </a:p>
        </p:txBody>
      </p:sp>
      <p:pic>
        <p:nvPicPr>
          <p:cNvPr id="13" name="Picture 12" descr="http://iemn.univ-lille1.fr/sites_perso/vignaud/photos/ilots_inas_meta.gif"/>
          <p:cNvPicPr/>
          <p:nvPr/>
        </p:nvPicPr>
        <p:blipFill>
          <a:blip r:embed="rId4" cstate="print"/>
          <a:srcRect/>
          <a:stretch>
            <a:fillRect/>
          </a:stretch>
        </p:blipFill>
        <p:spPr bwMode="auto">
          <a:xfrm>
            <a:off x="4932040" y="561384"/>
            <a:ext cx="1872208" cy="1843521"/>
          </a:xfrm>
          <a:prstGeom prst="rect">
            <a:avLst/>
          </a:prstGeom>
          <a:noFill/>
          <a:ln w="9525">
            <a:noFill/>
            <a:miter lim="800000"/>
            <a:headEnd/>
            <a:tailEnd/>
          </a:ln>
        </p:spPr>
      </p:pic>
      <p:pic>
        <p:nvPicPr>
          <p:cNvPr id="14" name="Picture 2" descr="C:\Users\Mark\Desktop\spiral.jpg"/>
          <p:cNvPicPr>
            <a:picLocks noChangeAspect="1" noChangeArrowheads="1"/>
          </p:cNvPicPr>
          <p:nvPr/>
        </p:nvPicPr>
        <p:blipFill>
          <a:blip r:embed="rId5" cstate="print"/>
          <a:srcRect/>
          <a:stretch>
            <a:fillRect/>
          </a:stretch>
        </p:blipFill>
        <p:spPr bwMode="auto">
          <a:xfrm>
            <a:off x="7092280" y="548680"/>
            <a:ext cx="1584176" cy="2100936"/>
          </a:xfrm>
          <a:prstGeom prst="rect">
            <a:avLst/>
          </a:prstGeom>
          <a:noFill/>
        </p:spPr>
      </p:pic>
      <p:sp>
        <p:nvSpPr>
          <p:cNvPr id="15" name="TextBox 14"/>
          <p:cNvSpPr txBox="1"/>
          <p:nvPr/>
        </p:nvSpPr>
        <p:spPr>
          <a:xfrm>
            <a:off x="4860032" y="2433592"/>
            <a:ext cx="2088232" cy="923330"/>
          </a:xfrm>
          <a:prstGeom prst="rect">
            <a:avLst/>
          </a:prstGeom>
          <a:noFill/>
        </p:spPr>
        <p:txBody>
          <a:bodyPr wrap="square" rtlCol="0">
            <a:spAutoFit/>
          </a:bodyPr>
          <a:lstStyle/>
          <a:p>
            <a:r>
              <a:rPr lang="en-GB" dirty="0" smtClean="0"/>
              <a:t>High density of surface steps due to </a:t>
            </a:r>
            <a:r>
              <a:rPr lang="en-GB" dirty="0" err="1" smtClean="0"/>
              <a:t>miscut</a:t>
            </a:r>
            <a:endParaRPr lang="en-GB" dirty="0"/>
          </a:p>
        </p:txBody>
      </p:sp>
      <p:sp>
        <p:nvSpPr>
          <p:cNvPr id="16" name="TextBox 15"/>
          <p:cNvSpPr txBox="1"/>
          <p:nvPr/>
        </p:nvSpPr>
        <p:spPr>
          <a:xfrm>
            <a:off x="6804248" y="2433592"/>
            <a:ext cx="2339752" cy="923330"/>
          </a:xfrm>
          <a:prstGeom prst="rect">
            <a:avLst/>
          </a:prstGeom>
          <a:noFill/>
        </p:spPr>
        <p:txBody>
          <a:bodyPr wrap="square" rtlCol="0">
            <a:spAutoFit/>
          </a:bodyPr>
          <a:lstStyle/>
          <a:p>
            <a:r>
              <a:rPr lang="en-GB" dirty="0" smtClean="0"/>
              <a:t>Other potential steps; </a:t>
            </a:r>
            <a:r>
              <a:rPr lang="en-GB" dirty="0" err="1" smtClean="0"/>
              <a:t>eg</a:t>
            </a:r>
            <a:r>
              <a:rPr lang="en-GB" dirty="0" smtClean="0"/>
              <a:t>: spiral sources</a:t>
            </a:r>
            <a:endParaRPr lang="en-GB" dirty="0"/>
          </a:p>
        </p:txBody>
      </p:sp>
      <p:sp>
        <p:nvSpPr>
          <p:cNvPr id="17" name="TextBox 15"/>
          <p:cNvSpPr txBox="1"/>
          <p:nvPr/>
        </p:nvSpPr>
        <p:spPr>
          <a:xfrm>
            <a:off x="395536" y="3356992"/>
            <a:ext cx="8352928" cy="1200329"/>
          </a:xfrm>
          <a:prstGeom prst="rect">
            <a:avLst/>
          </a:prstGeom>
          <a:noFill/>
        </p:spPr>
        <p:txBody>
          <a:bodyPr wrap="square" rtlCol="0">
            <a:spAutoFit/>
          </a:bodyPr>
          <a:lstStyle/>
          <a:p>
            <a:r>
              <a:rPr lang="en-GB" sz="2400" dirty="0" smtClean="0">
                <a:solidFill>
                  <a:srgbClr val="080808"/>
                </a:solidFill>
                <a:latin typeface="+mn-lt"/>
              </a:rPr>
              <a:t>But just to make things more complicated , there is a tendency of surfaces to step-bunch caused by the presence of a barrier (the </a:t>
            </a:r>
            <a:r>
              <a:rPr lang="en-GB" sz="2400" dirty="0" err="1" smtClean="0">
                <a:solidFill>
                  <a:srgbClr val="080808"/>
                </a:solidFill>
                <a:latin typeface="+mn-lt"/>
              </a:rPr>
              <a:t>Schwoebel</a:t>
            </a:r>
            <a:r>
              <a:rPr lang="en-GB" sz="2400" dirty="0" smtClean="0">
                <a:solidFill>
                  <a:srgbClr val="080808"/>
                </a:solidFill>
                <a:latin typeface="+mn-lt"/>
              </a:rPr>
              <a:t> barrier) for the motion of atomic steps</a:t>
            </a:r>
            <a:endParaRPr lang="en-GB" sz="2400" dirty="0">
              <a:solidFill>
                <a:srgbClr val="080808"/>
              </a:solidFill>
              <a:latin typeface="+mn-lt"/>
            </a:endParaRPr>
          </a:p>
        </p:txBody>
      </p:sp>
    </p:spTree>
    <p:extLst>
      <p:ext uri="{BB962C8B-B14F-4D97-AF65-F5344CB8AC3E}">
        <p14:creationId xmlns:p14="http://schemas.microsoft.com/office/powerpoint/2010/main" val="20166832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noGrp="1"/>
          </p:cNvSpPr>
          <p:nvPr>
            <p:ph type="title"/>
          </p:nvPr>
        </p:nvSpPr>
        <p:spPr>
          <a:xfrm>
            <a:off x="457200" y="274638"/>
            <a:ext cx="4978896" cy="63408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a:noFill/>
                </a:ln>
                <a:solidFill>
                  <a:srgbClr val="002060"/>
                </a:solidFill>
                <a:effectLst/>
                <a:uLnTx/>
                <a:uFillTx/>
                <a:latin typeface="+mj-lt"/>
                <a:ea typeface="+mj-ea"/>
                <a:cs typeface="+mj-cs"/>
              </a:rPr>
              <a:t>Basics of Epitaxy</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sp>
        <p:nvSpPr>
          <p:cNvPr id="19" name="Rectangle 18"/>
          <p:cNvSpPr/>
          <p:nvPr/>
        </p:nvSpPr>
        <p:spPr>
          <a:xfrm>
            <a:off x="251520" y="1124744"/>
            <a:ext cx="8496944" cy="4524315"/>
          </a:xfrm>
          <a:prstGeom prst="rect">
            <a:avLst/>
          </a:prstGeom>
        </p:spPr>
        <p:txBody>
          <a:bodyPr wrap="square">
            <a:spAutoFit/>
          </a:bodyPr>
          <a:lstStyle/>
          <a:p>
            <a:pPr marL="0">
              <a:buNone/>
            </a:pPr>
            <a:r>
              <a:rPr lang="en-GB" sz="2400" b="1" dirty="0" smtClean="0">
                <a:solidFill>
                  <a:srgbClr val="080808"/>
                </a:solidFill>
                <a:latin typeface="+mn-lt"/>
              </a:rPr>
              <a:t>So what is better, step flow or island growth?</a:t>
            </a:r>
          </a:p>
          <a:p>
            <a:pPr marL="0">
              <a:buNone/>
            </a:pPr>
            <a:r>
              <a:rPr lang="en-GB" sz="2400" dirty="0" smtClean="0">
                <a:solidFill>
                  <a:srgbClr val="080808"/>
                </a:solidFill>
                <a:latin typeface="+mn-lt"/>
              </a:rPr>
              <a:t>Ideal step flow always proceeds through the completion of a monolayer before the growth of the next one begins. In this way the crystal surface remains two dimensional in nature and is abrupt to ±0.5ML (~ 0.15nm). This is important for the production of high quality two dimensional </a:t>
            </a:r>
            <a:r>
              <a:rPr lang="en-GB" sz="2400" dirty="0" err="1" smtClean="0">
                <a:solidFill>
                  <a:srgbClr val="080808"/>
                </a:solidFill>
                <a:latin typeface="+mn-lt"/>
              </a:rPr>
              <a:t>heterostructures</a:t>
            </a:r>
            <a:r>
              <a:rPr lang="en-GB" sz="2400" dirty="0" smtClean="0">
                <a:solidFill>
                  <a:srgbClr val="080808"/>
                </a:solidFill>
                <a:latin typeface="+mn-lt"/>
              </a:rPr>
              <a:t>. </a:t>
            </a:r>
          </a:p>
          <a:p>
            <a:pPr marL="0">
              <a:buNone/>
            </a:pPr>
            <a:endParaRPr lang="en-GB" sz="2400" dirty="0" smtClean="0">
              <a:solidFill>
                <a:srgbClr val="080808"/>
              </a:solidFill>
              <a:latin typeface="+mn-lt"/>
            </a:endParaRPr>
          </a:p>
          <a:p>
            <a:r>
              <a:rPr lang="en-GB" sz="2400" dirty="0">
                <a:solidFill>
                  <a:srgbClr val="080808"/>
                </a:solidFill>
                <a:latin typeface="+mn-lt"/>
              </a:rPr>
              <a:t>Growth by island nucleation </a:t>
            </a:r>
            <a:r>
              <a:rPr lang="en-GB" sz="2400" dirty="0" smtClean="0">
                <a:solidFill>
                  <a:srgbClr val="080808"/>
                </a:solidFill>
                <a:latin typeface="+mn-lt"/>
              </a:rPr>
              <a:t>does not involve the completion of one layer before another one can start. It can therefore be susceptible </a:t>
            </a:r>
            <a:r>
              <a:rPr lang="en-GB" sz="2400" dirty="0">
                <a:solidFill>
                  <a:srgbClr val="080808"/>
                </a:solidFill>
                <a:latin typeface="+mn-lt"/>
              </a:rPr>
              <a:t>to </a:t>
            </a:r>
            <a:r>
              <a:rPr lang="en-GB" sz="2400" dirty="0" smtClean="0">
                <a:solidFill>
                  <a:srgbClr val="080808"/>
                </a:solidFill>
                <a:latin typeface="+mn-lt"/>
              </a:rPr>
              <a:t>roughening and clustering processes. However the roughening processes are self-limiting and you can in controlled conditions get good epitaxial growth.</a:t>
            </a:r>
            <a:endParaRPr lang="en-GB" sz="2400" dirty="0">
              <a:solidFill>
                <a:srgbClr val="080808"/>
              </a:solidFill>
              <a:latin typeface="+mn-lt"/>
            </a:endParaRPr>
          </a:p>
        </p:txBody>
      </p:sp>
    </p:spTree>
    <p:extLst>
      <p:ext uri="{BB962C8B-B14F-4D97-AF65-F5344CB8AC3E}">
        <p14:creationId xmlns:p14="http://schemas.microsoft.com/office/powerpoint/2010/main" val="3236293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Fig 2.2 Ingot Pulling"/>
          <p:cNvPicPr>
            <a:picLocks noChangeAspect="1" noChangeArrowheads="1"/>
          </p:cNvPicPr>
          <p:nvPr/>
        </p:nvPicPr>
        <p:blipFill>
          <a:blip r:embed="rId2" cstate="print"/>
          <a:srcRect/>
          <a:stretch>
            <a:fillRect/>
          </a:stretch>
        </p:blipFill>
        <p:spPr bwMode="auto">
          <a:xfrm>
            <a:off x="35496" y="4479763"/>
            <a:ext cx="9145016" cy="1469517"/>
          </a:xfrm>
          <a:prstGeom prst="rect">
            <a:avLst/>
          </a:prstGeom>
          <a:noFill/>
        </p:spPr>
      </p:pic>
      <p:pic>
        <p:nvPicPr>
          <p:cNvPr id="12" name="Picture 3076" descr="sil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489316"/>
            <a:ext cx="2555776" cy="36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188640"/>
            <a:ext cx="4032448" cy="4157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idx="1"/>
          </p:nvPr>
        </p:nvSpPr>
        <p:spPr>
          <a:xfrm>
            <a:off x="323528" y="1052736"/>
            <a:ext cx="3384376" cy="4525963"/>
          </a:xfrm>
        </p:spPr>
        <p:txBody>
          <a:bodyPr>
            <a:normAutofit/>
          </a:bodyPr>
          <a:lstStyle/>
          <a:p>
            <a:pPr marL="0">
              <a:buNone/>
            </a:pPr>
            <a:r>
              <a:rPr lang="en-GB" sz="2400" dirty="0" smtClean="0"/>
              <a:t>The usual bulk growth process is the </a:t>
            </a:r>
            <a:r>
              <a:rPr lang="fr-FR" sz="2400" b="1" dirty="0" err="1" smtClean="0"/>
              <a:t>Czochralski</a:t>
            </a:r>
            <a:r>
              <a:rPr lang="fr-FR" sz="2400" b="1" dirty="0" smtClean="0"/>
              <a:t> </a:t>
            </a:r>
            <a:r>
              <a:rPr lang="fr-FR" sz="2400" b="1" dirty="0" err="1" smtClean="0"/>
              <a:t>method</a:t>
            </a:r>
            <a:endParaRPr lang="en-GB" sz="2400" dirty="0" smtClean="0"/>
          </a:p>
          <a:p>
            <a:pPr>
              <a:buNone/>
            </a:pPr>
            <a:endParaRPr lang="en-GB" sz="2400" dirty="0"/>
          </a:p>
        </p:txBody>
      </p:sp>
      <p:sp>
        <p:nvSpPr>
          <p:cNvPr id="4" name="Title 1"/>
          <p:cNvSpPr>
            <a:spLocks noGrp="1"/>
          </p:cNvSpPr>
          <p:nvPr>
            <p:ph type="title"/>
          </p:nvPr>
        </p:nvSpPr>
        <p:spPr>
          <a:xfrm>
            <a:off x="395536" y="260648"/>
            <a:ext cx="4618856" cy="634082"/>
          </a:xfrm>
        </p:spPr>
        <p:txBody>
          <a:bodyPr/>
          <a:lstStyle/>
          <a:p>
            <a:pPr algn="l"/>
            <a:r>
              <a:rPr lang="en-GB" sz="3600" b="1" dirty="0">
                <a:solidFill>
                  <a:srgbClr val="002060"/>
                </a:solidFill>
              </a:rPr>
              <a:t>Materials Synthesis</a:t>
            </a:r>
          </a:p>
        </p:txBody>
      </p:sp>
      <p:pic>
        <p:nvPicPr>
          <p:cNvPr id="9" name="Picture 3" descr="silicon1"/>
          <p:cNvPicPr>
            <a:picLocks noChangeAspect="1" noChangeArrowheads="1"/>
          </p:cNvPicPr>
          <p:nvPr/>
        </p:nvPicPr>
        <p:blipFill>
          <a:blip r:embed="rId5" cstate="print"/>
          <a:srcRect/>
          <a:stretch>
            <a:fillRect/>
          </a:stretch>
        </p:blipFill>
        <p:spPr bwMode="auto">
          <a:xfrm>
            <a:off x="267278" y="2452998"/>
            <a:ext cx="2734019" cy="1656184"/>
          </a:xfrm>
          <a:prstGeom prst="rect">
            <a:avLst/>
          </a:prstGeom>
          <a:noFill/>
        </p:spPr>
      </p:pic>
    </p:spTree>
    <p:extLst>
      <p:ext uri="{BB962C8B-B14F-4D97-AF65-F5344CB8AC3E}">
        <p14:creationId xmlns:p14="http://schemas.microsoft.com/office/powerpoint/2010/main" val="30470148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39552" y="908720"/>
            <a:ext cx="7992888" cy="3865674"/>
          </a:xfrm>
          <a:prstGeom prst="rect">
            <a:avLst/>
          </a:prstGeom>
        </p:spPr>
        <p:txBody>
          <a:bodyPr wrap="square">
            <a:spAutoFit/>
          </a:bodyPr>
          <a:lstStyle/>
          <a:p>
            <a:pPr marL="0">
              <a:buNone/>
            </a:pPr>
            <a:endParaRPr lang="en-GB" sz="1000" dirty="0"/>
          </a:p>
          <a:p>
            <a:pPr>
              <a:buNone/>
            </a:pPr>
            <a:r>
              <a:rPr lang="en-GB" sz="2400" b="1" dirty="0"/>
              <a:t>Chemical potential</a:t>
            </a:r>
            <a:endParaRPr lang="en-GB" sz="2400" dirty="0"/>
          </a:p>
          <a:p>
            <a:pPr marL="0">
              <a:buNone/>
            </a:pPr>
            <a:r>
              <a:rPr lang="en-GB" sz="2400" dirty="0" smtClean="0"/>
              <a:t>The </a:t>
            </a:r>
            <a:r>
              <a:rPr lang="en-GB" sz="2400" dirty="0"/>
              <a:t>energy of </a:t>
            </a:r>
            <a:r>
              <a:rPr lang="en-GB" sz="2400" dirty="0" smtClean="0"/>
              <a:t>bonding is characterised by the chemical </a:t>
            </a:r>
            <a:r>
              <a:rPr lang="en-GB" sz="2400" dirty="0"/>
              <a:t>potential.  Considering GaAs as an example, according to the theories of Gibbs the chemical potential of GaAs, µ</a:t>
            </a:r>
            <a:r>
              <a:rPr lang="en-GB" sz="2400" baseline="-25000" dirty="0"/>
              <a:t>GaAs</a:t>
            </a:r>
            <a:r>
              <a:rPr lang="en-GB" sz="2400" dirty="0"/>
              <a:t> , must be equal to the sum of the free elements </a:t>
            </a:r>
            <a:r>
              <a:rPr lang="en-GB" sz="2400" dirty="0" smtClean="0"/>
              <a:t>, </a:t>
            </a:r>
            <a:r>
              <a:rPr lang="en-GB" sz="2400" dirty="0"/>
              <a:t>µ</a:t>
            </a:r>
            <a:r>
              <a:rPr lang="en-GB" sz="2400" baseline="-25000" dirty="0" err="1"/>
              <a:t>Ga</a:t>
            </a:r>
            <a:r>
              <a:rPr lang="en-GB" sz="2400" dirty="0"/>
              <a:t> + µ</a:t>
            </a:r>
            <a:r>
              <a:rPr lang="en-GB" sz="2400" baseline="-25000" dirty="0"/>
              <a:t>As</a:t>
            </a:r>
            <a:r>
              <a:rPr lang="en-GB" sz="2400" dirty="0"/>
              <a:t> otherwise the bulk would be unstable to the loss of one of the elements</a:t>
            </a:r>
            <a:r>
              <a:rPr lang="en-GB" sz="2400" dirty="0" smtClean="0"/>
              <a:t>.</a:t>
            </a:r>
          </a:p>
          <a:p>
            <a:pPr marL="0">
              <a:buNone/>
            </a:pPr>
            <a:r>
              <a:rPr lang="en-GB" sz="2400" dirty="0" smtClean="0"/>
              <a:t>Also the chemical potential of the free elements must be lower than that of the bulk elements.</a:t>
            </a:r>
          </a:p>
          <a:p>
            <a:pPr marL="0">
              <a:buNone/>
            </a:pPr>
            <a:endParaRPr lang="en-GB" sz="2400" dirty="0" smtClean="0">
              <a:solidFill>
                <a:srgbClr val="080808"/>
              </a:solidFill>
            </a:endParaRPr>
          </a:p>
        </p:txBody>
      </p:sp>
      <p:sp>
        <p:nvSpPr>
          <p:cNvPr id="6" name="Title 1"/>
          <p:cNvSpPr txBox="1">
            <a:spLocks noGrp="1"/>
          </p:cNvSpPr>
          <p:nvPr>
            <p:ph type="title"/>
          </p:nvPr>
        </p:nvSpPr>
        <p:spPr>
          <a:xfrm>
            <a:off x="457200" y="274638"/>
            <a:ext cx="4978896" cy="63408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a:noFill/>
                </a:ln>
                <a:solidFill>
                  <a:srgbClr val="002060"/>
                </a:solidFill>
                <a:effectLst/>
                <a:uLnTx/>
                <a:uFillTx/>
                <a:latin typeface="+mj-lt"/>
                <a:ea typeface="+mj-ea"/>
                <a:cs typeface="+mj-cs"/>
              </a:rPr>
              <a:t>Basics of Epitaxy</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spTree>
    <p:extLst>
      <p:ext uri="{BB962C8B-B14F-4D97-AF65-F5344CB8AC3E}">
        <p14:creationId xmlns:p14="http://schemas.microsoft.com/office/powerpoint/2010/main" val="11940116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908720"/>
            <a:ext cx="8352928" cy="5472608"/>
          </a:xfrm>
        </p:spPr>
        <p:txBody>
          <a:bodyPr>
            <a:noAutofit/>
          </a:bodyPr>
          <a:lstStyle/>
          <a:p>
            <a:pPr marL="0">
              <a:buNone/>
            </a:pPr>
            <a:r>
              <a:rPr lang="en-GB" sz="2400" dirty="0" smtClean="0"/>
              <a:t>therefore</a:t>
            </a:r>
            <a:r>
              <a:rPr lang="en-GB" sz="2400" dirty="0"/>
              <a:t>, µ</a:t>
            </a:r>
            <a:r>
              <a:rPr lang="en-GB" sz="2400" baseline="-25000" dirty="0" err="1"/>
              <a:t>Ga</a:t>
            </a:r>
            <a:r>
              <a:rPr lang="en-GB" sz="2400" dirty="0"/>
              <a:t> </a:t>
            </a:r>
            <a:r>
              <a:rPr lang="en-GB" sz="2400" dirty="0" smtClean="0"/>
              <a:t>&lt; µ</a:t>
            </a:r>
            <a:r>
              <a:rPr lang="en-GB" sz="2400" baseline="-25000" dirty="0" err="1" smtClean="0"/>
              <a:t>Ga</a:t>
            </a:r>
            <a:r>
              <a:rPr lang="en-GB" sz="2400" baseline="-25000" dirty="0" smtClean="0"/>
              <a:t>, bulk</a:t>
            </a:r>
            <a:r>
              <a:rPr lang="en-GB" sz="2400" dirty="0" smtClean="0"/>
              <a:t> and µ</a:t>
            </a:r>
            <a:r>
              <a:rPr lang="en-GB" sz="2400" baseline="-25000" dirty="0" smtClean="0"/>
              <a:t>As</a:t>
            </a:r>
            <a:r>
              <a:rPr lang="en-GB" sz="2400" dirty="0" smtClean="0"/>
              <a:t> &lt; µ</a:t>
            </a:r>
            <a:r>
              <a:rPr lang="en-GB" sz="2400" baseline="-25000" dirty="0" smtClean="0"/>
              <a:t>As, bulk</a:t>
            </a:r>
          </a:p>
          <a:p>
            <a:pPr marL="0">
              <a:buNone/>
            </a:pPr>
            <a:endParaRPr lang="en-GB" sz="600" dirty="0" smtClean="0"/>
          </a:p>
          <a:p>
            <a:pPr marL="0">
              <a:buNone/>
            </a:pPr>
            <a:r>
              <a:rPr lang="en-GB" sz="2400" dirty="0" smtClean="0"/>
              <a:t>It </a:t>
            </a:r>
            <a:r>
              <a:rPr lang="en-GB" sz="2400" dirty="0"/>
              <a:t>is useful to consider the differences in chemical potential from the bulk values, Δ µ</a:t>
            </a:r>
            <a:r>
              <a:rPr lang="en-GB" sz="2400" baseline="-25000" dirty="0" err="1"/>
              <a:t>Ga</a:t>
            </a:r>
            <a:r>
              <a:rPr lang="en-GB" sz="2400" dirty="0"/>
              <a:t> = µ</a:t>
            </a:r>
            <a:r>
              <a:rPr lang="en-GB" sz="2400" baseline="-25000" dirty="0" err="1"/>
              <a:t>Ga</a:t>
            </a:r>
            <a:r>
              <a:rPr lang="en-GB" sz="2400" baseline="-25000" dirty="0"/>
              <a:t>­</a:t>
            </a:r>
            <a:r>
              <a:rPr lang="en-GB" sz="2400" dirty="0"/>
              <a:t>- µ</a:t>
            </a:r>
            <a:r>
              <a:rPr lang="en-GB" sz="2400" baseline="-25000" dirty="0" err="1"/>
              <a:t>Ga</a:t>
            </a:r>
            <a:r>
              <a:rPr lang="en-GB" sz="2400" baseline="-25000" dirty="0"/>
              <a:t>, bulk </a:t>
            </a:r>
            <a:r>
              <a:rPr lang="en-GB" sz="2400" dirty="0"/>
              <a:t>&lt; 0 and Δ µ</a:t>
            </a:r>
            <a:r>
              <a:rPr lang="en-GB" sz="2400" baseline="-25000" dirty="0"/>
              <a:t>As</a:t>
            </a:r>
            <a:r>
              <a:rPr lang="en-GB" sz="2400" dirty="0"/>
              <a:t> = µ</a:t>
            </a:r>
            <a:r>
              <a:rPr lang="en-GB" sz="2400" baseline="-25000" dirty="0"/>
              <a:t>As­</a:t>
            </a:r>
            <a:r>
              <a:rPr lang="en-GB" sz="2400" dirty="0"/>
              <a:t>- µ</a:t>
            </a:r>
            <a:r>
              <a:rPr lang="en-GB" sz="2400" baseline="-25000" dirty="0"/>
              <a:t>As , bulk</a:t>
            </a:r>
            <a:r>
              <a:rPr lang="en-GB" sz="2400" dirty="0"/>
              <a:t>&lt; </a:t>
            </a:r>
            <a:r>
              <a:rPr lang="en-GB" sz="2400" dirty="0" smtClean="0"/>
              <a:t>0</a:t>
            </a:r>
          </a:p>
          <a:p>
            <a:pPr marL="0">
              <a:buNone/>
            </a:pPr>
            <a:endParaRPr lang="en-GB" sz="800" dirty="0" smtClean="0"/>
          </a:p>
          <a:p>
            <a:pPr marL="0">
              <a:buNone/>
            </a:pPr>
            <a:r>
              <a:rPr lang="en-GB" sz="2400" dirty="0" smtClean="0"/>
              <a:t>Considering GaAs:</a:t>
            </a:r>
          </a:p>
          <a:p>
            <a:pPr marL="0">
              <a:buNone/>
            </a:pPr>
            <a:r>
              <a:rPr lang="en-GB" sz="2400" dirty="0"/>
              <a:t>µ</a:t>
            </a:r>
            <a:r>
              <a:rPr lang="en-GB" sz="2400" baseline="-25000" dirty="0"/>
              <a:t>GaAs, bulk</a:t>
            </a:r>
            <a:r>
              <a:rPr lang="en-GB" sz="2400" dirty="0"/>
              <a:t>- µ</a:t>
            </a:r>
            <a:r>
              <a:rPr lang="en-GB" sz="2400" baseline="-25000" dirty="0" err="1"/>
              <a:t>Ga</a:t>
            </a:r>
            <a:r>
              <a:rPr lang="en-GB" sz="2400" baseline="-25000" dirty="0"/>
              <a:t>, bulk</a:t>
            </a:r>
            <a:r>
              <a:rPr lang="en-GB" sz="2400" dirty="0"/>
              <a:t>- µ</a:t>
            </a:r>
            <a:r>
              <a:rPr lang="en-GB" sz="2400" baseline="-25000" dirty="0"/>
              <a:t>As, bulk</a:t>
            </a:r>
            <a:r>
              <a:rPr lang="en-GB" sz="2400" dirty="0"/>
              <a:t>= Δ µ</a:t>
            </a:r>
            <a:r>
              <a:rPr lang="en-GB" sz="2400" baseline="-25000" dirty="0" err="1"/>
              <a:t>Ga</a:t>
            </a:r>
            <a:r>
              <a:rPr lang="en-GB" sz="2400" dirty="0"/>
              <a:t>+ Δ µ</a:t>
            </a:r>
            <a:r>
              <a:rPr lang="en-GB" sz="2400" baseline="-25000" dirty="0"/>
              <a:t>As</a:t>
            </a:r>
            <a:r>
              <a:rPr lang="en-GB" sz="2400" dirty="0"/>
              <a:t> </a:t>
            </a:r>
            <a:r>
              <a:rPr lang="en-GB" sz="2400" dirty="0" smtClean="0"/>
              <a:t>&lt; 0.</a:t>
            </a:r>
          </a:p>
          <a:p>
            <a:pPr marL="0">
              <a:buNone/>
            </a:pPr>
            <a:endParaRPr lang="en-GB" sz="600" dirty="0" smtClean="0"/>
          </a:p>
          <a:p>
            <a:pPr marL="0">
              <a:spcBef>
                <a:spcPts val="0"/>
              </a:spcBef>
              <a:buNone/>
            </a:pPr>
            <a:r>
              <a:rPr lang="en-GB" sz="2400" dirty="0" smtClean="0"/>
              <a:t>The first term is simply the energy of formation of </a:t>
            </a:r>
            <a:r>
              <a:rPr lang="en-GB" sz="2400" dirty="0" err="1" smtClean="0"/>
              <a:t>GaAs</a:t>
            </a:r>
            <a:r>
              <a:rPr lang="en-GB" sz="2400" dirty="0" smtClean="0"/>
              <a:t>, -</a:t>
            </a:r>
            <a:r>
              <a:rPr lang="en-GB" sz="2400" dirty="0" err="1" smtClean="0"/>
              <a:t>ΔH</a:t>
            </a:r>
            <a:r>
              <a:rPr lang="en-GB" sz="2400" baseline="-25000" dirty="0" err="1" smtClean="0"/>
              <a:t>GaAs</a:t>
            </a:r>
            <a:endParaRPr lang="en-GB" sz="2400" baseline="-25000" dirty="0"/>
          </a:p>
          <a:p>
            <a:pPr marL="0">
              <a:spcBef>
                <a:spcPts val="0"/>
              </a:spcBef>
              <a:buNone/>
            </a:pPr>
            <a:r>
              <a:rPr lang="en-GB" sz="2400" dirty="0" smtClean="0"/>
              <a:t>This is well known to be ≈ 0.80eV per molecule.  Two extremes can now exist. </a:t>
            </a:r>
          </a:p>
          <a:p>
            <a:pPr marL="0">
              <a:buNone/>
            </a:pPr>
            <a:endParaRPr lang="en-GB" sz="800" dirty="0" smtClean="0"/>
          </a:p>
          <a:p>
            <a:pPr marL="0">
              <a:buNone/>
            </a:pPr>
            <a:r>
              <a:rPr lang="en-GB" sz="2400" dirty="0" smtClean="0"/>
              <a:t>If Δ </a:t>
            </a:r>
            <a:r>
              <a:rPr lang="en-GB" sz="2400" dirty="0"/>
              <a:t>µ</a:t>
            </a:r>
            <a:r>
              <a:rPr lang="en-GB" sz="2400" baseline="-25000" dirty="0" err="1"/>
              <a:t>Ga</a:t>
            </a:r>
            <a:r>
              <a:rPr lang="en-GB" sz="2400" dirty="0"/>
              <a:t> → 0  then Δ µ</a:t>
            </a:r>
            <a:r>
              <a:rPr lang="en-GB" sz="2400" baseline="-25000" dirty="0"/>
              <a:t>As</a:t>
            </a:r>
            <a:r>
              <a:rPr lang="en-GB" sz="2400" dirty="0"/>
              <a:t> → - </a:t>
            </a:r>
            <a:r>
              <a:rPr lang="en-GB" sz="2400" dirty="0" err="1"/>
              <a:t>ΔH</a:t>
            </a:r>
            <a:r>
              <a:rPr lang="en-GB" sz="2400" baseline="-25000" dirty="0" err="1"/>
              <a:t>GaAs</a:t>
            </a:r>
            <a:r>
              <a:rPr lang="en-GB" sz="2400" dirty="0"/>
              <a:t>. In this situation there is </a:t>
            </a:r>
            <a:r>
              <a:rPr lang="en-GB" sz="2400" dirty="0" smtClean="0"/>
              <a:t>no energy </a:t>
            </a:r>
            <a:r>
              <a:rPr lang="en-GB" sz="2400" dirty="0"/>
              <a:t>difference between free Ga </a:t>
            </a:r>
            <a:r>
              <a:rPr lang="en-GB" sz="2400" dirty="0" smtClean="0"/>
              <a:t>and </a:t>
            </a:r>
            <a:r>
              <a:rPr lang="en-GB" sz="2400" dirty="0"/>
              <a:t>Ga in bulk </a:t>
            </a:r>
            <a:r>
              <a:rPr lang="en-GB" sz="2400" dirty="0" smtClean="0"/>
              <a:t>GaAs. </a:t>
            </a:r>
            <a:r>
              <a:rPr lang="en-GB" sz="2400" dirty="0" smtClean="0"/>
              <a:t>Metallic Ga </a:t>
            </a:r>
            <a:r>
              <a:rPr lang="en-GB" sz="2400" dirty="0"/>
              <a:t>droplets form on the surface in this Ga rich growth condition. </a:t>
            </a:r>
          </a:p>
        </p:txBody>
      </p:sp>
      <p:sp>
        <p:nvSpPr>
          <p:cNvPr id="37785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377859" name="Rectangle 3"/>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7" name="Title 1"/>
          <p:cNvSpPr txBox="1">
            <a:spLocks noGrp="1"/>
          </p:cNvSpPr>
          <p:nvPr>
            <p:ph type="title"/>
          </p:nvPr>
        </p:nvSpPr>
        <p:spPr>
          <a:xfrm>
            <a:off x="457200" y="274638"/>
            <a:ext cx="4978896" cy="63408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a:noFill/>
                </a:ln>
                <a:solidFill>
                  <a:srgbClr val="002060"/>
                </a:solidFill>
                <a:effectLst/>
                <a:uLnTx/>
                <a:uFillTx/>
                <a:latin typeface="+mj-lt"/>
                <a:ea typeface="+mj-ea"/>
                <a:cs typeface="+mj-cs"/>
              </a:rPr>
              <a:t>Basics of Epitaxy</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spTree>
    <p:extLst>
      <p:ext uri="{BB962C8B-B14F-4D97-AF65-F5344CB8AC3E}">
        <p14:creationId xmlns:p14="http://schemas.microsoft.com/office/powerpoint/2010/main" val="9898124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srcRect/>
          <a:stretch>
            <a:fillRect/>
          </a:stretch>
        </p:blipFill>
        <p:spPr bwMode="auto">
          <a:xfrm>
            <a:off x="4932040" y="2852936"/>
            <a:ext cx="4211960" cy="3744416"/>
          </a:xfrm>
          <a:prstGeom prst="rect">
            <a:avLst/>
          </a:prstGeom>
          <a:noFill/>
          <a:ln w="9525">
            <a:noFill/>
            <a:miter lim="800000"/>
            <a:headEnd/>
            <a:tailEnd/>
          </a:ln>
        </p:spPr>
      </p:pic>
      <p:sp>
        <p:nvSpPr>
          <p:cNvPr id="4" name="Rectangle 3"/>
          <p:cNvSpPr/>
          <p:nvPr/>
        </p:nvSpPr>
        <p:spPr>
          <a:xfrm>
            <a:off x="467544" y="980728"/>
            <a:ext cx="8568952" cy="2431435"/>
          </a:xfrm>
          <a:prstGeom prst="rect">
            <a:avLst/>
          </a:prstGeom>
        </p:spPr>
        <p:txBody>
          <a:bodyPr wrap="square">
            <a:spAutoFit/>
          </a:bodyPr>
          <a:lstStyle/>
          <a:p>
            <a:pPr marL="0">
              <a:buNone/>
            </a:pPr>
            <a:r>
              <a:rPr lang="en-GB" sz="2400" dirty="0" smtClean="0">
                <a:latin typeface="+mn-lt"/>
              </a:rPr>
              <a:t>Under As rich conditions Δ µ</a:t>
            </a:r>
            <a:r>
              <a:rPr lang="en-GB" sz="2400" baseline="-25000" dirty="0" smtClean="0">
                <a:latin typeface="+mn-lt"/>
              </a:rPr>
              <a:t>As</a:t>
            </a:r>
            <a:r>
              <a:rPr lang="en-GB" sz="2400" dirty="0" smtClean="0">
                <a:latin typeface="+mn-lt"/>
              </a:rPr>
              <a:t> → 0  then Δ µ</a:t>
            </a:r>
            <a:r>
              <a:rPr lang="en-GB" sz="2400" baseline="-25000" dirty="0" err="1" smtClean="0">
                <a:latin typeface="+mn-lt"/>
              </a:rPr>
              <a:t>Ga</a:t>
            </a:r>
            <a:r>
              <a:rPr lang="en-GB" sz="2400" dirty="0" smtClean="0">
                <a:latin typeface="+mn-lt"/>
              </a:rPr>
              <a:t> → - </a:t>
            </a:r>
            <a:r>
              <a:rPr lang="en-GB" sz="2400" dirty="0" err="1" smtClean="0">
                <a:latin typeface="+mn-lt"/>
              </a:rPr>
              <a:t>ΔH</a:t>
            </a:r>
            <a:r>
              <a:rPr lang="en-GB" sz="2400" baseline="-25000" dirty="0" err="1" smtClean="0">
                <a:latin typeface="+mn-lt"/>
              </a:rPr>
              <a:t>GaAs</a:t>
            </a:r>
            <a:r>
              <a:rPr lang="en-GB" sz="2400" dirty="0" smtClean="0">
                <a:latin typeface="+mn-lt"/>
              </a:rPr>
              <a:t>. </a:t>
            </a:r>
          </a:p>
          <a:p>
            <a:pPr marL="0">
              <a:buNone/>
            </a:pPr>
            <a:r>
              <a:rPr lang="en-GB" sz="2400" dirty="0" smtClean="0">
                <a:latin typeface="+mn-lt"/>
              </a:rPr>
              <a:t>This excess As can be a problem for high-quality growth. However such </a:t>
            </a:r>
            <a:r>
              <a:rPr lang="en-GB" sz="2400" dirty="0" err="1" smtClean="0">
                <a:latin typeface="+mn-lt"/>
              </a:rPr>
              <a:t>grpV</a:t>
            </a:r>
            <a:r>
              <a:rPr lang="en-GB" sz="2400" dirty="0" smtClean="0">
                <a:latin typeface="+mn-lt"/>
              </a:rPr>
              <a:t>-rich conditions are generally favoured.</a:t>
            </a:r>
          </a:p>
          <a:p>
            <a:pPr marL="0">
              <a:buNone/>
            </a:pPr>
            <a:endParaRPr lang="en-GB" sz="800" dirty="0" smtClean="0">
              <a:latin typeface="+mn-lt"/>
            </a:endParaRPr>
          </a:p>
          <a:p>
            <a:pPr marL="0">
              <a:buNone/>
            </a:pPr>
            <a:r>
              <a:rPr lang="en-GB" sz="2400" dirty="0" smtClean="0">
                <a:latin typeface="+mn-lt"/>
              </a:rPr>
              <a:t>In GaAs, as well as many other III-V materials, growth in between these two extremes results in a large number of surface reconstruction phases.</a:t>
            </a:r>
            <a:endParaRPr lang="en-GB" sz="2400" dirty="0">
              <a:latin typeface="+mn-lt"/>
            </a:endParaRPr>
          </a:p>
        </p:txBody>
      </p:sp>
      <p:sp>
        <p:nvSpPr>
          <p:cNvPr id="5" name="Title 1"/>
          <p:cNvSpPr txBox="1">
            <a:spLocks noGrp="1"/>
          </p:cNvSpPr>
          <p:nvPr>
            <p:ph type="title"/>
          </p:nvPr>
        </p:nvSpPr>
        <p:spPr>
          <a:xfrm>
            <a:off x="457200" y="274638"/>
            <a:ext cx="4978896" cy="63408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a:noFill/>
                </a:ln>
                <a:solidFill>
                  <a:srgbClr val="002060"/>
                </a:solidFill>
                <a:effectLst/>
                <a:uLnTx/>
                <a:uFillTx/>
                <a:latin typeface="+mj-lt"/>
                <a:ea typeface="+mj-ea"/>
                <a:cs typeface="+mj-cs"/>
              </a:rPr>
              <a:t>Basics of Epitaxy</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sp>
        <p:nvSpPr>
          <p:cNvPr id="7" name="Rectangle 6"/>
          <p:cNvSpPr/>
          <p:nvPr/>
        </p:nvSpPr>
        <p:spPr>
          <a:xfrm>
            <a:off x="467544" y="3284984"/>
            <a:ext cx="4536504" cy="3046988"/>
          </a:xfrm>
          <a:prstGeom prst="rect">
            <a:avLst/>
          </a:prstGeom>
        </p:spPr>
        <p:txBody>
          <a:bodyPr wrap="square">
            <a:spAutoFit/>
          </a:bodyPr>
          <a:lstStyle/>
          <a:p>
            <a:r>
              <a:rPr lang="en-GB" sz="2400" dirty="0" smtClean="0">
                <a:latin typeface="+mn-lt"/>
              </a:rPr>
              <a:t>We may vary these potentials by controlling the partial pressure of the elements. Under As rich conditions (Δ µ</a:t>
            </a:r>
            <a:r>
              <a:rPr lang="en-GB" sz="2400" baseline="-25000" dirty="0" err="1" smtClean="0">
                <a:latin typeface="+mn-lt"/>
              </a:rPr>
              <a:t>Ga</a:t>
            </a:r>
            <a:r>
              <a:rPr lang="en-GB" sz="2400" dirty="0" smtClean="0">
                <a:latin typeface="+mn-lt"/>
              </a:rPr>
              <a:t> →0.8eV) we find the lowest lying energetic levels, and therefore the most stable. These are the well known c(4x4) and β(2x4) reconstructions.</a:t>
            </a:r>
            <a:endParaRPr lang="en-GB" sz="2400" dirty="0">
              <a:latin typeface="+mn-lt"/>
            </a:endParaRPr>
          </a:p>
        </p:txBody>
      </p:sp>
      <p:sp>
        <p:nvSpPr>
          <p:cNvPr id="8" name="Rectangle 7"/>
          <p:cNvSpPr/>
          <p:nvPr/>
        </p:nvSpPr>
        <p:spPr>
          <a:xfrm>
            <a:off x="5724128" y="6611779"/>
            <a:ext cx="2943434" cy="246221"/>
          </a:xfrm>
          <a:prstGeom prst="rect">
            <a:avLst/>
          </a:prstGeom>
        </p:spPr>
        <p:txBody>
          <a:bodyPr wrap="none">
            <a:spAutoFit/>
          </a:bodyPr>
          <a:lstStyle/>
          <a:p>
            <a:r>
              <a:rPr lang="en-GB" sz="1000" dirty="0" smtClean="0"/>
              <a:t>Calculated using density functional theory (DFT) </a:t>
            </a:r>
            <a:endParaRPr lang="en-GB" sz="1000" dirty="0"/>
          </a:p>
        </p:txBody>
      </p:sp>
    </p:spTree>
    <p:extLst>
      <p:ext uri="{BB962C8B-B14F-4D97-AF65-F5344CB8AC3E}">
        <p14:creationId xmlns:p14="http://schemas.microsoft.com/office/powerpoint/2010/main" val="30935042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7544" y="980728"/>
            <a:ext cx="8424936" cy="4647426"/>
          </a:xfrm>
          <a:prstGeom prst="rect">
            <a:avLst/>
          </a:prstGeom>
        </p:spPr>
        <p:txBody>
          <a:bodyPr wrap="square">
            <a:spAutoFit/>
          </a:bodyPr>
          <a:lstStyle/>
          <a:p>
            <a:pPr marL="0">
              <a:buNone/>
            </a:pPr>
            <a:r>
              <a:rPr lang="en-GB" sz="2400" dirty="0" smtClean="0">
                <a:solidFill>
                  <a:srgbClr val="080808"/>
                </a:solidFill>
                <a:latin typeface="+mn-lt"/>
              </a:rPr>
              <a:t>Note under As-rich conditions, which are typical, </a:t>
            </a:r>
            <a:r>
              <a:rPr lang="en-GB" sz="2400" dirty="0" smtClean="0">
                <a:latin typeface="+mn-lt"/>
              </a:rPr>
              <a:t>one is basically saturating the surface with As. Under this situation it is possible to treat the growth as the adsorption and diffusion of </a:t>
            </a:r>
            <a:r>
              <a:rPr lang="en-GB" sz="2400" dirty="0" err="1" smtClean="0">
                <a:latin typeface="+mn-lt"/>
              </a:rPr>
              <a:t>Ga</a:t>
            </a:r>
            <a:r>
              <a:rPr lang="en-GB" sz="2400" dirty="0" smtClean="0">
                <a:latin typeface="+mn-lt"/>
              </a:rPr>
              <a:t> on the surface, with the excess As just ‘waiting’ for the </a:t>
            </a:r>
            <a:r>
              <a:rPr lang="en-GB" sz="2400" dirty="0" err="1" smtClean="0">
                <a:latin typeface="+mn-lt"/>
              </a:rPr>
              <a:t>Ga</a:t>
            </a:r>
            <a:r>
              <a:rPr lang="en-GB" sz="2400" dirty="0" smtClean="0">
                <a:latin typeface="+mn-lt"/>
              </a:rPr>
              <a:t> to incorporate.</a:t>
            </a:r>
          </a:p>
          <a:p>
            <a:pPr marL="0">
              <a:buNone/>
            </a:pPr>
            <a:endParaRPr lang="en-GB" sz="800" dirty="0" smtClean="0">
              <a:latin typeface="+mn-lt"/>
            </a:endParaRPr>
          </a:p>
          <a:p>
            <a:pPr marL="0">
              <a:buNone/>
            </a:pPr>
            <a:r>
              <a:rPr lang="en-GB" sz="2400" dirty="0" smtClean="0">
                <a:latin typeface="+mn-lt"/>
              </a:rPr>
              <a:t>The growth rate is then  determined by the </a:t>
            </a:r>
            <a:r>
              <a:rPr lang="en-GB" sz="2400" dirty="0" err="1" smtClean="0">
                <a:latin typeface="+mn-lt"/>
              </a:rPr>
              <a:t>Ga</a:t>
            </a:r>
            <a:r>
              <a:rPr lang="en-GB" sz="2400" dirty="0" smtClean="0">
                <a:latin typeface="+mn-lt"/>
              </a:rPr>
              <a:t> flux, with the excess As having a secondary role.</a:t>
            </a:r>
          </a:p>
          <a:p>
            <a:endParaRPr lang="en-GB" sz="2400" b="1" dirty="0" smtClean="0">
              <a:solidFill>
                <a:srgbClr val="080808"/>
              </a:solidFill>
              <a:latin typeface="+mn-lt"/>
            </a:endParaRPr>
          </a:p>
          <a:p>
            <a:r>
              <a:rPr lang="en-GB" sz="2400" b="1" dirty="0" smtClean="0">
                <a:solidFill>
                  <a:srgbClr val="080808"/>
                </a:solidFill>
                <a:latin typeface="+mn-lt"/>
              </a:rPr>
              <a:t>Surface Reconstructions</a:t>
            </a:r>
          </a:p>
          <a:p>
            <a:r>
              <a:rPr lang="en-GB" sz="2400" dirty="0" smtClean="0">
                <a:solidFill>
                  <a:srgbClr val="080808"/>
                </a:solidFill>
                <a:latin typeface="+mn-lt"/>
              </a:rPr>
              <a:t>The </a:t>
            </a:r>
            <a:r>
              <a:rPr lang="en-GB" sz="2400" dirty="0">
                <a:solidFill>
                  <a:srgbClr val="080808"/>
                </a:solidFill>
                <a:latin typeface="+mn-lt"/>
              </a:rPr>
              <a:t>surface of covalent crystals is comprised of unsatisfied dangling </a:t>
            </a:r>
            <a:r>
              <a:rPr lang="en-GB" sz="2400" dirty="0" smtClean="0">
                <a:solidFill>
                  <a:srgbClr val="080808"/>
                </a:solidFill>
                <a:latin typeface="+mn-lt"/>
              </a:rPr>
              <a:t>bonds. Rather </a:t>
            </a:r>
            <a:r>
              <a:rPr lang="en-GB" sz="2400" dirty="0">
                <a:solidFill>
                  <a:srgbClr val="080808"/>
                </a:solidFill>
                <a:latin typeface="+mn-lt"/>
              </a:rPr>
              <a:t>than retain the bulk geometry, the surface atoms are prone to re-arrange themselves to lower their surface energy. </a:t>
            </a:r>
            <a:r>
              <a:rPr lang="en-GB" sz="2400" dirty="0" smtClean="0">
                <a:solidFill>
                  <a:srgbClr val="080808"/>
                </a:solidFill>
                <a:latin typeface="+mn-lt"/>
              </a:rPr>
              <a:t>These are called surface reconstructions. </a:t>
            </a:r>
            <a:endParaRPr lang="en-GB" sz="2400" dirty="0">
              <a:solidFill>
                <a:srgbClr val="080808"/>
              </a:solidFill>
              <a:latin typeface="+mn-lt"/>
            </a:endParaRPr>
          </a:p>
        </p:txBody>
      </p:sp>
      <p:sp>
        <p:nvSpPr>
          <p:cNvPr id="9" name="Title 1"/>
          <p:cNvSpPr txBox="1">
            <a:spLocks noGrp="1"/>
          </p:cNvSpPr>
          <p:nvPr>
            <p:ph type="title"/>
          </p:nvPr>
        </p:nvSpPr>
        <p:spPr>
          <a:xfrm>
            <a:off x="457200" y="274638"/>
            <a:ext cx="4978896" cy="63408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a:noFill/>
                </a:ln>
                <a:solidFill>
                  <a:srgbClr val="002060"/>
                </a:solidFill>
                <a:effectLst/>
                <a:uLnTx/>
                <a:uFillTx/>
                <a:latin typeface="+mj-lt"/>
                <a:ea typeface="+mj-ea"/>
                <a:cs typeface="+mj-cs"/>
              </a:rPr>
              <a:t>Basics of Epitaxy</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spTree>
    <p:extLst>
      <p:ext uri="{BB962C8B-B14F-4D97-AF65-F5344CB8AC3E}">
        <p14:creationId xmlns:p14="http://schemas.microsoft.com/office/powerpoint/2010/main" val="1412050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2579420"/>
            <a:ext cx="8136904" cy="3416320"/>
          </a:xfrm>
          <a:prstGeom prst="rect">
            <a:avLst/>
          </a:prstGeom>
        </p:spPr>
        <p:txBody>
          <a:bodyPr wrap="square">
            <a:spAutoFit/>
          </a:bodyPr>
          <a:lstStyle/>
          <a:p>
            <a:r>
              <a:rPr lang="en-GB" sz="2400" dirty="0" smtClean="0">
                <a:solidFill>
                  <a:srgbClr val="080808"/>
                </a:solidFill>
                <a:latin typeface="+mn-lt"/>
              </a:rPr>
              <a:t>The  nomenclature of surface reconstructions reflects the symmetry in multiples of the original unit cell basis.  For the most common (001) surface reconstructions such as the (2x4) reflect a surface unit cell of 2 times </a:t>
            </a:r>
          </a:p>
          <a:p>
            <a:endParaRPr lang="en-GB" sz="2400" dirty="0" smtClean="0">
              <a:solidFill>
                <a:srgbClr val="080808"/>
              </a:solidFill>
              <a:latin typeface="+mn-lt"/>
            </a:endParaRPr>
          </a:p>
          <a:p>
            <a:r>
              <a:rPr lang="en-GB" sz="2400" dirty="0" smtClean="0">
                <a:solidFill>
                  <a:srgbClr val="080808"/>
                </a:solidFill>
                <a:latin typeface="+mn-lt"/>
              </a:rPr>
              <a:t>Our primary means on observing these is through surface electron diffraction- Reflection High Energy Electron diffraction (RHEED). Their effect on the optical </a:t>
            </a:r>
            <a:r>
              <a:rPr lang="en-GB" sz="2400" dirty="0" err="1" smtClean="0">
                <a:solidFill>
                  <a:srgbClr val="080808"/>
                </a:solidFill>
                <a:latin typeface="+mn-lt"/>
              </a:rPr>
              <a:t>anistropy</a:t>
            </a:r>
            <a:r>
              <a:rPr lang="en-GB" sz="2400" dirty="0" smtClean="0">
                <a:solidFill>
                  <a:srgbClr val="080808"/>
                </a:solidFill>
                <a:latin typeface="+mn-lt"/>
              </a:rPr>
              <a:t> can be also observed in Reflectance </a:t>
            </a:r>
            <a:r>
              <a:rPr lang="en-GB" sz="2400" dirty="0" err="1" smtClean="0">
                <a:solidFill>
                  <a:srgbClr val="080808"/>
                </a:solidFill>
                <a:latin typeface="+mn-lt"/>
              </a:rPr>
              <a:t>Anistropy</a:t>
            </a:r>
            <a:r>
              <a:rPr lang="en-GB" sz="2400" dirty="0" smtClean="0">
                <a:solidFill>
                  <a:srgbClr val="080808"/>
                </a:solidFill>
                <a:latin typeface="+mn-lt"/>
              </a:rPr>
              <a:t> Spectroscopy (RAS) </a:t>
            </a:r>
            <a:endParaRPr lang="en-GB" sz="2400" dirty="0">
              <a:latin typeface="+mn-lt"/>
            </a:endParaRPr>
          </a:p>
        </p:txBody>
      </p:sp>
      <p:sp>
        <p:nvSpPr>
          <p:cNvPr id="5" name="Rectangle 4"/>
          <p:cNvSpPr/>
          <p:nvPr/>
        </p:nvSpPr>
        <p:spPr>
          <a:xfrm>
            <a:off x="467544" y="923236"/>
            <a:ext cx="8136904" cy="1569660"/>
          </a:xfrm>
          <a:prstGeom prst="rect">
            <a:avLst/>
          </a:prstGeom>
        </p:spPr>
        <p:txBody>
          <a:bodyPr wrap="square">
            <a:spAutoFit/>
          </a:bodyPr>
          <a:lstStyle/>
          <a:p>
            <a:r>
              <a:rPr lang="en-GB" sz="2400" dirty="0" smtClean="0">
                <a:solidFill>
                  <a:srgbClr val="080808"/>
                </a:solidFill>
                <a:latin typeface="+mn-lt"/>
              </a:rPr>
              <a:t>Surface reconstructions can have significantly different structure of </a:t>
            </a:r>
            <a:r>
              <a:rPr lang="en-GB" sz="2400" dirty="0" err="1" smtClean="0">
                <a:solidFill>
                  <a:srgbClr val="080808"/>
                </a:solidFill>
                <a:latin typeface="+mn-lt"/>
              </a:rPr>
              <a:t>stoiciometry</a:t>
            </a:r>
            <a:r>
              <a:rPr lang="en-GB" sz="2400" dirty="0" smtClean="0">
                <a:solidFill>
                  <a:srgbClr val="080808"/>
                </a:solidFill>
                <a:latin typeface="+mn-lt"/>
              </a:rPr>
              <a:t> to the bulk. They play an important role in the epitaxy, since incoming monomers are interacting with the surface and not the bulk .</a:t>
            </a:r>
          </a:p>
        </p:txBody>
      </p:sp>
      <p:sp>
        <p:nvSpPr>
          <p:cNvPr id="6" name="Title 1"/>
          <p:cNvSpPr txBox="1">
            <a:spLocks noGrp="1"/>
          </p:cNvSpPr>
          <p:nvPr>
            <p:ph type="title"/>
          </p:nvPr>
        </p:nvSpPr>
        <p:spPr>
          <a:xfrm>
            <a:off x="457200" y="274638"/>
            <a:ext cx="4978896" cy="63408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a:noFill/>
                </a:ln>
                <a:solidFill>
                  <a:srgbClr val="002060"/>
                </a:solidFill>
                <a:effectLst/>
                <a:uLnTx/>
                <a:uFillTx/>
                <a:latin typeface="+mj-lt"/>
                <a:ea typeface="+mj-ea"/>
                <a:cs typeface="+mj-cs"/>
              </a:rPr>
              <a:t>Basics of Epitaxy</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spTree>
    <p:extLst>
      <p:ext uri="{BB962C8B-B14F-4D97-AF65-F5344CB8AC3E}">
        <p14:creationId xmlns:p14="http://schemas.microsoft.com/office/powerpoint/2010/main" val="115991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ontent Placeholder 2"/>
          <p:cNvSpPr>
            <a:spLocks noGrp="1"/>
          </p:cNvSpPr>
          <p:nvPr>
            <p:ph idx="1"/>
          </p:nvPr>
        </p:nvSpPr>
        <p:spPr>
          <a:xfrm>
            <a:off x="395536" y="980728"/>
            <a:ext cx="8229600" cy="4525963"/>
          </a:xfrm>
        </p:spPr>
        <p:txBody>
          <a:bodyPr>
            <a:normAutofit/>
          </a:bodyPr>
          <a:lstStyle/>
          <a:p>
            <a:pPr marL="0">
              <a:buNone/>
            </a:pPr>
            <a:r>
              <a:rPr lang="en-GB" sz="2400" b="1" dirty="0" smtClean="0"/>
              <a:t>RHEED</a:t>
            </a:r>
            <a:endParaRPr lang="en-GB" sz="2400" b="1" dirty="0"/>
          </a:p>
        </p:txBody>
      </p:sp>
      <p:sp>
        <p:nvSpPr>
          <p:cNvPr id="35" name="Text Box 9"/>
          <p:cNvSpPr txBox="1">
            <a:spLocks noChangeArrowheads="1"/>
          </p:cNvSpPr>
          <p:nvPr/>
        </p:nvSpPr>
        <p:spPr bwMode="auto">
          <a:xfrm>
            <a:off x="5518448" y="2953544"/>
            <a:ext cx="3326245" cy="1754326"/>
          </a:xfrm>
          <a:prstGeom prst="rect">
            <a:avLst/>
          </a:prstGeom>
          <a:noFill/>
          <a:ln w="9525">
            <a:noFill/>
            <a:miter lim="800000"/>
            <a:headEnd/>
            <a:tailEnd/>
          </a:ln>
          <a:effectLst/>
        </p:spPr>
        <p:txBody>
          <a:bodyPr wrap="square">
            <a:spAutoFit/>
          </a:bodyPr>
          <a:lstStyle/>
          <a:p>
            <a:pPr algn="ctr"/>
            <a:r>
              <a:rPr lang="fr-FR" b="1" dirty="0" err="1" smtClean="0">
                <a:solidFill>
                  <a:schemeClr val="tx1"/>
                </a:solidFill>
              </a:rPr>
              <a:t>Grazing</a:t>
            </a:r>
            <a:r>
              <a:rPr lang="fr-FR" b="1" dirty="0" smtClean="0">
                <a:solidFill>
                  <a:schemeClr val="tx1"/>
                </a:solidFill>
              </a:rPr>
              <a:t> incidence </a:t>
            </a:r>
            <a:r>
              <a:rPr lang="fr-FR" b="1" dirty="0" err="1" smtClean="0">
                <a:solidFill>
                  <a:schemeClr val="tx1"/>
                </a:solidFill>
              </a:rPr>
              <a:t>electron</a:t>
            </a:r>
            <a:r>
              <a:rPr lang="fr-FR" b="1" dirty="0" smtClean="0">
                <a:solidFill>
                  <a:schemeClr val="tx1"/>
                </a:solidFill>
              </a:rPr>
              <a:t> </a:t>
            </a:r>
            <a:r>
              <a:rPr lang="fr-FR" b="1" dirty="0" err="1" smtClean="0">
                <a:solidFill>
                  <a:schemeClr val="tx1"/>
                </a:solidFill>
              </a:rPr>
              <a:t>beam</a:t>
            </a:r>
            <a:r>
              <a:rPr lang="fr-FR" b="1" dirty="0" smtClean="0">
                <a:solidFill>
                  <a:schemeClr val="tx1"/>
                </a:solidFill>
              </a:rPr>
              <a:t>(1-3°)</a:t>
            </a:r>
            <a:endParaRPr lang="fr-FR" sz="1400" b="1" dirty="0">
              <a:solidFill>
                <a:schemeClr val="tx1"/>
              </a:solidFill>
            </a:endParaRPr>
          </a:p>
          <a:p>
            <a:pPr algn="ctr"/>
            <a:r>
              <a:rPr lang="fr-FR" b="1" dirty="0" smtClean="0">
                <a:solidFill>
                  <a:schemeClr val="tx1"/>
                </a:solidFill>
                <a:sym typeface="Wingdings 3" pitchFamily="18" charset="2"/>
              </a:rPr>
              <a:t></a:t>
            </a:r>
            <a:endParaRPr lang="fr-FR" sz="1400" b="1" dirty="0">
              <a:solidFill>
                <a:schemeClr val="tx1"/>
              </a:solidFill>
              <a:sym typeface="Wingdings 3" pitchFamily="18" charset="2"/>
            </a:endParaRPr>
          </a:p>
          <a:p>
            <a:pPr algn="ctr"/>
            <a:r>
              <a:rPr lang="fr-FR" b="1" dirty="0" smtClean="0">
                <a:solidFill>
                  <a:schemeClr val="tx1"/>
                </a:solidFill>
              </a:rPr>
              <a:t>Diffraction </a:t>
            </a:r>
            <a:r>
              <a:rPr lang="fr-FR" b="1" dirty="0" err="1" smtClean="0">
                <a:solidFill>
                  <a:schemeClr val="tx1"/>
                </a:solidFill>
              </a:rPr>
              <a:t>from</a:t>
            </a:r>
            <a:r>
              <a:rPr lang="fr-FR" b="1" dirty="0" smtClean="0">
                <a:solidFill>
                  <a:schemeClr val="tx1"/>
                </a:solidFill>
              </a:rPr>
              <a:t> surface </a:t>
            </a:r>
            <a:r>
              <a:rPr lang="fr-FR" b="1" dirty="0" err="1" smtClean="0">
                <a:solidFill>
                  <a:schemeClr val="tx1"/>
                </a:solidFill>
              </a:rPr>
              <a:t>at</a:t>
            </a:r>
            <a:r>
              <a:rPr lang="fr-FR" b="1" dirty="0" smtClean="0">
                <a:solidFill>
                  <a:schemeClr val="tx1"/>
                </a:solidFill>
              </a:rPr>
              <a:t> the Bragg condition</a:t>
            </a:r>
            <a:endParaRPr lang="fr-FR" b="1" dirty="0">
              <a:solidFill>
                <a:schemeClr val="tx1"/>
              </a:solidFill>
            </a:endParaRPr>
          </a:p>
          <a:p>
            <a:pPr algn="ctr"/>
            <a:r>
              <a:rPr lang="fr-FR" b="1" i="1" dirty="0" smtClean="0">
                <a:solidFill>
                  <a:srgbClr val="CC0000"/>
                </a:solidFill>
                <a:sym typeface="Wingdings 3" pitchFamily="18" charset="2"/>
              </a:rPr>
              <a:t>2dsin</a:t>
            </a:r>
            <a:r>
              <a:rPr lang="fr-FR" b="1" i="1" dirty="0" smtClean="0">
                <a:solidFill>
                  <a:srgbClr val="CC0000"/>
                </a:solidFill>
                <a:latin typeface="Symbol" pitchFamily="18" charset="2"/>
                <a:sym typeface="Wingdings 3" pitchFamily="18" charset="2"/>
              </a:rPr>
              <a:t>q</a:t>
            </a:r>
            <a:r>
              <a:rPr lang="fr-FR" b="1" i="1" dirty="0" smtClean="0">
                <a:solidFill>
                  <a:srgbClr val="CC0000"/>
                </a:solidFill>
                <a:sym typeface="Wingdings 3" pitchFamily="18" charset="2"/>
              </a:rPr>
              <a:t> </a:t>
            </a:r>
            <a:r>
              <a:rPr lang="fr-FR" b="1" i="1" dirty="0">
                <a:solidFill>
                  <a:srgbClr val="CC0000"/>
                </a:solidFill>
                <a:sym typeface="Wingdings 3" pitchFamily="18" charset="2"/>
              </a:rPr>
              <a:t>= </a:t>
            </a:r>
            <a:r>
              <a:rPr lang="fr-FR" b="1" i="1" dirty="0" err="1">
                <a:solidFill>
                  <a:srgbClr val="CC0000"/>
                </a:solidFill>
                <a:sym typeface="Wingdings 3" pitchFamily="18" charset="2"/>
              </a:rPr>
              <a:t>n</a:t>
            </a:r>
            <a:r>
              <a:rPr lang="fr-FR" b="1" i="1" dirty="0" err="1">
                <a:solidFill>
                  <a:srgbClr val="CC0000"/>
                </a:solidFill>
                <a:latin typeface="Symbol" pitchFamily="18" charset="2"/>
                <a:sym typeface="Wingdings 3" pitchFamily="18" charset="2"/>
              </a:rPr>
              <a:t>l</a:t>
            </a:r>
            <a:endParaRPr lang="fr-FR" b="1" i="1" dirty="0">
              <a:solidFill>
                <a:srgbClr val="CC0000"/>
              </a:solidFill>
              <a:latin typeface="Symbol" pitchFamily="18" charset="2"/>
              <a:sym typeface="Wingdings 3" pitchFamily="18" charset="2"/>
            </a:endParaRPr>
          </a:p>
        </p:txBody>
      </p:sp>
      <p:grpSp>
        <p:nvGrpSpPr>
          <p:cNvPr id="36" name="Group 40"/>
          <p:cNvGrpSpPr>
            <a:grpSpLocks/>
          </p:cNvGrpSpPr>
          <p:nvPr/>
        </p:nvGrpSpPr>
        <p:grpSpPr bwMode="auto">
          <a:xfrm>
            <a:off x="4149974" y="1062162"/>
            <a:ext cx="4681539" cy="1889125"/>
            <a:chOff x="2653" y="845"/>
            <a:chExt cx="2949" cy="1190"/>
          </a:xfrm>
        </p:grpSpPr>
        <p:pic>
          <p:nvPicPr>
            <p:cNvPr id="37" name="Picture 6" descr="rheed1"/>
            <p:cNvPicPr>
              <a:picLocks noChangeAspect="1" noChangeArrowheads="1"/>
            </p:cNvPicPr>
            <p:nvPr/>
          </p:nvPicPr>
          <p:blipFill>
            <a:blip r:embed="rId2" cstate="print"/>
            <a:srcRect/>
            <a:stretch>
              <a:fillRect/>
            </a:stretch>
          </p:blipFill>
          <p:spPr bwMode="auto">
            <a:xfrm>
              <a:off x="2653" y="845"/>
              <a:ext cx="2664" cy="1110"/>
            </a:xfrm>
            <a:prstGeom prst="rect">
              <a:avLst/>
            </a:prstGeom>
            <a:noFill/>
            <a:ln w="9525">
              <a:noFill/>
              <a:miter lim="800000"/>
              <a:headEnd/>
              <a:tailEnd/>
            </a:ln>
          </p:spPr>
        </p:pic>
        <p:grpSp>
          <p:nvGrpSpPr>
            <p:cNvPr id="38" name="Group 19"/>
            <p:cNvGrpSpPr>
              <a:grpSpLocks/>
            </p:cNvGrpSpPr>
            <p:nvPr/>
          </p:nvGrpSpPr>
          <p:grpSpPr bwMode="auto">
            <a:xfrm>
              <a:off x="4433" y="1235"/>
              <a:ext cx="317" cy="163"/>
              <a:chOff x="4876" y="1371"/>
              <a:chExt cx="317" cy="163"/>
            </a:xfrm>
          </p:grpSpPr>
          <p:sp>
            <p:nvSpPr>
              <p:cNvPr id="44" name="Line 11"/>
              <p:cNvSpPr>
                <a:spLocks noChangeShapeType="1"/>
              </p:cNvSpPr>
              <p:nvPr/>
            </p:nvSpPr>
            <p:spPr bwMode="auto">
              <a:xfrm flipH="1">
                <a:off x="4967" y="1389"/>
                <a:ext cx="181" cy="136"/>
              </a:xfrm>
              <a:prstGeom prst="line">
                <a:avLst/>
              </a:prstGeom>
              <a:noFill/>
              <a:ln w="9525">
                <a:solidFill>
                  <a:srgbClr val="CC0000"/>
                </a:solidFill>
                <a:round/>
                <a:headEnd/>
                <a:tailEnd/>
              </a:ln>
              <a:effectLst/>
            </p:spPr>
            <p:txBody>
              <a:bodyPr/>
              <a:lstStyle/>
              <a:p>
                <a:endParaRPr lang="en-GB"/>
              </a:p>
            </p:txBody>
          </p:sp>
          <p:sp>
            <p:nvSpPr>
              <p:cNvPr id="45" name="Line 12"/>
              <p:cNvSpPr>
                <a:spLocks noChangeShapeType="1"/>
              </p:cNvSpPr>
              <p:nvPr/>
            </p:nvSpPr>
            <p:spPr bwMode="auto">
              <a:xfrm flipH="1">
                <a:off x="5012" y="1398"/>
                <a:ext cx="181" cy="136"/>
              </a:xfrm>
              <a:prstGeom prst="line">
                <a:avLst/>
              </a:prstGeom>
              <a:noFill/>
              <a:ln w="9525">
                <a:solidFill>
                  <a:srgbClr val="CC0000"/>
                </a:solidFill>
                <a:round/>
                <a:headEnd/>
                <a:tailEnd/>
              </a:ln>
              <a:effectLst/>
            </p:spPr>
            <p:txBody>
              <a:bodyPr/>
              <a:lstStyle/>
              <a:p>
                <a:endParaRPr lang="en-GB"/>
              </a:p>
            </p:txBody>
          </p:sp>
          <p:sp>
            <p:nvSpPr>
              <p:cNvPr id="46" name="Line 13"/>
              <p:cNvSpPr>
                <a:spLocks noChangeShapeType="1"/>
              </p:cNvSpPr>
              <p:nvPr/>
            </p:nvSpPr>
            <p:spPr bwMode="auto">
              <a:xfrm flipH="1">
                <a:off x="4920" y="1380"/>
                <a:ext cx="181" cy="136"/>
              </a:xfrm>
              <a:prstGeom prst="line">
                <a:avLst/>
              </a:prstGeom>
              <a:noFill/>
              <a:ln w="9525">
                <a:solidFill>
                  <a:srgbClr val="CC0000"/>
                </a:solidFill>
                <a:round/>
                <a:headEnd/>
                <a:tailEnd/>
              </a:ln>
              <a:effectLst/>
            </p:spPr>
            <p:txBody>
              <a:bodyPr/>
              <a:lstStyle/>
              <a:p>
                <a:endParaRPr lang="en-GB"/>
              </a:p>
            </p:txBody>
          </p:sp>
          <p:sp>
            <p:nvSpPr>
              <p:cNvPr id="47" name="Line 14"/>
              <p:cNvSpPr>
                <a:spLocks noChangeShapeType="1"/>
              </p:cNvSpPr>
              <p:nvPr/>
            </p:nvSpPr>
            <p:spPr bwMode="auto">
              <a:xfrm flipH="1">
                <a:off x="4876" y="1371"/>
                <a:ext cx="181" cy="136"/>
              </a:xfrm>
              <a:prstGeom prst="line">
                <a:avLst/>
              </a:prstGeom>
              <a:noFill/>
              <a:ln w="9525">
                <a:solidFill>
                  <a:srgbClr val="CC0000"/>
                </a:solidFill>
                <a:round/>
                <a:headEnd/>
                <a:tailEnd/>
              </a:ln>
              <a:effectLst/>
            </p:spPr>
            <p:txBody>
              <a:bodyPr/>
              <a:lstStyle/>
              <a:p>
                <a:endParaRPr lang="en-GB"/>
              </a:p>
            </p:txBody>
          </p:sp>
          <p:sp>
            <p:nvSpPr>
              <p:cNvPr id="48" name="Line 15"/>
              <p:cNvSpPr>
                <a:spLocks noChangeShapeType="1"/>
              </p:cNvSpPr>
              <p:nvPr/>
            </p:nvSpPr>
            <p:spPr bwMode="auto">
              <a:xfrm flipH="1">
                <a:off x="5094" y="1435"/>
                <a:ext cx="99" cy="90"/>
              </a:xfrm>
              <a:prstGeom prst="line">
                <a:avLst/>
              </a:prstGeom>
              <a:noFill/>
              <a:ln w="9525">
                <a:solidFill>
                  <a:srgbClr val="CC0000"/>
                </a:solidFill>
                <a:round/>
                <a:headEnd/>
                <a:tailEnd/>
              </a:ln>
              <a:effectLst/>
            </p:spPr>
            <p:txBody>
              <a:bodyPr/>
              <a:lstStyle/>
              <a:p>
                <a:endParaRPr lang="en-GB"/>
              </a:p>
            </p:txBody>
          </p:sp>
          <p:sp>
            <p:nvSpPr>
              <p:cNvPr id="49" name="Line 16"/>
              <p:cNvSpPr>
                <a:spLocks noChangeShapeType="1"/>
              </p:cNvSpPr>
              <p:nvPr/>
            </p:nvSpPr>
            <p:spPr bwMode="auto">
              <a:xfrm flipH="1">
                <a:off x="5148" y="1480"/>
                <a:ext cx="45" cy="45"/>
              </a:xfrm>
              <a:prstGeom prst="line">
                <a:avLst/>
              </a:prstGeom>
              <a:noFill/>
              <a:ln w="9525">
                <a:solidFill>
                  <a:srgbClr val="CC0000"/>
                </a:solidFill>
                <a:round/>
                <a:headEnd/>
                <a:tailEnd/>
              </a:ln>
              <a:effectLst/>
            </p:spPr>
            <p:txBody>
              <a:bodyPr/>
              <a:lstStyle/>
              <a:p>
                <a:endParaRPr lang="en-GB"/>
              </a:p>
            </p:txBody>
          </p:sp>
          <p:sp>
            <p:nvSpPr>
              <p:cNvPr id="50" name="Line 17"/>
              <p:cNvSpPr>
                <a:spLocks noChangeShapeType="1"/>
              </p:cNvSpPr>
              <p:nvPr/>
            </p:nvSpPr>
            <p:spPr bwMode="auto">
              <a:xfrm flipH="1">
                <a:off x="5193" y="1525"/>
                <a:ext cx="0" cy="0"/>
              </a:xfrm>
              <a:prstGeom prst="line">
                <a:avLst/>
              </a:prstGeom>
              <a:noFill/>
              <a:ln w="9525">
                <a:solidFill>
                  <a:srgbClr val="CC0000"/>
                </a:solidFill>
                <a:round/>
                <a:headEnd/>
                <a:tailEnd/>
              </a:ln>
              <a:effectLst/>
            </p:spPr>
            <p:txBody>
              <a:bodyPr/>
              <a:lstStyle/>
              <a:p>
                <a:endParaRPr lang="en-GB"/>
              </a:p>
            </p:txBody>
          </p:sp>
          <p:sp>
            <p:nvSpPr>
              <p:cNvPr id="51" name="Line 18"/>
              <p:cNvSpPr>
                <a:spLocks noChangeShapeType="1"/>
              </p:cNvSpPr>
              <p:nvPr/>
            </p:nvSpPr>
            <p:spPr bwMode="auto">
              <a:xfrm flipH="1">
                <a:off x="4885" y="1425"/>
                <a:ext cx="45" cy="45"/>
              </a:xfrm>
              <a:prstGeom prst="line">
                <a:avLst/>
              </a:prstGeom>
              <a:noFill/>
              <a:ln w="9525">
                <a:solidFill>
                  <a:srgbClr val="CC0000"/>
                </a:solidFill>
                <a:round/>
                <a:headEnd/>
                <a:tailEnd/>
              </a:ln>
              <a:effectLst/>
            </p:spPr>
            <p:txBody>
              <a:bodyPr/>
              <a:lstStyle/>
              <a:p>
                <a:endParaRPr lang="en-GB"/>
              </a:p>
            </p:txBody>
          </p:sp>
        </p:grpSp>
        <p:sp>
          <p:nvSpPr>
            <p:cNvPr id="39" name="Text Box 21"/>
            <p:cNvSpPr txBox="1">
              <a:spLocks noChangeArrowheads="1"/>
            </p:cNvSpPr>
            <p:nvPr/>
          </p:nvSpPr>
          <p:spPr bwMode="auto">
            <a:xfrm>
              <a:off x="4695" y="1480"/>
              <a:ext cx="874" cy="194"/>
            </a:xfrm>
            <a:prstGeom prst="rect">
              <a:avLst/>
            </a:prstGeom>
            <a:solidFill>
              <a:schemeClr val="bg1"/>
            </a:solidFill>
            <a:ln w="9525">
              <a:noFill/>
              <a:miter lim="800000"/>
              <a:headEnd/>
              <a:tailEnd/>
            </a:ln>
            <a:effectLst/>
          </p:spPr>
          <p:txBody>
            <a:bodyPr wrap="none">
              <a:spAutoFit/>
            </a:bodyPr>
            <a:lstStyle/>
            <a:p>
              <a:pPr algn="ctr"/>
              <a:r>
                <a:rPr lang="fr-FR" sz="1400" b="1" dirty="0" err="1" smtClean="0">
                  <a:solidFill>
                    <a:srgbClr val="CC0000"/>
                  </a:solidFill>
                </a:rPr>
                <a:t>Shadow</a:t>
              </a:r>
              <a:r>
                <a:rPr lang="fr-FR" sz="1400" b="1" dirty="0" smtClean="0">
                  <a:solidFill>
                    <a:srgbClr val="CC0000"/>
                  </a:solidFill>
                </a:rPr>
                <a:t>  </a:t>
              </a:r>
              <a:r>
                <a:rPr lang="fr-FR" sz="1400" b="1" dirty="0" err="1" smtClean="0">
                  <a:solidFill>
                    <a:srgbClr val="CC0000"/>
                  </a:solidFill>
                </a:rPr>
                <a:t>edge</a:t>
              </a:r>
              <a:endParaRPr lang="fr-FR" sz="1400" b="1" dirty="0">
                <a:solidFill>
                  <a:srgbClr val="CC0000"/>
                </a:solidFill>
              </a:endParaRPr>
            </a:p>
          </p:txBody>
        </p:sp>
        <p:sp>
          <p:nvSpPr>
            <p:cNvPr id="40" name="Line 22"/>
            <p:cNvSpPr>
              <a:spLocks noChangeShapeType="1"/>
            </p:cNvSpPr>
            <p:nvPr/>
          </p:nvSpPr>
          <p:spPr bwMode="auto">
            <a:xfrm flipH="1" flipV="1">
              <a:off x="4660" y="1344"/>
              <a:ext cx="272" cy="136"/>
            </a:xfrm>
            <a:prstGeom prst="line">
              <a:avLst/>
            </a:prstGeom>
            <a:noFill/>
            <a:ln w="9525">
              <a:solidFill>
                <a:srgbClr val="CC0000"/>
              </a:solidFill>
              <a:round/>
              <a:headEnd/>
              <a:tailEnd type="triangle" w="med" len="med"/>
            </a:ln>
            <a:effectLst/>
          </p:spPr>
          <p:txBody>
            <a:bodyPr/>
            <a:lstStyle/>
            <a:p>
              <a:endParaRPr lang="en-GB"/>
            </a:p>
          </p:txBody>
        </p:sp>
        <p:sp>
          <p:nvSpPr>
            <p:cNvPr id="41" name="Text Box 23"/>
            <p:cNvSpPr txBox="1">
              <a:spLocks noChangeArrowheads="1"/>
            </p:cNvSpPr>
            <p:nvPr/>
          </p:nvSpPr>
          <p:spPr bwMode="auto">
            <a:xfrm>
              <a:off x="4785" y="902"/>
              <a:ext cx="817" cy="330"/>
            </a:xfrm>
            <a:prstGeom prst="rect">
              <a:avLst/>
            </a:prstGeom>
            <a:solidFill>
              <a:schemeClr val="bg1"/>
            </a:solidFill>
            <a:ln w="9525">
              <a:noFill/>
              <a:miter lim="800000"/>
              <a:headEnd/>
              <a:tailEnd/>
            </a:ln>
            <a:effectLst/>
          </p:spPr>
          <p:txBody>
            <a:bodyPr wrap="square">
              <a:spAutoFit/>
            </a:bodyPr>
            <a:lstStyle/>
            <a:p>
              <a:pPr algn="ctr"/>
              <a:r>
                <a:rPr lang="fr-FR" sz="1400" b="1" dirty="0" err="1" smtClean="0">
                  <a:solidFill>
                    <a:srgbClr val="009900"/>
                  </a:solidFill>
                </a:rPr>
                <a:t>Flourescent</a:t>
              </a:r>
              <a:r>
                <a:rPr lang="fr-FR" sz="1400" b="1" dirty="0" smtClean="0">
                  <a:solidFill>
                    <a:srgbClr val="009900"/>
                  </a:solidFill>
                </a:rPr>
                <a:t> </a:t>
              </a:r>
              <a:r>
                <a:rPr lang="fr-FR" sz="1400" b="1" dirty="0" err="1" smtClean="0">
                  <a:solidFill>
                    <a:srgbClr val="009900"/>
                  </a:solidFill>
                </a:rPr>
                <a:t>screen</a:t>
              </a:r>
              <a:endParaRPr lang="fr-FR" sz="1400" b="1" dirty="0">
                <a:solidFill>
                  <a:srgbClr val="009900"/>
                </a:solidFill>
              </a:endParaRPr>
            </a:p>
          </p:txBody>
        </p:sp>
        <p:sp>
          <p:nvSpPr>
            <p:cNvPr id="42" name="Text Box 28"/>
            <p:cNvSpPr txBox="1">
              <a:spLocks noChangeArrowheads="1"/>
            </p:cNvSpPr>
            <p:nvPr/>
          </p:nvSpPr>
          <p:spPr bwMode="auto">
            <a:xfrm>
              <a:off x="3392" y="1670"/>
              <a:ext cx="513" cy="192"/>
            </a:xfrm>
            <a:prstGeom prst="rect">
              <a:avLst/>
            </a:prstGeom>
            <a:solidFill>
              <a:schemeClr val="bg1"/>
            </a:solidFill>
            <a:ln w="9525">
              <a:noFill/>
              <a:miter lim="800000"/>
              <a:headEnd/>
              <a:tailEnd/>
            </a:ln>
            <a:effectLst/>
          </p:spPr>
          <p:txBody>
            <a:bodyPr wrap="none">
              <a:spAutoFit/>
            </a:bodyPr>
            <a:lstStyle/>
            <a:p>
              <a:r>
                <a:rPr lang="fr-FR" sz="1400" b="1"/>
                <a:t>surface</a:t>
              </a:r>
            </a:p>
          </p:txBody>
        </p:sp>
        <p:sp>
          <p:nvSpPr>
            <p:cNvPr id="43" name="Text Box 29"/>
            <p:cNvSpPr txBox="1">
              <a:spLocks noChangeArrowheads="1"/>
            </p:cNvSpPr>
            <p:nvPr/>
          </p:nvSpPr>
          <p:spPr bwMode="auto">
            <a:xfrm>
              <a:off x="3152" y="1843"/>
              <a:ext cx="507" cy="192"/>
            </a:xfrm>
            <a:prstGeom prst="rect">
              <a:avLst/>
            </a:prstGeom>
            <a:solidFill>
              <a:schemeClr val="bg1"/>
            </a:solidFill>
            <a:ln w="9525">
              <a:noFill/>
              <a:miter lim="800000"/>
              <a:headEnd/>
              <a:tailEnd/>
            </a:ln>
            <a:effectLst/>
          </p:spPr>
          <p:txBody>
            <a:bodyPr wrap="none">
              <a:spAutoFit/>
            </a:bodyPr>
            <a:lstStyle/>
            <a:p>
              <a:r>
                <a:rPr lang="fr-FR" sz="1400" b="1">
                  <a:solidFill>
                    <a:schemeClr val="tx1"/>
                  </a:solidFill>
                  <a:latin typeface="Symbol" pitchFamily="18" charset="2"/>
                </a:rPr>
                <a:t>q</a:t>
              </a:r>
              <a:r>
                <a:rPr lang="fr-FR" sz="1400" b="1">
                  <a:solidFill>
                    <a:schemeClr val="tx1"/>
                  </a:solidFill>
                </a:rPr>
                <a:t> = 1-3°</a:t>
              </a:r>
            </a:p>
          </p:txBody>
        </p:sp>
      </p:grpSp>
      <p:grpSp>
        <p:nvGrpSpPr>
          <p:cNvPr id="52" name="Group 37"/>
          <p:cNvGrpSpPr>
            <a:grpSpLocks/>
          </p:cNvGrpSpPr>
          <p:nvPr/>
        </p:nvGrpSpPr>
        <p:grpSpPr bwMode="auto">
          <a:xfrm>
            <a:off x="406649" y="1657474"/>
            <a:ext cx="4249738" cy="4292600"/>
            <a:chOff x="521" y="1220"/>
            <a:chExt cx="2677" cy="2704"/>
          </a:xfrm>
        </p:grpSpPr>
        <p:pic>
          <p:nvPicPr>
            <p:cNvPr id="53" name="Picture 7"/>
            <p:cNvPicPr>
              <a:picLocks noChangeAspect="1" noChangeArrowheads="1"/>
            </p:cNvPicPr>
            <p:nvPr/>
          </p:nvPicPr>
          <p:blipFill>
            <a:blip r:embed="rId3" cstate="print"/>
            <a:srcRect/>
            <a:stretch>
              <a:fillRect/>
            </a:stretch>
          </p:blipFill>
          <p:spPr bwMode="auto">
            <a:xfrm>
              <a:off x="588" y="1344"/>
              <a:ext cx="2610" cy="2580"/>
            </a:xfrm>
            <a:prstGeom prst="rect">
              <a:avLst/>
            </a:prstGeom>
            <a:noFill/>
            <a:ln w="9525">
              <a:noFill/>
              <a:miter lim="800000"/>
              <a:headEnd/>
              <a:tailEnd/>
            </a:ln>
          </p:spPr>
        </p:pic>
        <p:sp>
          <p:nvSpPr>
            <p:cNvPr id="54" name="Text Box 27"/>
            <p:cNvSpPr txBox="1">
              <a:spLocks noChangeArrowheads="1"/>
            </p:cNvSpPr>
            <p:nvPr/>
          </p:nvSpPr>
          <p:spPr bwMode="auto">
            <a:xfrm>
              <a:off x="1474" y="2931"/>
              <a:ext cx="513" cy="192"/>
            </a:xfrm>
            <a:prstGeom prst="rect">
              <a:avLst/>
            </a:prstGeom>
            <a:solidFill>
              <a:schemeClr val="bg1"/>
            </a:solidFill>
            <a:ln w="9525">
              <a:noFill/>
              <a:miter lim="800000"/>
              <a:headEnd/>
              <a:tailEnd/>
            </a:ln>
            <a:effectLst/>
          </p:spPr>
          <p:txBody>
            <a:bodyPr wrap="none">
              <a:spAutoFit/>
            </a:bodyPr>
            <a:lstStyle/>
            <a:p>
              <a:r>
                <a:rPr lang="fr-FR" sz="1400" b="1"/>
                <a:t>surface</a:t>
              </a:r>
            </a:p>
          </p:txBody>
        </p:sp>
        <p:sp>
          <p:nvSpPr>
            <p:cNvPr id="55" name="Text Box 30"/>
            <p:cNvSpPr txBox="1">
              <a:spLocks noChangeArrowheads="1"/>
            </p:cNvSpPr>
            <p:nvPr/>
          </p:nvSpPr>
          <p:spPr bwMode="auto">
            <a:xfrm>
              <a:off x="876" y="2568"/>
              <a:ext cx="507" cy="192"/>
            </a:xfrm>
            <a:prstGeom prst="rect">
              <a:avLst/>
            </a:prstGeom>
            <a:solidFill>
              <a:schemeClr val="bg1"/>
            </a:solidFill>
            <a:ln w="9525">
              <a:noFill/>
              <a:miter lim="800000"/>
              <a:headEnd/>
              <a:tailEnd/>
            </a:ln>
            <a:effectLst/>
          </p:spPr>
          <p:txBody>
            <a:bodyPr wrap="none">
              <a:spAutoFit/>
            </a:bodyPr>
            <a:lstStyle/>
            <a:p>
              <a:r>
                <a:rPr lang="fr-FR" sz="1400" b="1">
                  <a:solidFill>
                    <a:schemeClr val="tx1"/>
                  </a:solidFill>
                  <a:latin typeface="Symbol" pitchFamily="18" charset="2"/>
                </a:rPr>
                <a:t>q</a:t>
              </a:r>
              <a:r>
                <a:rPr lang="fr-FR" sz="1400" b="1">
                  <a:solidFill>
                    <a:schemeClr val="tx1"/>
                  </a:solidFill>
                </a:rPr>
                <a:t> = 1-3°</a:t>
              </a:r>
            </a:p>
          </p:txBody>
        </p:sp>
        <p:sp>
          <p:nvSpPr>
            <p:cNvPr id="56" name="Text Box 31"/>
            <p:cNvSpPr txBox="1">
              <a:spLocks noChangeArrowheads="1"/>
            </p:cNvSpPr>
            <p:nvPr/>
          </p:nvSpPr>
          <p:spPr bwMode="auto">
            <a:xfrm>
              <a:off x="521" y="1689"/>
              <a:ext cx="435" cy="194"/>
            </a:xfrm>
            <a:prstGeom prst="rect">
              <a:avLst/>
            </a:prstGeom>
            <a:solidFill>
              <a:schemeClr val="bg1"/>
            </a:solidFill>
            <a:ln w="9525">
              <a:noFill/>
              <a:miter lim="800000"/>
              <a:headEnd/>
              <a:tailEnd/>
            </a:ln>
            <a:effectLst/>
          </p:spPr>
          <p:txBody>
            <a:bodyPr wrap="none">
              <a:spAutoFit/>
            </a:bodyPr>
            <a:lstStyle/>
            <a:p>
              <a:r>
                <a:rPr lang="fr-FR" sz="1400" b="1" dirty="0" smtClean="0">
                  <a:solidFill>
                    <a:schemeClr val="tx1"/>
                  </a:solidFill>
                </a:rPr>
                <a:t>E-gun</a:t>
              </a:r>
              <a:endParaRPr lang="fr-FR" sz="1400" b="1" baseline="30000" dirty="0">
                <a:solidFill>
                  <a:schemeClr val="tx1"/>
                </a:solidFill>
              </a:endParaRPr>
            </a:p>
          </p:txBody>
        </p:sp>
        <p:sp>
          <p:nvSpPr>
            <p:cNvPr id="57" name="Rectangle 33"/>
            <p:cNvSpPr>
              <a:spLocks noChangeArrowheads="1"/>
            </p:cNvSpPr>
            <p:nvPr/>
          </p:nvSpPr>
          <p:spPr bwMode="auto">
            <a:xfrm>
              <a:off x="1746" y="3212"/>
              <a:ext cx="680" cy="681"/>
            </a:xfrm>
            <a:prstGeom prst="rect">
              <a:avLst/>
            </a:prstGeom>
            <a:solidFill>
              <a:schemeClr val="bg1"/>
            </a:solidFill>
            <a:ln w="9525">
              <a:noFill/>
              <a:miter lim="800000"/>
              <a:headEnd/>
              <a:tailEnd/>
            </a:ln>
            <a:effectLst/>
          </p:spPr>
          <p:txBody>
            <a:bodyPr wrap="none" anchor="ctr"/>
            <a:lstStyle/>
            <a:p>
              <a:endParaRPr lang="en-GB"/>
            </a:p>
          </p:txBody>
        </p:sp>
        <p:sp>
          <p:nvSpPr>
            <p:cNvPr id="58" name="Text Box 32"/>
            <p:cNvSpPr txBox="1">
              <a:spLocks noChangeArrowheads="1"/>
            </p:cNvSpPr>
            <p:nvPr/>
          </p:nvSpPr>
          <p:spPr bwMode="auto">
            <a:xfrm>
              <a:off x="1654" y="3170"/>
              <a:ext cx="953" cy="640"/>
            </a:xfrm>
            <a:prstGeom prst="rect">
              <a:avLst/>
            </a:prstGeom>
            <a:noFill/>
            <a:ln w="9525">
              <a:noFill/>
              <a:miter lim="800000"/>
              <a:headEnd/>
              <a:tailEnd/>
            </a:ln>
            <a:effectLst/>
          </p:spPr>
          <p:txBody>
            <a:bodyPr>
              <a:spAutoFit/>
            </a:bodyPr>
            <a:lstStyle/>
            <a:p>
              <a:r>
                <a:rPr lang="fr-FR" sz="1200" b="1" dirty="0">
                  <a:solidFill>
                    <a:schemeClr val="tx1"/>
                  </a:solidFill>
                </a:rPr>
                <a:t>  </a:t>
              </a:r>
              <a:r>
                <a:rPr lang="fr-FR" sz="1200" b="1" dirty="0" err="1" smtClean="0">
                  <a:solidFill>
                    <a:schemeClr val="tx1"/>
                  </a:solidFill>
                </a:rPr>
                <a:t>Specular</a:t>
              </a:r>
              <a:r>
                <a:rPr lang="fr-FR" sz="1200" b="1" dirty="0" smtClean="0">
                  <a:solidFill>
                    <a:schemeClr val="tx1"/>
                  </a:solidFill>
                </a:rPr>
                <a:t> </a:t>
              </a:r>
              <a:r>
                <a:rPr lang="fr-FR" sz="1200" b="1" dirty="0" err="1" smtClean="0">
                  <a:solidFill>
                    <a:schemeClr val="tx1"/>
                  </a:solidFill>
                </a:rPr>
                <a:t>beam</a:t>
              </a:r>
              <a:endParaRPr lang="fr-FR" sz="1200" b="1" dirty="0">
                <a:solidFill>
                  <a:schemeClr val="tx1"/>
                </a:solidFill>
              </a:endParaRPr>
            </a:p>
            <a:p>
              <a:endParaRPr lang="fr-FR" sz="1200" b="1" dirty="0">
                <a:solidFill>
                  <a:schemeClr val="tx1"/>
                </a:solidFill>
              </a:endParaRPr>
            </a:p>
            <a:p>
              <a:r>
                <a:rPr lang="fr-FR" sz="1200" b="1" dirty="0" err="1" smtClean="0">
                  <a:solidFill>
                    <a:schemeClr val="tx1"/>
                  </a:solidFill>
                </a:rPr>
                <a:t>Shadow</a:t>
              </a:r>
              <a:r>
                <a:rPr lang="fr-FR" sz="1200" b="1" dirty="0" smtClean="0">
                  <a:solidFill>
                    <a:schemeClr val="tx1"/>
                  </a:solidFill>
                </a:rPr>
                <a:t> </a:t>
              </a:r>
              <a:r>
                <a:rPr lang="fr-FR" sz="1200" b="1" dirty="0" err="1" smtClean="0">
                  <a:solidFill>
                    <a:schemeClr val="tx1"/>
                  </a:solidFill>
                </a:rPr>
                <a:t>edge</a:t>
              </a:r>
              <a:endParaRPr lang="fr-FR" sz="1200" b="1" dirty="0">
                <a:solidFill>
                  <a:schemeClr val="tx1"/>
                </a:solidFill>
              </a:endParaRPr>
            </a:p>
            <a:p>
              <a:pPr algn="r"/>
              <a:endParaRPr lang="fr-FR" sz="1200" b="1" dirty="0">
                <a:solidFill>
                  <a:schemeClr val="tx1"/>
                </a:solidFill>
              </a:endParaRPr>
            </a:p>
            <a:p>
              <a:r>
                <a:rPr lang="fr-FR" sz="1200" b="1" dirty="0">
                  <a:solidFill>
                    <a:schemeClr val="tx1"/>
                  </a:solidFill>
                </a:rPr>
                <a:t> </a:t>
              </a:r>
              <a:r>
                <a:rPr lang="fr-FR" sz="1200" b="1" dirty="0" smtClean="0">
                  <a:solidFill>
                    <a:schemeClr val="tx1"/>
                  </a:solidFill>
                </a:rPr>
                <a:t>Direct </a:t>
              </a:r>
              <a:r>
                <a:rPr lang="fr-FR" sz="1200" b="1" dirty="0" err="1" smtClean="0">
                  <a:solidFill>
                    <a:schemeClr val="tx1"/>
                  </a:solidFill>
                </a:rPr>
                <a:t>beam</a:t>
              </a:r>
              <a:endParaRPr lang="fr-FR" sz="1200" b="1" dirty="0">
                <a:solidFill>
                  <a:schemeClr val="tx1"/>
                </a:solidFill>
              </a:endParaRPr>
            </a:p>
          </p:txBody>
        </p:sp>
        <p:sp>
          <p:nvSpPr>
            <p:cNvPr id="59" name="Text Box 34"/>
            <p:cNvSpPr txBox="1">
              <a:spLocks noChangeArrowheads="1"/>
            </p:cNvSpPr>
            <p:nvPr/>
          </p:nvSpPr>
          <p:spPr bwMode="auto">
            <a:xfrm>
              <a:off x="1189" y="1220"/>
              <a:ext cx="468" cy="231"/>
            </a:xfrm>
            <a:prstGeom prst="rect">
              <a:avLst/>
            </a:prstGeom>
            <a:solidFill>
              <a:schemeClr val="bg1"/>
            </a:solidFill>
            <a:ln w="9525">
              <a:noFill/>
              <a:miter lim="800000"/>
              <a:headEnd/>
              <a:tailEnd/>
            </a:ln>
            <a:effectLst/>
          </p:spPr>
          <p:txBody>
            <a:bodyPr wrap="none">
              <a:spAutoFit/>
            </a:bodyPr>
            <a:lstStyle/>
            <a:p>
              <a:r>
                <a:rPr lang="fr-FR" b="1">
                  <a:solidFill>
                    <a:schemeClr val="tx1"/>
                  </a:solidFill>
                </a:rPr>
                <a:t>  Ga  </a:t>
              </a:r>
            </a:p>
          </p:txBody>
        </p:sp>
        <p:sp>
          <p:nvSpPr>
            <p:cNvPr id="60" name="Text Box 35"/>
            <p:cNvSpPr txBox="1">
              <a:spLocks noChangeArrowheads="1"/>
            </p:cNvSpPr>
            <p:nvPr/>
          </p:nvSpPr>
          <p:spPr bwMode="auto">
            <a:xfrm>
              <a:off x="2064" y="1253"/>
              <a:ext cx="513" cy="231"/>
            </a:xfrm>
            <a:prstGeom prst="rect">
              <a:avLst/>
            </a:prstGeom>
            <a:solidFill>
              <a:schemeClr val="bg1"/>
            </a:solidFill>
            <a:ln w="9525">
              <a:noFill/>
              <a:miter lim="800000"/>
              <a:headEnd/>
              <a:tailEnd/>
            </a:ln>
            <a:effectLst/>
          </p:spPr>
          <p:txBody>
            <a:bodyPr wrap="none">
              <a:spAutoFit/>
            </a:bodyPr>
            <a:lstStyle/>
            <a:p>
              <a:r>
                <a:rPr lang="fr-FR" b="1">
                  <a:solidFill>
                    <a:schemeClr val="tx1"/>
                  </a:solidFill>
                </a:rPr>
                <a:t>  As</a:t>
              </a:r>
              <a:r>
                <a:rPr lang="fr-FR" b="1" baseline="-25000">
                  <a:solidFill>
                    <a:schemeClr val="tx1"/>
                  </a:solidFill>
                </a:rPr>
                <a:t>4</a:t>
              </a:r>
              <a:r>
                <a:rPr lang="fr-FR" b="1">
                  <a:solidFill>
                    <a:schemeClr val="tx1"/>
                  </a:solidFill>
                </a:rPr>
                <a:t>  </a:t>
              </a:r>
            </a:p>
          </p:txBody>
        </p:sp>
      </p:grpSp>
      <p:pic>
        <p:nvPicPr>
          <p:cNvPr id="61" name="Picture 36"/>
          <p:cNvPicPr>
            <a:picLocks noChangeAspect="1" noChangeArrowheads="1"/>
          </p:cNvPicPr>
          <p:nvPr/>
        </p:nvPicPr>
        <p:blipFill>
          <a:blip r:embed="rId4" cstate="print"/>
          <a:srcRect/>
          <a:stretch>
            <a:fillRect/>
          </a:stretch>
        </p:blipFill>
        <p:spPr bwMode="auto">
          <a:xfrm>
            <a:off x="4654352" y="4778475"/>
            <a:ext cx="1944216" cy="1460053"/>
          </a:xfrm>
          <a:prstGeom prst="rect">
            <a:avLst/>
          </a:prstGeom>
          <a:noFill/>
          <a:ln w="9525" algn="ctr">
            <a:noFill/>
            <a:miter lim="800000"/>
            <a:headEnd/>
            <a:tailEnd/>
          </a:ln>
          <a:effectLst/>
        </p:spPr>
      </p:pic>
      <p:sp>
        <p:nvSpPr>
          <p:cNvPr id="63" name="Title 1"/>
          <p:cNvSpPr txBox="1">
            <a:spLocks noGrp="1"/>
          </p:cNvSpPr>
          <p:nvPr>
            <p:ph type="title"/>
          </p:nvPr>
        </p:nvSpPr>
        <p:spPr>
          <a:xfrm>
            <a:off x="457200" y="274638"/>
            <a:ext cx="4978896" cy="63408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a:noFill/>
                </a:ln>
                <a:solidFill>
                  <a:srgbClr val="002060"/>
                </a:solidFill>
                <a:effectLst/>
                <a:uLnTx/>
                <a:uFillTx/>
                <a:latin typeface="+mj-lt"/>
                <a:ea typeface="+mj-ea"/>
                <a:cs typeface="+mj-cs"/>
              </a:rPr>
              <a:t>Basics of Epitaxy</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spTree>
    <p:extLst>
      <p:ext uri="{BB962C8B-B14F-4D97-AF65-F5344CB8AC3E}">
        <p14:creationId xmlns:p14="http://schemas.microsoft.com/office/powerpoint/2010/main" val="10375037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39"/>
          <p:cNvSpPr>
            <a:spLocks noChangeArrowheads="1"/>
          </p:cNvSpPr>
          <p:nvPr/>
        </p:nvSpPr>
        <p:spPr bwMode="auto">
          <a:xfrm>
            <a:off x="5148064" y="1629722"/>
            <a:ext cx="2736850" cy="1368425"/>
          </a:xfrm>
          <a:prstGeom prst="rect">
            <a:avLst/>
          </a:prstGeom>
          <a:solidFill>
            <a:srgbClr val="CC0000">
              <a:alpha val="30000"/>
            </a:srgbClr>
          </a:solidFill>
          <a:ln w="9525">
            <a:solidFill>
              <a:schemeClr val="tx1"/>
            </a:solidFill>
            <a:miter lim="800000"/>
            <a:headEnd/>
            <a:tailEnd/>
          </a:ln>
          <a:effectLst/>
        </p:spPr>
        <p:txBody>
          <a:bodyPr wrap="none" anchor="ctr"/>
          <a:lstStyle/>
          <a:p>
            <a:endParaRPr lang="en-GB"/>
          </a:p>
        </p:txBody>
      </p:sp>
      <p:grpSp>
        <p:nvGrpSpPr>
          <p:cNvPr id="5" name="Group 431"/>
          <p:cNvGrpSpPr>
            <a:grpSpLocks/>
          </p:cNvGrpSpPr>
          <p:nvPr/>
        </p:nvGrpSpPr>
        <p:grpSpPr bwMode="auto">
          <a:xfrm>
            <a:off x="740023" y="3934772"/>
            <a:ext cx="2879725" cy="1150938"/>
            <a:chOff x="975" y="1665"/>
            <a:chExt cx="904" cy="408"/>
          </a:xfrm>
        </p:grpSpPr>
        <p:sp>
          <p:nvSpPr>
            <p:cNvPr id="6" name="Line 23"/>
            <p:cNvSpPr>
              <a:spLocks noChangeShapeType="1"/>
            </p:cNvSpPr>
            <p:nvPr/>
          </p:nvSpPr>
          <p:spPr bwMode="auto">
            <a:xfrm>
              <a:off x="1743" y="1801"/>
              <a:ext cx="0" cy="136"/>
            </a:xfrm>
            <a:prstGeom prst="line">
              <a:avLst/>
            </a:prstGeom>
            <a:noFill/>
            <a:ln w="9525">
              <a:solidFill>
                <a:schemeClr val="tx1"/>
              </a:solidFill>
              <a:round/>
              <a:headEnd/>
              <a:tailEnd/>
            </a:ln>
            <a:effectLst/>
          </p:spPr>
          <p:txBody>
            <a:bodyPr/>
            <a:lstStyle/>
            <a:p>
              <a:endParaRPr lang="en-GB"/>
            </a:p>
          </p:txBody>
        </p:sp>
        <p:sp>
          <p:nvSpPr>
            <p:cNvPr id="7" name="Line 24"/>
            <p:cNvSpPr>
              <a:spLocks noChangeShapeType="1"/>
            </p:cNvSpPr>
            <p:nvPr/>
          </p:nvSpPr>
          <p:spPr bwMode="auto">
            <a:xfrm>
              <a:off x="1534" y="1792"/>
              <a:ext cx="0" cy="136"/>
            </a:xfrm>
            <a:prstGeom prst="line">
              <a:avLst/>
            </a:prstGeom>
            <a:noFill/>
            <a:ln w="9525">
              <a:solidFill>
                <a:schemeClr val="tx1"/>
              </a:solidFill>
              <a:round/>
              <a:headEnd/>
              <a:tailEnd/>
            </a:ln>
            <a:effectLst/>
          </p:spPr>
          <p:txBody>
            <a:bodyPr/>
            <a:lstStyle/>
            <a:p>
              <a:endParaRPr lang="en-GB"/>
            </a:p>
          </p:txBody>
        </p:sp>
        <p:sp>
          <p:nvSpPr>
            <p:cNvPr id="8" name="Line 25"/>
            <p:cNvSpPr>
              <a:spLocks noChangeShapeType="1"/>
            </p:cNvSpPr>
            <p:nvPr/>
          </p:nvSpPr>
          <p:spPr bwMode="auto">
            <a:xfrm>
              <a:off x="1334" y="1792"/>
              <a:ext cx="0" cy="136"/>
            </a:xfrm>
            <a:prstGeom prst="line">
              <a:avLst/>
            </a:prstGeom>
            <a:noFill/>
            <a:ln w="9525">
              <a:solidFill>
                <a:schemeClr val="tx1"/>
              </a:solidFill>
              <a:round/>
              <a:headEnd/>
              <a:tailEnd/>
            </a:ln>
            <a:effectLst/>
          </p:spPr>
          <p:txBody>
            <a:bodyPr/>
            <a:lstStyle/>
            <a:p>
              <a:endParaRPr lang="en-GB"/>
            </a:p>
          </p:txBody>
        </p:sp>
        <p:sp>
          <p:nvSpPr>
            <p:cNvPr id="9" name="Line 26"/>
            <p:cNvSpPr>
              <a:spLocks noChangeShapeType="1"/>
            </p:cNvSpPr>
            <p:nvPr/>
          </p:nvSpPr>
          <p:spPr bwMode="auto">
            <a:xfrm>
              <a:off x="1126" y="1801"/>
              <a:ext cx="0" cy="136"/>
            </a:xfrm>
            <a:prstGeom prst="line">
              <a:avLst/>
            </a:prstGeom>
            <a:noFill/>
            <a:ln w="9525">
              <a:solidFill>
                <a:schemeClr val="tx1"/>
              </a:solidFill>
              <a:round/>
              <a:headEnd/>
              <a:tailEnd/>
            </a:ln>
            <a:effectLst/>
          </p:spPr>
          <p:txBody>
            <a:bodyPr/>
            <a:lstStyle/>
            <a:p>
              <a:endParaRPr lang="en-GB"/>
            </a:p>
          </p:txBody>
        </p:sp>
        <p:grpSp>
          <p:nvGrpSpPr>
            <p:cNvPr id="10" name="Group 268"/>
            <p:cNvGrpSpPr>
              <a:grpSpLocks/>
            </p:cNvGrpSpPr>
            <p:nvPr/>
          </p:nvGrpSpPr>
          <p:grpSpPr bwMode="auto">
            <a:xfrm>
              <a:off x="975" y="1883"/>
              <a:ext cx="904" cy="190"/>
              <a:chOff x="806" y="1879"/>
              <a:chExt cx="904" cy="190"/>
            </a:xfrm>
          </p:grpSpPr>
          <p:sp>
            <p:nvSpPr>
              <p:cNvPr id="24" name="Line 269"/>
              <p:cNvSpPr>
                <a:spLocks noChangeShapeType="1"/>
              </p:cNvSpPr>
              <p:nvPr/>
            </p:nvSpPr>
            <p:spPr bwMode="auto">
              <a:xfrm>
                <a:off x="966" y="1924"/>
                <a:ext cx="91" cy="91"/>
              </a:xfrm>
              <a:prstGeom prst="line">
                <a:avLst/>
              </a:prstGeom>
              <a:noFill/>
              <a:ln w="9525">
                <a:solidFill>
                  <a:schemeClr val="tx1"/>
                </a:solidFill>
                <a:round/>
                <a:headEnd/>
                <a:tailEnd/>
              </a:ln>
              <a:effectLst/>
            </p:spPr>
            <p:txBody>
              <a:bodyPr/>
              <a:lstStyle/>
              <a:p>
                <a:endParaRPr lang="en-GB"/>
              </a:p>
            </p:txBody>
          </p:sp>
          <p:sp>
            <p:nvSpPr>
              <p:cNvPr id="25" name="Line 270"/>
              <p:cNvSpPr>
                <a:spLocks noChangeShapeType="1"/>
              </p:cNvSpPr>
              <p:nvPr/>
            </p:nvSpPr>
            <p:spPr bwMode="auto">
              <a:xfrm>
                <a:off x="1174" y="1924"/>
                <a:ext cx="91" cy="91"/>
              </a:xfrm>
              <a:prstGeom prst="line">
                <a:avLst/>
              </a:prstGeom>
              <a:noFill/>
              <a:ln w="9525">
                <a:solidFill>
                  <a:schemeClr val="tx1"/>
                </a:solidFill>
                <a:round/>
                <a:headEnd/>
                <a:tailEnd/>
              </a:ln>
              <a:effectLst/>
            </p:spPr>
            <p:txBody>
              <a:bodyPr/>
              <a:lstStyle/>
              <a:p>
                <a:endParaRPr lang="en-GB"/>
              </a:p>
            </p:txBody>
          </p:sp>
          <p:sp>
            <p:nvSpPr>
              <p:cNvPr id="26" name="Line 271"/>
              <p:cNvSpPr>
                <a:spLocks noChangeShapeType="1"/>
              </p:cNvSpPr>
              <p:nvPr/>
            </p:nvSpPr>
            <p:spPr bwMode="auto">
              <a:xfrm>
                <a:off x="1374" y="1924"/>
                <a:ext cx="91" cy="91"/>
              </a:xfrm>
              <a:prstGeom prst="line">
                <a:avLst/>
              </a:prstGeom>
              <a:noFill/>
              <a:ln w="9525">
                <a:solidFill>
                  <a:schemeClr val="tx1"/>
                </a:solidFill>
                <a:round/>
                <a:headEnd/>
                <a:tailEnd/>
              </a:ln>
              <a:effectLst/>
            </p:spPr>
            <p:txBody>
              <a:bodyPr/>
              <a:lstStyle/>
              <a:p>
                <a:endParaRPr lang="en-GB"/>
              </a:p>
            </p:txBody>
          </p:sp>
          <p:sp>
            <p:nvSpPr>
              <p:cNvPr id="27" name="Line 272"/>
              <p:cNvSpPr>
                <a:spLocks noChangeShapeType="1"/>
              </p:cNvSpPr>
              <p:nvPr/>
            </p:nvSpPr>
            <p:spPr bwMode="auto">
              <a:xfrm>
                <a:off x="1574" y="1924"/>
                <a:ext cx="91" cy="91"/>
              </a:xfrm>
              <a:prstGeom prst="line">
                <a:avLst/>
              </a:prstGeom>
              <a:noFill/>
              <a:ln w="9525">
                <a:solidFill>
                  <a:schemeClr val="tx1"/>
                </a:solidFill>
                <a:round/>
                <a:headEnd/>
                <a:tailEnd/>
              </a:ln>
              <a:effectLst/>
            </p:spPr>
            <p:txBody>
              <a:bodyPr/>
              <a:lstStyle/>
              <a:p>
                <a:endParaRPr lang="en-GB"/>
              </a:p>
            </p:txBody>
          </p:sp>
          <p:sp>
            <p:nvSpPr>
              <p:cNvPr id="28" name="Line 273"/>
              <p:cNvSpPr>
                <a:spLocks noChangeShapeType="1"/>
              </p:cNvSpPr>
              <p:nvPr/>
            </p:nvSpPr>
            <p:spPr bwMode="auto">
              <a:xfrm flipV="1">
                <a:off x="1474" y="1933"/>
                <a:ext cx="91" cy="91"/>
              </a:xfrm>
              <a:prstGeom prst="line">
                <a:avLst/>
              </a:prstGeom>
              <a:noFill/>
              <a:ln w="9525">
                <a:solidFill>
                  <a:schemeClr val="tx1"/>
                </a:solidFill>
                <a:round/>
                <a:headEnd/>
                <a:tailEnd/>
              </a:ln>
              <a:effectLst/>
            </p:spPr>
            <p:txBody>
              <a:bodyPr/>
              <a:lstStyle/>
              <a:p>
                <a:endParaRPr lang="en-GB"/>
              </a:p>
            </p:txBody>
          </p:sp>
          <p:sp>
            <p:nvSpPr>
              <p:cNvPr id="29" name="Line 274"/>
              <p:cNvSpPr>
                <a:spLocks noChangeShapeType="1"/>
              </p:cNvSpPr>
              <p:nvPr/>
            </p:nvSpPr>
            <p:spPr bwMode="auto">
              <a:xfrm flipV="1">
                <a:off x="1274" y="1924"/>
                <a:ext cx="91" cy="91"/>
              </a:xfrm>
              <a:prstGeom prst="line">
                <a:avLst/>
              </a:prstGeom>
              <a:noFill/>
              <a:ln w="9525">
                <a:solidFill>
                  <a:schemeClr val="tx1"/>
                </a:solidFill>
                <a:round/>
                <a:headEnd/>
                <a:tailEnd/>
              </a:ln>
              <a:effectLst/>
            </p:spPr>
            <p:txBody>
              <a:bodyPr/>
              <a:lstStyle/>
              <a:p>
                <a:endParaRPr lang="en-GB"/>
              </a:p>
            </p:txBody>
          </p:sp>
          <p:sp>
            <p:nvSpPr>
              <p:cNvPr id="30" name="Line 275"/>
              <p:cNvSpPr>
                <a:spLocks noChangeShapeType="1"/>
              </p:cNvSpPr>
              <p:nvPr/>
            </p:nvSpPr>
            <p:spPr bwMode="auto">
              <a:xfrm flipV="1">
                <a:off x="1065" y="1924"/>
                <a:ext cx="91" cy="91"/>
              </a:xfrm>
              <a:prstGeom prst="line">
                <a:avLst/>
              </a:prstGeom>
              <a:noFill/>
              <a:ln w="9525">
                <a:solidFill>
                  <a:schemeClr val="tx1"/>
                </a:solidFill>
                <a:round/>
                <a:headEnd/>
                <a:tailEnd/>
              </a:ln>
              <a:effectLst/>
            </p:spPr>
            <p:txBody>
              <a:bodyPr/>
              <a:lstStyle/>
              <a:p>
                <a:endParaRPr lang="en-GB"/>
              </a:p>
            </p:txBody>
          </p:sp>
          <p:sp>
            <p:nvSpPr>
              <p:cNvPr id="31" name="Line 276"/>
              <p:cNvSpPr>
                <a:spLocks noChangeShapeType="1"/>
              </p:cNvSpPr>
              <p:nvPr/>
            </p:nvSpPr>
            <p:spPr bwMode="auto">
              <a:xfrm flipV="1">
                <a:off x="857" y="1933"/>
                <a:ext cx="91" cy="91"/>
              </a:xfrm>
              <a:prstGeom prst="line">
                <a:avLst/>
              </a:prstGeom>
              <a:noFill/>
              <a:ln w="9525">
                <a:solidFill>
                  <a:schemeClr val="tx1"/>
                </a:solidFill>
                <a:round/>
                <a:headEnd/>
                <a:tailEnd/>
              </a:ln>
              <a:effectLst/>
            </p:spPr>
            <p:txBody>
              <a:bodyPr/>
              <a:lstStyle/>
              <a:p>
                <a:endParaRPr lang="en-GB"/>
              </a:p>
            </p:txBody>
          </p:sp>
          <p:sp>
            <p:nvSpPr>
              <p:cNvPr id="32" name="Oval 277"/>
              <p:cNvSpPr>
                <a:spLocks noChangeArrowheads="1"/>
              </p:cNvSpPr>
              <p:nvPr/>
            </p:nvSpPr>
            <p:spPr bwMode="auto">
              <a:xfrm>
                <a:off x="1120" y="1883"/>
                <a:ext cx="78" cy="7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33" name="Oval 278"/>
              <p:cNvSpPr>
                <a:spLocks noChangeArrowheads="1"/>
              </p:cNvSpPr>
              <p:nvPr/>
            </p:nvSpPr>
            <p:spPr bwMode="auto">
              <a:xfrm>
                <a:off x="1021" y="1979"/>
                <a:ext cx="78" cy="86"/>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34" name="Oval 279"/>
              <p:cNvSpPr>
                <a:spLocks noChangeArrowheads="1"/>
              </p:cNvSpPr>
              <p:nvPr/>
            </p:nvSpPr>
            <p:spPr bwMode="auto">
              <a:xfrm>
                <a:off x="920" y="1888"/>
                <a:ext cx="78" cy="7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35" name="Oval 280"/>
              <p:cNvSpPr>
                <a:spLocks noChangeArrowheads="1"/>
              </p:cNvSpPr>
              <p:nvPr/>
            </p:nvSpPr>
            <p:spPr bwMode="auto">
              <a:xfrm>
                <a:off x="1329" y="1879"/>
                <a:ext cx="78" cy="7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36" name="Oval 281"/>
              <p:cNvSpPr>
                <a:spLocks noChangeArrowheads="1"/>
              </p:cNvSpPr>
              <p:nvPr/>
            </p:nvSpPr>
            <p:spPr bwMode="auto">
              <a:xfrm>
                <a:off x="1532" y="1888"/>
                <a:ext cx="78" cy="7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37" name="Oval 282"/>
              <p:cNvSpPr>
                <a:spLocks noChangeArrowheads="1"/>
              </p:cNvSpPr>
              <p:nvPr/>
            </p:nvSpPr>
            <p:spPr bwMode="auto">
              <a:xfrm>
                <a:off x="806" y="1983"/>
                <a:ext cx="78" cy="86"/>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38" name="Oval 283"/>
              <p:cNvSpPr>
                <a:spLocks noChangeArrowheads="1"/>
              </p:cNvSpPr>
              <p:nvPr/>
            </p:nvSpPr>
            <p:spPr bwMode="auto">
              <a:xfrm>
                <a:off x="1233" y="1979"/>
                <a:ext cx="78" cy="86"/>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39" name="Oval 284"/>
              <p:cNvSpPr>
                <a:spLocks noChangeArrowheads="1"/>
              </p:cNvSpPr>
              <p:nvPr/>
            </p:nvSpPr>
            <p:spPr bwMode="auto">
              <a:xfrm>
                <a:off x="1441" y="1979"/>
                <a:ext cx="78" cy="86"/>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40" name="Oval 285"/>
              <p:cNvSpPr>
                <a:spLocks noChangeArrowheads="1"/>
              </p:cNvSpPr>
              <p:nvPr/>
            </p:nvSpPr>
            <p:spPr bwMode="auto">
              <a:xfrm>
                <a:off x="1632" y="1979"/>
                <a:ext cx="78" cy="86"/>
              </a:xfrm>
              <a:prstGeom prst="ellipse">
                <a:avLst/>
              </a:prstGeom>
              <a:solidFill>
                <a:srgbClr val="009900"/>
              </a:solidFill>
              <a:ln w="9525">
                <a:solidFill>
                  <a:schemeClr val="tx1"/>
                </a:solidFill>
                <a:round/>
                <a:headEnd/>
                <a:tailEnd/>
              </a:ln>
              <a:effectLst/>
            </p:spPr>
            <p:txBody>
              <a:bodyPr wrap="none" anchor="ctr"/>
              <a:lstStyle/>
              <a:p>
                <a:endParaRPr lang="en-GB"/>
              </a:p>
            </p:txBody>
          </p:sp>
        </p:grpSp>
        <p:sp>
          <p:nvSpPr>
            <p:cNvPr id="11" name="Line 286"/>
            <p:cNvSpPr>
              <a:spLocks noChangeShapeType="1"/>
            </p:cNvSpPr>
            <p:nvPr/>
          </p:nvSpPr>
          <p:spPr bwMode="auto">
            <a:xfrm>
              <a:off x="1232" y="1710"/>
              <a:ext cx="91" cy="91"/>
            </a:xfrm>
            <a:prstGeom prst="line">
              <a:avLst/>
            </a:prstGeom>
            <a:noFill/>
            <a:ln w="9525">
              <a:solidFill>
                <a:schemeClr val="tx1"/>
              </a:solidFill>
              <a:round/>
              <a:headEnd/>
              <a:tailEnd/>
            </a:ln>
            <a:effectLst/>
          </p:spPr>
          <p:txBody>
            <a:bodyPr/>
            <a:lstStyle/>
            <a:p>
              <a:endParaRPr lang="en-GB"/>
            </a:p>
          </p:txBody>
        </p:sp>
        <p:sp>
          <p:nvSpPr>
            <p:cNvPr id="12" name="Line 287"/>
            <p:cNvSpPr>
              <a:spLocks noChangeShapeType="1"/>
            </p:cNvSpPr>
            <p:nvPr/>
          </p:nvSpPr>
          <p:spPr bwMode="auto">
            <a:xfrm>
              <a:off x="1449" y="1728"/>
              <a:ext cx="91" cy="91"/>
            </a:xfrm>
            <a:prstGeom prst="line">
              <a:avLst/>
            </a:prstGeom>
            <a:noFill/>
            <a:ln w="9525">
              <a:solidFill>
                <a:schemeClr val="tx1"/>
              </a:solidFill>
              <a:round/>
              <a:headEnd/>
              <a:tailEnd/>
            </a:ln>
            <a:effectLst/>
          </p:spPr>
          <p:txBody>
            <a:bodyPr/>
            <a:lstStyle/>
            <a:p>
              <a:endParaRPr lang="en-GB"/>
            </a:p>
          </p:txBody>
        </p:sp>
        <p:sp>
          <p:nvSpPr>
            <p:cNvPr id="13" name="Line 288"/>
            <p:cNvSpPr>
              <a:spLocks noChangeShapeType="1"/>
            </p:cNvSpPr>
            <p:nvPr/>
          </p:nvSpPr>
          <p:spPr bwMode="auto">
            <a:xfrm>
              <a:off x="1649" y="1710"/>
              <a:ext cx="91" cy="91"/>
            </a:xfrm>
            <a:prstGeom prst="line">
              <a:avLst/>
            </a:prstGeom>
            <a:noFill/>
            <a:ln w="9525">
              <a:solidFill>
                <a:schemeClr val="tx1"/>
              </a:solidFill>
              <a:round/>
              <a:headEnd/>
              <a:tailEnd/>
            </a:ln>
            <a:effectLst/>
          </p:spPr>
          <p:txBody>
            <a:bodyPr/>
            <a:lstStyle/>
            <a:p>
              <a:endParaRPr lang="en-GB"/>
            </a:p>
          </p:txBody>
        </p:sp>
        <p:sp>
          <p:nvSpPr>
            <p:cNvPr id="14" name="Line 289"/>
            <p:cNvSpPr>
              <a:spLocks noChangeShapeType="1"/>
            </p:cNvSpPr>
            <p:nvPr/>
          </p:nvSpPr>
          <p:spPr bwMode="auto">
            <a:xfrm flipV="1">
              <a:off x="1549" y="1710"/>
              <a:ext cx="91" cy="91"/>
            </a:xfrm>
            <a:prstGeom prst="line">
              <a:avLst/>
            </a:prstGeom>
            <a:noFill/>
            <a:ln w="9525">
              <a:solidFill>
                <a:schemeClr val="tx1"/>
              </a:solidFill>
              <a:round/>
              <a:headEnd/>
              <a:tailEnd/>
            </a:ln>
            <a:effectLst/>
          </p:spPr>
          <p:txBody>
            <a:bodyPr/>
            <a:lstStyle/>
            <a:p>
              <a:endParaRPr lang="en-GB"/>
            </a:p>
          </p:txBody>
        </p:sp>
        <p:sp>
          <p:nvSpPr>
            <p:cNvPr id="15" name="Line 290"/>
            <p:cNvSpPr>
              <a:spLocks noChangeShapeType="1"/>
            </p:cNvSpPr>
            <p:nvPr/>
          </p:nvSpPr>
          <p:spPr bwMode="auto">
            <a:xfrm flipV="1">
              <a:off x="1340" y="1710"/>
              <a:ext cx="91" cy="91"/>
            </a:xfrm>
            <a:prstGeom prst="line">
              <a:avLst/>
            </a:prstGeom>
            <a:noFill/>
            <a:ln w="9525">
              <a:solidFill>
                <a:schemeClr val="tx1"/>
              </a:solidFill>
              <a:round/>
              <a:headEnd/>
              <a:tailEnd/>
            </a:ln>
            <a:effectLst/>
          </p:spPr>
          <p:txBody>
            <a:bodyPr/>
            <a:lstStyle/>
            <a:p>
              <a:endParaRPr lang="en-GB"/>
            </a:p>
          </p:txBody>
        </p:sp>
        <p:sp>
          <p:nvSpPr>
            <p:cNvPr id="16" name="Line 291"/>
            <p:cNvSpPr>
              <a:spLocks noChangeShapeType="1"/>
            </p:cNvSpPr>
            <p:nvPr/>
          </p:nvSpPr>
          <p:spPr bwMode="auto">
            <a:xfrm flipV="1">
              <a:off x="1132" y="1719"/>
              <a:ext cx="91" cy="91"/>
            </a:xfrm>
            <a:prstGeom prst="line">
              <a:avLst/>
            </a:prstGeom>
            <a:noFill/>
            <a:ln w="9525">
              <a:solidFill>
                <a:schemeClr val="tx1"/>
              </a:solidFill>
              <a:round/>
              <a:headEnd/>
              <a:tailEnd/>
            </a:ln>
            <a:effectLst/>
          </p:spPr>
          <p:txBody>
            <a:bodyPr/>
            <a:lstStyle/>
            <a:p>
              <a:endParaRPr lang="en-GB"/>
            </a:p>
          </p:txBody>
        </p:sp>
        <p:sp>
          <p:nvSpPr>
            <p:cNvPr id="17" name="Oval 292"/>
            <p:cNvSpPr>
              <a:spLocks noChangeArrowheads="1"/>
            </p:cNvSpPr>
            <p:nvPr/>
          </p:nvSpPr>
          <p:spPr bwMode="auto">
            <a:xfrm>
              <a:off x="1395" y="1669"/>
              <a:ext cx="78" cy="7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8" name="Oval 293"/>
            <p:cNvSpPr>
              <a:spLocks noChangeArrowheads="1"/>
            </p:cNvSpPr>
            <p:nvPr/>
          </p:nvSpPr>
          <p:spPr bwMode="auto">
            <a:xfrm>
              <a:off x="1296" y="1774"/>
              <a:ext cx="78" cy="86"/>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9" name="Oval 294"/>
            <p:cNvSpPr>
              <a:spLocks noChangeArrowheads="1"/>
            </p:cNvSpPr>
            <p:nvPr/>
          </p:nvSpPr>
          <p:spPr bwMode="auto">
            <a:xfrm>
              <a:off x="1195" y="1674"/>
              <a:ext cx="78" cy="7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20" name="Oval 295"/>
            <p:cNvSpPr>
              <a:spLocks noChangeArrowheads="1"/>
            </p:cNvSpPr>
            <p:nvPr/>
          </p:nvSpPr>
          <p:spPr bwMode="auto">
            <a:xfrm>
              <a:off x="1604" y="1665"/>
              <a:ext cx="78" cy="7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21" name="Oval 296"/>
            <p:cNvSpPr>
              <a:spLocks noChangeArrowheads="1"/>
            </p:cNvSpPr>
            <p:nvPr/>
          </p:nvSpPr>
          <p:spPr bwMode="auto">
            <a:xfrm>
              <a:off x="1090" y="1769"/>
              <a:ext cx="78" cy="86"/>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22" name="Oval 297"/>
            <p:cNvSpPr>
              <a:spLocks noChangeArrowheads="1"/>
            </p:cNvSpPr>
            <p:nvPr/>
          </p:nvSpPr>
          <p:spPr bwMode="auto">
            <a:xfrm>
              <a:off x="1499" y="1774"/>
              <a:ext cx="78" cy="86"/>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23" name="Oval 298"/>
            <p:cNvSpPr>
              <a:spLocks noChangeArrowheads="1"/>
            </p:cNvSpPr>
            <p:nvPr/>
          </p:nvSpPr>
          <p:spPr bwMode="auto">
            <a:xfrm>
              <a:off x="1716" y="1765"/>
              <a:ext cx="78" cy="86"/>
            </a:xfrm>
            <a:prstGeom prst="ellipse">
              <a:avLst/>
            </a:prstGeom>
            <a:solidFill>
              <a:srgbClr val="009900"/>
            </a:solidFill>
            <a:ln w="9525">
              <a:solidFill>
                <a:schemeClr val="tx1"/>
              </a:solidFill>
              <a:round/>
              <a:headEnd/>
              <a:tailEnd/>
            </a:ln>
            <a:effectLst/>
          </p:spPr>
          <p:txBody>
            <a:bodyPr wrap="none" anchor="ctr"/>
            <a:lstStyle/>
            <a:p>
              <a:endParaRPr lang="en-GB"/>
            </a:p>
          </p:txBody>
        </p:sp>
      </p:grpSp>
      <p:grpSp>
        <p:nvGrpSpPr>
          <p:cNvPr id="41" name="Group 445"/>
          <p:cNvGrpSpPr>
            <a:grpSpLocks/>
          </p:cNvGrpSpPr>
          <p:nvPr/>
        </p:nvGrpSpPr>
        <p:grpSpPr bwMode="auto">
          <a:xfrm>
            <a:off x="5118348" y="3934772"/>
            <a:ext cx="2879725" cy="1150938"/>
            <a:chOff x="2967" y="1670"/>
            <a:chExt cx="904" cy="403"/>
          </a:xfrm>
        </p:grpSpPr>
        <p:sp>
          <p:nvSpPr>
            <p:cNvPr id="42" name="Line 16"/>
            <p:cNvSpPr>
              <a:spLocks noChangeShapeType="1"/>
            </p:cNvSpPr>
            <p:nvPr/>
          </p:nvSpPr>
          <p:spPr bwMode="auto">
            <a:xfrm>
              <a:off x="3520" y="1792"/>
              <a:ext cx="0" cy="136"/>
            </a:xfrm>
            <a:prstGeom prst="line">
              <a:avLst/>
            </a:prstGeom>
            <a:noFill/>
            <a:ln w="9525">
              <a:solidFill>
                <a:schemeClr val="tx1"/>
              </a:solidFill>
              <a:round/>
              <a:headEnd/>
              <a:tailEnd/>
            </a:ln>
            <a:effectLst/>
          </p:spPr>
          <p:txBody>
            <a:bodyPr/>
            <a:lstStyle/>
            <a:p>
              <a:endParaRPr lang="en-GB"/>
            </a:p>
          </p:txBody>
        </p:sp>
        <p:sp>
          <p:nvSpPr>
            <p:cNvPr id="43" name="Line 17"/>
            <p:cNvSpPr>
              <a:spLocks noChangeShapeType="1"/>
            </p:cNvSpPr>
            <p:nvPr/>
          </p:nvSpPr>
          <p:spPr bwMode="auto">
            <a:xfrm>
              <a:off x="3320" y="1792"/>
              <a:ext cx="0" cy="136"/>
            </a:xfrm>
            <a:prstGeom prst="line">
              <a:avLst/>
            </a:prstGeom>
            <a:noFill/>
            <a:ln w="9525">
              <a:solidFill>
                <a:schemeClr val="tx1"/>
              </a:solidFill>
              <a:round/>
              <a:headEnd/>
              <a:tailEnd/>
            </a:ln>
            <a:effectLst/>
          </p:spPr>
          <p:txBody>
            <a:bodyPr/>
            <a:lstStyle/>
            <a:p>
              <a:endParaRPr lang="en-GB"/>
            </a:p>
          </p:txBody>
        </p:sp>
        <p:sp>
          <p:nvSpPr>
            <p:cNvPr id="44" name="Line 18"/>
            <p:cNvSpPr>
              <a:spLocks noChangeShapeType="1"/>
            </p:cNvSpPr>
            <p:nvPr/>
          </p:nvSpPr>
          <p:spPr bwMode="auto">
            <a:xfrm>
              <a:off x="3112" y="1801"/>
              <a:ext cx="0" cy="136"/>
            </a:xfrm>
            <a:prstGeom prst="line">
              <a:avLst/>
            </a:prstGeom>
            <a:noFill/>
            <a:ln w="9525">
              <a:solidFill>
                <a:schemeClr val="tx1"/>
              </a:solidFill>
              <a:round/>
              <a:headEnd/>
              <a:tailEnd/>
            </a:ln>
            <a:effectLst/>
          </p:spPr>
          <p:txBody>
            <a:bodyPr/>
            <a:lstStyle/>
            <a:p>
              <a:endParaRPr lang="en-GB"/>
            </a:p>
          </p:txBody>
        </p:sp>
        <p:grpSp>
          <p:nvGrpSpPr>
            <p:cNvPr id="45" name="Group 330"/>
            <p:cNvGrpSpPr>
              <a:grpSpLocks/>
            </p:cNvGrpSpPr>
            <p:nvPr/>
          </p:nvGrpSpPr>
          <p:grpSpPr bwMode="auto">
            <a:xfrm>
              <a:off x="2967" y="1883"/>
              <a:ext cx="904" cy="190"/>
              <a:chOff x="806" y="1879"/>
              <a:chExt cx="904" cy="190"/>
            </a:xfrm>
          </p:grpSpPr>
          <p:sp>
            <p:nvSpPr>
              <p:cNvPr id="55" name="Line 331"/>
              <p:cNvSpPr>
                <a:spLocks noChangeShapeType="1"/>
              </p:cNvSpPr>
              <p:nvPr/>
            </p:nvSpPr>
            <p:spPr bwMode="auto">
              <a:xfrm>
                <a:off x="966" y="1924"/>
                <a:ext cx="91" cy="91"/>
              </a:xfrm>
              <a:prstGeom prst="line">
                <a:avLst/>
              </a:prstGeom>
              <a:noFill/>
              <a:ln w="9525">
                <a:solidFill>
                  <a:schemeClr val="tx1"/>
                </a:solidFill>
                <a:round/>
                <a:headEnd/>
                <a:tailEnd/>
              </a:ln>
              <a:effectLst/>
            </p:spPr>
            <p:txBody>
              <a:bodyPr/>
              <a:lstStyle/>
              <a:p>
                <a:endParaRPr lang="en-GB"/>
              </a:p>
            </p:txBody>
          </p:sp>
          <p:sp>
            <p:nvSpPr>
              <p:cNvPr id="56" name="Line 332"/>
              <p:cNvSpPr>
                <a:spLocks noChangeShapeType="1"/>
              </p:cNvSpPr>
              <p:nvPr/>
            </p:nvSpPr>
            <p:spPr bwMode="auto">
              <a:xfrm>
                <a:off x="1174" y="1924"/>
                <a:ext cx="91" cy="91"/>
              </a:xfrm>
              <a:prstGeom prst="line">
                <a:avLst/>
              </a:prstGeom>
              <a:noFill/>
              <a:ln w="9525">
                <a:solidFill>
                  <a:schemeClr val="tx1"/>
                </a:solidFill>
                <a:round/>
                <a:headEnd/>
                <a:tailEnd/>
              </a:ln>
              <a:effectLst/>
            </p:spPr>
            <p:txBody>
              <a:bodyPr/>
              <a:lstStyle/>
              <a:p>
                <a:endParaRPr lang="en-GB"/>
              </a:p>
            </p:txBody>
          </p:sp>
          <p:sp>
            <p:nvSpPr>
              <p:cNvPr id="57" name="Line 333"/>
              <p:cNvSpPr>
                <a:spLocks noChangeShapeType="1"/>
              </p:cNvSpPr>
              <p:nvPr/>
            </p:nvSpPr>
            <p:spPr bwMode="auto">
              <a:xfrm>
                <a:off x="1374" y="1924"/>
                <a:ext cx="91" cy="91"/>
              </a:xfrm>
              <a:prstGeom prst="line">
                <a:avLst/>
              </a:prstGeom>
              <a:noFill/>
              <a:ln w="9525">
                <a:solidFill>
                  <a:schemeClr val="tx1"/>
                </a:solidFill>
                <a:round/>
                <a:headEnd/>
                <a:tailEnd/>
              </a:ln>
              <a:effectLst/>
            </p:spPr>
            <p:txBody>
              <a:bodyPr/>
              <a:lstStyle/>
              <a:p>
                <a:endParaRPr lang="en-GB"/>
              </a:p>
            </p:txBody>
          </p:sp>
          <p:sp>
            <p:nvSpPr>
              <p:cNvPr id="58" name="Line 334"/>
              <p:cNvSpPr>
                <a:spLocks noChangeShapeType="1"/>
              </p:cNvSpPr>
              <p:nvPr/>
            </p:nvSpPr>
            <p:spPr bwMode="auto">
              <a:xfrm>
                <a:off x="1574" y="1924"/>
                <a:ext cx="91" cy="91"/>
              </a:xfrm>
              <a:prstGeom prst="line">
                <a:avLst/>
              </a:prstGeom>
              <a:noFill/>
              <a:ln w="9525">
                <a:solidFill>
                  <a:schemeClr val="tx1"/>
                </a:solidFill>
                <a:round/>
                <a:headEnd/>
                <a:tailEnd/>
              </a:ln>
              <a:effectLst/>
            </p:spPr>
            <p:txBody>
              <a:bodyPr/>
              <a:lstStyle/>
              <a:p>
                <a:endParaRPr lang="en-GB"/>
              </a:p>
            </p:txBody>
          </p:sp>
          <p:sp>
            <p:nvSpPr>
              <p:cNvPr id="59" name="Line 335"/>
              <p:cNvSpPr>
                <a:spLocks noChangeShapeType="1"/>
              </p:cNvSpPr>
              <p:nvPr/>
            </p:nvSpPr>
            <p:spPr bwMode="auto">
              <a:xfrm flipV="1">
                <a:off x="1474" y="1933"/>
                <a:ext cx="91" cy="91"/>
              </a:xfrm>
              <a:prstGeom prst="line">
                <a:avLst/>
              </a:prstGeom>
              <a:noFill/>
              <a:ln w="9525">
                <a:solidFill>
                  <a:schemeClr val="tx1"/>
                </a:solidFill>
                <a:round/>
                <a:headEnd/>
                <a:tailEnd/>
              </a:ln>
              <a:effectLst/>
            </p:spPr>
            <p:txBody>
              <a:bodyPr/>
              <a:lstStyle/>
              <a:p>
                <a:endParaRPr lang="en-GB"/>
              </a:p>
            </p:txBody>
          </p:sp>
          <p:sp>
            <p:nvSpPr>
              <p:cNvPr id="60" name="Line 336"/>
              <p:cNvSpPr>
                <a:spLocks noChangeShapeType="1"/>
              </p:cNvSpPr>
              <p:nvPr/>
            </p:nvSpPr>
            <p:spPr bwMode="auto">
              <a:xfrm flipV="1">
                <a:off x="1274" y="1924"/>
                <a:ext cx="91" cy="91"/>
              </a:xfrm>
              <a:prstGeom prst="line">
                <a:avLst/>
              </a:prstGeom>
              <a:noFill/>
              <a:ln w="9525">
                <a:solidFill>
                  <a:schemeClr val="tx1"/>
                </a:solidFill>
                <a:round/>
                <a:headEnd/>
                <a:tailEnd/>
              </a:ln>
              <a:effectLst/>
            </p:spPr>
            <p:txBody>
              <a:bodyPr/>
              <a:lstStyle/>
              <a:p>
                <a:endParaRPr lang="en-GB"/>
              </a:p>
            </p:txBody>
          </p:sp>
          <p:sp>
            <p:nvSpPr>
              <p:cNvPr id="61" name="Line 337"/>
              <p:cNvSpPr>
                <a:spLocks noChangeShapeType="1"/>
              </p:cNvSpPr>
              <p:nvPr/>
            </p:nvSpPr>
            <p:spPr bwMode="auto">
              <a:xfrm flipV="1">
                <a:off x="1065" y="1924"/>
                <a:ext cx="91" cy="91"/>
              </a:xfrm>
              <a:prstGeom prst="line">
                <a:avLst/>
              </a:prstGeom>
              <a:noFill/>
              <a:ln w="9525">
                <a:solidFill>
                  <a:schemeClr val="tx1"/>
                </a:solidFill>
                <a:round/>
                <a:headEnd/>
                <a:tailEnd/>
              </a:ln>
              <a:effectLst/>
            </p:spPr>
            <p:txBody>
              <a:bodyPr/>
              <a:lstStyle/>
              <a:p>
                <a:endParaRPr lang="en-GB"/>
              </a:p>
            </p:txBody>
          </p:sp>
          <p:sp>
            <p:nvSpPr>
              <p:cNvPr id="62" name="Line 338"/>
              <p:cNvSpPr>
                <a:spLocks noChangeShapeType="1"/>
              </p:cNvSpPr>
              <p:nvPr/>
            </p:nvSpPr>
            <p:spPr bwMode="auto">
              <a:xfrm flipV="1">
                <a:off x="857" y="1933"/>
                <a:ext cx="91" cy="91"/>
              </a:xfrm>
              <a:prstGeom prst="line">
                <a:avLst/>
              </a:prstGeom>
              <a:noFill/>
              <a:ln w="9525">
                <a:solidFill>
                  <a:schemeClr val="tx1"/>
                </a:solidFill>
                <a:round/>
                <a:headEnd/>
                <a:tailEnd/>
              </a:ln>
              <a:effectLst/>
            </p:spPr>
            <p:txBody>
              <a:bodyPr/>
              <a:lstStyle/>
              <a:p>
                <a:endParaRPr lang="en-GB"/>
              </a:p>
            </p:txBody>
          </p:sp>
          <p:sp>
            <p:nvSpPr>
              <p:cNvPr id="63" name="Oval 339"/>
              <p:cNvSpPr>
                <a:spLocks noChangeArrowheads="1"/>
              </p:cNvSpPr>
              <p:nvPr/>
            </p:nvSpPr>
            <p:spPr bwMode="auto">
              <a:xfrm>
                <a:off x="1120" y="1883"/>
                <a:ext cx="78" cy="7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64" name="Oval 340"/>
              <p:cNvSpPr>
                <a:spLocks noChangeArrowheads="1"/>
              </p:cNvSpPr>
              <p:nvPr/>
            </p:nvSpPr>
            <p:spPr bwMode="auto">
              <a:xfrm>
                <a:off x="1021" y="1979"/>
                <a:ext cx="78" cy="86"/>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65" name="Oval 341"/>
              <p:cNvSpPr>
                <a:spLocks noChangeArrowheads="1"/>
              </p:cNvSpPr>
              <p:nvPr/>
            </p:nvSpPr>
            <p:spPr bwMode="auto">
              <a:xfrm>
                <a:off x="920" y="1888"/>
                <a:ext cx="78" cy="7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66" name="Oval 342"/>
              <p:cNvSpPr>
                <a:spLocks noChangeArrowheads="1"/>
              </p:cNvSpPr>
              <p:nvPr/>
            </p:nvSpPr>
            <p:spPr bwMode="auto">
              <a:xfrm>
                <a:off x="1329" y="1879"/>
                <a:ext cx="78" cy="7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67" name="Oval 343"/>
              <p:cNvSpPr>
                <a:spLocks noChangeArrowheads="1"/>
              </p:cNvSpPr>
              <p:nvPr/>
            </p:nvSpPr>
            <p:spPr bwMode="auto">
              <a:xfrm>
                <a:off x="1532" y="1888"/>
                <a:ext cx="78" cy="7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68" name="Oval 344"/>
              <p:cNvSpPr>
                <a:spLocks noChangeArrowheads="1"/>
              </p:cNvSpPr>
              <p:nvPr/>
            </p:nvSpPr>
            <p:spPr bwMode="auto">
              <a:xfrm>
                <a:off x="806" y="1983"/>
                <a:ext cx="78" cy="86"/>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69" name="Oval 345"/>
              <p:cNvSpPr>
                <a:spLocks noChangeArrowheads="1"/>
              </p:cNvSpPr>
              <p:nvPr/>
            </p:nvSpPr>
            <p:spPr bwMode="auto">
              <a:xfrm>
                <a:off x="1233" y="1979"/>
                <a:ext cx="78" cy="86"/>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70" name="Oval 346"/>
              <p:cNvSpPr>
                <a:spLocks noChangeArrowheads="1"/>
              </p:cNvSpPr>
              <p:nvPr/>
            </p:nvSpPr>
            <p:spPr bwMode="auto">
              <a:xfrm>
                <a:off x="1441" y="1979"/>
                <a:ext cx="78" cy="86"/>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71" name="Oval 347"/>
              <p:cNvSpPr>
                <a:spLocks noChangeArrowheads="1"/>
              </p:cNvSpPr>
              <p:nvPr/>
            </p:nvSpPr>
            <p:spPr bwMode="auto">
              <a:xfrm>
                <a:off x="1632" y="1979"/>
                <a:ext cx="78" cy="86"/>
              </a:xfrm>
              <a:prstGeom prst="ellipse">
                <a:avLst/>
              </a:prstGeom>
              <a:solidFill>
                <a:srgbClr val="009900"/>
              </a:solidFill>
              <a:ln w="9525">
                <a:solidFill>
                  <a:schemeClr val="tx1"/>
                </a:solidFill>
                <a:round/>
                <a:headEnd/>
                <a:tailEnd/>
              </a:ln>
              <a:effectLst/>
            </p:spPr>
            <p:txBody>
              <a:bodyPr wrap="none" anchor="ctr"/>
              <a:lstStyle/>
              <a:p>
                <a:endParaRPr lang="en-GB"/>
              </a:p>
            </p:txBody>
          </p:sp>
        </p:grpSp>
        <p:sp>
          <p:nvSpPr>
            <p:cNvPr id="46" name="Line 348"/>
            <p:cNvSpPr>
              <a:spLocks noChangeShapeType="1"/>
            </p:cNvSpPr>
            <p:nvPr/>
          </p:nvSpPr>
          <p:spPr bwMode="auto">
            <a:xfrm>
              <a:off x="3227" y="1711"/>
              <a:ext cx="91" cy="91"/>
            </a:xfrm>
            <a:prstGeom prst="line">
              <a:avLst/>
            </a:prstGeom>
            <a:noFill/>
            <a:ln w="9525">
              <a:solidFill>
                <a:schemeClr val="tx1"/>
              </a:solidFill>
              <a:round/>
              <a:headEnd/>
              <a:tailEnd/>
            </a:ln>
            <a:effectLst/>
          </p:spPr>
          <p:txBody>
            <a:bodyPr/>
            <a:lstStyle/>
            <a:p>
              <a:endParaRPr lang="en-GB"/>
            </a:p>
          </p:txBody>
        </p:sp>
        <p:sp>
          <p:nvSpPr>
            <p:cNvPr id="47" name="Line 349"/>
            <p:cNvSpPr>
              <a:spLocks noChangeShapeType="1"/>
            </p:cNvSpPr>
            <p:nvPr/>
          </p:nvSpPr>
          <p:spPr bwMode="auto">
            <a:xfrm>
              <a:off x="3417" y="1711"/>
              <a:ext cx="91" cy="91"/>
            </a:xfrm>
            <a:prstGeom prst="line">
              <a:avLst/>
            </a:prstGeom>
            <a:noFill/>
            <a:ln w="9525">
              <a:solidFill>
                <a:schemeClr val="tx1"/>
              </a:solidFill>
              <a:round/>
              <a:headEnd/>
              <a:tailEnd/>
            </a:ln>
            <a:effectLst/>
          </p:spPr>
          <p:txBody>
            <a:bodyPr/>
            <a:lstStyle/>
            <a:p>
              <a:endParaRPr lang="en-GB"/>
            </a:p>
          </p:txBody>
        </p:sp>
        <p:sp>
          <p:nvSpPr>
            <p:cNvPr id="48" name="Line 350"/>
            <p:cNvSpPr>
              <a:spLocks noChangeShapeType="1"/>
            </p:cNvSpPr>
            <p:nvPr/>
          </p:nvSpPr>
          <p:spPr bwMode="auto">
            <a:xfrm flipV="1">
              <a:off x="3326" y="1711"/>
              <a:ext cx="91" cy="91"/>
            </a:xfrm>
            <a:prstGeom prst="line">
              <a:avLst/>
            </a:prstGeom>
            <a:noFill/>
            <a:ln w="9525">
              <a:solidFill>
                <a:schemeClr val="tx1"/>
              </a:solidFill>
              <a:round/>
              <a:headEnd/>
              <a:tailEnd/>
            </a:ln>
            <a:effectLst/>
          </p:spPr>
          <p:txBody>
            <a:bodyPr/>
            <a:lstStyle/>
            <a:p>
              <a:endParaRPr lang="en-GB"/>
            </a:p>
          </p:txBody>
        </p:sp>
        <p:sp>
          <p:nvSpPr>
            <p:cNvPr id="49" name="Line 351"/>
            <p:cNvSpPr>
              <a:spLocks noChangeShapeType="1"/>
            </p:cNvSpPr>
            <p:nvPr/>
          </p:nvSpPr>
          <p:spPr bwMode="auto">
            <a:xfrm flipV="1">
              <a:off x="3118" y="1720"/>
              <a:ext cx="91" cy="91"/>
            </a:xfrm>
            <a:prstGeom prst="line">
              <a:avLst/>
            </a:prstGeom>
            <a:noFill/>
            <a:ln w="9525">
              <a:solidFill>
                <a:schemeClr val="tx1"/>
              </a:solidFill>
              <a:round/>
              <a:headEnd/>
              <a:tailEnd/>
            </a:ln>
            <a:effectLst/>
          </p:spPr>
          <p:txBody>
            <a:bodyPr/>
            <a:lstStyle/>
            <a:p>
              <a:endParaRPr lang="en-GB"/>
            </a:p>
          </p:txBody>
        </p:sp>
        <p:sp>
          <p:nvSpPr>
            <p:cNvPr id="50" name="Oval 352"/>
            <p:cNvSpPr>
              <a:spLocks noChangeArrowheads="1"/>
            </p:cNvSpPr>
            <p:nvPr/>
          </p:nvSpPr>
          <p:spPr bwMode="auto">
            <a:xfrm>
              <a:off x="3381" y="1670"/>
              <a:ext cx="78" cy="7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51" name="Oval 353"/>
            <p:cNvSpPr>
              <a:spLocks noChangeArrowheads="1"/>
            </p:cNvSpPr>
            <p:nvPr/>
          </p:nvSpPr>
          <p:spPr bwMode="auto">
            <a:xfrm>
              <a:off x="3282" y="1766"/>
              <a:ext cx="78" cy="86"/>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52" name="Oval 354"/>
            <p:cNvSpPr>
              <a:spLocks noChangeArrowheads="1"/>
            </p:cNvSpPr>
            <p:nvPr/>
          </p:nvSpPr>
          <p:spPr bwMode="auto">
            <a:xfrm>
              <a:off x="3181" y="1675"/>
              <a:ext cx="78" cy="7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53" name="Oval 355"/>
            <p:cNvSpPr>
              <a:spLocks noChangeArrowheads="1"/>
            </p:cNvSpPr>
            <p:nvPr/>
          </p:nvSpPr>
          <p:spPr bwMode="auto">
            <a:xfrm>
              <a:off x="3076" y="1770"/>
              <a:ext cx="78" cy="86"/>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54" name="Oval 356"/>
            <p:cNvSpPr>
              <a:spLocks noChangeArrowheads="1"/>
            </p:cNvSpPr>
            <p:nvPr/>
          </p:nvSpPr>
          <p:spPr bwMode="auto">
            <a:xfrm>
              <a:off x="3485" y="1766"/>
              <a:ext cx="78" cy="86"/>
            </a:xfrm>
            <a:prstGeom prst="ellipse">
              <a:avLst/>
            </a:prstGeom>
            <a:solidFill>
              <a:srgbClr val="009900"/>
            </a:solidFill>
            <a:ln w="9525">
              <a:solidFill>
                <a:schemeClr val="tx1"/>
              </a:solidFill>
              <a:round/>
              <a:headEnd/>
              <a:tailEnd/>
            </a:ln>
            <a:effectLst/>
          </p:spPr>
          <p:txBody>
            <a:bodyPr wrap="none" anchor="ctr"/>
            <a:lstStyle/>
            <a:p>
              <a:endParaRPr lang="en-GB"/>
            </a:p>
          </p:txBody>
        </p:sp>
      </p:grpSp>
      <p:sp>
        <p:nvSpPr>
          <p:cNvPr id="72" name="Line 410"/>
          <p:cNvSpPr>
            <a:spLocks noChangeShapeType="1"/>
          </p:cNvSpPr>
          <p:nvPr/>
        </p:nvSpPr>
        <p:spPr bwMode="auto">
          <a:xfrm>
            <a:off x="250825" y="5876086"/>
            <a:ext cx="0" cy="73025"/>
          </a:xfrm>
          <a:prstGeom prst="line">
            <a:avLst/>
          </a:prstGeom>
          <a:noFill/>
          <a:ln w="9525">
            <a:solidFill>
              <a:schemeClr val="tx1"/>
            </a:solidFill>
            <a:round/>
            <a:headEnd/>
            <a:tailEnd/>
          </a:ln>
          <a:effectLst/>
        </p:spPr>
        <p:txBody>
          <a:bodyPr/>
          <a:lstStyle/>
          <a:p>
            <a:endParaRPr lang="en-GB"/>
          </a:p>
        </p:txBody>
      </p:sp>
      <p:sp>
        <p:nvSpPr>
          <p:cNvPr id="73" name="Line 411"/>
          <p:cNvSpPr>
            <a:spLocks noChangeShapeType="1"/>
          </p:cNvSpPr>
          <p:nvPr/>
        </p:nvSpPr>
        <p:spPr bwMode="auto">
          <a:xfrm>
            <a:off x="611188" y="6165011"/>
            <a:ext cx="0" cy="0"/>
          </a:xfrm>
          <a:prstGeom prst="line">
            <a:avLst/>
          </a:prstGeom>
          <a:noFill/>
          <a:ln w="9525">
            <a:solidFill>
              <a:schemeClr val="tx1"/>
            </a:solidFill>
            <a:round/>
            <a:headEnd/>
            <a:tailEnd/>
          </a:ln>
          <a:effectLst/>
        </p:spPr>
        <p:txBody>
          <a:bodyPr/>
          <a:lstStyle/>
          <a:p>
            <a:endParaRPr lang="en-GB"/>
          </a:p>
        </p:txBody>
      </p:sp>
      <p:sp>
        <p:nvSpPr>
          <p:cNvPr id="74" name="Line 412"/>
          <p:cNvSpPr>
            <a:spLocks noChangeShapeType="1"/>
          </p:cNvSpPr>
          <p:nvPr/>
        </p:nvSpPr>
        <p:spPr bwMode="auto">
          <a:xfrm>
            <a:off x="900113" y="6666756"/>
            <a:ext cx="0" cy="71437"/>
          </a:xfrm>
          <a:prstGeom prst="line">
            <a:avLst/>
          </a:prstGeom>
          <a:noFill/>
          <a:ln w="9525">
            <a:solidFill>
              <a:schemeClr val="tx1"/>
            </a:solidFill>
            <a:round/>
            <a:headEnd/>
            <a:tailEnd/>
          </a:ln>
          <a:effectLst/>
        </p:spPr>
        <p:txBody>
          <a:bodyPr/>
          <a:lstStyle/>
          <a:p>
            <a:endParaRPr lang="en-GB"/>
          </a:p>
        </p:txBody>
      </p:sp>
      <p:sp>
        <p:nvSpPr>
          <p:cNvPr id="75" name="Line 443"/>
          <p:cNvSpPr>
            <a:spLocks noChangeShapeType="1"/>
          </p:cNvSpPr>
          <p:nvPr/>
        </p:nvSpPr>
        <p:spPr bwMode="auto">
          <a:xfrm>
            <a:off x="1149598" y="2279010"/>
            <a:ext cx="2087563" cy="0"/>
          </a:xfrm>
          <a:prstGeom prst="line">
            <a:avLst/>
          </a:prstGeom>
          <a:noFill/>
          <a:ln w="9525">
            <a:solidFill>
              <a:schemeClr val="tx1"/>
            </a:solidFill>
            <a:round/>
            <a:headEnd/>
            <a:tailEnd/>
          </a:ln>
          <a:effectLst/>
        </p:spPr>
        <p:txBody>
          <a:bodyPr/>
          <a:lstStyle/>
          <a:p>
            <a:endParaRPr lang="en-GB"/>
          </a:p>
        </p:txBody>
      </p:sp>
      <p:sp>
        <p:nvSpPr>
          <p:cNvPr id="76" name="Line 442"/>
          <p:cNvSpPr>
            <a:spLocks noChangeShapeType="1"/>
          </p:cNvSpPr>
          <p:nvPr/>
        </p:nvSpPr>
        <p:spPr bwMode="auto">
          <a:xfrm>
            <a:off x="1163886" y="2998147"/>
            <a:ext cx="2087562" cy="0"/>
          </a:xfrm>
          <a:prstGeom prst="line">
            <a:avLst/>
          </a:prstGeom>
          <a:noFill/>
          <a:ln w="9525">
            <a:solidFill>
              <a:schemeClr val="tx1"/>
            </a:solidFill>
            <a:round/>
            <a:headEnd/>
            <a:tailEnd/>
          </a:ln>
          <a:effectLst/>
        </p:spPr>
        <p:txBody>
          <a:bodyPr/>
          <a:lstStyle/>
          <a:p>
            <a:endParaRPr lang="en-GB"/>
          </a:p>
        </p:txBody>
      </p:sp>
      <p:sp>
        <p:nvSpPr>
          <p:cNvPr id="77" name="Line 441"/>
          <p:cNvSpPr>
            <a:spLocks noChangeShapeType="1"/>
          </p:cNvSpPr>
          <p:nvPr/>
        </p:nvSpPr>
        <p:spPr bwMode="auto">
          <a:xfrm>
            <a:off x="1149598" y="1629722"/>
            <a:ext cx="2087563" cy="14288"/>
          </a:xfrm>
          <a:prstGeom prst="line">
            <a:avLst/>
          </a:prstGeom>
          <a:noFill/>
          <a:ln w="9525">
            <a:solidFill>
              <a:schemeClr val="tx1"/>
            </a:solidFill>
            <a:round/>
            <a:headEnd/>
            <a:tailEnd/>
          </a:ln>
          <a:effectLst/>
        </p:spPr>
        <p:txBody>
          <a:bodyPr/>
          <a:lstStyle/>
          <a:p>
            <a:endParaRPr lang="en-GB"/>
          </a:p>
        </p:txBody>
      </p:sp>
      <p:sp>
        <p:nvSpPr>
          <p:cNvPr id="78" name="Line 416"/>
          <p:cNvSpPr>
            <a:spLocks noChangeShapeType="1"/>
          </p:cNvSpPr>
          <p:nvPr/>
        </p:nvSpPr>
        <p:spPr bwMode="auto">
          <a:xfrm>
            <a:off x="2916486" y="2026597"/>
            <a:ext cx="0" cy="153988"/>
          </a:xfrm>
          <a:prstGeom prst="line">
            <a:avLst/>
          </a:prstGeom>
          <a:noFill/>
          <a:ln w="28575">
            <a:solidFill>
              <a:srgbClr val="CC0000"/>
            </a:solidFill>
            <a:round/>
            <a:headEnd/>
            <a:tailEnd/>
          </a:ln>
          <a:effectLst/>
        </p:spPr>
        <p:txBody>
          <a:bodyPr/>
          <a:lstStyle/>
          <a:p>
            <a:endParaRPr lang="en-GB"/>
          </a:p>
        </p:txBody>
      </p:sp>
      <p:sp>
        <p:nvSpPr>
          <p:cNvPr id="79" name="Line 413"/>
          <p:cNvSpPr>
            <a:spLocks noChangeShapeType="1"/>
          </p:cNvSpPr>
          <p:nvPr/>
        </p:nvSpPr>
        <p:spPr bwMode="auto">
          <a:xfrm>
            <a:off x="1555998" y="2359972"/>
            <a:ext cx="0" cy="150813"/>
          </a:xfrm>
          <a:prstGeom prst="line">
            <a:avLst/>
          </a:prstGeom>
          <a:noFill/>
          <a:ln w="28575">
            <a:solidFill>
              <a:srgbClr val="CC0000"/>
            </a:solidFill>
            <a:round/>
            <a:headEnd/>
            <a:tailEnd/>
          </a:ln>
          <a:effectLst/>
        </p:spPr>
        <p:txBody>
          <a:bodyPr/>
          <a:lstStyle/>
          <a:p>
            <a:endParaRPr lang="en-GB"/>
          </a:p>
        </p:txBody>
      </p:sp>
      <p:sp>
        <p:nvSpPr>
          <p:cNvPr id="80" name="Line 428"/>
          <p:cNvSpPr>
            <a:spLocks noChangeShapeType="1"/>
          </p:cNvSpPr>
          <p:nvPr/>
        </p:nvSpPr>
        <p:spPr bwMode="auto">
          <a:xfrm>
            <a:off x="3233986" y="1602735"/>
            <a:ext cx="0" cy="1365250"/>
          </a:xfrm>
          <a:prstGeom prst="line">
            <a:avLst/>
          </a:prstGeom>
          <a:noFill/>
          <a:ln w="9525">
            <a:solidFill>
              <a:schemeClr val="tx1"/>
            </a:solidFill>
            <a:round/>
            <a:headEnd/>
            <a:tailEnd/>
          </a:ln>
          <a:effectLst/>
        </p:spPr>
        <p:txBody>
          <a:bodyPr/>
          <a:lstStyle/>
          <a:p>
            <a:endParaRPr lang="en-GB"/>
          </a:p>
        </p:txBody>
      </p:sp>
      <p:sp>
        <p:nvSpPr>
          <p:cNvPr id="81" name="Line 427"/>
          <p:cNvSpPr>
            <a:spLocks noChangeShapeType="1"/>
          </p:cNvSpPr>
          <p:nvPr/>
        </p:nvSpPr>
        <p:spPr bwMode="auto">
          <a:xfrm>
            <a:off x="2584698" y="1602735"/>
            <a:ext cx="0" cy="1365250"/>
          </a:xfrm>
          <a:prstGeom prst="line">
            <a:avLst/>
          </a:prstGeom>
          <a:noFill/>
          <a:ln w="9525">
            <a:solidFill>
              <a:schemeClr val="tx1"/>
            </a:solidFill>
            <a:round/>
            <a:headEnd/>
            <a:tailEnd/>
          </a:ln>
          <a:effectLst/>
        </p:spPr>
        <p:txBody>
          <a:bodyPr/>
          <a:lstStyle/>
          <a:p>
            <a:endParaRPr lang="en-GB"/>
          </a:p>
        </p:txBody>
      </p:sp>
      <p:sp>
        <p:nvSpPr>
          <p:cNvPr id="82" name="Line 426"/>
          <p:cNvSpPr>
            <a:spLocks noChangeShapeType="1"/>
          </p:cNvSpPr>
          <p:nvPr/>
        </p:nvSpPr>
        <p:spPr bwMode="auto">
          <a:xfrm>
            <a:off x="1886198" y="1602735"/>
            <a:ext cx="0" cy="1365250"/>
          </a:xfrm>
          <a:prstGeom prst="line">
            <a:avLst/>
          </a:prstGeom>
          <a:noFill/>
          <a:ln w="9525">
            <a:solidFill>
              <a:schemeClr val="tx1"/>
            </a:solidFill>
            <a:round/>
            <a:headEnd/>
            <a:tailEnd/>
          </a:ln>
          <a:effectLst/>
        </p:spPr>
        <p:txBody>
          <a:bodyPr/>
          <a:lstStyle/>
          <a:p>
            <a:endParaRPr lang="en-GB"/>
          </a:p>
        </p:txBody>
      </p:sp>
      <p:sp>
        <p:nvSpPr>
          <p:cNvPr id="83" name="Line 425"/>
          <p:cNvSpPr>
            <a:spLocks noChangeShapeType="1"/>
          </p:cNvSpPr>
          <p:nvPr/>
        </p:nvSpPr>
        <p:spPr bwMode="auto">
          <a:xfrm>
            <a:off x="1192461" y="1602735"/>
            <a:ext cx="0" cy="1365250"/>
          </a:xfrm>
          <a:prstGeom prst="line">
            <a:avLst/>
          </a:prstGeom>
          <a:noFill/>
          <a:ln w="9525">
            <a:solidFill>
              <a:schemeClr val="tx1"/>
            </a:solidFill>
            <a:round/>
            <a:headEnd/>
            <a:tailEnd/>
          </a:ln>
          <a:effectLst/>
        </p:spPr>
        <p:txBody>
          <a:bodyPr/>
          <a:lstStyle/>
          <a:p>
            <a:endParaRPr lang="en-GB"/>
          </a:p>
        </p:txBody>
      </p:sp>
      <p:sp>
        <p:nvSpPr>
          <p:cNvPr id="84" name="Line 421"/>
          <p:cNvSpPr>
            <a:spLocks noChangeShapeType="1"/>
          </p:cNvSpPr>
          <p:nvPr/>
        </p:nvSpPr>
        <p:spPr bwMode="auto">
          <a:xfrm>
            <a:off x="2916486" y="1756722"/>
            <a:ext cx="0" cy="150813"/>
          </a:xfrm>
          <a:prstGeom prst="line">
            <a:avLst/>
          </a:prstGeom>
          <a:noFill/>
          <a:ln w="28575">
            <a:solidFill>
              <a:srgbClr val="CC0000"/>
            </a:solidFill>
            <a:round/>
            <a:headEnd/>
            <a:tailEnd/>
          </a:ln>
          <a:effectLst/>
        </p:spPr>
        <p:txBody>
          <a:bodyPr/>
          <a:lstStyle/>
          <a:p>
            <a:endParaRPr lang="en-GB"/>
          </a:p>
        </p:txBody>
      </p:sp>
      <p:sp>
        <p:nvSpPr>
          <p:cNvPr id="85" name="Line 422"/>
          <p:cNvSpPr>
            <a:spLocks noChangeShapeType="1"/>
          </p:cNvSpPr>
          <p:nvPr/>
        </p:nvSpPr>
        <p:spPr bwMode="auto">
          <a:xfrm>
            <a:off x="2224336" y="1756722"/>
            <a:ext cx="0" cy="150813"/>
          </a:xfrm>
          <a:prstGeom prst="line">
            <a:avLst/>
          </a:prstGeom>
          <a:noFill/>
          <a:ln w="28575">
            <a:solidFill>
              <a:srgbClr val="CC0000"/>
            </a:solidFill>
            <a:round/>
            <a:headEnd/>
            <a:tailEnd/>
          </a:ln>
          <a:effectLst/>
        </p:spPr>
        <p:txBody>
          <a:bodyPr/>
          <a:lstStyle/>
          <a:p>
            <a:endParaRPr lang="en-GB"/>
          </a:p>
        </p:txBody>
      </p:sp>
      <p:sp>
        <p:nvSpPr>
          <p:cNvPr id="86" name="Line 423"/>
          <p:cNvSpPr>
            <a:spLocks noChangeShapeType="1"/>
          </p:cNvSpPr>
          <p:nvPr/>
        </p:nvSpPr>
        <p:spPr bwMode="auto">
          <a:xfrm>
            <a:off x="1554411" y="1756722"/>
            <a:ext cx="0" cy="150813"/>
          </a:xfrm>
          <a:prstGeom prst="line">
            <a:avLst/>
          </a:prstGeom>
          <a:noFill/>
          <a:ln w="28575">
            <a:solidFill>
              <a:srgbClr val="CC0000"/>
            </a:solidFill>
            <a:round/>
            <a:headEnd/>
            <a:tailEnd/>
          </a:ln>
          <a:effectLst/>
        </p:spPr>
        <p:txBody>
          <a:bodyPr/>
          <a:lstStyle/>
          <a:p>
            <a:endParaRPr lang="en-GB"/>
          </a:p>
        </p:txBody>
      </p:sp>
      <p:sp>
        <p:nvSpPr>
          <p:cNvPr id="87" name="Line 420"/>
          <p:cNvSpPr>
            <a:spLocks noChangeShapeType="1"/>
          </p:cNvSpPr>
          <p:nvPr/>
        </p:nvSpPr>
        <p:spPr bwMode="auto">
          <a:xfrm>
            <a:off x="2916486" y="2694935"/>
            <a:ext cx="0" cy="149225"/>
          </a:xfrm>
          <a:prstGeom prst="line">
            <a:avLst/>
          </a:prstGeom>
          <a:noFill/>
          <a:ln w="28575">
            <a:solidFill>
              <a:srgbClr val="CC0000"/>
            </a:solidFill>
            <a:round/>
            <a:headEnd/>
            <a:tailEnd/>
          </a:ln>
          <a:effectLst/>
        </p:spPr>
        <p:txBody>
          <a:bodyPr/>
          <a:lstStyle/>
          <a:p>
            <a:endParaRPr lang="en-GB"/>
          </a:p>
        </p:txBody>
      </p:sp>
      <p:sp>
        <p:nvSpPr>
          <p:cNvPr id="88" name="Line 419"/>
          <p:cNvSpPr>
            <a:spLocks noChangeShapeType="1"/>
          </p:cNvSpPr>
          <p:nvPr/>
        </p:nvSpPr>
        <p:spPr bwMode="auto">
          <a:xfrm>
            <a:off x="2238623" y="2694935"/>
            <a:ext cx="0" cy="149225"/>
          </a:xfrm>
          <a:prstGeom prst="line">
            <a:avLst/>
          </a:prstGeom>
          <a:noFill/>
          <a:ln w="28575">
            <a:solidFill>
              <a:srgbClr val="CC0000"/>
            </a:solidFill>
            <a:round/>
            <a:headEnd/>
            <a:tailEnd/>
          </a:ln>
          <a:effectLst/>
        </p:spPr>
        <p:txBody>
          <a:bodyPr/>
          <a:lstStyle/>
          <a:p>
            <a:endParaRPr lang="en-GB"/>
          </a:p>
        </p:txBody>
      </p:sp>
      <p:sp>
        <p:nvSpPr>
          <p:cNvPr id="89" name="Line 418"/>
          <p:cNvSpPr>
            <a:spLocks noChangeShapeType="1"/>
          </p:cNvSpPr>
          <p:nvPr/>
        </p:nvSpPr>
        <p:spPr bwMode="auto">
          <a:xfrm>
            <a:off x="1543298" y="2694935"/>
            <a:ext cx="0" cy="149225"/>
          </a:xfrm>
          <a:prstGeom prst="line">
            <a:avLst/>
          </a:prstGeom>
          <a:noFill/>
          <a:ln w="28575">
            <a:solidFill>
              <a:srgbClr val="CC0000"/>
            </a:solidFill>
            <a:round/>
            <a:headEnd/>
            <a:tailEnd/>
          </a:ln>
          <a:effectLst/>
        </p:spPr>
        <p:txBody>
          <a:bodyPr/>
          <a:lstStyle/>
          <a:p>
            <a:endParaRPr lang="en-GB"/>
          </a:p>
        </p:txBody>
      </p:sp>
      <p:sp>
        <p:nvSpPr>
          <p:cNvPr id="90" name="Line 34"/>
          <p:cNvSpPr>
            <a:spLocks noChangeShapeType="1"/>
          </p:cNvSpPr>
          <p:nvPr/>
        </p:nvSpPr>
        <p:spPr bwMode="auto">
          <a:xfrm flipV="1">
            <a:off x="1101973" y="2604447"/>
            <a:ext cx="2146300" cy="30163"/>
          </a:xfrm>
          <a:prstGeom prst="line">
            <a:avLst/>
          </a:prstGeom>
          <a:noFill/>
          <a:ln w="9525">
            <a:solidFill>
              <a:schemeClr val="tx1"/>
            </a:solidFill>
            <a:round/>
            <a:headEnd/>
            <a:tailEnd/>
          </a:ln>
          <a:effectLst/>
        </p:spPr>
        <p:txBody>
          <a:bodyPr/>
          <a:lstStyle/>
          <a:p>
            <a:endParaRPr lang="en-GB"/>
          </a:p>
        </p:txBody>
      </p:sp>
      <p:sp>
        <p:nvSpPr>
          <p:cNvPr id="91" name="Line 35"/>
          <p:cNvSpPr>
            <a:spLocks noChangeShapeType="1"/>
          </p:cNvSpPr>
          <p:nvPr/>
        </p:nvSpPr>
        <p:spPr bwMode="auto">
          <a:xfrm>
            <a:off x="1132136" y="1940872"/>
            <a:ext cx="2116137" cy="55563"/>
          </a:xfrm>
          <a:prstGeom prst="line">
            <a:avLst/>
          </a:prstGeom>
          <a:noFill/>
          <a:ln w="9525">
            <a:solidFill>
              <a:schemeClr val="tx1"/>
            </a:solidFill>
            <a:round/>
            <a:headEnd/>
            <a:tailEnd/>
          </a:ln>
          <a:effectLst/>
        </p:spPr>
        <p:txBody>
          <a:bodyPr/>
          <a:lstStyle/>
          <a:p>
            <a:endParaRPr lang="en-GB"/>
          </a:p>
        </p:txBody>
      </p:sp>
      <p:sp>
        <p:nvSpPr>
          <p:cNvPr id="92" name="Line 408"/>
          <p:cNvSpPr>
            <a:spLocks noChangeShapeType="1"/>
          </p:cNvSpPr>
          <p:nvPr/>
        </p:nvSpPr>
        <p:spPr bwMode="auto">
          <a:xfrm>
            <a:off x="1555998" y="2056760"/>
            <a:ext cx="0" cy="153987"/>
          </a:xfrm>
          <a:prstGeom prst="line">
            <a:avLst/>
          </a:prstGeom>
          <a:noFill/>
          <a:ln w="28575">
            <a:solidFill>
              <a:srgbClr val="CC0000"/>
            </a:solidFill>
            <a:round/>
            <a:headEnd/>
            <a:tailEnd/>
          </a:ln>
          <a:effectLst/>
        </p:spPr>
        <p:txBody>
          <a:bodyPr/>
          <a:lstStyle/>
          <a:p>
            <a:endParaRPr lang="en-GB"/>
          </a:p>
        </p:txBody>
      </p:sp>
      <p:sp>
        <p:nvSpPr>
          <p:cNvPr id="93" name="Oval 41"/>
          <p:cNvSpPr>
            <a:spLocks noChangeArrowheads="1"/>
          </p:cNvSpPr>
          <p:nvPr/>
        </p:nvSpPr>
        <p:spPr bwMode="auto">
          <a:xfrm>
            <a:off x="1803648" y="1563047"/>
            <a:ext cx="149225" cy="147638"/>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94" name="Oval 42"/>
          <p:cNvSpPr>
            <a:spLocks noChangeArrowheads="1"/>
          </p:cNvSpPr>
          <p:nvPr/>
        </p:nvSpPr>
        <p:spPr bwMode="auto">
          <a:xfrm>
            <a:off x="2497386" y="1559872"/>
            <a:ext cx="149225" cy="14605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95" name="Oval 43"/>
          <p:cNvSpPr>
            <a:spLocks noChangeArrowheads="1"/>
          </p:cNvSpPr>
          <p:nvPr/>
        </p:nvSpPr>
        <p:spPr bwMode="auto">
          <a:xfrm>
            <a:off x="3162548" y="1559872"/>
            <a:ext cx="150813" cy="14605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96" name="Oval 44"/>
          <p:cNvSpPr>
            <a:spLocks noChangeArrowheads="1"/>
          </p:cNvSpPr>
          <p:nvPr/>
        </p:nvSpPr>
        <p:spPr bwMode="auto">
          <a:xfrm>
            <a:off x="3162548" y="2920360"/>
            <a:ext cx="150813" cy="14763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97" name="Oval 45"/>
          <p:cNvSpPr>
            <a:spLocks noChangeArrowheads="1"/>
          </p:cNvSpPr>
          <p:nvPr/>
        </p:nvSpPr>
        <p:spPr bwMode="auto">
          <a:xfrm>
            <a:off x="2500561" y="2920360"/>
            <a:ext cx="149225" cy="14763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98" name="Oval 46"/>
          <p:cNvSpPr>
            <a:spLocks noChangeArrowheads="1"/>
          </p:cNvSpPr>
          <p:nvPr/>
        </p:nvSpPr>
        <p:spPr bwMode="auto">
          <a:xfrm>
            <a:off x="1800473" y="2925122"/>
            <a:ext cx="149225" cy="14605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99" name="Oval 47"/>
          <p:cNvSpPr>
            <a:spLocks noChangeArrowheads="1"/>
          </p:cNvSpPr>
          <p:nvPr/>
        </p:nvSpPr>
        <p:spPr bwMode="auto">
          <a:xfrm>
            <a:off x="1117848" y="2210747"/>
            <a:ext cx="150813" cy="14605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00" name="Oval 48"/>
          <p:cNvSpPr>
            <a:spLocks noChangeArrowheads="1"/>
          </p:cNvSpPr>
          <p:nvPr/>
        </p:nvSpPr>
        <p:spPr bwMode="auto">
          <a:xfrm>
            <a:off x="1108323" y="2909247"/>
            <a:ext cx="149225" cy="14605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01" name="Oval 49"/>
          <p:cNvSpPr>
            <a:spLocks noChangeArrowheads="1"/>
          </p:cNvSpPr>
          <p:nvPr/>
        </p:nvSpPr>
        <p:spPr bwMode="auto">
          <a:xfrm>
            <a:off x="1108323" y="1559872"/>
            <a:ext cx="149225" cy="14605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02" name="Oval 65"/>
          <p:cNvSpPr>
            <a:spLocks noChangeArrowheads="1"/>
          </p:cNvSpPr>
          <p:nvPr/>
        </p:nvSpPr>
        <p:spPr bwMode="auto">
          <a:xfrm>
            <a:off x="2506911" y="2210747"/>
            <a:ext cx="149225" cy="14605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03" name="Oval 66"/>
          <p:cNvSpPr>
            <a:spLocks noChangeArrowheads="1"/>
          </p:cNvSpPr>
          <p:nvPr/>
        </p:nvSpPr>
        <p:spPr bwMode="auto">
          <a:xfrm>
            <a:off x="3156198" y="2210747"/>
            <a:ext cx="149225" cy="14605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04" name="Oval 67"/>
          <p:cNvSpPr>
            <a:spLocks noChangeArrowheads="1"/>
          </p:cNvSpPr>
          <p:nvPr/>
        </p:nvSpPr>
        <p:spPr bwMode="auto">
          <a:xfrm>
            <a:off x="1416298" y="1817047"/>
            <a:ext cx="260350" cy="257175"/>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05" name="Oval 68"/>
          <p:cNvSpPr>
            <a:spLocks noChangeArrowheads="1"/>
          </p:cNvSpPr>
          <p:nvPr/>
        </p:nvSpPr>
        <p:spPr bwMode="auto">
          <a:xfrm>
            <a:off x="2108448" y="1817047"/>
            <a:ext cx="260350" cy="257175"/>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06" name="Oval 69"/>
          <p:cNvSpPr>
            <a:spLocks noChangeArrowheads="1"/>
          </p:cNvSpPr>
          <p:nvPr/>
        </p:nvSpPr>
        <p:spPr bwMode="auto">
          <a:xfrm>
            <a:off x="2098923" y="2501260"/>
            <a:ext cx="260350" cy="25558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07" name="Oval 70"/>
          <p:cNvSpPr>
            <a:spLocks noChangeArrowheads="1"/>
          </p:cNvSpPr>
          <p:nvPr/>
        </p:nvSpPr>
        <p:spPr bwMode="auto">
          <a:xfrm>
            <a:off x="1417886" y="2483797"/>
            <a:ext cx="258762" cy="257175"/>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08" name="Oval 75"/>
          <p:cNvSpPr>
            <a:spLocks noChangeArrowheads="1"/>
          </p:cNvSpPr>
          <p:nvPr/>
        </p:nvSpPr>
        <p:spPr bwMode="auto">
          <a:xfrm>
            <a:off x="1765548" y="2501260"/>
            <a:ext cx="260350" cy="285750"/>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09" name="Oval 76"/>
          <p:cNvSpPr>
            <a:spLocks noChangeArrowheads="1"/>
          </p:cNvSpPr>
          <p:nvPr/>
        </p:nvSpPr>
        <p:spPr bwMode="auto">
          <a:xfrm>
            <a:off x="2441823" y="2471097"/>
            <a:ext cx="260350" cy="285750"/>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10" name="Oval 77"/>
          <p:cNvSpPr>
            <a:spLocks noChangeArrowheads="1"/>
          </p:cNvSpPr>
          <p:nvPr/>
        </p:nvSpPr>
        <p:spPr bwMode="auto">
          <a:xfrm>
            <a:off x="3099048" y="2501260"/>
            <a:ext cx="260350" cy="255587"/>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11" name="Oval 78"/>
          <p:cNvSpPr>
            <a:spLocks noChangeArrowheads="1"/>
          </p:cNvSpPr>
          <p:nvPr/>
        </p:nvSpPr>
        <p:spPr bwMode="auto">
          <a:xfrm>
            <a:off x="1765548" y="1817047"/>
            <a:ext cx="260350" cy="287338"/>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12" name="Oval 79"/>
          <p:cNvSpPr>
            <a:spLocks noChangeArrowheads="1"/>
          </p:cNvSpPr>
          <p:nvPr/>
        </p:nvSpPr>
        <p:spPr bwMode="auto">
          <a:xfrm>
            <a:off x="2443411" y="1817047"/>
            <a:ext cx="260350" cy="287338"/>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13" name="Oval 80"/>
          <p:cNvSpPr>
            <a:spLocks noChangeArrowheads="1"/>
          </p:cNvSpPr>
          <p:nvPr/>
        </p:nvSpPr>
        <p:spPr bwMode="auto">
          <a:xfrm>
            <a:off x="3114923" y="1847210"/>
            <a:ext cx="260350" cy="25717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14" name="Oval 81"/>
          <p:cNvSpPr>
            <a:spLocks noChangeArrowheads="1"/>
          </p:cNvSpPr>
          <p:nvPr/>
        </p:nvSpPr>
        <p:spPr bwMode="auto">
          <a:xfrm>
            <a:off x="1043236" y="1817047"/>
            <a:ext cx="258762" cy="25717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15" name="Oval 82"/>
          <p:cNvSpPr>
            <a:spLocks noChangeArrowheads="1"/>
          </p:cNvSpPr>
          <p:nvPr/>
        </p:nvSpPr>
        <p:spPr bwMode="auto">
          <a:xfrm>
            <a:off x="1052761" y="2483797"/>
            <a:ext cx="260350" cy="25717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16" name="Oval 72"/>
          <p:cNvSpPr>
            <a:spLocks noChangeArrowheads="1"/>
          </p:cNvSpPr>
          <p:nvPr/>
        </p:nvSpPr>
        <p:spPr bwMode="auto">
          <a:xfrm>
            <a:off x="2779961" y="2483797"/>
            <a:ext cx="260350" cy="257175"/>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17" name="Oval 71"/>
          <p:cNvSpPr>
            <a:spLocks noChangeArrowheads="1"/>
          </p:cNvSpPr>
          <p:nvPr/>
        </p:nvSpPr>
        <p:spPr bwMode="auto">
          <a:xfrm>
            <a:off x="2795836" y="1831335"/>
            <a:ext cx="260350" cy="257175"/>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18" name="Oval 407"/>
          <p:cNvSpPr>
            <a:spLocks noChangeArrowheads="1"/>
          </p:cNvSpPr>
          <p:nvPr/>
        </p:nvSpPr>
        <p:spPr bwMode="auto">
          <a:xfrm>
            <a:off x="1814761" y="2213922"/>
            <a:ext cx="150812" cy="14605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19" name="Line 414"/>
          <p:cNvSpPr>
            <a:spLocks noChangeShapeType="1"/>
          </p:cNvSpPr>
          <p:nvPr/>
        </p:nvSpPr>
        <p:spPr bwMode="auto">
          <a:xfrm>
            <a:off x="2238623" y="2059935"/>
            <a:ext cx="0" cy="153987"/>
          </a:xfrm>
          <a:prstGeom prst="line">
            <a:avLst/>
          </a:prstGeom>
          <a:noFill/>
          <a:ln w="28575">
            <a:solidFill>
              <a:srgbClr val="CC0000"/>
            </a:solidFill>
            <a:round/>
            <a:headEnd/>
            <a:tailEnd/>
          </a:ln>
          <a:effectLst/>
        </p:spPr>
        <p:txBody>
          <a:bodyPr/>
          <a:lstStyle/>
          <a:p>
            <a:endParaRPr lang="en-GB"/>
          </a:p>
        </p:txBody>
      </p:sp>
      <p:sp>
        <p:nvSpPr>
          <p:cNvPr id="120" name="Line 415"/>
          <p:cNvSpPr>
            <a:spLocks noChangeShapeType="1"/>
          </p:cNvSpPr>
          <p:nvPr/>
        </p:nvSpPr>
        <p:spPr bwMode="auto">
          <a:xfrm>
            <a:off x="2238623" y="2363147"/>
            <a:ext cx="0" cy="150813"/>
          </a:xfrm>
          <a:prstGeom prst="line">
            <a:avLst/>
          </a:prstGeom>
          <a:noFill/>
          <a:ln w="28575">
            <a:solidFill>
              <a:srgbClr val="CC0000"/>
            </a:solidFill>
            <a:round/>
            <a:headEnd/>
            <a:tailEnd/>
          </a:ln>
          <a:effectLst/>
        </p:spPr>
        <p:txBody>
          <a:bodyPr/>
          <a:lstStyle/>
          <a:p>
            <a:endParaRPr lang="en-GB"/>
          </a:p>
        </p:txBody>
      </p:sp>
      <p:sp>
        <p:nvSpPr>
          <p:cNvPr id="121" name="Line 417"/>
          <p:cNvSpPr>
            <a:spLocks noChangeShapeType="1"/>
          </p:cNvSpPr>
          <p:nvPr/>
        </p:nvSpPr>
        <p:spPr bwMode="auto">
          <a:xfrm>
            <a:off x="2916486" y="2329810"/>
            <a:ext cx="0" cy="150812"/>
          </a:xfrm>
          <a:prstGeom prst="line">
            <a:avLst/>
          </a:prstGeom>
          <a:noFill/>
          <a:ln w="28575">
            <a:solidFill>
              <a:srgbClr val="CC0000"/>
            </a:solidFill>
            <a:round/>
            <a:headEnd/>
            <a:tailEnd/>
          </a:ln>
          <a:effectLst/>
        </p:spPr>
        <p:txBody>
          <a:bodyPr/>
          <a:lstStyle/>
          <a:p>
            <a:endParaRPr lang="en-GB"/>
          </a:p>
        </p:txBody>
      </p:sp>
      <p:sp>
        <p:nvSpPr>
          <p:cNvPr id="122" name="Oval 432"/>
          <p:cNvSpPr>
            <a:spLocks noChangeArrowheads="1"/>
          </p:cNvSpPr>
          <p:nvPr/>
        </p:nvSpPr>
        <p:spPr bwMode="auto">
          <a:xfrm>
            <a:off x="1524248" y="2234560"/>
            <a:ext cx="71438" cy="7302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23" name="Oval 433"/>
          <p:cNvSpPr>
            <a:spLocks noChangeArrowheads="1"/>
          </p:cNvSpPr>
          <p:nvPr/>
        </p:nvSpPr>
        <p:spPr bwMode="auto">
          <a:xfrm>
            <a:off x="2216398" y="2248847"/>
            <a:ext cx="71438" cy="7302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24" name="Oval 434"/>
          <p:cNvSpPr>
            <a:spLocks noChangeArrowheads="1"/>
          </p:cNvSpPr>
          <p:nvPr/>
        </p:nvSpPr>
        <p:spPr bwMode="auto">
          <a:xfrm>
            <a:off x="2892673" y="2220272"/>
            <a:ext cx="71438" cy="7302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25" name="Oval 435"/>
          <p:cNvSpPr>
            <a:spLocks noChangeArrowheads="1"/>
          </p:cNvSpPr>
          <p:nvPr/>
        </p:nvSpPr>
        <p:spPr bwMode="auto">
          <a:xfrm>
            <a:off x="2186236" y="1615435"/>
            <a:ext cx="71437" cy="7302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26" name="Oval 436"/>
          <p:cNvSpPr>
            <a:spLocks noChangeArrowheads="1"/>
          </p:cNvSpPr>
          <p:nvPr/>
        </p:nvSpPr>
        <p:spPr bwMode="auto">
          <a:xfrm>
            <a:off x="2878386" y="1613847"/>
            <a:ext cx="71437" cy="7302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27" name="Oval 437"/>
          <p:cNvSpPr>
            <a:spLocks noChangeArrowheads="1"/>
          </p:cNvSpPr>
          <p:nvPr/>
        </p:nvSpPr>
        <p:spPr bwMode="auto">
          <a:xfrm>
            <a:off x="1509961" y="1601147"/>
            <a:ext cx="71437" cy="7302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28" name="Oval 438"/>
          <p:cNvSpPr>
            <a:spLocks noChangeArrowheads="1"/>
          </p:cNvSpPr>
          <p:nvPr/>
        </p:nvSpPr>
        <p:spPr bwMode="auto">
          <a:xfrm>
            <a:off x="1509961" y="2955285"/>
            <a:ext cx="71437" cy="7302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29" name="Oval 439"/>
          <p:cNvSpPr>
            <a:spLocks noChangeArrowheads="1"/>
          </p:cNvSpPr>
          <p:nvPr/>
        </p:nvSpPr>
        <p:spPr bwMode="auto">
          <a:xfrm>
            <a:off x="2187823" y="2969572"/>
            <a:ext cx="71438" cy="7302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30" name="Oval 440"/>
          <p:cNvSpPr>
            <a:spLocks noChangeArrowheads="1"/>
          </p:cNvSpPr>
          <p:nvPr/>
        </p:nvSpPr>
        <p:spPr bwMode="auto">
          <a:xfrm>
            <a:off x="2864098" y="2969572"/>
            <a:ext cx="71438" cy="7302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31" name="Text Box 497"/>
          <p:cNvSpPr txBox="1">
            <a:spLocks noChangeArrowheads="1"/>
          </p:cNvSpPr>
          <p:nvPr/>
        </p:nvSpPr>
        <p:spPr bwMode="auto">
          <a:xfrm>
            <a:off x="323528" y="1270501"/>
            <a:ext cx="915635" cy="369332"/>
          </a:xfrm>
          <a:prstGeom prst="rect">
            <a:avLst/>
          </a:prstGeom>
          <a:noFill/>
          <a:ln w="9525">
            <a:noFill/>
            <a:miter lim="800000"/>
            <a:headEnd/>
            <a:tailEnd/>
          </a:ln>
          <a:effectLst/>
        </p:spPr>
        <p:txBody>
          <a:bodyPr wrap="none">
            <a:spAutoFit/>
          </a:bodyPr>
          <a:lstStyle/>
          <a:p>
            <a:r>
              <a:rPr lang="fr-FR" b="1" dirty="0" err="1" smtClean="0">
                <a:solidFill>
                  <a:schemeClr val="tx1"/>
                </a:solidFill>
              </a:rPr>
              <a:t>Before</a:t>
            </a:r>
            <a:endParaRPr lang="fr-FR" b="1" dirty="0">
              <a:solidFill>
                <a:schemeClr val="tx1"/>
              </a:solidFill>
            </a:endParaRPr>
          </a:p>
        </p:txBody>
      </p:sp>
      <p:sp>
        <p:nvSpPr>
          <p:cNvPr id="132" name="Text Box 498"/>
          <p:cNvSpPr txBox="1">
            <a:spLocks noChangeArrowheads="1"/>
          </p:cNvSpPr>
          <p:nvPr/>
        </p:nvSpPr>
        <p:spPr bwMode="auto">
          <a:xfrm>
            <a:off x="8028236" y="1269360"/>
            <a:ext cx="723275" cy="369332"/>
          </a:xfrm>
          <a:prstGeom prst="rect">
            <a:avLst/>
          </a:prstGeom>
          <a:noFill/>
          <a:ln w="9525">
            <a:noFill/>
            <a:miter lim="800000"/>
            <a:headEnd/>
            <a:tailEnd/>
          </a:ln>
          <a:effectLst/>
        </p:spPr>
        <p:txBody>
          <a:bodyPr wrap="none">
            <a:spAutoFit/>
          </a:bodyPr>
          <a:lstStyle/>
          <a:p>
            <a:r>
              <a:rPr lang="fr-FR" b="1" dirty="0" err="1" smtClean="0">
                <a:solidFill>
                  <a:schemeClr val="tx1"/>
                </a:solidFill>
              </a:rPr>
              <a:t>After</a:t>
            </a:r>
            <a:endParaRPr lang="fr-FR" b="1" dirty="0">
              <a:solidFill>
                <a:schemeClr val="tx1"/>
              </a:solidFill>
            </a:endParaRPr>
          </a:p>
        </p:txBody>
      </p:sp>
      <p:grpSp>
        <p:nvGrpSpPr>
          <p:cNvPr id="134" name="Group 501"/>
          <p:cNvGrpSpPr>
            <a:grpSpLocks/>
          </p:cNvGrpSpPr>
          <p:nvPr/>
        </p:nvGrpSpPr>
        <p:grpSpPr bwMode="auto">
          <a:xfrm>
            <a:off x="5135811" y="1558285"/>
            <a:ext cx="2819400" cy="1512887"/>
            <a:chOff x="3191" y="1253"/>
            <a:chExt cx="1776" cy="953"/>
          </a:xfrm>
        </p:grpSpPr>
        <p:sp>
          <p:nvSpPr>
            <p:cNvPr id="135" name="Line 493"/>
            <p:cNvSpPr>
              <a:spLocks noChangeShapeType="1"/>
            </p:cNvSpPr>
            <p:nvPr/>
          </p:nvSpPr>
          <p:spPr bwMode="auto">
            <a:xfrm>
              <a:off x="4323" y="1298"/>
              <a:ext cx="0" cy="848"/>
            </a:xfrm>
            <a:prstGeom prst="line">
              <a:avLst/>
            </a:prstGeom>
            <a:noFill/>
            <a:ln w="9525">
              <a:solidFill>
                <a:schemeClr val="tx1"/>
              </a:solidFill>
              <a:round/>
              <a:headEnd/>
              <a:tailEnd/>
            </a:ln>
            <a:effectLst/>
          </p:spPr>
          <p:txBody>
            <a:bodyPr/>
            <a:lstStyle/>
            <a:p>
              <a:endParaRPr lang="en-GB"/>
            </a:p>
          </p:txBody>
        </p:sp>
        <p:sp>
          <p:nvSpPr>
            <p:cNvPr id="136" name="Line 492"/>
            <p:cNvSpPr>
              <a:spLocks noChangeShapeType="1"/>
            </p:cNvSpPr>
            <p:nvPr/>
          </p:nvSpPr>
          <p:spPr bwMode="auto">
            <a:xfrm>
              <a:off x="3878" y="1298"/>
              <a:ext cx="0" cy="848"/>
            </a:xfrm>
            <a:prstGeom prst="line">
              <a:avLst/>
            </a:prstGeom>
            <a:noFill/>
            <a:ln w="9525">
              <a:solidFill>
                <a:schemeClr val="tx1"/>
              </a:solidFill>
              <a:round/>
              <a:headEnd/>
              <a:tailEnd/>
            </a:ln>
            <a:effectLst/>
          </p:spPr>
          <p:txBody>
            <a:bodyPr/>
            <a:lstStyle/>
            <a:p>
              <a:endParaRPr lang="en-GB"/>
            </a:p>
          </p:txBody>
        </p:sp>
        <p:sp>
          <p:nvSpPr>
            <p:cNvPr id="137" name="Line 491"/>
            <p:cNvSpPr>
              <a:spLocks noChangeShapeType="1"/>
            </p:cNvSpPr>
            <p:nvPr/>
          </p:nvSpPr>
          <p:spPr bwMode="auto">
            <a:xfrm>
              <a:off x="3443" y="1298"/>
              <a:ext cx="0" cy="848"/>
            </a:xfrm>
            <a:prstGeom prst="line">
              <a:avLst/>
            </a:prstGeom>
            <a:noFill/>
            <a:ln w="9525">
              <a:solidFill>
                <a:schemeClr val="tx1"/>
              </a:solidFill>
              <a:round/>
              <a:headEnd/>
              <a:tailEnd/>
            </a:ln>
            <a:effectLst/>
          </p:spPr>
          <p:txBody>
            <a:bodyPr/>
            <a:lstStyle/>
            <a:p>
              <a:endParaRPr lang="en-GB"/>
            </a:p>
          </p:txBody>
        </p:sp>
        <p:sp>
          <p:nvSpPr>
            <p:cNvPr id="138" name="Line 489"/>
            <p:cNvSpPr>
              <a:spLocks noChangeShapeType="1"/>
            </p:cNvSpPr>
            <p:nvPr/>
          </p:nvSpPr>
          <p:spPr bwMode="auto">
            <a:xfrm>
              <a:off x="3200" y="1747"/>
              <a:ext cx="1316" cy="0"/>
            </a:xfrm>
            <a:prstGeom prst="line">
              <a:avLst/>
            </a:prstGeom>
            <a:noFill/>
            <a:ln w="9525">
              <a:solidFill>
                <a:schemeClr val="tx1"/>
              </a:solidFill>
              <a:round/>
              <a:headEnd/>
              <a:tailEnd/>
            </a:ln>
            <a:effectLst/>
          </p:spPr>
          <p:txBody>
            <a:bodyPr/>
            <a:lstStyle/>
            <a:p>
              <a:endParaRPr lang="en-GB"/>
            </a:p>
          </p:txBody>
        </p:sp>
        <p:sp>
          <p:nvSpPr>
            <p:cNvPr id="139" name="Line 488"/>
            <p:cNvSpPr>
              <a:spLocks noChangeShapeType="1"/>
            </p:cNvSpPr>
            <p:nvPr/>
          </p:nvSpPr>
          <p:spPr bwMode="auto">
            <a:xfrm>
              <a:off x="3200" y="1298"/>
              <a:ext cx="1316" cy="0"/>
            </a:xfrm>
            <a:prstGeom prst="line">
              <a:avLst/>
            </a:prstGeom>
            <a:noFill/>
            <a:ln w="9525">
              <a:solidFill>
                <a:schemeClr val="tx1"/>
              </a:solidFill>
              <a:round/>
              <a:headEnd/>
              <a:tailEnd/>
            </a:ln>
            <a:effectLst/>
          </p:spPr>
          <p:txBody>
            <a:bodyPr/>
            <a:lstStyle/>
            <a:p>
              <a:endParaRPr lang="en-GB"/>
            </a:p>
          </p:txBody>
        </p:sp>
        <p:sp>
          <p:nvSpPr>
            <p:cNvPr id="140" name="Line 457"/>
            <p:cNvSpPr>
              <a:spLocks noChangeShapeType="1"/>
            </p:cNvSpPr>
            <p:nvPr/>
          </p:nvSpPr>
          <p:spPr bwMode="auto">
            <a:xfrm>
              <a:off x="3218" y="2158"/>
              <a:ext cx="1724" cy="0"/>
            </a:xfrm>
            <a:prstGeom prst="line">
              <a:avLst/>
            </a:prstGeom>
            <a:noFill/>
            <a:ln w="9525">
              <a:solidFill>
                <a:schemeClr val="tx1"/>
              </a:solidFill>
              <a:round/>
              <a:headEnd/>
              <a:tailEnd/>
            </a:ln>
            <a:effectLst/>
          </p:spPr>
          <p:txBody>
            <a:bodyPr/>
            <a:lstStyle/>
            <a:p>
              <a:endParaRPr lang="en-GB"/>
            </a:p>
          </p:txBody>
        </p:sp>
        <p:sp>
          <p:nvSpPr>
            <p:cNvPr id="141" name="Line 9"/>
            <p:cNvSpPr>
              <a:spLocks noChangeShapeType="1"/>
            </p:cNvSpPr>
            <p:nvPr/>
          </p:nvSpPr>
          <p:spPr bwMode="auto">
            <a:xfrm>
              <a:off x="4725" y="1375"/>
              <a:ext cx="0" cy="282"/>
            </a:xfrm>
            <a:prstGeom prst="line">
              <a:avLst/>
            </a:prstGeom>
            <a:noFill/>
            <a:ln w="9525">
              <a:solidFill>
                <a:schemeClr val="tx1"/>
              </a:solidFill>
              <a:round/>
              <a:headEnd/>
              <a:tailEnd/>
            </a:ln>
            <a:effectLst/>
          </p:spPr>
          <p:txBody>
            <a:bodyPr/>
            <a:lstStyle/>
            <a:p>
              <a:endParaRPr lang="en-GB"/>
            </a:p>
          </p:txBody>
        </p:sp>
        <p:grpSp>
          <p:nvGrpSpPr>
            <p:cNvPr id="142" name="Group 147"/>
            <p:cNvGrpSpPr>
              <a:grpSpLocks/>
            </p:cNvGrpSpPr>
            <p:nvPr/>
          </p:nvGrpSpPr>
          <p:grpSpPr bwMode="auto">
            <a:xfrm>
              <a:off x="4536" y="1314"/>
              <a:ext cx="384" cy="420"/>
              <a:chOff x="1374" y="1108"/>
              <a:chExt cx="191" cy="199"/>
            </a:xfrm>
          </p:grpSpPr>
          <p:sp>
            <p:nvSpPr>
              <p:cNvPr id="194" name="Line 148"/>
              <p:cNvSpPr>
                <a:spLocks noChangeShapeType="1"/>
              </p:cNvSpPr>
              <p:nvPr/>
            </p:nvSpPr>
            <p:spPr bwMode="auto">
              <a:xfrm>
                <a:off x="1374" y="1108"/>
                <a:ext cx="91" cy="45"/>
              </a:xfrm>
              <a:prstGeom prst="line">
                <a:avLst/>
              </a:prstGeom>
              <a:noFill/>
              <a:ln w="9525">
                <a:solidFill>
                  <a:schemeClr val="tx1"/>
                </a:solidFill>
                <a:round/>
                <a:headEnd/>
                <a:tailEnd/>
              </a:ln>
              <a:effectLst/>
            </p:spPr>
            <p:txBody>
              <a:bodyPr/>
              <a:lstStyle/>
              <a:p>
                <a:endParaRPr lang="en-GB"/>
              </a:p>
            </p:txBody>
          </p:sp>
          <p:sp>
            <p:nvSpPr>
              <p:cNvPr id="195" name="Line 149"/>
              <p:cNvSpPr>
                <a:spLocks noChangeShapeType="1"/>
              </p:cNvSpPr>
              <p:nvPr/>
            </p:nvSpPr>
            <p:spPr bwMode="auto">
              <a:xfrm flipV="1">
                <a:off x="1374" y="1262"/>
                <a:ext cx="91" cy="45"/>
              </a:xfrm>
              <a:prstGeom prst="line">
                <a:avLst/>
              </a:prstGeom>
              <a:noFill/>
              <a:ln w="9525">
                <a:solidFill>
                  <a:schemeClr val="tx1"/>
                </a:solidFill>
                <a:round/>
                <a:headEnd/>
                <a:tailEnd/>
              </a:ln>
              <a:effectLst/>
            </p:spPr>
            <p:txBody>
              <a:bodyPr/>
              <a:lstStyle/>
              <a:p>
                <a:endParaRPr lang="en-GB"/>
              </a:p>
            </p:txBody>
          </p:sp>
          <p:sp>
            <p:nvSpPr>
              <p:cNvPr id="196" name="Line 150"/>
              <p:cNvSpPr>
                <a:spLocks noChangeShapeType="1"/>
              </p:cNvSpPr>
              <p:nvPr/>
            </p:nvSpPr>
            <p:spPr bwMode="auto">
              <a:xfrm>
                <a:off x="1465" y="1262"/>
                <a:ext cx="91" cy="45"/>
              </a:xfrm>
              <a:prstGeom prst="line">
                <a:avLst/>
              </a:prstGeom>
              <a:noFill/>
              <a:ln w="9525">
                <a:solidFill>
                  <a:schemeClr val="tx1"/>
                </a:solidFill>
                <a:round/>
                <a:headEnd/>
                <a:tailEnd/>
              </a:ln>
              <a:effectLst/>
            </p:spPr>
            <p:txBody>
              <a:bodyPr/>
              <a:lstStyle/>
              <a:p>
                <a:endParaRPr lang="en-GB"/>
              </a:p>
            </p:txBody>
          </p:sp>
          <p:sp>
            <p:nvSpPr>
              <p:cNvPr id="197" name="Line 151"/>
              <p:cNvSpPr>
                <a:spLocks noChangeShapeType="1"/>
              </p:cNvSpPr>
              <p:nvPr/>
            </p:nvSpPr>
            <p:spPr bwMode="auto">
              <a:xfrm flipV="1">
                <a:off x="1474" y="1117"/>
                <a:ext cx="91" cy="45"/>
              </a:xfrm>
              <a:prstGeom prst="line">
                <a:avLst/>
              </a:prstGeom>
              <a:noFill/>
              <a:ln w="9525">
                <a:solidFill>
                  <a:schemeClr val="tx1"/>
                </a:solidFill>
                <a:round/>
                <a:headEnd/>
                <a:tailEnd/>
              </a:ln>
              <a:effectLst/>
            </p:spPr>
            <p:txBody>
              <a:bodyPr/>
              <a:lstStyle/>
              <a:p>
                <a:endParaRPr lang="en-GB"/>
              </a:p>
            </p:txBody>
          </p:sp>
        </p:grpSp>
        <p:grpSp>
          <p:nvGrpSpPr>
            <p:cNvPr id="143" name="Group 152"/>
            <p:cNvGrpSpPr>
              <a:grpSpLocks/>
            </p:cNvGrpSpPr>
            <p:nvPr/>
          </p:nvGrpSpPr>
          <p:grpSpPr bwMode="auto">
            <a:xfrm>
              <a:off x="3886" y="1516"/>
              <a:ext cx="407" cy="411"/>
              <a:chOff x="1374" y="1108"/>
              <a:chExt cx="191" cy="199"/>
            </a:xfrm>
          </p:grpSpPr>
          <p:sp>
            <p:nvSpPr>
              <p:cNvPr id="190" name="Line 153"/>
              <p:cNvSpPr>
                <a:spLocks noChangeShapeType="1"/>
              </p:cNvSpPr>
              <p:nvPr/>
            </p:nvSpPr>
            <p:spPr bwMode="auto">
              <a:xfrm>
                <a:off x="1374" y="1108"/>
                <a:ext cx="91" cy="45"/>
              </a:xfrm>
              <a:prstGeom prst="line">
                <a:avLst/>
              </a:prstGeom>
              <a:noFill/>
              <a:ln w="9525">
                <a:solidFill>
                  <a:schemeClr val="tx1"/>
                </a:solidFill>
                <a:round/>
                <a:headEnd/>
                <a:tailEnd/>
              </a:ln>
              <a:effectLst/>
            </p:spPr>
            <p:txBody>
              <a:bodyPr/>
              <a:lstStyle/>
              <a:p>
                <a:endParaRPr lang="en-GB"/>
              </a:p>
            </p:txBody>
          </p:sp>
          <p:sp>
            <p:nvSpPr>
              <p:cNvPr id="191" name="Line 154"/>
              <p:cNvSpPr>
                <a:spLocks noChangeShapeType="1"/>
              </p:cNvSpPr>
              <p:nvPr/>
            </p:nvSpPr>
            <p:spPr bwMode="auto">
              <a:xfrm flipV="1">
                <a:off x="1374" y="1262"/>
                <a:ext cx="91" cy="45"/>
              </a:xfrm>
              <a:prstGeom prst="line">
                <a:avLst/>
              </a:prstGeom>
              <a:noFill/>
              <a:ln w="9525">
                <a:solidFill>
                  <a:schemeClr val="tx1"/>
                </a:solidFill>
                <a:round/>
                <a:headEnd/>
                <a:tailEnd/>
              </a:ln>
              <a:effectLst/>
            </p:spPr>
            <p:txBody>
              <a:bodyPr/>
              <a:lstStyle/>
              <a:p>
                <a:endParaRPr lang="en-GB"/>
              </a:p>
            </p:txBody>
          </p:sp>
          <p:sp>
            <p:nvSpPr>
              <p:cNvPr id="192" name="Line 155"/>
              <p:cNvSpPr>
                <a:spLocks noChangeShapeType="1"/>
              </p:cNvSpPr>
              <p:nvPr/>
            </p:nvSpPr>
            <p:spPr bwMode="auto">
              <a:xfrm>
                <a:off x="1465" y="1262"/>
                <a:ext cx="91" cy="45"/>
              </a:xfrm>
              <a:prstGeom prst="line">
                <a:avLst/>
              </a:prstGeom>
              <a:noFill/>
              <a:ln w="9525">
                <a:solidFill>
                  <a:schemeClr val="tx1"/>
                </a:solidFill>
                <a:round/>
                <a:headEnd/>
                <a:tailEnd/>
              </a:ln>
              <a:effectLst/>
            </p:spPr>
            <p:txBody>
              <a:bodyPr/>
              <a:lstStyle/>
              <a:p>
                <a:endParaRPr lang="en-GB"/>
              </a:p>
            </p:txBody>
          </p:sp>
          <p:sp>
            <p:nvSpPr>
              <p:cNvPr id="193" name="Line 156"/>
              <p:cNvSpPr>
                <a:spLocks noChangeShapeType="1"/>
              </p:cNvSpPr>
              <p:nvPr/>
            </p:nvSpPr>
            <p:spPr bwMode="auto">
              <a:xfrm flipV="1">
                <a:off x="1474" y="1117"/>
                <a:ext cx="91" cy="45"/>
              </a:xfrm>
              <a:prstGeom prst="line">
                <a:avLst/>
              </a:prstGeom>
              <a:noFill/>
              <a:ln w="9525">
                <a:solidFill>
                  <a:schemeClr val="tx1"/>
                </a:solidFill>
                <a:round/>
                <a:headEnd/>
                <a:tailEnd/>
              </a:ln>
              <a:effectLst/>
            </p:spPr>
            <p:txBody>
              <a:bodyPr/>
              <a:lstStyle/>
              <a:p>
                <a:endParaRPr lang="en-GB"/>
              </a:p>
            </p:txBody>
          </p:sp>
        </p:grpSp>
        <p:grpSp>
          <p:nvGrpSpPr>
            <p:cNvPr id="144" name="Group 157"/>
            <p:cNvGrpSpPr>
              <a:grpSpLocks/>
            </p:cNvGrpSpPr>
            <p:nvPr/>
          </p:nvGrpSpPr>
          <p:grpSpPr bwMode="auto">
            <a:xfrm>
              <a:off x="3458" y="1516"/>
              <a:ext cx="407" cy="411"/>
              <a:chOff x="1374" y="1108"/>
              <a:chExt cx="191" cy="199"/>
            </a:xfrm>
          </p:grpSpPr>
          <p:sp>
            <p:nvSpPr>
              <p:cNvPr id="186" name="Line 158"/>
              <p:cNvSpPr>
                <a:spLocks noChangeShapeType="1"/>
              </p:cNvSpPr>
              <p:nvPr/>
            </p:nvSpPr>
            <p:spPr bwMode="auto">
              <a:xfrm>
                <a:off x="1374" y="1108"/>
                <a:ext cx="91" cy="45"/>
              </a:xfrm>
              <a:prstGeom prst="line">
                <a:avLst/>
              </a:prstGeom>
              <a:noFill/>
              <a:ln w="9525">
                <a:solidFill>
                  <a:schemeClr val="tx1"/>
                </a:solidFill>
                <a:round/>
                <a:headEnd/>
                <a:tailEnd/>
              </a:ln>
              <a:effectLst/>
            </p:spPr>
            <p:txBody>
              <a:bodyPr/>
              <a:lstStyle/>
              <a:p>
                <a:endParaRPr lang="en-GB"/>
              </a:p>
            </p:txBody>
          </p:sp>
          <p:sp>
            <p:nvSpPr>
              <p:cNvPr id="187" name="Line 159"/>
              <p:cNvSpPr>
                <a:spLocks noChangeShapeType="1"/>
              </p:cNvSpPr>
              <p:nvPr/>
            </p:nvSpPr>
            <p:spPr bwMode="auto">
              <a:xfrm flipV="1">
                <a:off x="1374" y="1262"/>
                <a:ext cx="91" cy="45"/>
              </a:xfrm>
              <a:prstGeom prst="line">
                <a:avLst/>
              </a:prstGeom>
              <a:noFill/>
              <a:ln w="9525">
                <a:solidFill>
                  <a:schemeClr val="tx1"/>
                </a:solidFill>
                <a:round/>
                <a:headEnd/>
                <a:tailEnd/>
              </a:ln>
              <a:effectLst/>
            </p:spPr>
            <p:txBody>
              <a:bodyPr/>
              <a:lstStyle/>
              <a:p>
                <a:endParaRPr lang="en-GB"/>
              </a:p>
            </p:txBody>
          </p:sp>
          <p:sp>
            <p:nvSpPr>
              <p:cNvPr id="188" name="Line 160"/>
              <p:cNvSpPr>
                <a:spLocks noChangeShapeType="1"/>
              </p:cNvSpPr>
              <p:nvPr/>
            </p:nvSpPr>
            <p:spPr bwMode="auto">
              <a:xfrm>
                <a:off x="1465" y="1262"/>
                <a:ext cx="91" cy="45"/>
              </a:xfrm>
              <a:prstGeom prst="line">
                <a:avLst/>
              </a:prstGeom>
              <a:noFill/>
              <a:ln w="9525">
                <a:solidFill>
                  <a:schemeClr val="tx1"/>
                </a:solidFill>
                <a:round/>
                <a:headEnd/>
                <a:tailEnd/>
              </a:ln>
              <a:effectLst/>
            </p:spPr>
            <p:txBody>
              <a:bodyPr/>
              <a:lstStyle/>
              <a:p>
                <a:endParaRPr lang="en-GB"/>
              </a:p>
            </p:txBody>
          </p:sp>
          <p:sp>
            <p:nvSpPr>
              <p:cNvPr id="189" name="Line 161"/>
              <p:cNvSpPr>
                <a:spLocks noChangeShapeType="1"/>
              </p:cNvSpPr>
              <p:nvPr/>
            </p:nvSpPr>
            <p:spPr bwMode="auto">
              <a:xfrm flipV="1">
                <a:off x="1474" y="1117"/>
                <a:ext cx="91" cy="45"/>
              </a:xfrm>
              <a:prstGeom prst="line">
                <a:avLst/>
              </a:prstGeom>
              <a:noFill/>
              <a:ln w="9525">
                <a:solidFill>
                  <a:schemeClr val="tx1"/>
                </a:solidFill>
                <a:round/>
                <a:headEnd/>
                <a:tailEnd/>
              </a:ln>
              <a:effectLst/>
            </p:spPr>
            <p:txBody>
              <a:bodyPr/>
              <a:lstStyle/>
              <a:p>
                <a:endParaRPr lang="en-GB"/>
              </a:p>
            </p:txBody>
          </p:sp>
        </p:grpSp>
        <p:sp>
          <p:nvSpPr>
            <p:cNvPr id="145" name="Oval 168"/>
            <p:cNvSpPr>
              <a:spLocks noChangeArrowheads="1"/>
            </p:cNvSpPr>
            <p:nvPr/>
          </p:nvSpPr>
          <p:spPr bwMode="auto">
            <a:xfrm>
              <a:off x="3365" y="1432"/>
              <a:ext cx="167" cy="179"/>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46" name="Oval 169"/>
            <p:cNvSpPr>
              <a:spLocks noChangeArrowheads="1"/>
            </p:cNvSpPr>
            <p:nvPr/>
          </p:nvSpPr>
          <p:spPr bwMode="auto">
            <a:xfrm>
              <a:off x="3800" y="1441"/>
              <a:ext cx="167" cy="179"/>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47" name="Oval 170"/>
            <p:cNvSpPr>
              <a:spLocks noChangeArrowheads="1"/>
            </p:cNvSpPr>
            <p:nvPr/>
          </p:nvSpPr>
          <p:spPr bwMode="auto">
            <a:xfrm>
              <a:off x="4230" y="1461"/>
              <a:ext cx="167" cy="159"/>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48" name="Oval 171"/>
            <p:cNvSpPr>
              <a:spLocks noChangeArrowheads="1"/>
            </p:cNvSpPr>
            <p:nvPr/>
          </p:nvSpPr>
          <p:spPr bwMode="auto">
            <a:xfrm>
              <a:off x="3357" y="1846"/>
              <a:ext cx="167" cy="179"/>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49" name="Oval 172"/>
            <p:cNvSpPr>
              <a:spLocks noChangeArrowheads="1"/>
            </p:cNvSpPr>
            <p:nvPr/>
          </p:nvSpPr>
          <p:spPr bwMode="auto">
            <a:xfrm>
              <a:off x="3801" y="1846"/>
              <a:ext cx="167" cy="179"/>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50" name="Oval 173"/>
            <p:cNvSpPr>
              <a:spLocks noChangeArrowheads="1"/>
            </p:cNvSpPr>
            <p:nvPr/>
          </p:nvSpPr>
          <p:spPr bwMode="auto">
            <a:xfrm>
              <a:off x="4231" y="1864"/>
              <a:ext cx="167" cy="161"/>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51" name="Line 174"/>
            <p:cNvSpPr>
              <a:spLocks noChangeShapeType="1"/>
            </p:cNvSpPr>
            <p:nvPr/>
          </p:nvSpPr>
          <p:spPr bwMode="auto">
            <a:xfrm>
              <a:off x="4945" y="1318"/>
              <a:ext cx="0" cy="848"/>
            </a:xfrm>
            <a:prstGeom prst="line">
              <a:avLst/>
            </a:prstGeom>
            <a:noFill/>
            <a:ln w="9525">
              <a:solidFill>
                <a:schemeClr val="tx1"/>
              </a:solidFill>
              <a:round/>
              <a:headEnd/>
              <a:tailEnd/>
            </a:ln>
            <a:effectLst/>
          </p:spPr>
          <p:txBody>
            <a:bodyPr/>
            <a:lstStyle/>
            <a:p>
              <a:endParaRPr lang="en-GB"/>
            </a:p>
          </p:txBody>
        </p:sp>
        <p:sp>
          <p:nvSpPr>
            <p:cNvPr id="152" name="Line 175"/>
            <p:cNvSpPr>
              <a:spLocks noChangeShapeType="1"/>
            </p:cNvSpPr>
            <p:nvPr/>
          </p:nvSpPr>
          <p:spPr bwMode="auto">
            <a:xfrm>
              <a:off x="3212" y="1318"/>
              <a:ext cx="0" cy="848"/>
            </a:xfrm>
            <a:prstGeom prst="line">
              <a:avLst/>
            </a:prstGeom>
            <a:noFill/>
            <a:ln w="9525">
              <a:solidFill>
                <a:schemeClr val="tx1"/>
              </a:solidFill>
              <a:round/>
              <a:headEnd/>
              <a:tailEnd/>
            </a:ln>
            <a:effectLst/>
          </p:spPr>
          <p:txBody>
            <a:bodyPr/>
            <a:lstStyle/>
            <a:p>
              <a:endParaRPr lang="en-GB"/>
            </a:p>
          </p:txBody>
        </p:sp>
        <p:sp>
          <p:nvSpPr>
            <p:cNvPr id="153" name="Oval 184"/>
            <p:cNvSpPr>
              <a:spLocks noChangeArrowheads="1"/>
            </p:cNvSpPr>
            <p:nvPr/>
          </p:nvSpPr>
          <p:spPr bwMode="auto">
            <a:xfrm>
              <a:off x="3400" y="1694"/>
              <a:ext cx="96" cy="92"/>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54" name="Oval 202"/>
            <p:cNvSpPr>
              <a:spLocks noChangeArrowheads="1"/>
            </p:cNvSpPr>
            <p:nvPr/>
          </p:nvSpPr>
          <p:spPr bwMode="auto">
            <a:xfrm>
              <a:off x="4271" y="1703"/>
              <a:ext cx="96" cy="92"/>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55" name="Oval 204"/>
            <p:cNvSpPr>
              <a:spLocks noChangeArrowheads="1"/>
            </p:cNvSpPr>
            <p:nvPr/>
          </p:nvSpPr>
          <p:spPr bwMode="auto">
            <a:xfrm>
              <a:off x="3839" y="1703"/>
              <a:ext cx="97" cy="92"/>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56" name="Oval 205"/>
            <p:cNvSpPr>
              <a:spLocks noChangeArrowheads="1"/>
            </p:cNvSpPr>
            <p:nvPr/>
          </p:nvSpPr>
          <p:spPr bwMode="auto">
            <a:xfrm>
              <a:off x="4677" y="1377"/>
              <a:ext cx="96" cy="92"/>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57" name="Oval 206"/>
            <p:cNvSpPr>
              <a:spLocks noChangeArrowheads="1"/>
            </p:cNvSpPr>
            <p:nvPr/>
          </p:nvSpPr>
          <p:spPr bwMode="auto">
            <a:xfrm>
              <a:off x="4676" y="1622"/>
              <a:ext cx="96" cy="91"/>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58" name="Oval 447"/>
            <p:cNvSpPr>
              <a:spLocks noChangeArrowheads="1"/>
            </p:cNvSpPr>
            <p:nvPr/>
          </p:nvSpPr>
          <p:spPr bwMode="auto">
            <a:xfrm>
              <a:off x="4693" y="2110"/>
              <a:ext cx="95" cy="94"/>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59" name="Oval 448"/>
            <p:cNvSpPr>
              <a:spLocks noChangeArrowheads="1"/>
            </p:cNvSpPr>
            <p:nvPr/>
          </p:nvSpPr>
          <p:spPr bwMode="auto">
            <a:xfrm>
              <a:off x="4276" y="2110"/>
              <a:ext cx="94" cy="94"/>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60" name="Oval 449"/>
            <p:cNvSpPr>
              <a:spLocks noChangeArrowheads="1"/>
            </p:cNvSpPr>
            <p:nvPr/>
          </p:nvSpPr>
          <p:spPr bwMode="auto">
            <a:xfrm>
              <a:off x="3835" y="2113"/>
              <a:ext cx="94" cy="93"/>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61" name="Oval 450"/>
            <p:cNvSpPr>
              <a:spLocks noChangeArrowheads="1"/>
            </p:cNvSpPr>
            <p:nvPr/>
          </p:nvSpPr>
          <p:spPr bwMode="auto">
            <a:xfrm>
              <a:off x="3399" y="2103"/>
              <a:ext cx="94" cy="93"/>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62" name="Oval 451"/>
            <p:cNvSpPr>
              <a:spLocks noChangeArrowheads="1"/>
            </p:cNvSpPr>
            <p:nvPr/>
          </p:nvSpPr>
          <p:spPr bwMode="auto">
            <a:xfrm>
              <a:off x="3652" y="2132"/>
              <a:ext cx="45" cy="47"/>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63" name="Oval 452"/>
            <p:cNvSpPr>
              <a:spLocks noChangeArrowheads="1"/>
            </p:cNvSpPr>
            <p:nvPr/>
          </p:nvSpPr>
          <p:spPr bwMode="auto">
            <a:xfrm>
              <a:off x="4079" y="2142"/>
              <a:ext cx="45" cy="46"/>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64" name="Oval 453"/>
            <p:cNvSpPr>
              <a:spLocks noChangeArrowheads="1"/>
            </p:cNvSpPr>
            <p:nvPr/>
          </p:nvSpPr>
          <p:spPr bwMode="auto">
            <a:xfrm>
              <a:off x="4505" y="2142"/>
              <a:ext cx="45" cy="46"/>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65" name="Oval 456"/>
            <p:cNvSpPr>
              <a:spLocks noChangeArrowheads="1"/>
            </p:cNvSpPr>
            <p:nvPr/>
          </p:nvSpPr>
          <p:spPr bwMode="auto">
            <a:xfrm>
              <a:off x="4922" y="2143"/>
              <a:ext cx="45" cy="46"/>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66" name="Oval 469"/>
            <p:cNvSpPr>
              <a:spLocks noChangeArrowheads="1"/>
            </p:cNvSpPr>
            <p:nvPr/>
          </p:nvSpPr>
          <p:spPr bwMode="auto">
            <a:xfrm>
              <a:off x="3645" y="1727"/>
              <a:ext cx="45" cy="47"/>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67" name="Oval 470"/>
            <p:cNvSpPr>
              <a:spLocks noChangeArrowheads="1"/>
            </p:cNvSpPr>
            <p:nvPr/>
          </p:nvSpPr>
          <p:spPr bwMode="auto">
            <a:xfrm>
              <a:off x="4080" y="1728"/>
              <a:ext cx="45" cy="47"/>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68" name="Oval 471"/>
            <p:cNvSpPr>
              <a:spLocks noChangeArrowheads="1"/>
            </p:cNvSpPr>
            <p:nvPr/>
          </p:nvSpPr>
          <p:spPr bwMode="auto">
            <a:xfrm>
              <a:off x="4498" y="1719"/>
              <a:ext cx="45" cy="47"/>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69" name="Oval 472"/>
            <p:cNvSpPr>
              <a:spLocks noChangeArrowheads="1"/>
            </p:cNvSpPr>
            <p:nvPr/>
          </p:nvSpPr>
          <p:spPr bwMode="auto">
            <a:xfrm>
              <a:off x="4915" y="1719"/>
              <a:ext cx="45" cy="47"/>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70" name="Oval 473"/>
            <p:cNvSpPr>
              <a:spLocks noChangeArrowheads="1"/>
            </p:cNvSpPr>
            <p:nvPr/>
          </p:nvSpPr>
          <p:spPr bwMode="auto">
            <a:xfrm>
              <a:off x="3191" y="1728"/>
              <a:ext cx="45" cy="47"/>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71" name="Oval 477"/>
            <p:cNvSpPr>
              <a:spLocks noChangeArrowheads="1"/>
            </p:cNvSpPr>
            <p:nvPr/>
          </p:nvSpPr>
          <p:spPr bwMode="auto">
            <a:xfrm>
              <a:off x="3191" y="2130"/>
              <a:ext cx="45" cy="47"/>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72" name="Oval 480"/>
            <p:cNvSpPr>
              <a:spLocks noChangeArrowheads="1"/>
            </p:cNvSpPr>
            <p:nvPr/>
          </p:nvSpPr>
          <p:spPr bwMode="auto">
            <a:xfrm>
              <a:off x="4267" y="1260"/>
              <a:ext cx="94" cy="94"/>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73" name="Oval 481"/>
            <p:cNvSpPr>
              <a:spLocks noChangeArrowheads="1"/>
            </p:cNvSpPr>
            <p:nvPr/>
          </p:nvSpPr>
          <p:spPr bwMode="auto">
            <a:xfrm>
              <a:off x="3826" y="1263"/>
              <a:ext cx="94" cy="93"/>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74" name="Oval 482"/>
            <p:cNvSpPr>
              <a:spLocks noChangeArrowheads="1"/>
            </p:cNvSpPr>
            <p:nvPr/>
          </p:nvSpPr>
          <p:spPr bwMode="auto">
            <a:xfrm>
              <a:off x="3390" y="1253"/>
              <a:ext cx="94" cy="93"/>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75" name="Oval 483"/>
            <p:cNvSpPr>
              <a:spLocks noChangeArrowheads="1"/>
            </p:cNvSpPr>
            <p:nvPr/>
          </p:nvSpPr>
          <p:spPr bwMode="auto">
            <a:xfrm>
              <a:off x="3643" y="1282"/>
              <a:ext cx="45" cy="47"/>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76" name="Oval 484"/>
            <p:cNvSpPr>
              <a:spLocks noChangeArrowheads="1"/>
            </p:cNvSpPr>
            <p:nvPr/>
          </p:nvSpPr>
          <p:spPr bwMode="auto">
            <a:xfrm>
              <a:off x="4070" y="1273"/>
              <a:ext cx="45" cy="46"/>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77" name="Oval 485"/>
            <p:cNvSpPr>
              <a:spLocks noChangeArrowheads="1"/>
            </p:cNvSpPr>
            <p:nvPr/>
          </p:nvSpPr>
          <p:spPr bwMode="auto">
            <a:xfrm>
              <a:off x="4496" y="1282"/>
              <a:ext cx="45" cy="47"/>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78" name="Oval 486"/>
            <p:cNvSpPr>
              <a:spLocks noChangeArrowheads="1"/>
            </p:cNvSpPr>
            <p:nvPr/>
          </p:nvSpPr>
          <p:spPr bwMode="auto">
            <a:xfrm>
              <a:off x="4913" y="1292"/>
              <a:ext cx="45" cy="47"/>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79" name="Oval 487"/>
            <p:cNvSpPr>
              <a:spLocks noChangeArrowheads="1"/>
            </p:cNvSpPr>
            <p:nvPr/>
          </p:nvSpPr>
          <p:spPr bwMode="auto">
            <a:xfrm>
              <a:off x="3191" y="1280"/>
              <a:ext cx="45" cy="47"/>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80" name="Line 494"/>
            <p:cNvSpPr>
              <a:spLocks noChangeShapeType="1"/>
            </p:cNvSpPr>
            <p:nvPr/>
          </p:nvSpPr>
          <p:spPr bwMode="auto">
            <a:xfrm>
              <a:off x="4105" y="1616"/>
              <a:ext cx="0" cy="272"/>
            </a:xfrm>
            <a:prstGeom prst="line">
              <a:avLst/>
            </a:prstGeom>
            <a:noFill/>
            <a:ln w="28575">
              <a:solidFill>
                <a:srgbClr val="CC0000"/>
              </a:solidFill>
              <a:round/>
              <a:headEnd/>
              <a:tailEnd/>
            </a:ln>
            <a:effectLst/>
          </p:spPr>
          <p:txBody>
            <a:bodyPr/>
            <a:lstStyle/>
            <a:p>
              <a:endParaRPr lang="en-GB"/>
            </a:p>
          </p:txBody>
        </p:sp>
        <p:sp>
          <p:nvSpPr>
            <p:cNvPr id="181" name="Oval 165"/>
            <p:cNvSpPr>
              <a:spLocks noChangeArrowheads="1"/>
            </p:cNvSpPr>
            <p:nvPr/>
          </p:nvSpPr>
          <p:spPr bwMode="auto">
            <a:xfrm>
              <a:off x="4024" y="1526"/>
              <a:ext cx="167" cy="179"/>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82" name="Oval 167"/>
            <p:cNvSpPr>
              <a:spLocks noChangeArrowheads="1"/>
            </p:cNvSpPr>
            <p:nvPr/>
          </p:nvSpPr>
          <p:spPr bwMode="auto">
            <a:xfrm>
              <a:off x="4018" y="1809"/>
              <a:ext cx="166" cy="159"/>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83" name="Line 500"/>
            <p:cNvSpPr>
              <a:spLocks noChangeShapeType="1"/>
            </p:cNvSpPr>
            <p:nvPr/>
          </p:nvSpPr>
          <p:spPr bwMode="auto">
            <a:xfrm>
              <a:off x="3669" y="1606"/>
              <a:ext cx="0" cy="272"/>
            </a:xfrm>
            <a:prstGeom prst="line">
              <a:avLst/>
            </a:prstGeom>
            <a:noFill/>
            <a:ln w="28575">
              <a:solidFill>
                <a:srgbClr val="CC0000"/>
              </a:solidFill>
              <a:round/>
              <a:headEnd/>
              <a:tailEnd/>
            </a:ln>
            <a:effectLst/>
          </p:spPr>
          <p:txBody>
            <a:bodyPr/>
            <a:lstStyle/>
            <a:p>
              <a:endParaRPr lang="en-GB"/>
            </a:p>
          </p:txBody>
        </p:sp>
        <p:sp>
          <p:nvSpPr>
            <p:cNvPr id="184" name="Oval 166"/>
            <p:cNvSpPr>
              <a:spLocks noChangeArrowheads="1"/>
            </p:cNvSpPr>
            <p:nvPr/>
          </p:nvSpPr>
          <p:spPr bwMode="auto">
            <a:xfrm>
              <a:off x="3583" y="1809"/>
              <a:ext cx="166" cy="159"/>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85" name="Oval 164"/>
            <p:cNvSpPr>
              <a:spLocks noChangeArrowheads="1"/>
            </p:cNvSpPr>
            <p:nvPr/>
          </p:nvSpPr>
          <p:spPr bwMode="auto">
            <a:xfrm>
              <a:off x="3582" y="1526"/>
              <a:ext cx="166" cy="179"/>
            </a:xfrm>
            <a:prstGeom prst="ellipse">
              <a:avLst/>
            </a:prstGeom>
            <a:solidFill>
              <a:schemeClr val="accent1"/>
            </a:solidFill>
            <a:ln w="9525">
              <a:solidFill>
                <a:schemeClr val="tx1"/>
              </a:solidFill>
              <a:round/>
              <a:headEnd/>
              <a:tailEnd/>
            </a:ln>
            <a:effectLst/>
          </p:spPr>
          <p:txBody>
            <a:bodyPr wrap="none" anchor="ctr"/>
            <a:lstStyle/>
            <a:p>
              <a:endParaRPr lang="en-GB"/>
            </a:p>
          </p:txBody>
        </p:sp>
      </p:grpSp>
      <p:sp>
        <p:nvSpPr>
          <p:cNvPr id="198" name="Text Box 502"/>
          <p:cNvSpPr txBox="1">
            <a:spLocks noChangeArrowheads="1"/>
          </p:cNvSpPr>
          <p:nvPr/>
        </p:nvSpPr>
        <p:spPr bwMode="auto">
          <a:xfrm>
            <a:off x="3779912" y="1126485"/>
            <a:ext cx="1180580" cy="369332"/>
          </a:xfrm>
          <a:prstGeom prst="rect">
            <a:avLst/>
          </a:prstGeom>
          <a:noFill/>
          <a:ln w="9525">
            <a:noFill/>
            <a:miter lim="800000"/>
            <a:headEnd/>
            <a:tailEnd/>
          </a:ln>
          <a:effectLst/>
        </p:spPr>
        <p:txBody>
          <a:bodyPr wrap="none">
            <a:spAutoFit/>
          </a:bodyPr>
          <a:lstStyle/>
          <a:p>
            <a:r>
              <a:rPr lang="fr-FR" b="1" i="1" dirty="0" smtClean="0">
                <a:solidFill>
                  <a:schemeClr val="tx1"/>
                </a:solidFill>
              </a:rPr>
              <a:t>Top </a:t>
            </a:r>
            <a:r>
              <a:rPr lang="fr-FR" b="1" i="1" dirty="0" err="1" smtClean="0">
                <a:solidFill>
                  <a:schemeClr val="tx1"/>
                </a:solidFill>
              </a:rPr>
              <a:t>View</a:t>
            </a:r>
            <a:endParaRPr lang="fr-FR" b="1" i="1" dirty="0">
              <a:solidFill>
                <a:schemeClr val="tx1"/>
              </a:solidFill>
            </a:endParaRPr>
          </a:p>
        </p:txBody>
      </p:sp>
      <p:sp>
        <p:nvSpPr>
          <p:cNvPr id="199" name="Text Box 503"/>
          <p:cNvSpPr txBox="1">
            <a:spLocks noChangeArrowheads="1"/>
          </p:cNvSpPr>
          <p:nvPr/>
        </p:nvSpPr>
        <p:spPr bwMode="auto">
          <a:xfrm>
            <a:off x="3562598" y="3429947"/>
            <a:ext cx="1236236" cy="369332"/>
          </a:xfrm>
          <a:prstGeom prst="rect">
            <a:avLst/>
          </a:prstGeom>
          <a:noFill/>
          <a:ln w="9525">
            <a:noFill/>
            <a:miter lim="800000"/>
            <a:headEnd/>
            <a:tailEnd/>
          </a:ln>
          <a:effectLst/>
        </p:spPr>
        <p:txBody>
          <a:bodyPr wrap="none">
            <a:spAutoFit/>
          </a:bodyPr>
          <a:lstStyle/>
          <a:p>
            <a:r>
              <a:rPr lang="fr-FR" b="1" i="1" dirty="0" err="1" smtClean="0">
                <a:solidFill>
                  <a:schemeClr val="tx1"/>
                </a:solidFill>
              </a:rPr>
              <a:t>Side</a:t>
            </a:r>
            <a:r>
              <a:rPr lang="fr-FR" b="1" i="1" dirty="0" smtClean="0">
                <a:solidFill>
                  <a:schemeClr val="tx1"/>
                </a:solidFill>
              </a:rPr>
              <a:t> </a:t>
            </a:r>
            <a:r>
              <a:rPr lang="fr-FR" b="1" i="1" dirty="0" err="1" smtClean="0">
                <a:solidFill>
                  <a:schemeClr val="tx1"/>
                </a:solidFill>
              </a:rPr>
              <a:t>view</a:t>
            </a:r>
            <a:endParaRPr lang="fr-FR" b="1" i="1" dirty="0">
              <a:solidFill>
                <a:schemeClr val="tx1"/>
              </a:solidFill>
            </a:endParaRPr>
          </a:p>
        </p:txBody>
      </p:sp>
      <p:sp>
        <p:nvSpPr>
          <p:cNvPr id="200" name="Rectangle 519"/>
          <p:cNvSpPr>
            <a:spLocks noChangeArrowheads="1"/>
          </p:cNvSpPr>
          <p:nvPr/>
        </p:nvSpPr>
        <p:spPr bwMode="auto">
          <a:xfrm>
            <a:off x="1878261" y="1932935"/>
            <a:ext cx="720725" cy="719137"/>
          </a:xfrm>
          <a:prstGeom prst="rect">
            <a:avLst/>
          </a:prstGeom>
          <a:solidFill>
            <a:srgbClr val="CC0000">
              <a:alpha val="30000"/>
            </a:srgbClr>
          </a:solidFill>
          <a:ln w="9525">
            <a:noFill/>
            <a:miter lim="800000"/>
            <a:headEnd/>
            <a:tailEnd/>
          </a:ln>
          <a:effectLst/>
        </p:spPr>
        <p:txBody>
          <a:bodyPr wrap="none" anchor="ctr"/>
          <a:lstStyle/>
          <a:p>
            <a:endParaRPr lang="en-GB"/>
          </a:p>
        </p:txBody>
      </p:sp>
      <p:sp>
        <p:nvSpPr>
          <p:cNvPr id="202" name="Line 524"/>
          <p:cNvSpPr>
            <a:spLocks noChangeShapeType="1"/>
          </p:cNvSpPr>
          <p:nvPr/>
        </p:nvSpPr>
        <p:spPr bwMode="auto">
          <a:xfrm>
            <a:off x="5146923" y="2998147"/>
            <a:ext cx="2808288" cy="0"/>
          </a:xfrm>
          <a:prstGeom prst="line">
            <a:avLst/>
          </a:prstGeom>
          <a:noFill/>
          <a:ln w="9525">
            <a:solidFill>
              <a:schemeClr val="tx1"/>
            </a:solidFill>
            <a:round/>
            <a:headEnd/>
            <a:tailEnd/>
          </a:ln>
          <a:effectLst/>
        </p:spPr>
        <p:txBody>
          <a:bodyPr/>
          <a:lstStyle/>
          <a:p>
            <a:endParaRPr lang="en-GB"/>
          </a:p>
        </p:txBody>
      </p:sp>
      <p:sp>
        <p:nvSpPr>
          <p:cNvPr id="206" name="Text Box 530"/>
          <p:cNvSpPr txBox="1">
            <a:spLocks noChangeArrowheads="1"/>
          </p:cNvSpPr>
          <p:nvPr/>
        </p:nvSpPr>
        <p:spPr bwMode="auto">
          <a:xfrm>
            <a:off x="395536" y="5518973"/>
            <a:ext cx="8340745" cy="646331"/>
          </a:xfrm>
          <a:prstGeom prst="rect">
            <a:avLst/>
          </a:prstGeom>
          <a:noFill/>
          <a:ln w="9525">
            <a:solidFill>
              <a:srgbClr val="CC0000"/>
            </a:solidFill>
            <a:miter lim="800000"/>
            <a:headEnd/>
            <a:tailEnd/>
          </a:ln>
          <a:effectLst/>
        </p:spPr>
        <p:txBody>
          <a:bodyPr wrap="none">
            <a:spAutoFit/>
          </a:bodyPr>
          <a:lstStyle/>
          <a:p>
            <a:r>
              <a:rPr lang="fr-FR" b="1" dirty="0" smtClean="0">
                <a:solidFill>
                  <a:srgbClr val="CC0000"/>
                </a:solidFill>
              </a:rPr>
              <a:t>(</a:t>
            </a:r>
            <a:r>
              <a:rPr lang="fr-FR" b="1" dirty="0">
                <a:solidFill>
                  <a:srgbClr val="CC0000"/>
                </a:solidFill>
              </a:rPr>
              <a:t>2x4) </a:t>
            </a:r>
            <a:r>
              <a:rPr lang="fr-FR" b="1" dirty="0" smtClean="0">
                <a:solidFill>
                  <a:srgbClr val="CC0000"/>
                </a:solidFill>
              </a:rPr>
              <a:t>reconstruction </a:t>
            </a:r>
            <a:r>
              <a:rPr lang="fr-FR" b="1" dirty="0" err="1" smtClean="0">
                <a:solidFill>
                  <a:srgbClr val="CC0000"/>
                </a:solidFill>
              </a:rPr>
              <a:t>larger</a:t>
            </a:r>
            <a:r>
              <a:rPr lang="fr-FR" b="1" dirty="0" smtClean="0">
                <a:solidFill>
                  <a:srgbClr val="CC0000"/>
                </a:solidFill>
              </a:rPr>
              <a:t> </a:t>
            </a:r>
            <a:r>
              <a:rPr lang="fr-FR" b="1" dirty="0" err="1" smtClean="0">
                <a:solidFill>
                  <a:srgbClr val="CC0000"/>
                </a:solidFill>
              </a:rPr>
              <a:t>than</a:t>
            </a:r>
            <a:r>
              <a:rPr lang="fr-FR" b="1" dirty="0" smtClean="0">
                <a:solidFill>
                  <a:srgbClr val="CC0000"/>
                </a:solidFill>
              </a:rPr>
              <a:t> </a:t>
            </a:r>
            <a:r>
              <a:rPr lang="fr-FR" b="1" dirty="0" err="1" smtClean="0">
                <a:solidFill>
                  <a:srgbClr val="CC0000"/>
                </a:solidFill>
              </a:rPr>
              <a:t>origonal</a:t>
            </a:r>
            <a:r>
              <a:rPr lang="fr-FR" b="1" dirty="0" smtClean="0">
                <a:solidFill>
                  <a:srgbClr val="CC0000"/>
                </a:solidFill>
              </a:rPr>
              <a:t> </a:t>
            </a:r>
            <a:r>
              <a:rPr lang="fr-FR" b="1" dirty="0" err="1" smtClean="0">
                <a:solidFill>
                  <a:srgbClr val="CC0000"/>
                </a:solidFill>
              </a:rPr>
              <a:t>lattice</a:t>
            </a:r>
            <a:r>
              <a:rPr lang="fr-FR" b="1" dirty="0" smtClean="0">
                <a:solidFill>
                  <a:srgbClr val="CC0000"/>
                </a:solidFill>
                <a:sym typeface="Wingdings 3" pitchFamily="18" charset="2"/>
              </a:rPr>
              <a:t> </a:t>
            </a:r>
            <a:r>
              <a:rPr lang="fr-FR" b="1" dirty="0" err="1" smtClean="0">
                <a:solidFill>
                  <a:srgbClr val="CC0000"/>
                </a:solidFill>
                <a:sym typeface="Wingdings 3" pitchFamily="18" charset="2"/>
              </a:rPr>
              <a:t>smaller</a:t>
            </a:r>
            <a:r>
              <a:rPr lang="fr-FR" b="1" dirty="0" smtClean="0">
                <a:solidFill>
                  <a:srgbClr val="CC0000"/>
                </a:solidFill>
                <a:sym typeface="Wingdings 3" pitchFamily="18" charset="2"/>
              </a:rPr>
              <a:t> </a:t>
            </a:r>
            <a:r>
              <a:rPr lang="fr-FR" b="1" dirty="0" err="1" smtClean="0">
                <a:solidFill>
                  <a:srgbClr val="CC0000"/>
                </a:solidFill>
                <a:sym typeface="Wingdings 3" pitchFamily="18" charset="2"/>
              </a:rPr>
              <a:t>reciprocal</a:t>
            </a:r>
            <a:r>
              <a:rPr lang="fr-FR" b="1" dirty="0" smtClean="0">
                <a:solidFill>
                  <a:srgbClr val="CC0000"/>
                </a:solidFill>
                <a:sym typeface="Wingdings 3" pitchFamily="18" charset="2"/>
              </a:rPr>
              <a:t> </a:t>
            </a:r>
            <a:r>
              <a:rPr lang="fr-FR" b="1" dirty="0" err="1" smtClean="0">
                <a:solidFill>
                  <a:srgbClr val="CC0000"/>
                </a:solidFill>
                <a:sym typeface="Wingdings 3" pitchFamily="18" charset="2"/>
              </a:rPr>
              <a:t>lattice</a:t>
            </a:r>
            <a:endParaRPr lang="fr-FR" b="1" dirty="0">
              <a:solidFill>
                <a:srgbClr val="CC0000"/>
              </a:solidFill>
              <a:sym typeface="Wingdings 3" pitchFamily="18" charset="2"/>
            </a:endParaRPr>
          </a:p>
          <a:p>
            <a:r>
              <a:rPr lang="fr-FR" b="1" dirty="0">
                <a:solidFill>
                  <a:srgbClr val="CC0000"/>
                </a:solidFill>
                <a:sym typeface="Wingdings 3" pitchFamily="18" charset="2"/>
              </a:rPr>
              <a:t>	 	               </a:t>
            </a:r>
            <a:r>
              <a:rPr lang="fr-FR" b="1" dirty="0" err="1" smtClean="0">
                <a:solidFill>
                  <a:srgbClr val="CC0000"/>
                </a:solidFill>
                <a:sym typeface="Wingdings 3" pitchFamily="18" charset="2"/>
              </a:rPr>
              <a:t>Addtional</a:t>
            </a:r>
            <a:r>
              <a:rPr lang="fr-FR" b="1" dirty="0" smtClean="0">
                <a:solidFill>
                  <a:srgbClr val="CC0000"/>
                </a:solidFill>
                <a:sym typeface="Wingdings 3" pitchFamily="18" charset="2"/>
              </a:rPr>
              <a:t> </a:t>
            </a:r>
            <a:r>
              <a:rPr lang="fr-FR" b="1" dirty="0" err="1" smtClean="0">
                <a:solidFill>
                  <a:srgbClr val="CC0000"/>
                </a:solidFill>
                <a:sym typeface="Wingdings 3" pitchFamily="18" charset="2"/>
              </a:rPr>
              <a:t>lines</a:t>
            </a:r>
            <a:r>
              <a:rPr lang="fr-FR" b="1" dirty="0" smtClean="0">
                <a:solidFill>
                  <a:srgbClr val="CC0000"/>
                </a:solidFill>
                <a:sym typeface="Wingdings 3" pitchFamily="18" charset="2"/>
              </a:rPr>
              <a:t> in the  RHEED</a:t>
            </a:r>
            <a:endParaRPr lang="fr-FR" b="1" dirty="0">
              <a:solidFill>
                <a:srgbClr val="CC0000"/>
              </a:solidFill>
              <a:sym typeface="Wingdings 3" pitchFamily="18" charset="2"/>
            </a:endParaRPr>
          </a:p>
        </p:txBody>
      </p:sp>
      <p:grpSp>
        <p:nvGrpSpPr>
          <p:cNvPr id="207" name="Group 538"/>
          <p:cNvGrpSpPr>
            <a:grpSpLocks/>
          </p:cNvGrpSpPr>
          <p:nvPr/>
        </p:nvGrpSpPr>
        <p:grpSpPr bwMode="auto">
          <a:xfrm>
            <a:off x="3562598" y="4077647"/>
            <a:ext cx="1552575" cy="1295400"/>
            <a:chOff x="2336" y="2886"/>
            <a:chExt cx="978" cy="816"/>
          </a:xfrm>
        </p:grpSpPr>
        <p:sp>
          <p:nvSpPr>
            <p:cNvPr id="208" name="Oval 513"/>
            <p:cNvSpPr>
              <a:spLocks noChangeArrowheads="1"/>
            </p:cNvSpPr>
            <p:nvPr/>
          </p:nvSpPr>
          <p:spPr bwMode="auto">
            <a:xfrm>
              <a:off x="2566" y="3332"/>
              <a:ext cx="94" cy="97"/>
            </a:xfrm>
            <a:prstGeom prst="ellipse">
              <a:avLst/>
            </a:prstGeom>
            <a:solidFill>
              <a:schemeClr val="bg1"/>
            </a:solidFill>
            <a:ln w="9525">
              <a:solidFill>
                <a:schemeClr val="tx1"/>
              </a:solidFill>
              <a:round/>
              <a:headEnd/>
              <a:tailEnd/>
            </a:ln>
            <a:effectLst/>
          </p:spPr>
          <p:txBody>
            <a:bodyPr wrap="none" anchor="ctr"/>
            <a:lstStyle/>
            <a:p>
              <a:endParaRPr lang="en-GB"/>
            </a:p>
          </p:txBody>
        </p:sp>
        <p:sp>
          <p:nvSpPr>
            <p:cNvPr id="209" name="Line 514"/>
            <p:cNvSpPr>
              <a:spLocks noChangeShapeType="1"/>
            </p:cNvSpPr>
            <p:nvPr/>
          </p:nvSpPr>
          <p:spPr bwMode="auto">
            <a:xfrm>
              <a:off x="2657" y="3375"/>
              <a:ext cx="421" cy="0"/>
            </a:xfrm>
            <a:prstGeom prst="line">
              <a:avLst/>
            </a:prstGeom>
            <a:noFill/>
            <a:ln w="9525">
              <a:solidFill>
                <a:schemeClr val="tx1"/>
              </a:solidFill>
              <a:round/>
              <a:headEnd/>
              <a:tailEnd type="triangle" w="med" len="med"/>
            </a:ln>
            <a:effectLst/>
          </p:spPr>
          <p:txBody>
            <a:bodyPr/>
            <a:lstStyle/>
            <a:p>
              <a:endParaRPr lang="en-GB"/>
            </a:p>
          </p:txBody>
        </p:sp>
        <p:sp>
          <p:nvSpPr>
            <p:cNvPr id="210" name="Line 515"/>
            <p:cNvSpPr>
              <a:spLocks noChangeShapeType="1"/>
            </p:cNvSpPr>
            <p:nvPr/>
          </p:nvSpPr>
          <p:spPr bwMode="auto">
            <a:xfrm flipV="1">
              <a:off x="2615" y="3000"/>
              <a:ext cx="0" cy="325"/>
            </a:xfrm>
            <a:prstGeom prst="line">
              <a:avLst/>
            </a:prstGeom>
            <a:noFill/>
            <a:ln w="9525">
              <a:solidFill>
                <a:schemeClr val="tx1"/>
              </a:solidFill>
              <a:round/>
              <a:headEnd/>
              <a:tailEnd type="triangle" w="med" len="med"/>
            </a:ln>
            <a:effectLst/>
          </p:spPr>
          <p:txBody>
            <a:bodyPr/>
            <a:lstStyle/>
            <a:p>
              <a:endParaRPr lang="en-GB"/>
            </a:p>
          </p:txBody>
        </p:sp>
        <p:sp>
          <p:nvSpPr>
            <p:cNvPr id="211" name="Text Box 516"/>
            <p:cNvSpPr txBox="1">
              <a:spLocks noChangeArrowheads="1"/>
            </p:cNvSpPr>
            <p:nvPr/>
          </p:nvSpPr>
          <p:spPr bwMode="auto">
            <a:xfrm>
              <a:off x="2336" y="3471"/>
              <a:ext cx="524" cy="231"/>
            </a:xfrm>
            <a:prstGeom prst="rect">
              <a:avLst/>
            </a:prstGeom>
            <a:noFill/>
            <a:ln w="9525">
              <a:noFill/>
              <a:miter lim="800000"/>
              <a:headEnd/>
              <a:tailEnd/>
            </a:ln>
            <a:effectLst/>
          </p:spPr>
          <p:txBody>
            <a:bodyPr wrap="none">
              <a:spAutoFit/>
            </a:bodyPr>
            <a:lstStyle/>
            <a:p>
              <a:r>
                <a:rPr lang="fr-FR" b="1">
                  <a:solidFill>
                    <a:schemeClr val="tx1"/>
                  </a:solidFill>
                </a:rPr>
                <a:t>&lt;110&gt;</a:t>
              </a:r>
            </a:p>
          </p:txBody>
        </p:sp>
        <p:sp>
          <p:nvSpPr>
            <p:cNvPr id="212" name="Text Box 517"/>
            <p:cNvSpPr txBox="1">
              <a:spLocks noChangeArrowheads="1"/>
            </p:cNvSpPr>
            <p:nvPr/>
          </p:nvSpPr>
          <p:spPr bwMode="auto">
            <a:xfrm>
              <a:off x="2608" y="2886"/>
              <a:ext cx="524" cy="231"/>
            </a:xfrm>
            <a:prstGeom prst="rect">
              <a:avLst/>
            </a:prstGeom>
            <a:noFill/>
            <a:ln w="9525">
              <a:noFill/>
              <a:miter lim="800000"/>
              <a:headEnd/>
              <a:tailEnd/>
            </a:ln>
            <a:effectLst/>
          </p:spPr>
          <p:txBody>
            <a:bodyPr wrap="none">
              <a:spAutoFit/>
            </a:bodyPr>
            <a:lstStyle/>
            <a:p>
              <a:r>
                <a:rPr lang="fr-FR" b="1">
                  <a:solidFill>
                    <a:schemeClr val="tx1"/>
                  </a:solidFill>
                </a:rPr>
                <a:t>&lt;001&gt;</a:t>
              </a:r>
            </a:p>
          </p:txBody>
        </p:sp>
        <p:sp>
          <p:nvSpPr>
            <p:cNvPr id="213" name="Text Box 518"/>
            <p:cNvSpPr txBox="1">
              <a:spLocks noChangeArrowheads="1"/>
            </p:cNvSpPr>
            <p:nvPr/>
          </p:nvSpPr>
          <p:spPr bwMode="auto">
            <a:xfrm>
              <a:off x="2790" y="3158"/>
              <a:ext cx="524" cy="231"/>
            </a:xfrm>
            <a:prstGeom prst="rect">
              <a:avLst/>
            </a:prstGeom>
            <a:noFill/>
            <a:ln w="9525">
              <a:noFill/>
              <a:miter lim="800000"/>
              <a:headEnd/>
              <a:tailEnd/>
            </a:ln>
            <a:effectLst/>
          </p:spPr>
          <p:txBody>
            <a:bodyPr wrap="none">
              <a:spAutoFit/>
            </a:bodyPr>
            <a:lstStyle/>
            <a:p>
              <a:r>
                <a:rPr lang="fr-FR" b="1">
                  <a:solidFill>
                    <a:schemeClr val="tx1"/>
                  </a:solidFill>
                </a:rPr>
                <a:t>&lt;110&gt;</a:t>
              </a:r>
            </a:p>
          </p:txBody>
        </p:sp>
        <p:sp>
          <p:nvSpPr>
            <p:cNvPr id="214" name="Line 531"/>
            <p:cNvSpPr>
              <a:spLocks noChangeShapeType="1"/>
            </p:cNvSpPr>
            <p:nvPr/>
          </p:nvSpPr>
          <p:spPr bwMode="auto">
            <a:xfrm>
              <a:off x="2473" y="3511"/>
              <a:ext cx="91" cy="0"/>
            </a:xfrm>
            <a:prstGeom prst="line">
              <a:avLst/>
            </a:prstGeom>
            <a:noFill/>
            <a:ln w="28575">
              <a:solidFill>
                <a:schemeClr val="tx1"/>
              </a:solidFill>
              <a:round/>
              <a:headEnd/>
              <a:tailEnd/>
            </a:ln>
            <a:effectLst/>
          </p:spPr>
          <p:txBody>
            <a:bodyPr/>
            <a:lstStyle/>
            <a:p>
              <a:endParaRPr lang="en-GB"/>
            </a:p>
          </p:txBody>
        </p:sp>
      </p:grpSp>
      <p:grpSp>
        <p:nvGrpSpPr>
          <p:cNvPr id="215" name="Group 537"/>
          <p:cNvGrpSpPr>
            <a:grpSpLocks/>
          </p:cNvGrpSpPr>
          <p:nvPr/>
        </p:nvGrpSpPr>
        <p:grpSpPr bwMode="auto">
          <a:xfrm>
            <a:off x="3491161" y="1629722"/>
            <a:ext cx="1552575" cy="1223963"/>
            <a:chOff x="2245" y="1298"/>
            <a:chExt cx="978" cy="771"/>
          </a:xfrm>
        </p:grpSpPr>
        <p:sp>
          <p:nvSpPr>
            <p:cNvPr id="216" name="Oval 504"/>
            <p:cNvSpPr>
              <a:spLocks noChangeArrowheads="1"/>
            </p:cNvSpPr>
            <p:nvPr/>
          </p:nvSpPr>
          <p:spPr bwMode="auto">
            <a:xfrm>
              <a:off x="2475" y="1744"/>
              <a:ext cx="94" cy="97"/>
            </a:xfrm>
            <a:prstGeom prst="ellipse">
              <a:avLst/>
            </a:prstGeom>
            <a:solidFill>
              <a:schemeClr val="bg1"/>
            </a:solidFill>
            <a:ln w="9525">
              <a:solidFill>
                <a:schemeClr val="tx1"/>
              </a:solidFill>
              <a:round/>
              <a:headEnd/>
              <a:tailEnd/>
            </a:ln>
            <a:effectLst/>
          </p:spPr>
          <p:txBody>
            <a:bodyPr wrap="none" anchor="ctr"/>
            <a:lstStyle/>
            <a:p>
              <a:endParaRPr lang="en-GB"/>
            </a:p>
          </p:txBody>
        </p:sp>
        <p:sp>
          <p:nvSpPr>
            <p:cNvPr id="217" name="Line 505"/>
            <p:cNvSpPr>
              <a:spLocks noChangeShapeType="1"/>
            </p:cNvSpPr>
            <p:nvPr/>
          </p:nvSpPr>
          <p:spPr bwMode="auto">
            <a:xfrm>
              <a:off x="2566" y="1787"/>
              <a:ext cx="421" cy="0"/>
            </a:xfrm>
            <a:prstGeom prst="line">
              <a:avLst/>
            </a:prstGeom>
            <a:noFill/>
            <a:ln w="9525">
              <a:solidFill>
                <a:schemeClr val="tx1"/>
              </a:solidFill>
              <a:round/>
              <a:headEnd/>
              <a:tailEnd type="triangle" w="med" len="med"/>
            </a:ln>
            <a:effectLst/>
          </p:spPr>
          <p:txBody>
            <a:bodyPr/>
            <a:lstStyle/>
            <a:p>
              <a:endParaRPr lang="en-GB"/>
            </a:p>
          </p:txBody>
        </p:sp>
        <p:sp>
          <p:nvSpPr>
            <p:cNvPr id="218" name="Line 506"/>
            <p:cNvSpPr>
              <a:spLocks noChangeShapeType="1"/>
            </p:cNvSpPr>
            <p:nvPr/>
          </p:nvSpPr>
          <p:spPr bwMode="auto">
            <a:xfrm flipV="1">
              <a:off x="2524" y="1412"/>
              <a:ext cx="0" cy="325"/>
            </a:xfrm>
            <a:prstGeom prst="line">
              <a:avLst/>
            </a:prstGeom>
            <a:noFill/>
            <a:ln w="9525">
              <a:solidFill>
                <a:schemeClr val="tx1"/>
              </a:solidFill>
              <a:round/>
              <a:headEnd/>
              <a:tailEnd type="triangle" w="med" len="med"/>
            </a:ln>
            <a:effectLst/>
          </p:spPr>
          <p:txBody>
            <a:bodyPr/>
            <a:lstStyle/>
            <a:p>
              <a:endParaRPr lang="en-GB"/>
            </a:p>
          </p:txBody>
        </p:sp>
        <p:sp>
          <p:nvSpPr>
            <p:cNvPr id="219" name="Text Box 507"/>
            <p:cNvSpPr txBox="1">
              <a:spLocks noChangeArrowheads="1"/>
            </p:cNvSpPr>
            <p:nvPr/>
          </p:nvSpPr>
          <p:spPr bwMode="auto">
            <a:xfrm>
              <a:off x="2245" y="1838"/>
              <a:ext cx="524" cy="231"/>
            </a:xfrm>
            <a:prstGeom prst="rect">
              <a:avLst/>
            </a:prstGeom>
            <a:noFill/>
            <a:ln w="9525">
              <a:noFill/>
              <a:miter lim="800000"/>
              <a:headEnd/>
              <a:tailEnd/>
            </a:ln>
            <a:effectLst/>
          </p:spPr>
          <p:txBody>
            <a:bodyPr wrap="none">
              <a:spAutoFit/>
            </a:bodyPr>
            <a:lstStyle/>
            <a:p>
              <a:r>
                <a:rPr lang="fr-FR" b="1">
                  <a:solidFill>
                    <a:schemeClr val="tx1"/>
                  </a:solidFill>
                </a:rPr>
                <a:t>&lt;001&gt;</a:t>
              </a:r>
            </a:p>
          </p:txBody>
        </p:sp>
        <p:sp>
          <p:nvSpPr>
            <p:cNvPr id="220" name="Text Box 508"/>
            <p:cNvSpPr txBox="1">
              <a:spLocks noChangeArrowheads="1"/>
            </p:cNvSpPr>
            <p:nvPr/>
          </p:nvSpPr>
          <p:spPr bwMode="auto">
            <a:xfrm>
              <a:off x="2517" y="1298"/>
              <a:ext cx="524" cy="231"/>
            </a:xfrm>
            <a:prstGeom prst="rect">
              <a:avLst/>
            </a:prstGeom>
            <a:noFill/>
            <a:ln w="9525">
              <a:noFill/>
              <a:miter lim="800000"/>
              <a:headEnd/>
              <a:tailEnd/>
            </a:ln>
            <a:effectLst/>
          </p:spPr>
          <p:txBody>
            <a:bodyPr wrap="none">
              <a:spAutoFit/>
            </a:bodyPr>
            <a:lstStyle/>
            <a:p>
              <a:r>
                <a:rPr lang="fr-FR" b="1">
                  <a:solidFill>
                    <a:schemeClr val="tx1"/>
                  </a:solidFill>
                </a:rPr>
                <a:t>&lt;110&gt;</a:t>
              </a:r>
            </a:p>
          </p:txBody>
        </p:sp>
        <p:sp>
          <p:nvSpPr>
            <p:cNvPr id="221" name="Text Box 509"/>
            <p:cNvSpPr txBox="1">
              <a:spLocks noChangeArrowheads="1"/>
            </p:cNvSpPr>
            <p:nvPr/>
          </p:nvSpPr>
          <p:spPr bwMode="auto">
            <a:xfrm>
              <a:off x="2699" y="1570"/>
              <a:ext cx="524" cy="231"/>
            </a:xfrm>
            <a:prstGeom prst="rect">
              <a:avLst/>
            </a:prstGeom>
            <a:noFill/>
            <a:ln w="9525">
              <a:noFill/>
              <a:miter lim="800000"/>
              <a:headEnd/>
              <a:tailEnd/>
            </a:ln>
            <a:effectLst/>
          </p:spPr>
          <p:txBody>
            <a:bodyPr wrap="none">
              <a:spAutoFit/>
            </a:bodyPr>
            <a:lstStyle/>
            <a:p>
              <a:r>
                <a:rPr lang="fr-FR" b="1">
                  <a:solidFill>
                    <a:schemeClr val="tx1"/>
                  </a:solidFill>
                </a:rPr>
                <a:t>&lt;110&gt;</a:t>
              </a:r>
            </a:p>
          </p:txBody>
        </p:sp>
        <p:sp>
          <p:nvSpPr>
            <p:cNvPr id="222" name="Line 532"/>
            <p:cNvSpPr>
              <a:spLocks noChangeShapeType="1"/>
            </p:cNvSpPr>
            <p:nvPr/>
          </p:nvSpPr>
          <p:spPr bwMode="auto">
            <a:xfrm>
              <a:off x="2654" y="1334"/>
              <a:ext cx="91" cy="0"/>
            </a:xfrm>
            <a:prstGeom prst="line">
              <a:avLst/>
            </a:prstGeom>
            <a:noFill/>
            <a:ln w="28575">
              <a:solidFill>
                <a:schemeClr val="tx1"/>
              </a:solidFill>
              <a:round/>
              <a:headEnd/>
              <a:tailEnd/>
            </a:ln>
            <a:effectLst/>
          </p:spPr>
          <p:txBody>
            <a:bodyPr/>
            <a:lstStyle/>
            <a:p>
              <a:endParaRPr lang="en-GB"/>
            </a:p>
          </p:txBody>
        </p:sp>
      </p:grpSp>
      <p:sp>
        <p:nvSpPr>
          <p:cNvPr id="225" name="Rectangle 224"/>
          <p:cNvSpPr/>
          <p:nvPr/>
        </p:nvSpPr>
        <p:spPr>
          <a:xfrm>
            <a:off x="467544" y="489446"/>
            <a:ext cx="8676456" cy="984885"/>
          </a:xfrm>
          <a:prstGeom prst="rect">
            <a:avLst/>
          </a:prstGeom>
        </p:spPr>
        <p:txBody>
          <a:bodyPr wrap="square">
            <a:spAutoFit/>
          </a:bodyPr>
          <a:lstStyle/>
          <a:p>
            <a:endParaRPr lang="en-GB" sz="2000" dirty="0" smtClean="0">
              <a:solidFill>
                <a:srgbClr val="080808"/>
              </a:solidFill>
              <a:latin typeface="+mn-lt"/>
            </a:endParaRPr>
          </a:p>
          <a:p>
            <a:r>
              <a:rPr lang="en-GB" sz="2000" b="1" dirty="0" smtClean="0">
                <a:latin typeface="+mn-lt"/>
              </a:rPr>
              <a:t>Example: GaAs (001) surface- (2x 4) reconstruction</a:t>
            </a:r>
          </a:p>
          <a:p>
            <a:endParaRPr lang="en-GB" dirty="0"/>
          </a:p>
        </p:txBody>
      </p:sp>
      <p:sp>
        <p:nvSpPr>
          <p:cNvPr id="226" name="Title 1"/>
          <p:cNvSpPr txBox="1">
            <a:spLocks noGrp="1"/>
          </p:cNvSpPr>
          <p:nvPr>
            <p:ph type="title"/>
          </p:nvPr>
        </p:nvSpPr>
        <p:spPr>
          <a:xfrm>
            <a:off x="457200" y="274638"/>
            <a:ext cx="4978896" cy="63408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a:noFill/>
                </a:ln>
                <a:solidFill>
                  <a:srgbClr val="002060"/>
                </a:solidFill>
                <a:effectLst/>
                <a:uLnTx/>
                <a:uFillTx/>
                <a:latin typeface="+mj-lt"/>
                <a:ea typeface="+mj-ea"/>
                <a:cs typeface="+mj-cs"/>
              </a:rPr>
              <a:t>Basics of Epitaxy</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spTree>
    <p:extLst>
      <p:ext uri="{BB962C8B-B14F-4D97-AF65-F5344CB8AC3E}">
        <p14:creationId xmlns:p14="http://schemas.microsoft.com/office/powerpoint/2010/main" val="94650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0"/>
                                        </p:tgtEl>
                                        <p:attrNameLst>
                                          <p:attrName>style.visibility</p:attrName>
                                        </p:attrNameLst>
                                      </p:cBhvr>
                                      <p:to>
                                        <p:strVal val="visible"/>
                                      </p:to>
                                    </p:set>
                                    <p:anim calcmode="lin" valueType="num">
                                      <p:cBhvr additive="base">
                                        <p:cTn id="7" dur="500" fill="hold"/>
                                        <p:tgtEl>
                                          <p:spTgt spid="200"/>
                                        </p:tgtEl>
                                        <p:attrNameLst>
                                          <p:attrName>ppt_x</p:attrName>
                                        </p:attrNameLst>
                                      </p:cBhvr>
                                      <p:tavLst>
                                        <p:tav tm="0">
                                          <p:val>
                                            <p:strVal val="#ppt_x"/>
                                          </p:val>
                                        </p:tav>
                                        <p:tav tm="100000">
                                          <p:val>
                                            <p:strVal val="#ppt_x"/>
                                          </p:val>
                                        </p:tav>
                                      </p:tavLst>
                                    </p:anim>
                                    <p:anim calcmode="lin" valueType="num">
                                      <p:cBhvr additive="base">
                                        <p:cTn id="8" dur="500" fill="hold"/>
                                        <p:tgtEl>
                                          <p:spTgt spid="2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6"/>
                                        </p:tgtEl>
                                        <p:attrNameLst>
                                          <p:attrName>style.visibility</p:attrName>
                                        </p:attrNameLst>
                                      </p:cBhvr>
                                      <p:to>
                                        <p:strVal val="visible"/>
                                      </p:to>
                                    </p:set>
                                    <p:anim calcmode="lin" valueType="num">
                                      <p:cBhvr additive="base">
                                        <p:cTn id="19" dur="500" fill="hold"/>
                                        <p:tgtEl>
                                          <p:spTgt spid="206"/>
                                        </p:tgtEl>
                                        <p:attrNameLst>
                                          <p:attrName>ppt_x</p:attrName>
                                        </p:attrNameLst>
                                      </p:cBhvr>
                                      <p:tavLst>
                                        <p:tav tm="0">
                                          <p:val>
                                            <p:strVal val="#ppt_x"/>
                                          </p:val>
                                        </p:tav>
                                        <p:tav tm="100000">
                                          <p:val>
                                            <p:strVal val="#ppt_x"/>
                                          </p:val>
                                        </p:tav>
                                      </p:tavLst>
                                    </p:anim>
                                    <p:anim calcmode="lin" valueType="num">
                                      <p:cBhvr additive="base">
                                        <p:cTn id="20" dur="500" fill="hold"/>
                                        <p:tgtEl>
                                          <p:spTgt spid="2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0" grpId="0" animBg="1"/>
      <p:bldP spid="20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8720"/>
            <a:ext cx="8507288" cy="4525963"/>
          </a:xfrm>
        </p:spPr>
        <p:txBody>
          <a:bodyPr>
            <a:normAutofit/>
          </a:bodyPr>
          <a:lstStyle/>
          <a:p>
            <a:pPr>
              <a:buNone/>
            </a:pPr>
            <a:r>
              <a:rPr lang="en-GB" sz="2000" b="1" dirty="0" smtClean="0"/>
              <a:t>Transitions in the surface are a good measure of the thermodynamics</a:t>
            </a:r>
          </a:p>
          <a:p>
            <a:pPr>
              <a:buNone/>
            </a:pPr>
            <a:r>
              <a:rPr lang="en-GB" sz="2000" b="1" dirty="0" err="1" smtClean="0"/>
              <a:t>e.g</a:t>
            </a:r>
            <a:r>
              <a:rPr lang="en-GB" sz="2000" b="1" dirty="0" smtClean="0"/>
              <a:t>: As rich versus </a:t>
            </a:r>
            <a:r>
              <a:rPr lang="en-GB" sz="2000" b="1" dirty="0" err="1" smtClean="0"/>
              <a:t>Ga</a:t>
            </a:r>
            <a:r>
              <a:rPr lang="en-GB" sz="2000" b="1" dirty="0" smtClean="0"/>
              <a:t> rich- reconstruction rotates- </a:t>
            </a:r>
            <a:r>
              <a:rPr lang="en-GB" sz="2000" b="1" dirty="0" smtClean="0">
                <a:solidFill>
                  <a:srgbClr val="080808"/>
                </a:solidFill>
              </a:rPr>
              <a:t>(2x4) goes to a (4x2) at a well know temperature and pressure </a:t>
            </a:r>
            <a:endParaRPr lang="en-GB" sz="2000" b="1" dirty="0"/>
          </a:p>
        </p:txBody>
      </p:sp>
      <p:sp>
        <p:nvSpPr>
          <p:cNvPr id="4" name="Line 416"/>
          <p:cNvSpPr>
            <a:spLocks noChangeShapeType="1"/>
          </p:cNvSpPr>
          <p:nvPr/>
        </p:nvSpPr>
        <p:spPr bwMode="auto">
          <a:xfrm>
            <a:off x="1547813" y="4365452"/>
            <a:ext cx="0" cy="142875"/>
          </a:xfrm>
          <a:prstGeom prst="line">
            <a:avLst/>
          </a:prstGeom>
          <a:noFill/>
          <a:ln w="9525">
            <a:solidFill>
              <a:schemeClr val="tx1"/>
            </a:solidFill>
            <a:round/>
            <a:headEnd/>
            <a:tailEnd/>
          </a:ln>
          <a:effectLst/>
        </p:spPr>
        <p:txBody>
          <a:bodyPr/>
          <a:lstStyle/>
          <a:p>
            <a:endParaRPr lang="en-GB"/>
          </a:p>
        </p:txBody>
      </p:sp>
      <p:sp>
        <p:nvSpPr>
          <p:cNvPr id="5" name="Line 417"/>
          <p:cNvSpPr>
            <a:spLocks noChangeShapeType="1"/>
          </p:cNvSpPr>
          <p:nvPr/>
        </p:nvSpPr>
        <p:spPr bwMode="auto">
          <a:xfrm>
            <a:off x="2179638" y="4365452"/>
            <a:ext cx="0" cy="142875"/>
          </a:xfrm>
          <a:prstGeom prst="line">
            <a:avLst/>
          </a:prstGeom>
          <a:noFill/>
          <a:ln w="9525">
            <a:solidFill>
              <a:schemeClr val="tx1"/>
            </a:solidFill>
            <a:round/>
            <a:headEnd/>
            <a:tailEnd/>
          </a:ln>
          <a:effectLst/>
        </p:spPr>
        <p:txBody>
          <a:bodyPr/>
          <a:lstStyle/>
          <a:p>
            <a:endParaRPr lang="en-GB"/>
          </a:p>
        </p:txBody>
      </p:sp>
      <p:sp>
        <p:nvSpPr>
          <p:cNvPr id="6" name="Line 418"/>
          <p:cNvSpPr>
            <a:spLocks noChangeShapeType="1"/>
          </p:cNvSpPr>
          <p:nvPr/>
        </p:nvSpPr>
        <p:spPr bwMode="auto">
          <a:xfrm>
            <a:off x="2843213" y="4349577"/>
            <a:ext cx="0" cy="142875"/>
          </a:xfrm>
          <a:prstGeom prst="line">
            <a:avLst/>
          </a:prstGeom>
          <a:noFill/>
          <a:ln w="9525">
            <a:solidFill>
              <a:schemeClr val="tx1"/>
            </a:solidFill>
            <a:round/>
            <a:headEnd/>
            <a:tailEnd/>
          </a:ln>
          <a:effectLst/>
        </p:spPr>
        <p:txBody>
          <a:bodyPr/>
          <a:lstStyle/>
          <a:p>
            <a:endParaRPr lang="en-GB"/>
          </a:p>
        </p:txBody>
      </p:sp>
      <p:grpSp>
        <p:nvGrpSpPr>
          <p:cNvPr id="7" name="Group 400"/>
          <p:cNvGrpSpPr>
            <a:grpSpLocks/>
          </p:cNvGrpSpPr>
          <p:nvPr/>
        </p:nvGrpSpPr>
        <p:grpSpPr bwMode="auto">
          <a:xfrm>
            <a:off x="3851275" y="3352627"/>
            <a:ext cx="1177925" cy="1042987"/>
            <a:chOff x="2562" y="868"/>
            <a:chExt cx="742" cy="657"/>
          </a:xfrm>
        </p:grpSpPr>
        <p:sp>
          <p:nvSpPr>
            <p:cNvPr id="8" name="Oval 135"/>
            <p:cNvSpPr>
              <a:spLocks noChangeArrowheads="1"/>
            </p:cNvSpPr>
            <p:nvPr/>
          </p:nvSpPr>
          <p:spPr bwMode="auto">
            <a:xfrm>
              <a:off x="2792" y="1200"/>
              <a:ext cx="94" cy="97"/>
            </a:xfrm>
            <a:prstGeom prst="ellipse">
              <a:avLst/>
            </a:prstGeom>
            <a:solidFill>
              <a:schemeClr val="bg1"/>
            </a:solidFill>
            <a:ln w="9525">
              <a:solidFill>
                <a:schemeClr val="tx1"/>
              </a:solidFill>
              <a:round/>
              <a:headEnd/>
              <a:tailEnd/>
            </a:ln>
            <a:effectLst/>
          </p:spPr>
          <p:txBody>
            <a:bodyPr wrap="none" anchor="ctr"/>
            <a:lstStyle/>
            <a:p>
              <a:endParaRPr lang="en-GB"/>
            </a:p>
          </p:txBody>
        </p:sp>
        <p:sp>
          <p:nvSpPr>
            <p:cNvPr id="9" name="Line 136"/>
            <p:cNvSpPr>
              <a:spLocks noChangeShapeType="1"/>
            </p:cNvSpPr>
            <p:nvPr/>
          </p:nvSpPr>
          <p:spPr bwMode="auto">
            <a:xfrm>
              <a:off x="2883" y="1243"/>
              <a:ext cx="421" cy="0"/>
            </a:xfrm>
            <a:prstGeom prst="line">
              <a:avLst/>
            </a:prstGeom>
            <a:noFill/>
            <a:ln w="9525">
              <a:solidFill>
                <a:schemeClr val="tx1"/>
              </a:solidFill>
              <a:round/>
              <a:headEnd/>
              <a:tailEnd type="triangle" w="med" len="med"/>
            </a:ln>
            <a:effectLst/>
          </p:spPr>
          <p:txBody>
            <a:bodyPr/>
            <a:lstStyle/>
            <a:p>
              <a:endParaRPr lang="en-GB"/>
            </a:p>
          </p:txBody>
        </p:sp>
        <p:sp>
          <p:nvSpPr>
            <p:cNvPr id="10" name="Line 137"/>
            <p:cNvSpPr>
              <a:spLocks noChangeShapeType="1"/>
            </p:cNvSpPr>
            <p:nvPr/>
          </p:nvSpPr>
          <p:spPr bwMode="auto">
            <a:xfrm flipV="1">
              <a:off x="2841" y="868"/>
              <a:ext cx="0" cy="325"/>
            </a:xfrm>
            <a:prstGeom prst="line">
              <a:avLst/>
            </a:prstGeom>
            <a:noFill/>
            <a:ln w="9525">
              <a:solidFill>
                <a:schemeClr val="tx1"/>
              </a:solidFill>
              <a:round/>
              <a:headEnd/>
              <a:tailEnd type="triangle" w="med" len="med"/>
            </a:ln>
            <a:effectLst/>
          </p:spPr>
          <p:txBody>
            <a:bodyPr/>
            <a:lstStyle/>
            <a:p>
              <a:endParaRPr lang="en-GB"/>
            </a:p>
          </p:txBody>
        </p:sp>
        <p:sp>
          <p:nvSpPr>
            <p:cNvPr id="11" name="Text Box 138"/>
            <p:cNvSpPr txBox="1">
              <a:spLocks noChangeArrowheads="1"/>
            </p:cNvSpPr>
            <p:nvPr/>
          </p:nvSpPr>
          <p:spPr bwMode="auto">
            <a:xfrm>
              <a:off x="2562" y="1294"/>
              <a:ext cx="524" cy="231"/>
            </a:xfrm>
            <a:prstGeom prst="rect">
              <a:avLst/>
            </a:prstGeom>
            <a:noFill/>
            <a:ln w="9525">
              <a:noFill/>
              <a:miter lim="800000"/>
              <a:headEnd/>
              <a:tailEnd/>
            </a:ln>
            <a:effectLst/>
          </p:spPr>
          <p:txBody>
            <a:bodyPr wrap="none">
              <a:spAutoFit/>
            </a:bodyPr>
            <a:lstStyle/>
            <a:p>
              <a:r>
                <a:rPr lang="fr-FR" b="1">
                  <a:solidFill>
                    <a:schemeClr val="tx1"/>
                  </a:solidFill>
                </a:rPr>
                <a:t>&lt;001&gt;</a:t>
              </a:r>
            </a:p>
          </p:txBody>
        </p:sp>
      </p:grpSp>
      <p:grpSp>
        <p:nvGrpSpPr>
          <p:cNvPr id="12" name="Group 388"/>
          <p:cNvGrpSpPr>
            <a:grpSpLocks/>
          </p:cNvGrpSpPr>
          <p:nvPr/>
        </p:nvGrpSpPr>
        <p:grpSpPr bwMode="auto">
          <a:xfrm>
            <a:off x="755650" y="4435302"/>
            <a:ext cx="2851150" cy="1154112"/>
            <a:chOff x="530" y="2391"/>
            <a:chExt cx="1796" cy="727"/>
          </a:xfrm>
        </p:grpSpPr>
        <p:sp>
          <p:nvSpPr>
            <p:cNvPr id="13" name="Line 203"/>
            <p:cNvSpPr>
              <a:spLocks noChangeShapeType="1"/>
            </p:cNvSpPr>
            <p:nvPr/>
          </p:nvSpPr>
          <p:spPr bwMode="auto">
            <a:xfrm>
              <a:off x="2053" y="2633"/>
              <a:ext cx="0" cy="241"/>
            </a:xfrm>
            <a:prstGeom prst="line">
              <a:avLst/>
            </a:prstGeom>
            <a:noFill/>
            <a:ln w="9525">
              <a:solidFill>
                <a:schemeClr val="tx1"/>
              </a:solidFill>
              <a:round/>
              <a:headEnd/>
              <a:tailEnd/>
            </a:ln>
            <a:effectLst/>
          </p:spPr>
          <p:txBody>
            <a:bodyPr/>
            <a:lstStyle/>
            <a:p>
              <a:endParaRPr lang="en-GB"/>
            </a:p>
          </p:txBody>
        </p:sp>
        <p:sp>
          <p:nvSpPr>
            <p:cNvPr id="14" name="Line 204"/>
            <p:cNvSpPr>
              <a:spLocks noChangeShapeType="1"/>
            </p:cNvSpPr>
            <p:nvPr/>
          </p:nvSpPr>
          <p:spPr bwMode="auto">
            <a:xfrm>
              <a:off x="1634" y="2617"/>
              <a:ext cx="0" cy="241"/>
            </a:xfrm>
            <a:prstGeom prst="line">
              <a:avLst/>
            </a:prstGeom>
            <a:noFill/>
            <a:ln w="9525">
              <a:solidFill>
                <a:schemeClr val="tx1"/>
              </a:solidFill>
              <a:round/>
              <a:headEnd/>
              <a:tailEnd/>
            </a:ln>
            <a:effectLst/>
          </p:spPr>
          <p:txBody>
            <a:bodyPr/>
            <a:lstStyle/>
            <a:p>
              <a:endParaRPr lang="en-GB"/>
            </a:p>
          </p:txBody>
        </p:sp>
        <p:sp>
          <p:nvSpPr>
            <p:cNvPr id="15" name="Line 205"/>
            <p:cNvSpPr>
              <a:spLocks noChangeShapeType="1"/>
            </p:cNvSpPr>
            <p:nvPr/>
          </p:nvSpPr>
          <p:spPr bwMode="auto">
            <a:xfrm>
              <a:off x="1232" y="2617"/>
              <a:ext cx="0" cy="241"/>
            </a:xfrm>
            <a:prstGeom prst="line">
              <a:avLst/>
            </a:prstGeom>
            <a:noFill/>
            <a:ln w="9525">
              <a:solidFill>
                <a:schemeClr val="tx1"/>
              </a:solidFill>
              <a:round/>
              <a:headEnd/>
              <a:tailEnd/>
            </a:ln>
            <a:effectLst/>
          </p:spPr>
          <p:txBody>
            <a:bodyPr/>
            <a:lstStyle/>
            <a:p>
              <a:endParaRPr lang="en-GB"/>
            </a:p>
          </p:txBody>
        </p:sp>
        <p:sp>
          <p:nvSpPr>
            <p:cNvPr id="16" name="Line 206"/>
            <p:cNvSpPr>
              <a:spLocks noChangeShapeType="1"/>
            </p:cNvSpPr>
            <p:nvPr/>
          </p:nvSpPr>
          <p:spPr bwMode="auto">
            <a:xfrm>
              <a:off x="815" y="2633"/>
              <a:ext cx="0" cy="241"/>
            </a:xfrm>
            <a:prstGeom prst="line">
              <a:avLst/>
            </a:prstGeom>
            <a:noFill/>
            <a:ln w="9525">
              <a:solidFill>
                <a:schemeClr val="tx1"/>
              </a:solidFill>
              <a:round/>
              <a:headEnd/>
              <a:tailEnd/>
            </a:ln>
            <a:effectLst/>
          </p:spPr>
          <p:txBody>
            <a:bodyPr/>
            <a:lstStyle/>
            <a:p>
              <a:endParaRPr lang="en-GB"/>
            </a:p>
          </p:txBody>
        </p:sp>
        <p:sp>
          <p:nvSpPr>
            <p:cNvPr id="17" name="Line 208"/>
            <p:cNvSpPr>
              <a:spLocks noChangeShapeType="1"/>
            </p:cNvSpPr>
            <p:nvPr/>
          </p:nvSpPr>
          <p:spPr bwMode="auto">
            <a:xfrm>
              <a:off x="833" y="2858"/>
              <a:ext cx="183" cy="162"/>
            </a:xfrm>
            <a:prstGeom prst="line">
              <a:avLst/>
            </a:prstGeom>
            <a:noFill/>
            <a:ln w="9525">
              <a:solidFill>
                <a:schemeClr val="tx1"/>
              </a:solidFill>
              <a:round/>
              <a:headEnd/>
              <a:tailEnd/>
            </a:ln>
            <a:effectLst/>
          </p:spPr>
          <p:txBody>
            <a:bodyPr/>
            <a:lstStyle/>
            <a:p>
              <a:endParaRPr lang="en-GB"/>
            </a:p>
          </p:txBody>
        </p:sp>
        <p:sp>
          <p:nvSpPr>
            <p:cNvPr id="18" name="Line 209"/>
            <p:cNvSpPr>
              <a:spLocks noChangeShapeType="1"/>
            </p:cNvSpPr>
            <p:nvPr/>
          </p:nvSpPr>
          <p:spPr bwMode="auto">
            <a:xfrm>
              <a:off x="1250" y="2858"/>
              <a:ext cx="183" cy="162"/>
            </a:xfrm>
            <a:prstGeom prst="line">
              <a:avLst/>
            </a:prstGeom>
            <a:noFill/>
            <a:ln w="9525">
              <a:solidFill>
                <a:schemeClr val="tx1"/>
              </a:solidFill>
              <a:round/>
              <a:headEnd/>
              <a:tailEnd/>
            </a:ln>
            <a:effectLst/>
          </p:spPr>
          <p:txBody>
            <a:bodyPr/>
            <a:lstStyle/>
            <a:p>
              <a:endParaRPr lang="en-GB"/>
            </a:p>
          </p:txBody>
        </p:sp>
        <p:sp>
          <p:nvSpPr>
            <p:cNvPr id="19" name="Line 210"/>
            <p:cNvSpPr>
              <a:spLocks noChangeShapeType="1"/>
            </p:cNvSpPr>
            <p:nvPr/>
          </p:nvSpPr>
          <p:spPr bwMode="auto">
            <a:xfrm>
              <a:off x="1652" y="2858"/>
              <a:ext cx="182" cy="162"/>
            </a:xfrm>
            <a:prstGeom prst="line">
              <a:avLst/>
            </a:prstGeom>
            <a:noFill/>
            <a:ln w="9525">
              <a:solidFill>
                <a:schemeClr val="tx1"/>
              </a:solidFill>
              <a:round/>
              <a:headEnd/>
              <a:tailEnd/>
            </a:ln>
            <a:effectLst/>
          </p:spPr>
          <p:txBody>
            <a:bodyPr/>
            <a:lstStyle/>
            <a:p>
              <a:endParaRPr lang="en-GB"/>
            </a:p>
          </p:txBody>
        </p:sp>
        <p:sp>
          <p:nvSpPr>
            <p:cNvPr id="20" name="Line 211"/>
            <p:cNvSpPr>
              <a:spLocks noChangeShapeType="1"/>
            </p:cNvSpPr>
            <p:nvPr/>
          </p:nvSpPr>
          <p:spPr bwMode="auto">
            <a:xfrm>
              <a:off x="2053" y="2858"/>
              <a:ext cx="183" cy="162"/>
            </a:xfrm>
            <a:prstGeom prst="line">
              <a:avLst/>
            </a:prstGeom>
            <a:noFill/>
            <a:ln w="9525">
              <a:solidFill>
                <a:schemeClr val="tx1"/>
              </a:solidFill>
              <a:round/>
              <a:headEnd/>
              <a:tailEnd/>
            </a:ln>
            <a:effectLst/>
          </p:spPr>
          <p:txBody>
            <a:bodyPr/>
            <a:lstStyle/>
            <a:p>
              <a:endParaRPr lang="en-GB"/>
            </a:p>
          </p:txBody>
        </p:sp>
        <p:sp>
          <p:nvSpPr>
            <p:cNvPr id="21" name="Line 212"/>
            <p:cNvSpPr>
              <a:spLocks noChangeShapeType="1"/>
            </p:cNvSpPr>
            <p:nvPr/>
          </p:nvSpPr>
          <p:spPr bwMode="auto">
            <a:xfrm flipV="1">
              <a:off x="1852" y="2874"/>
              <a:ext cx="183" cy="162"/>
            </a:xfrm>
            <a:prstGeom prst="line">
              <a:avLst/>
            </a:prstGeom>
            <a:noFill/>
            <a:ln w="9525">
              <a:solidFill>
                <a:schemeClr val="tx1"/>
              </a:solidFill>
              <a:round/>
              <a:headEnd/>
              <a:tailEnd/>
            </a:ln>
            <a:effectLst/>
          </p:spPr>
          <p:txBody>
            <a:bodyPr/>
            <a:lstStyle/>
            <a:p>
              <a:endParaRPr lang="en-GB"/>
            </a:p>
          </p:txBody>
        </p:sp>
        <p:sp>
          <p:nvSpPr>
            <p:cNvPr id="22" name="Line 213"/>
            <p:cNvSpPr>
              <a:spLocks noChangeShapeType="1"/>
            </p:cNvSpPr>
            <p:nvPr/>
          </p:nvSpPr>
          <p:spPr bwMode="auto">
            <a:xfrm flipV="1">
              <a:off x="1451" y="2858"/>
              <a:ext cx="183" cy="162"/>
            </a:xfrm>
            <a:prstGeom prst="line">
              <a:avLst/>
            </a:prstGeom>
            <a:noFill/>
            <a:ln w="9525">
              <a:solidFill>
                <a:schemeClr val="tx1"/>
              </a:solidFill>
              <a:round/>
              <a:headEnd/>
              <a:tailEnd/>
            </a:ln>
            <a:effectLst/>
          </p:spPr>
          <p:txBody>
            <a:bodyPr/>
            <a:lstStyle/>
            <a:p>
              <a:endParaRPr lang="en-GB"/>
            </a:p>
          </p:txBody>
        </p:sp>
        <p:sp>
          <p:nvSpPr>
            <p:cNvPr id="23" name="Line 214"/>
            <p:cNvSpPr>
              <a:spLocks noChangeShapeType="1"/>
            </p:cNvSpPr>
            <p:nvPr/>
          </p:nvSpPr>
          <p:spPr bwMode="auto">
            <a:xfrm flipV="1">
              <a:off x="1032" y="2858"/>
              <a:ext cx="182" cy="162"/>
            </a:xfrm>
            <a:prstGeom prst="line">
              <a:avLst/>
            </a:prstGeom>
            <a:noFill/>
            <a:ln w="9525">
              <a:solidFill>
                <a:schemeClr val="tx1"/>
              </a:solidFill>
              <a:round/>
              <a:headEnd/>
              <a:tailEnd/>
            </a:ln>
            <a:effectLst/>
          </p:spPr>
          <p:txBody>
            <a:bodyPr/>
            <a:lstStyle/>
            <a:p>
              <a:endParaRPr lang="en-GB"/>
            </a:p>
          </p:txBody>
        </p:sp>
        <p:sp>
          <p:nvSpPr>
            <p:cNvPr id="24" name="Line 215"/>
            <p:cNvSpPr>
              <a:spLocks noChangeShapeType="1"/>
            </p:cNvSpPr>
            <p:nvPr/>
          </p:nvSpPr>
          <p:spPr bwMode="auto">
            <a:xfrm flipV="1">
              <a:off x="614" y="2874"/>
              <a:ext cx="183" cy="162"/>
            </a:xfrm>
            <a:prstGeom prst="line">
              <a:avLst/>
            </a:prstGeom>
            <a:noFill/>
            <a:ln w="9525">
              <a:solidFill>
                <a:schemeClr val="tx1"/>
              </a:solidFill>
              <a:round/>
              <a:headEnd/>
              <a:tailEnd/>
            </a:ln>
            <a:effectLst/>
          </p:spPr>
          <p:txBody>
            <a:bodyPr/>
            <a:lstStyle/>
            <a:p>
              <a:endParaRPr lang="en-GB"/>
            </a:p>
          </p:txBody>
        </p:sp>
        <p:sp>
          <p:nvSpPr>
            <p:cNvPr id="25" name="Oval 216"/>
            <p:cNvSpPr>
              <a:spLocks noChangeArrowheads="1"/>
            </p:cNvSpPr>
            <p:nvPr/>
          </p:nvSpPr>
          <p:spPr bwMode="auto">
            <a:xfrm>
              <a:off x="1142" y="2785"/>
              <a:ext cx="157" cy="13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26" name="Oval 217"/>
            <p:cNvSpPr>
              <a:spLocks noChangeArrowheads="1"/>
            </p:cNvSpPr>
            <p:nvPr/>
          </p:nvSpPr>
          <p:spPr bwMode="auto">
            <a:xfrm>
              <a:off x="943" y="2947"/>
              <a:ext cx="157" cy="153"/>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27" name="Oval 218"/>
            <p:cNvSpPr>
              <a:spLocks noChangeArrowheads="1"/>
            </p:cNvSpPr>
            <p:nvPr/>
          </p:nvSpPr>
          <p:spPr bwMode="auto">
            <a:xfrm>
              <a:off x="741" y="2785"/>
              <a:ext cx="156" cy="13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28" name="Oval 219"/>
            <p:cNvSpPr>
              <a:spLocks noChangeArrowheads="1"/>
            </p:cNvSpPr>
            <p:nvPr/>
          </p:nvSpPr>
          <p:spPr bwMode="auto">
            <a:xfrm>
              <a:off x="1561" y="2796"/>
              <a:ext cx="157" cy="13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29" name="Oval 220"/>
            <p:cNvSpPr>
              <a:spLocks noChangeArrowheads="1"/>
            </p:cNvSpPr>
            <p:nvPr/>
          </p:nvSpPr>
          <p:spPr bwMode="auto">
            <a:xfrm>
              <a:off x="1969" y="2794"/>
              <a:ext cx="156" cy="13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30" name="Oval 221"/>
            <p:cNvSpPr>
              <a:spLocks noChangeArrowheads="1"/>
            </p:cNvSpPr>
            <p:nvPr/>
          </p:nvSpPr>
          <p:spPr bwMode="auto">
            <a:xfrm>
              <a:off x="530" y="2954"/>
              <a:ext cx="157" cy="153"/>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31" name="Oval 222"/>
            <p:cNvSpPr>
              <a:spLocks noChangeArrowheads="1"/>
            </p:cNvSpPr>
            <p:nvPr/>
          </p:nvSpPr>
          <p:spPr bwMode="auto">
            <a:xfrm>
              <a:off x="1369" y="2956"/>
              <a:ext cx="156" cy="153"/>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32" name="Oval 223"/>
            <p:cNvSpPr>
              <a:spLocks noChangeArrowheads="1"/>
            </p:cNvSpPr>
            <p:nvPr/>
          </p:nvSpPr>
          <p:spPr bwMode="auto">
            <a:xfrm>
              <a:off x="1786" y="2965"/>
              <a:ext cx="157" cy="153"/>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33" name="Oval 224"/>
            <p:cNvSpPr>
              <a:spLocks noChangeArrowheads="1"/>
            </p:cNvSpPr>
            <p:nvPr/>
          </p:nvSpPr>
          <p:spPr bwMode="auto">
            <a:xfrm>
              <a:off x="2169" y="2965"/>
              <a:ext cx="157" cy="153"/>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34" name="Line 225"/>
            <p:cNvSpPr>
              <a:spLocks noChangeShapeType="1"/>
            </p:cNvSpPr>
            <p:nvPr/>
          </p:nvSpPr>
          <p:spPr bwMode="auto">
            <a:xfrm>
              <a:off x="1028" y="2471"/>
              <a:ext cx="182" cy="162"/>
            </a:xfrm>
            <a:prstGeom prst="line">
              <a:avLst/>
            </a:prstGeom>
            <a:noFill/>
            <a:ln w="9525">
              <a:solidFill>
                <a:schemeClr val="tx1"/>
              </a:solidFill>
              <a:round/>
              <a:headEnd/>
              <a:tailEnd/>
            </a:ln>
            <a:effectLst/>
          </p:spPr>
          <p:txBody>
            <a:bodyPr/>
            <a:lstStyle/>
            <a:p>
              <a:endParaRPr lang="en-GB"/>
            </a:p>
          </p:txBody>
        </p:sp>
        <p:sp>
          <p:nvSpPr>
            <p:cNvPr id="35" name="Line 226"/>
            <p:cNvSpPr>
              <a:spLocks noChangeShapeType="1"/>
            </p:cNvSpPr>
            <p:nvPr/>
          </p:nvSpPr>
          <p:spPr bwMode="auto">
            <a:xfrm>
              <a:off x="1463" y="2503"/>
              <a:ext cx="183" cy="162"/>
            </a:xfrm>
            <a:prstGeom prst="line">
              <a:avLst/>
            </a:prstGeom>
            <a:noFill/>
            <a:ln w="9525">
              <a:solidFill>
                <a:schemeClr val="tx1"/>
              </a:solidFill>
              <a:round/>
              <a:headEnd/>
              <a:tailEnd/>
            </a:ln>
            <a:effectLst/>
          </p:spPr>
          <p:txBody>
            <a:bodyPr/>
            <a:lstStyle/>
            <a:p>
              <a:endParaRPr lang="en-GB"/>
            </a:p>
          </p:txBody>
        </p:sp>
        <p:sp>
          <p:nvSpPr>
            <p:cNvPr id="36" name="Line 227"/>
            <p:cNvSpPr>
              <a:spLocks noChangeShapeType="1"/>
            </p:cNvSpPr>
            <p:nvPr/>
          </p:nvSpPr>
          <p:spPr bwMode="auto">
            <a:xfrm>
              <a:off x="1864" y="2471"/>
              <a:ext cx="183" cy="162"/>
            </a:xfrm>
            <a:prstGeom prst="line">
              <a:avLst/>
            </a:prstGeom>
            <a:noFill/>
            <a:ln w="9525">
              <a:solidFill>
                <a:schemeClr val="tx1"/>
              </a:solidFill>
              <a:round/>
              <a:headEnd/>
              <a:tailEnd/>
            </a:ln>
            <a:effectLst/>
          </p:spPr>
          <p:txBody>
            <a:bodyPr/>
            <a:lstStyle/>
            <a:p>
              <a:endParaRPr lang="en-GB"/>
            </a:p>
          </p:txBody>
        </p:sp>
        <p:sp>
          <p:nvSpPr>
            <p:cNvPr id="37" name="Line 228"/>
            <p:cNvSpPr>
              <a:spLocks noChangeShapeType="1"/>
            </p:cNvSpPr>
            <p:nvPr/>
          </p:nvSpPr>
          <p:spPr bwMode="auto">
            <a:xfrm flipV="1">
              <a:off x="1664" y="2471"/>
              <a:ext cx="182" cy="162"/>
            </a:xfrm>
            <a:prstGeom prst="line">
              <a:avLst/>
            </a:prstGeom>
            <a:noFill/>
            <a:ln w="9525">
              <a:solidFill>
                <a:schemeClr val="tx1"/>
              </a:solidFill>
              <a:round/>
              <a:headEnd/>
              <a:tailEnd/>
            </a:ln>
            <a:effectLst/>
          </p:spPr>
          <p:txBody>
            <a:bodyPr/>
            <a:lstStyle/>
            <a:p>
              <a:endParaRPr lang="en-GB"/>
            </a:p>
          </p:txBody>
        </p:sp>
        <p:sp>
          <p:nvSpPr>
            <p:cNvPr id="38" name="Line 229"/>
            <p:cNvSpPr>
              <a:spLocks noChangeShapeType="1"/>
            </p:cNvSpPr>
            <p:nvPr/>
          </p:nvSpPr>
          <p:spPr bwMode="auto">
            <a:xfrm flipV="1">
              <a:off x="1244" y="2471"/>
              <a:ext cx="183" cy="162"/>
            </a:xfrm>
            <a:prstGeom prst="line">
              <a:avLst/>
            </a:prstGeom>
            <a:noFill/>
            <a:ln w="9525">
              <a:solidFill>
                <a:schemeClr val="tx1"/>
              </a:solidFill>
              <a:round/>
              <a:headEnd/>
              <a:tailEnd/>
            </a:ln>
            <a:effectLst/>
          </p:spPr>
          <p:txBody>
            <a:bodyPr/>
            <a:lstStyle/>
            <a:p>
              <a:endParaRPr lang="en-GB"/>
            </a:p>
          </p:txBody>
        </p:sp>
        <p:sp>
          <p:nvSpPr>
            <p:cNvPr id="39" name="Line 230"/>
            <p:cNvSpPr>
              <a:spLocks noChangeShapeType="1"/>
            </p:cNvSpPr>
            <p:nvPr/>
          </p:nvSpPr>
          <p:spPr bwMode="auto">
            <a:xfrm flipV="1">
              <a:off x="827" y="2487"/>
              <a:ext cx="183" cy="162"/>
            </a:xfrm>
            <a:prstGeom prst="line">
              <a:avLst/>
            </a:prstGeom>
            <a:noFill/>
            <a:ln w="9525">
              <a:solidFill>
                <a:schemeClr val="tx1"/>
              </a:solidFill>
              <a:round/>
              <a:headEnd/>
              <a:tailEnd/>
            </a:ln>
            <a:effectLst/>
          </p:spPr>
          <p:txBody>
            <a:bodyPr/>
            <a:lstStyle/>
            <a:p>
              <a:endParaRPr lang="en-GB"/>
            </a:p>
          </p:txBody>
        </p:sp>
        <p:sp>
          <p:nvSpPr>
            <p:cNvPr id="40" name="Oval 231"/>
            <p:cNvSpPr>
              <a:spLocks noChangeArrowheads="1"/>
            </p:cNvSpPr>
            <p:nvPr/>
          </p:nvSpPr>
          <p:spPr bwMode="auto">
            <a:xfrm>
              <a:off x="1355" y="2398"/>
              <a:ext cx="156" cy="13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41" name="Oval 232"/>
            <p:cNvSpPr>
              <a:spLocks noChangeArrowheads="1"/>
            </p:cNvSpPr>
            <p:nvPr/>
          </p:nvSpPr>
          <p:spPr bwMode="auto">
            <a:xfrm>
              <a:off x="1156" y="2585"/>
              <a:ext cx="157" cy="153"/>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42" name="Oval 233"/>
            <p:cNvSpPr>
              <a:spLocks noChangeArrowheads="1"/>
            </p:cNvSpPr>
            <p:nvPr/>
          </p:nvSpPr>
          <p:spPr bwMode="auto">
            <a:xfrm>
              <a:off x="953" y="2407"/>
              <a:ext cx="157" cy="13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43" name="Oval 234"/>
            <p:cNvSpPr>
              <a:spLocks noChangeArrowheads="1"/>
            </p:cNvSpPr>
            <p:nvPr/>
          </p:nvSpPr>
          <p:spPr bwMode="auto">
            <a:xfrm>
              <a:off x="1774" y="2391"/>
              <a:ext cx="157" cy="13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44" name="Oval 235"/>
            <p:cNvSpPr>
              <a:spLocks noChangeArrowheads="1"/>
            </p:cNvSpPr>
            <p:nvPr/>
          </p:nvSpPr>
          <p:spPr bwMode="auto">
            <a:xfrm>
              <a:off x="743" y="2585"/>
              <a:ext cx="156" cy="153"/>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45" name="Oval 236"/>
            <p:cNvSpPr>
              <a:spLocks noChangeArrowheads="1"/>
            </p:cNvSpPr>
            <p:nvPr/>
          </p:nvSpPr>
          <p:spPr bwMode="auto">
            <a:xfrm>
              <a:off x="1563" y="2585"/>
              <a:ext cx="157" cy="153"/>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46" name="Oval 237"/>
            <p:cNvSpPr>
              <a:spLocks noChangeArrowheads="1"/>
            </p:cNvSpPr>
            <p:nvPr/>
          </p:nvSpPr>
          <p:spPr bwMode="auto">
            <a:xfrm>
              <a:off x="1972" y="2587"/>
              <a:ext cx="156" cy="153"/>
            </a:xfrm>
            <a:prstGeom prst="ellipse">
              <a:avLst/>
            </a:prstGeom>
            <a:solidFill>
              <a:srgbClr val="009900"/>
            </a:solidFill>
            <a:ln w="9525">
              <a:solidFill>
                <a:schemeClr val="tx1"/>
              </a:solidFill>
              <a:round/>
              <a:headEnd/>
              <a:tailEnd/>
            </a:ln>
            <a:effectLst/>
          </p:spPr>
          <p:txBody>
            <a:bodyPr wrap="none" anchor="ctr"/>
            <a:lstStyle/>
            <a:p>
              <a:endParaRPr lang="en-GB"/>
            </a:p>
          </p:txBody>
        </p:sp>
      </p:grpSp>
      <p:grpSp>
        <p:nvGrpSpPr>
          <p:cNvPr id="47" name="Group 389"/>
          <p:cNvGrpSpPr>
            <a:grpSpLocks/>
          </p:cNvGrpSpPr>
          <p:nvPr/>
        </p:nvGrpSpPr>
        <p:grpSpPr bwMode="auto">
          <a:xfrm>
            <a:off x="5508625" y="4559127"/>
            <a:ext cx="2865438" cy="1025525"/>
            <a:chOff x="3161" y="2469"/>
            <a:chExt cx="1805" cy="646"/>
          </a:xfrm>
        </p:grpSpPr>
        <p:sp>
          <p:nvSpPr>
            <p:cNvPr id="48" name="Line 311"/>
            <p:cNvSpPr>
              <a:spLocks noChangeShapeType="1"/>
            </p:cNvSpPr>
            <p:nvPr/>
          </p:nvSpPr>
          <p:spPr bwMode="auto">
            <a:xfrm>
              <a:off x="3243" y="2469"/>
              <a:ext cx="183" cy="162"/>
            </a:xfrm>
            <a:prstGeom prst="line">
              <a:avLst/>
            </a:prstGeom>
            <a:noFill/>
            <a:ln w="9525">
              <a:solidFill>
                <a:schemeClr val="tx1"/>
              </a:solidFill>
              <a:round/>
              <a:headEnd/>
              <a:tailEnd/>
            </a:ln>
            <a:effectLst/>
          </p:spPr>
          <p:txBody>
            <a:bodyPr/>
            <a:lstStyle/>
            <a:p>
              <a:endParaRPr lang="en-GB"/>
            </a:p>
          </p:txBody>
        </p:sp>
        <p:sp>
          <p:nvSpPr>
            <p:cNvPr id="49" name="Line 310"/>
            <p:cNvSpPr>
              <a:spLocks noChangeShapeType="1"/>
            </p:cNvSpPr>
            <p:nvPr/>
          </p:nvSpPr>
          <p:spPr bwMode="auto">
            <a:xfrm flipV="1">
              <a:off x="4703" y="2487"/>
              <a:ext cx="182" cy="162"/>
            </a:xfrm>
            <a:prstGeom prst="line">
              <a:avLst/>
            </a:prstGeom>
            <a:noFill/>
            <a:ln w="9525">
              <a:solidFill>
                <a:schemeClr val="tx1"/>
              </a:solidFill>
              <a:round/>
              <a:headEnd/>
              <a:tailEnd/>
            </a:ln>
            <a:effectLst/>
          </p:spPr>
          <p:txBody>
            <a:bodyPr/>
            <a:lstStyle/>
            <a:p>
              <a:endParaRPr lang="en-GB"/>
            </a:p>
          </p:txBody>
        </p:sp>
        <p:sp>
          <p:nvSpPr>
            <p:cNvPr id="50" name="Line 275"/>
            <p:cNvSpPr>
              <a:spLocks noChangeShapeType="1"/>
            </p:cNvSpPr>
            <p:nvPr/>
          </p:nvSpPr>
          <p:spPr bwMode="auto">
            <a:xfrm>
              <a:off x="4693" y="2639"/>
              <a:ext cx="0" cy="241"/>
            </a:xfrm>
            <a:prstGeom prst="line">
              <a:avLst/>
            </a:prstGeom>
            <a:noFill/>
            <a:ln w="9525">
              <a:solidFill>
                <a:schemeClr val="tx1"/>
              </a:solidFill>
              <a:round/>
              <a:headEnd/>
              <a:tailEnd/>
            </a:ln>
            <a:effectLst/>
          </p:spPr>
          <p:txBody>
            <a:bodyPr/>
            <a:lstStyle/>
            <a:p>
              <a:endParaRPr lang="en-GB"/>
            </a:p>
          </p:txBody>
        </p:sp>
        <p:sp>
          <p:nvSpPr>
            <p:cNvPr id="51" name="Line 276"/>
            <p:cNvSpPr>
              <a:spLocks noChangeShapeType="1"/>
            </p:cNvSpPr>
            <p:nvPr/>
          </p:nvSpPr>
          <p:spPr bwMode="auto">
            <a:xfrm>
              <a:off x="4274" y="2623"/>
              <a:ext cx="0" cy="241"/>
            </a:xfrm>
            <a:prstGeom prst="line">
              <a:avLst/>
            </a:prstGeom>
            <a:noFill/>
            <a:ln w="9525">
              <a:solidFill>
                <a:schemeClr val="tx1"/>
              </a:solidFill>
              <a:round/>
              <a:headEnd/>
              <a:tailEnd/>
            </a:ln>
            <a:effectLst/>
          </p:spPr>
          <p:txBody>
            <a:bodyPr/>
            <a:lstStyle/>
            <a:p>
              <a:endParaRPr lang="en-GB"/>
            </a:p>
          </p:txBody>
        </p:sp>
        <p:sp>
          <p:nvSpPr>
            <p:cNvPr id="52" name="Line 277"/>
            <p:cNvSpPr>
              <a:spLocks noChangeShapeType="1"/>
            </p:cNvSpPr>
            <p:nvPr/>
          </p:nvSpPr>
          <p:spPr bwMode="auto">
            <a:xfrm>
              <a:off x="3872" y="2623"/>
              <a:ext cx="0" cy="241"/>
            </a:xfrm>
            <a:prstGeom prst="line">
              <a:avLst/>
            </a:prstGeom>
            <a:noFill/>
            <a:ln w="9525">
              <a:solidFill>
                <a:schemeClr val="tx1"/>
              </a:solidFill>
              <a:round/>
              <a:headEnd/>
              <a:tailEnd/>
            </a:ln>
            <a:effectLst/>
          </p:spPr>
          <p:txBody>
            <a:bodyPr/>
            <a:lstStyle/>
            <a:p>
              <a:endParaRPr lang="en-GB"/>
            </a:p>
          </p:txBody>
        </p:sp>
        <p:sp>
          <p:nvSpPr>
            <p:cNvPr id="53" name="Line 278"/>
            <p:cNvSpPr>
              <a:spLocks noChangeShapeType="1"/>
            </p:cNvSpPr>
            <p:nvPr/>
          </p:nvSpPr>
          <p:spPr bwMode="auto">
            <a:xfrm>
              <a:off x="3455" y="2639"/>
              <a:ext cx="0" cy="241"/>
            </a:xfrm>
            <a:prstGeom prst="line">
              <a:avLst/>
            </a:prstGeom>
            <a:noFill/>
            <a:ln w="9525">
              <a:solidFill>
                <a:schemeClr val="tx1"/>
              </a:solidFill>
              <a:round/>
              <a:headEnd/>
              <a:tailEnd/>
            </a:ln>
            <a:effectLst/>
          </p:spPr>
          <p:txBody>
            <a:bodyPr/>
            <a:lstStyle/>
            <a:p>
              <a:endParaRPr lang="en-GB"/>
            </a:p>
          </p:txBody>
        </p:sp>
        <p:sp>
          <p:nvSpPr>
            <p:cNvPr id="54" name="Line 280"/>
            <p:cNvSpPr>
              <a:spLocks noChangeShapeType="1"/>
            </p:cNvSpPr>
            <p:nvPr/>
          </p:nvSpPr>
          <p:spPr bwMode="auto">
            <a:xfrm>
              <a:off x="3473" y="2864"/>
              <a:ext cx="183" cy="162"/>
            </a:xfrm>
            <a:prstGeom prst="line">
              <a:avLst/>
            </a:prstGeom>
            <a:noFill/>
            <a:ln w="9525">
              <a:solidFill>
                <a:schemeClr val="tx1"/>
              </a:solidFill>
              <a:round/>
              <a:headEnd/>
              <a:tailEnd/>
            </a:ln>
            <a:effectLst/>
          </p:spPr>
          <p:txBody>
            <a:bodyPr/>
            <a:lstStyle/>
            <a:p>
              <a:endParaRPr lang="en-GB"/>
            </a:p>
          </p:txBody>
        </p:sp>
        <p:sp>
          <p:nvSpPr>
            <p:cNvPr id="55" name="Line 281"/>
            <p:cNvSpPr>
              <a:spLocks noChangeShapeType="1"/>
            </p:cNvSpPr>
            <p:nvPr/>
          </p:nvSpPr>
          <p:spPr bwMode="auto">
            <a:xfrm>
              <a:off x="3890" y="2864"/>
              <a:ext cx="183" cy="162"/>
            </a:xfrm>
            <a:prstGeom prst="line">
              <a:avLst/>
            </a:prstGeom>
            <a:noFill/>
            <a:ln w="9525">
              <a:solidFill>
                <a:schemeClr val="tx1"/>
              </a:solidFill>
              <a:round/>
              <a:headEnd/>
              <a:tailEnd/>
            </a:ln>
            <a:effectLst/>
          </p:spPr>
          <p:txBody>
            <a:bodyPr/>
            <a:lstStyle/>
            <a:p>
              <a:endParaRPr lang="en-GB"/>
            </a:p>
          </p:txBody>
        </p:sp>
        <p:sp>
          <p:nvSpPr>
            <p:cNvPr id="56" name="Line 282"/>
            <p:cNvSpPr>
              <a:spLocks noChangeShapeType="1"/>
            </p:cNvSpPr>
            <p:nvPr/>
          </p:nvSpPr>
          <p:spPr bwMode="auto">
            <a:xfrm>
              <a:off x="4292" y="2864"/>
              <a:ext cx="182" cy="162"/>
            </a:xfrm>
            <a:prstGeom prst="line">
              <a:avLst/>
            </a:prstGeom>
            <a:noFill/>
            <a:ln w="9525">
              <a:solidFill>
                <a:schemeClr val="tx1"/>
              </a:solidFill>
              <a:round/>
              <a:headEnd/>
              <a:tailEnd/>
            </a:ln>
            <a:effectLst/>
          </p:spPr>
          <p:txBody>
            <a:bodyPr/>
            <a:lstStyle/>
            <a:p>
              <a:endParaRPr lang="en-GB"/>
            </a:p>
          </p:txBody>
        </p:sp>
        <p:sp>
          <p:nvSpPr>
            <p:cNvPr id="57" name="Line 283"/>
            <p:cNvSpPr>
              <a:spLocks noChangeShapeType="1"/>
            </p:cNvSpPr>
            <p:nvPr/>
          </p:nvSpPr>
          <p:spPr bwMode="auto">
            <a:xfrm>
              <a:off x="4693" y="2864"/>
              <a:ext cx="183" cy="162"/>
            </a:xfrm>
            <a:prstGeom prst="line">
              <a:avLst/>
            </a:prstGeom>
            <a:noFill/>
            <a:ln w="9525">
              <a:solidFill>
                <a:schemeClr val="tx1"/>
              </a:solidFill>
              <a:round/>
              <a:headEnd/>
              <a:tailEnd/>
            </a:ln>
            <a:effectLst/>
          </p:spPr>
          <p:txBody>
            <a:bodyPr/>
            <a:lstStyle/>
            <a:p>
              <a:endParaRPr lang="en-GB"/>
            </a:p>
          </p:txBody>
        </p:sp>
        <p:sp>
          <p:nvSpPr>
            <p:cNvPr id="58" name="Line 284"/>
            <p:cNvSpPr>
              <a:spLocks noChangeShapeType="1"/>
            </p:cNvSpPr>
            <p:nvPr/>
          </p:nvSpPr>
          <p:spPr bwMode="auto">
            <a:xfrm flipV="1">
              <a:off x="4492" y="2880"/>
              <a:ext cx="183" cy="162"/>
            </a:xfrm>
            <a:prstGeom prst="line">
              <a:avLst/>
            </a:prstGeom>
            <a:noFill/>
            <a:ln w="9525">
              <a:solidFill>
                <a:schemeClr val="tx1"/>
              </a:solidFill>
              <a:round/>
              <a:headEnd/>
              <a:tailEnd/>
            </a:ln>
            <a:effectLst/>
          </p:spPr>
          <p:txBody>
            <a:bodyPr/>
            <a:lstStyle/>
            <a:p>
              <a:endParaRPr lang="en-GB"/>
            </a:p>
          </p:txBody>
        </p:sp>
        <p:sp>
          <p:nvSpPr>
            <p:cNvPr id="59" name="Line 285"/>
            <p:cNvSpPr>
              <a:spLocks noChangeShapeType="1"/>
            </p:cNvSpPr>
            <p:nvPr/>
          </p:nvSpPr>
          <p:spPr bwMode="auto">
            <a:xfrm flipV="1">
              <a:off x="4091" y="2864"/>
              <a:ext cx="183" cy="162"/>
            </a:xfrm>
            <a:prstGeom prst="line">
              <a:avLst/>
            </a:prstGeom>
            <a:noFill/>
            <a:ln w="9525">
              <a:solidFill>
                <a:schemeClr val="tx1"/>
              </a:solidFill>
              <a:round/>
              <a:headEnd/>
              <a:tailEnd/>
            </a:ln>
            <a:effectLst/>
          </p:spPr>
          <p:txBody>
            <a:bodyPr/>
            <a:lstStyle/>
            <a:p>
              <a:endParaRPr lang="en-GB"/>
            </a:p>
          </p:txBody>
        </p:sp>
        <p:sp>
          <p:nvSpPr>
            <p:cNvPr id="60" name="Line 286"/>
            <p:cNvSpPr>
              <a:spLocks noChangeShapeType="1"/>
            </p:cNvSpPr>
            <p:nvPr/>
          </p:nvSpPr>
          <p:spPr bwMode="auto">
            <a:xfrm flipV="1">
              <a:off x="3672" y="2864"/>
              <a:ext cx="182" cy="162"/>
            </a:xfrm>
            <a:prstGeom prst="line">
              <a:avLst/>
            </a:prstGeom>
            <a:noFill/>
            <a:ln w="9525">
              <a:solidFill>
                <a:schemeClr val="tx1"/>
              </a:solidFill>
              <a:round/>
              <a:headEnd/>
              <a:tailEnd/>
            </a:ln>
            <a:effectLst/>
          </p:spPr>
          <p:txBody>
            <a:bodyPr/>
            <a:lstStyle/>
            <a:p>
              <a:endParaRPr lang="en-GB"/>
            </a:p>
          </p:txBody>
        </p:sp>
        <p:sp>
          <p:nvSpPr>
            <p:cNvPr id="61" name="Line 287"/>
            <p:cNvSpPr>
              <a:spLocks noChangeShapeType="1"/>
            </p:cNvSpPr>
            <p:nvPr/>
          </p:nvSpPr>
          <p:spPr bwMode="auto">
            <a:xfrm flipV="1">
              <a:off x="3254" y="2880"/>
              <a:ext cx="183" cy="162"/>
            </a:xfrm>
            <a:prstGeom prst="line">
              <a:avLst/>
            </a:prstGeom>
            <a:noFill/>
            <a:ln w="9525">
              <a:solidFill>
                <a:schemeClr val="tx1"/>
              </a:solidFill>
              <a:round/>
              <a:headEnd/>
              <a:tailEnd/>
            </a:ln>
            <a:effectLst/>
          </p:spPr>
          <p:txBody>
            <a:bodyPr/>
            <a:lstStyle/>
            <a:p>
              <a:endParaRPr lang="en-GB"/>
            </a:p>
          </p:txBody>
        </p:sp>
        <p:sp>
          <p:nvSpPr>
            <p:cNvPr id="62" name="Oval 288"/>
            <p:cNvSpPr>
              <a:spLocks noChangeArrowheads="1"/>
            </p:cNvSpPr>
            <p:nvPr/>
          </p:nvSpPr>
          <p:spPr bwMode="auto">
            <a:xfrm>
              <a:off x="3782" y="2791"/>
              <a:ext cx="157" cy="13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63" name="Oval 289"/>
            <p:cNvSpPr>
              <a:spLocks noChangeArrowheads="1"/>
            </p:cNvSpPr>
            <p:nvPr/>
          </p:nvSpPr>
          <p:spPr bwMode="auto">
            <a:xfrm>
              <a:off x="3583" y="2962"/>
              <a:ext cx="157" cy="153"/>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64" name="Oval 290"/>
            <p:cNvSpPr>
              <a:spLocks noChangeArrowheads="1"/>
            </p:cNvSpPr>
            <p:nvPr/>
          </p:nvSpPr>
          <p:spPr bwMode="auto">
            <a:xfrm>
              <a:off x="3381" y="2791"/>
              <a:ext cx="156" cy="13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65" name="Oval 291"/>
            <p:cNvSpPr>
              <a:spLocks noChangeArrowheads="1"/>
            </p:cNvSpPr>
            <p:nvPr/>
          </p:nvSpPr>
          <p:spPr bwMode="auto">
            <a:xfrm>
              <a:off x="4201" y="2784"/>
              <a:ext cx="157" cy="13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66" name="Oval 292"/>
            <p:cNvSpPr>
              <a:spLocks noChangeArrowheads="1"/>
            </p:cNvSpPr>
            <p:nvPr/>
          </p:nvSpPr>
          <p:spPr bwMode="auto">
            <a:xfrm>
              <a:off x="4609" y="2800"/>
              <a:ext cx="156" cy="13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67" name="Oval 293"/>
            <p:cNvSpPr>
              <a:spLocks noChangeArrowheads="1"/>
            </p:cNvSpPr>
            <p:nvPr/>
          </p:nvSpPr>
          <p:spPr bwMode="auto">
            <a:xfrm>
              <a:off x="3161" y="2951"/>
              <a:ext cx="157" cy="153"/>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68" name="Oval 294"/>
            <p:cNvSpPr>
              <a:spLocks noChangeArrowheads="1"/>
            </p:cNvSpPr>
            <p:nvPr/>
          </p:nvSpPr>
          <p:spPr bwMode="auto">
            <a:xfrm>
              <a:off x="4009" y="2962"/>
              <a:ext cx="156" cy="153"/>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69" name="Oval 295"/>
            <p:cNvSpPr>
              <a:spLocks noChangeArrowheads="1"/>
            </p:cNvSpPr>
            <p:nvPr/>
          </p:nvSpPr>
          <p:spPr bwMode="auto">
            <a:xfrm>
              <a:off x="4426" y="2962"/>
              <a:ext cx="157" cy="153"/>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70" name="Oval 296"/>
            <p:cNvSpPr>
              <a:spLocks noChangeArrowheads="1"/>
            </p:cNvSpPr>
            <p:nvPr/>
          </p:nvSpPr>
          <p:spPr bwMode="auto">
            <a:xfrm>
              <a:off x="4809" y="2962"/>
              <a:ext cx="157" cy="153"/>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71" name="Line 297"/>
            <p:cNvSpPr>
              <a:spLocks noChangeShapeType="1"/>
            </p:cNvSpPr>
            <p:nvPr/>
          </p:nvSpPr>
          <p:spPr bwMode="auto">
            <a:xfrm>
              <a:off x="3668" y="2477"/>
              <a:ext cx="182" cy="162"/>
            </a:xfrm>
            <a:prstGeom prst="line">
              <a:avLst/>
            </a:prstGeom>
            <a:noFill/>
            <a:ln w="9525">
              <a:solidFill>
                <a:schemeClr val="tx1"/>
              </a:solidFill>
              <a:round/>
              <a:headEnd/>
              <a:tailEnd/>
            </a:ln>
            <a:effectLst/>
          </p:spPr>
          <p:txBody>
            <a:bodyPr/>
            <a:lstStyle/>
            <a:p>
              <a:endParaRPr lang="en-GB"/>
            </a:p>
          </p:txBody>
        </p:sp>
        <p:sp>
          <p:nvSpPr>
            <p:cNvPr id="72" name="Line 298"/>
            <p:cNvSpPr>
              <a:spLocks noChangeShapeType="1"/>
            </p:cNvSpPr>
            <p:nvPr/>
          </p:nvSpPr>
          <p:spPr bwMode="auto">
            <a:xfrm>
              <a:off x="4103" y="2509"/>
              <a:ext cx="183" cy="162"/>
            </a:xfrm>
            <a:prstGeom prst="line">
              <a:avLst/>
            </a:prstGeom>
            <a:noFill/>
            <a:ln w="9525">
              <a:solidFill>
                <a:schemeClr val="tx1"/>
              </a:solidFill>
              <a:round/>
              <a:headEnd/>
              <a:tailEnd/>
            </a:ln>
            <a:effectLst/>
          </p:spPr>
          <p:txBody>
            <a:bodyPr/>
            <a:lstStyle/>
            <a:p>
              <a:endParaRPr lang="en-GB"/>
            </a:p>
          </p:txBody>
        </p:sp>
        <p:sp>
          <p:nvSpPr>
            <p:cNvPr id="73" name="Line 299"/>
            <p:cNvSpPr>
              <a:spLocks noChangeShapeType="1"/>
            </p:cNvSpPr>
            <p:nvPr/>
          </p:nvSpPr>
          <p:spPr bwMode="auto">
            <a:xfrm>
              <a:off x="4504" y="2477"/>
              <a:ext cx="183" cy="162"/>
            </a:xfrm>
            <a:prstGeom prst="line">
              <a:avLst/>
            </a:prstGeom>
            <a:noFill/>
            <a:ln w="9525">
              <a:solidFill>
                <a:schemeClr val="tx1"/>
              </a:solidFill>
              <a:round/>
              <a:headEnd/>
              <a:tailEnd/>
            </a:ln>
            <a:effectLst/>
          </p:spPr>
          <p:txBody>
            <a:bodyPr/>
            <a:lstStyle/>
            <a:p>
              <a:endParaRPr lang="en-GB"/>
            </a:p>
          </p:txBody>
        </p:sp>
        <p:sp>
          <p:nvSpPr>
            <p:cNvPr id="74" name="Line 300"/>
            <p:cNvSpPr>
              <a:spLocks noChangeShapeType="1"/>
            </p:cNvSpPr>
            <p:nvPr/>
          </p:nvSpPr>
          <p:spPr bwMode="auto">
            <a:xfrm flipV="1">
              <a:off x="4304" y="2477"/>
              <a:ext cx="182" cy="162"/>
            </a:xfrm>
            <a:prstGeom prst="line">
              <a:avLst/>
            </a:prstGeom>
            <a:noFill/>
            <a:ln w="9525">
              <a:solidFill>
                <a:schemeClr val="tx1"/>
              </a:solidFill>
              <a:round/>
              <a:headEnd/>
              <a:tailEnd/>
            </a:ln>
            <a:effectLst/>
          </p:spPr>
          <p:txBody>
            <a:bodyPr/>
            <a:lstStyle/>
            <a:p>
              <a:endParaRPr lang="en-GB"/>
            </a:p>
          </p:txBody>
        </p:sp>
        <p:sp>
          <p:nvSpPr>
            <p:cNvPr id="75" name="Line 301"/>
            <p:cNvSpPr>
              <a:spLocks noChangeShapeType="1"/>
            </p:cNvSpPr>
            <p:nvPr/>
          </p:nvSpPr>
          <p:spPr bwMode="auto">
            <a:xfrm flipV="1">
              <a:off x="3884" y="2477"/>
              <a:ext cx="183" cy="162"/>
            </a:xfrm>
            <a:prstGeom prst="line">
              <a:avLst/>
            </a:prstGeom>
            <a:noFill/>
            <a:ln w="9525">
              <a:solidFill>
                <a:schemeClr val="tx1"/>
              </a:solidFill>
              <a:round/>
              <a:headEnd/>
              <a:tailEnd/>
            </a:ln>
            <a:effectLst/>
          </p:spPr>
          <p:txBody>
            <a:bodyPr/>
            <a:lstStyle/>
            <a:p>
              <a:endParaRPr lang="en-GB"/>
            </a:p>
          </p:txBody>
        </p:sp>
        <p:sp>
          <p:nvSpPr>
            <p:cNvPr id="76" name="Line 302"/>
            <p:cNvSpPr>
              <a:spLocks noChangeShapeType="1"/>
            </p:cNvSpPr>
            <p:nvPr/>
          </p:nvSpPr>
          <p:spPr bwMode="auto">
            <a:xfrm flipV="1">
              <a:off x="3467" y="2493"/>
              <a:ext cx="183" cy="162"/>
            </a:xfrm>
            <a:prstGeom prst="line">
              <a:avLst/>
            </a:prstGeom>
            <a:noFill/>
            <a:ln w="9525">
              <a:solidFill>
                <a:schemeClr val="tx1"/>
              </a:solidFill>
              <a:round/>
              <a:headEnd/>
              <a:tailEnd/>
            </a:ln>
            <a:effectLst/>
          </p:spPr>
          <p:txBody>
            <a:bodyPr/>
            <a:lstStyle/>
            <a:p>
              <a:endParaRPr lang="en-GB"/>
            </a:p>
          </p:txBody>
        </p:sp>
        <p:sp>
          <p:nvSpPr>
            <p:cNvPr id="77" name="Oval 304"/>
            <p:cNvSpPr>
              <a:spLocks noChangeArrowheads="1"/>
            </p:cNvSpPr>
            <p:nvPr/>
          </p:nvSpPr>
          <p:spPr bwMode="auto">
            <a:xfrm>
              <a:off x="3796" y="2591"/>
              <a:ext cx="157" cy="153"/>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78" name="Oval 307"/>
            <p:cNvSpPr>
              <a:spLocks noChangeArrowheads="1"/>
            </p:cNvSpPr>
            <p:nvPr/>
          </p:nvSpPr>
          <p:spPr bwMode="auto">
            <a:xfrm>
              <a:off x="3383" y="2591"/>
              <a:ext cx="156" cy="153"/>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79" name="Oval 308"/>
            <p:cNvSpPr>
              <a:spLocks noChangeArrowheads="1"/>
            </p:cNvSpPr>
            <p:nvPr/>
          </p:nvSpPr>
          <p:spPr bwMode="auto">
            <a:xfrm>
              <a:off x="4203" y="2591"/>
              <a:ext cx="157" cy="153"/>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80" name="Oval 309"/>
            <p:cNvSpPr>
              <a:spLocks noChangeArrowheads="1"/>
            </p:cNvSpPr>
            <p:nvPr/>
          </p:nvSpPr>
          <p:spPr bwMode="auto">
            <a:xfrm>
              <a:off x="4621" y="2593"/>
              <a:ext cx="156" cy="153"/>
            </a:xfrm>
            <a:prstGeom prst="ellipse">
              <a:avLst/>
            </a:prstGeom>
            <a:solidFill>
              <a:srgbClr val="009900"/>
            </a:solidFill>
            <a:ln w="9525">
              <a:solidFill>
                <a:schemeClr val="tx1"/>
              </a:solidFill>
              <a:round/>
              <a:headEnd/>
              <a:tailEnd/>
            </a:ln>
            <a:effectLst/>
          </p:spPr>
          <p:txBody>
            <a:bodyPr wrap="none" anchor="ctr"/>
            <a:lstStyle/>
            <a:p>
              <a:endParaRPr lang="en-GB"/>
            </a:p>
          </p:txBody>
        </p:sp>
      </p:grpSp>
      <p:sp>
        <p:nvSpPr>
          <p:cNvPr id="81" name="Line 4"/>
          <p:cNvSpPr>
            <a:spLocks noChangeShapeType="1"/>
          </p:cNvSpPr>
          <p:nvPr/>
        </p:nvSpPr>
        <p:spPr bwMode="auto">
          <a:xfrm>
            <a:off x="1149350" y="3508202"/>
            <a:ext cx="2087563" cy="0"/>
          </a:xfrm>
          <a:prstGeom prst="line">
            <a:avLst/>
          </a:prstGeom>
          <a:noFill/>
          <a:ln w="9525">
            <a:solidFill>
              <a:schemeClr val="tx1"/>
            </a:solidFill>
            <a:round/>
            <a:headEnd/>
            <a:tailEnd/>
          </a:ln>
          <a:effectLst/>
        </p:spPr>
        <p:txBody>
          <a:bodyPr/>
          <a:lstStyle/>
          <a:p>
            <a:endParaRPr lang="en-GB"/>
          </a:p>
        </p:txBody>
      </p:sp>
      <p:sp>
        <p:nvSpPr>
          <p:cNvPr id="82" name="Line 5"/>
          <p:cNvSpPr>
            <a:spLocks noChangeShapeType="1"/>
          </p:cNvSpPr>
          <p:nvPr/>
        </p:nvSpPr>
        <p:spPr bwMode="auto">
          <a:xfrm>
            <a:off x="1163638" y="4227339"/>
            <a:ext cx="2087562" cy="0"/>
          </a:xfrm>
          <a:prstGeom prst="line">
            <a:avLst/>
          </a:prstGeom>
          <a:noFill/>
          <a:ln w="9525">
            <a:solidFill>
              <a:schemeClr val="tx1"/>
            </a:solidFill>
            <a:round/>
            <a:headEnd/>
            <a:tailEnd/>
          </a:ln>
          <a:effectLst/>
        </p:spPr>
        <p:txBody>
          <a:bodyPr/>
          <a:lstStyle/>
          <a:p>
            <a:endParaRPr lang="en-GB"/>
          </a:p>
        </p:txBody>
      </p:sp>
      <p:sp>
        <p:nvSpPr>
          <p:cNvPr id="83" name="Line 6"/>
          <p:cNvSpPr>
            <a:spLocks noChangeShapeType="1"/>
          </p:cNvSpPr>
          <p:nvPr/>
        </p:nvSpPr>
        <p:spPr bwMode="auto">
          <a:xfrm>
            <a:off x="1149350" y="2858914"/>
            <a:ext cx="2087563" cy="14288"/>
          </a:xfrm>
          <a:prstGeom prst="line">
            <a:avLst/>
          </a:prstGeom>
          <a:noFill/>
          <a:ln w="9525">
            <a:solidFill>
              <a:schemeClr val="tx1"/>
            </a:solidFill>
            <a:round/>
            <a:headEnd/>
            <a:tailEnd/>
          </a:ln>
          <a:effectLst/>
        </p:spPr>
        <p:txBody>
          <a:bodyPr/>
          <a:lstStyle/>
          <a:p>
            <a:endParaRPr lang="en-GB"/>
          </a:p>
        </p:txBody>
      </p:sp>
      <p:sp>
        <p:nvSpPr>
          <p:cNvPr id="84" name="Line 7"/>
          <p:cNvSpPr>
            <a:spLocks noChangeShapeType="1"/>
          </p:cNvSpPr>
          <p:nvPr/>
        </p:nvSpPr>
        <p:spPr bwMode="auto">
          <a:xfrm>
            <a:off x="2916238" y="3255789"/>
            <a:ext cx="0" cy="153988"/>
          </a:xfrm>
          <a:prstGeom prst="line">
            <a:avLst/>
          </a:prstGeom>
          <a:noFill/>
          <a:ln w="28575">
            <a:solidFill>
              <a:srgbClr val="CC0000"/>
            </a:solidFill>
            <a:round/>
            <a:headEnd/>
            <a:tailEnd/>
          </a:ln>
          <a:effectLst/>
        </p:spPr>
        <p:txBody>
          <a:bodyPr/>
          <a:lstStyle/>
          <a:p>
            <a:endParaRPr lang="en-GB"/>
          </a:p>
        </p:txBody>
      </p:sp>
      <p:sp>
        <p:nvSpPr>
          <p:cNvPr id="85" name="Line 8"/>
          <p:cNvSpPr>
            <a:spLocks noChangeShapeType="1"/>
          </p:cNvSpPr>
          <p:nvPr/>
        </p:nvSpPr>
        <p:spPr bwMode="auto">
          <a:xfrm>
            <a:off x="1555750" y="3589164"/>
            <a:ext cx="0" cy="150813"/>
          </a:xfrm>
          <a:prstGeom prst="line">
            <a:avLst/>
          </a:prstGeom>
          <a:noFill/>
          <a:ln w="28575">
            <a:solidFill>
              <a:srgbClr val="CC0000"/>
            </a:solidFill>
            <a:round/>
            <a:headEnd/>
            <a:tailEnd/>
          </a:ln>
          <a:effectLst/>
        </p:spPr>
        <p:txBody>
          <a:bodyPr/>
          <a:lstStyle/>
          <a:p>
            <a:endParaRPr lang="en-GB"/>
          </a:p>
        </p:txBody>
      </p:sp>
      <p:sp>
        <p:nvSpPr>
          <p:cNvPr id="86" name="Line 9"/>
          <p:cNvSpPr>
            <a:spLocks noChangeShapeType="1"/>
          </p:cNvSpPr>
          <p:nvPr/>
        </p:nvSpPr>
        <p:spPr bwMode="auto">
          <a:xfrm>
            <a:off x="3233738" y="2831927"/>
            <a:ext cx="0" cy="1365250"/>
          </a:xfrm>
          <a:prstGeom prst="line">
            <a:avLst/>
          </a:prstGeom>
          <a:noFill/>
          <a:ln w="9525">
            <a:solidFill>
              <a:schemeClr val="tx1"/>
            </a:solidFill>
            <a:round/>
            <a:headEnd/>
            <a:tailEnd/>
          </a:ln>
          <a:effectLst/>
        </p:spPr>
        <p:txBody>
          <a:bodyPr/>
          <a:lstStyle/>
          <a:p>
            <a:endParaRPr lang="en-GB"/>
          </a:p>
        </p:txBody>
      </p:sp>
      <p:sp>
        <p:nvSpPr>
          <p:cNvPr id="87" name="Line 10"/>
          <p:cNvSpPr>
            <a:spLocks noChangeShapeType="1"/>
          </p:cNvSpPr>
          <p:nvPr/>
        </p:nvSpPr>
        <p:spPr bwMode="auto">
          <a:xfrm>
            <a:off x="2584450" y="2831927"/>
            <a:ext cx="0" cy="1365250"/>
          </a:xfrm>
          <a:prstGeom prst="line">
            <a:avLst/>
          </a:prstGeom>
          <a:noFill/>
          <a:ln w="9525">
            <a:solidFill>
              <a:schemeClr val="tx1"/>
            </a:solidFill>
            <a:round/>
            <a:headEnd/>
            <a:tailEnd/>
          </a:ln>
          <a:effectLst/>
        </p:spPr>
        <p:txBody>
          <a:bodyPr/>
          <a:lstStyle/>
          <a:p>
            <a:endParaRPr lang="en-GB"/>
          </a:p>
        </p:txBody>
      </p:sp>
      <p:sp>
        <p:nvSpPr>
          <p:cNvPr id="88" name="Line 11"/>
          <p:cNvSpPr>
            <a:spLocks noChangeShapeType="1"/>
          </p:cNvSpPr>
          <p:nvPr/>
        </p:nvSpPr>
        <p:spPr bwMode="auto">
          <a:xfrm>
            <a:off x="1885950" y="2831927"/>
            <a:ext cx="0" cy="1365250"/>
          </a:xfrm>
          <a:prstGeom prst="line">
            <a:avLst/>
          </a:prstGeom>
          <a:noFill/>
          <a:ln w="9525">
            <a:solidFill>
              <a:schemeClr val="tx1"/>
            </a:solidFill>
            <a:round/>
            <a:headEnd/>
            <a:tailEnd/>
          </a:ln>
          <a:effectLst/>
        </p:spPr>
        <p:txBody>
          <a:bodyPr/>
          <a:lstStyle/>
          <a:p>
            <a:endParaRPr lang="en-GB"/>
          </a:p>
        </p:txBody>
      </p:sp>
      <p:sp>
        <p:nvSpPr>
          <p:cNvPr id="89" name="Line 12"/>
          <p:cNvSpPr>
            <a:spLocks noChangeShapeType="1"/>
          </p:cNvSpPr>
          <p:nvPr/>
        </p:nvSpPr>
        <p:spPr bwMode="auto">
          <a:xfrm>
            <a:off x="1192213" y="2831927"/>
            <a:ext cx="0" cy="1365250"/>
          </a:xfrm>
          <a:prstGeom prst="line">
            <a:avLst/>
          </a:prstGeom>
          <a:noFill/>
          <a:ln w="9525">
            <a:solidFill>
              <a:schemeClr val="tx1"/>
            </a:solidFill>
            <a:round/>
            <a:headEnd/>
            <a:tailEnd/>
          </a:ln>
          <a:effectLst/>
        </p:spPr>
        <p:txBody>
          <a:bodyPr/>
          <a:lstStyle/>
          <a:p>
            <a:endParaRPr lang="en-GB"/>
          </a:p>
        </p:txBody>
      </p:sp>
      <p:sp>
        <p:nvSpPr>
          <p:cNvPr id="90" name="Line 13"/>
          <p:cNvSpPr>
            <a:spLocks noChangeShapeType="1"/>
          </p:cNvSpPr>
          <p:nvPr/>
        </p:nvSpPr>
        <p:spPr bwMode="auto">
          <a:xfrm>
            <a:off x="2916238" y="2985914"/>
            <a:ext cx="0" cy="150813"/>
          </a:xfrm>
          <a:prstGeom prst="line">
            <a:avLst/>
          </a:prstGeom>
          <a:noFill/>
          <a:ln w="28575">
            <a:solidFill>
              <a:srgbClr val="CC0000"/>
            </a:solidFill>
            <a:round/>
            <a:headEnd/>
            <a:tailEnd/>
          </a:ln>
          <a:effectLst/>
        </p:spPr>
        <p:txBody>
          <a:bodyPr/>
          <a:lstStyle/>
          <a:p>
            <a:endParaRPr lang="en-GB"/>
          </a:p>
        </p:txBody>
      </p:sp>
      <p:sp>
        <p:nvSpPr>
          <p:cNvPr id="91" name="Line 14"/>
          <p:cNvSpPr>
            <a:spLocks noChangeShapeType="1"/>
          </p:cNvSpPr>
          <p:nvPr/>
        </p:nvSpPr>
        <p:spPr bwMode="auto">
          <a:xfrm>
            <a:off x="2224088" y="2985914"/>
            <a:ext cx="0" cy="150813"/>
          </a:xfrm>
          <a:prstGeom prst="line">
            <a:avLst/>
          </a:prstGeom>
          <a:noFill/>
          <a:ln w="28575">
            <a:solidFill>
              <a:srgbClr val="CC0000"/>
            </a:solidFill>
            <a:round/>
            <a:headEnd/>
            <a:tailEnd/>
          </a:ln>
          <a:effectLst/>
        </p:spPr>
        <p:txBody>
          <a:bodyPr/>
          <a:lstStyle/>
          <a:p>
            <a:endParaRPr lang="en-GB"/>
          </a:p>
        </p:txBody>
      </p:sp>
      <p:sp>
        <p:nvSpPr>
          <p:cNvPr id="92" name="Line 15"/>
          <p:cNvSpPr>
            <a:spLocks noChangeShapeType="1"/>
          </p:cNvSpPr>
          <p:nvPr/>
        </p:nvSpPr>
        <p:spPr bwMode="auto">
          <a:xfrm>
            <a:off x="1554163" y="2985914"/>
            <a:ext cx="0" cy="150813"/>
          </a:xfrm>
          <a:prstGeom prst="line">
            <a:avLst/>
          </a:prstGeom>
          <a:noFill/>
          <a:ln w="28575">
            <a:solidFill>
              <a:srgbClr val="CC0000"/>
            </a:solidFill>
            <a:round/>
            <a:headEnd/>
            <a:tailEnd/>
          </a:ln>
          <a:effectLst/>
        </p:spPr>
        <p:txBody>
          <a:bodyPr/>
          <a:lstStyle/>
          <a:p>
            <a:endParaRPr lang="en-GB"/>
          </a:p>
        </p:txBody>
      </p:sp>
      <p:sp>
        <p:nvSpPr>
          <p:cNvPr id="93" name="Line 16"/>
          <p:cNvSpPr>
            <a:spLocks noChangeShapeType="1"/>
          </p:cNvSpPr>
          <p:nvPr/>
        </p:nvSpPr>
        <p:spPr bwMode="auto">
          <a:xfrm>
            <a:off x="2916238" y="3924127"/>
            <a:ext cx="0" cy="149225"/>
          </a:xfrm>
          <a:prstGeom prst="line">
            <a:avLst/>
          </a:prstGeom>
          <a:noFill/>
          <a:ln w="28575">
            <a:solidFill>
              <a:srgbClr val="CC0000"/>
            </a:solidFill>
            <a:round/>
            <a:headEnd/>
            <a:tailEnd/>
          </a:ln>
          <a:effectLst/>
        </p:spPr>
        <p:txBody>
          <a:bodyPr/>
          <a:lstStyle/>
          <a:p>
            <a:endParaRPr lang="en-GB"/>
          </a:p>
        </p:txBody>
      </p:sp>
      <p:sp>
        <p:nvSpPr>
          <p:cNvPr id="94" name="Line 17"/>
          <p:cNvSpPr>
            <a:spLocks noChangeShapeType="1"/>
          </p:cNvSpPr>
          <p:nvPr/>
        </p:nvSpPr>
        <p:spPr bwMode="auto">
          <a:xfrm>
            <a:off x="2238375" y="3924127"/>
            <a:ext cx="0" cy="149225"/>
          </a:xfrm>
          <a:prstGeom prst="line">
            <a:avLst/>
          </a:prstGeom>
          <a:noFill/>
          <a:ln w="28575">
            <a:solidFill>
              <a:srgbClr val="CC0000"/>
            </a:solidFill>
            <a:round/>
            <a:headEnd/>
            <a:tailEnd/>
          </a:ln>
          <a:effectLst/>
        </p:spPr>
        <p:txBody>
          <a:bodyPr/>
          <a:lstStyle/>
          <a:p>
            <a:endParaRPr lang="en-GB"/>
          </a:p>
        </p:txBody>
      </p:sp>
      <p:sp>
        <p:nvSpPr>
          <p:cNvPr id="95" name="Line 18"/>
          <p:cNvSpPr>
            <a:spLocks noChangeShapeType="1"/>
          </p:cNvSpPr>
          <p:nvPr/>
        </p:nvSpPr>
        <p:spPr bwMode="auto">
          <a:xfrm>
            <a:off x="1543050" y="3924127"/>
            <a:ext cx="0" cy="149225"/>
          </a:xfrm>
          <a:prstGeom prst="line">
            <a:avLst/>
          </a:prstGeom>
          <a:noFill/>
          <a:ln w="28575">
            <a:solidFill>
              <a:srgbClr val="CC0000"/>
            </a:solidFill>
            <a:round/>
            <a:headEnd/>
            <a:tailEnd/>
          </a:ln>
          <a:effectLst/>
        </p:spPr>
        <p:txBody>
          <a:bodyPr/>
          <a:lstStyle/>
          <a:p>
            <a:endParaRPr lang="en-GB"/>
          </a:p>
        </p:txBody>
      </p:sp>
      <p:sp>
        <p:nvSpPr>
          <p:cNvPr id="96" name="Line 19"/>
          <p:cNvSpPr>
            <a:spLocks noChangeShapeType="1"/>
          </p:cNvSpPr>
          <p:nvPr/>
        </p:nvSpPr>
        <p:spPr bwMode="auto">
          <a:xfrm flipV="1">
            <a:off x="1101725" y="3833639"/>
            <a:ext cx="2146300" cy="30163"/>
          </a:xfrm>
          <a:prstGeom prst="line">
            <a:avLst/>
          </a:prstGeom>
          <a:noFill/>
          <a:ln w="9525">
            <a:solidFill>
              <a:schemeClr val="tx1"/>
            </a:solidFill>
            <a:round/>
            <a:headEnd/>
            <a:tailEnd/>
          </a:ln>
          <a:effectLst/>
        </p:spPr>
        <p:txBody>
          <a:bodyPr/>
          <a:lstStyle/>
          <a:p>
            <a:endParaRPr lang="en-GB"/>
          </a:p>
        </p:txBody>
      </p:sp>
      <p:sp>
        <p:nvSpPr>
          <p:cNvPr id="97" name="Line 20"/>
          <p:cNvSpPr>
            <a:spLocks noChangeShapeType="1"/>
          </p:cNvSpPr>
          <p:nvPr/>
        </p:nvSpPr>
        <p:spPr bwMode="auto">
          <a:xfrm>
            <a:off x="1131888" y="3170064"/>
            <a:ext cx="2116137" cy="55563"/>
          </a:xfrm>
          <a:prstGeom prst="line">
            <a:avLst/>
          </a:prstGeom>
          <a:noFill/>
          <a:ln w="9525">
            <a:solidFill>
              <a:schemeClr val="tx1"/>
            </a:solidFill>
            <a:round/>
            <a:headEnd/>
            <a:tailEnd/>
          </a:ln>
          <a:effectLst/>
        </p:spPr>
        <p:txBody>
          <a:bodyPr/>
          <a:lstStyle/>
          <a:p>
            <a:endParaRPr lang="en-GB"/>
          </a:p>
        </p:txBody>
      </p:sp>
      <p:sp>
        <p:nvSpPr>
          <p:cNvPr id="98" name="Line 21"/>
          <p:cNvSpPr>
            <a:spLocks noChangeShapeType="1"/>
          </p:cNvSpPr>
          <p:nvPr/>
        </p:nvSpPr>
        <p:spPr bwMode="auto">
          <a:xfrm>
            <a:off x="1555750" y="3285952"/>
            <a:ext cx="0" cy="153987"/>
          </a:xfrm>
          <a:prstGeom prst="line">
            <a:avLst/>
          </a:prstGeom>
          <a:noFill/>
          <a:ln w="28575">
            <a:solidFill>
              <a:srgbClr val="CC0000"/>
            </a:solidFill>
            <a:round/>
            <a:headEnd/>
            <a:tailEnd/>
          </a:ln>
          <a:effectLst/>
        </p:spPr>
        <p:txBody>
          <a:bodyPr/>
          <a:lstStyle/>
          <a:p>
            <a:endParaRPr lang="en-GB"/>
          </a:p>
        </p:txBody>
      </p:sp>
      <p:sp>
        <p:nvSpPr>
          <p:cNvPr id="99" name="Oval 22"/>
          <p:cNvSpPr>
            <a:spLocks noChangeArrowheads="1"/>
          </p:cNvSpPr>
          <p:nvPr/>
        </p:nvSpPr>
        <p:spPr bwMode="auto">
          <a:xfrm>
            <a:off x="1803400" y="2792239"/>
            <a:ext cx="149225" cy="147638"/>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00" name="Oval 23"/>
          <p:cNvSpPr>
            <a:spLocks noChangeArrowheads="1"/>
          </p:cNvSpPr>
          <p:nvPr/>
        </p:nvSpPr>
        <p:spPr bwMode="auto">
          <a:xfrm>
            <a:off x="2497138" y="2789064"/>
            <a:ext cx="149225" cy="14605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01" name="Oval 24"/>
          <p:cNvSpPr>
            <a:spLocks noChangeArrowheads="1"/>
          </p:cNvSpPr>
          <p:nvPr/>
        </p:nvSpPr>
        <p:spPr bwMode="auto">
          <a:xfrm>
            <a:off x="3162300" y="2789064"/>
            <a:ext cx="150813" cy="14605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02" name="Oval 25"/>
          <p:cNvSpPr>
            <a:spLocks noChangeArrowheads="1"/>
          </p:cNvSpPr>
          <p:nvPr/>
        </p:nvSpPr>
        <p:spPr bwMode="auto">
          <a:xfrm>
            <a:off x="3162300" y="4149552"/>
            <a:ext cx="150813" cy="14763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03" name="Oval 26"/>
          <p:cNvSpPr>
            <a:spLocks noChangeArrowheads="1"/>
          </p:cNvSpPr>
          <p:nvPr/>
        </p:nvSpPr>
        <p:spPr bwMode="auto">
          <a:xfrm>
            <a:off x="2500313" y="4149552"/>
            <a:ext cx="149225" cy="14763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04" name="Oval 27"/>
          <p:cNvSpPr>
            <a:spLocks noChangeArrowheads="1"/>
          </p:cNvSpPr>
          <p:nvPr/>
        </p:nvSpPr>
        <p:spPr bwMode="auto">
          <a:xfrm>
            <a:off x="1800225" y="4154314"/>
            <a:ext cx="149225" cy="14605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05" name="Oval 28"/>
          <p:cNvSpPr>
            <a:spLocks noChangeArrowheads="1"/>
          </p:cNvSpPr>
          <p:nvPr/>
        </p:nvSpPr>
        <p:spPr bwMode="auto">
          <a:xfrm>
            <a:off x="1117600" y="3439939"/>
            <a:ext cx="150813" cy="14605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06" name="Oval 29"/>
          <p:cNvSpPr>
            <a:spLocks noChangeArrowheads="1"/>
          </p:cNvSpPr>
          <p:nvPr/>
        </p:nvSpPr>
        <p:spPr bwMode="auto">
          <a:xfrm>
            <a:off x="1108075" y="4138439"/>
            <a:ext cx="149225" cy="14605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07" name="Oval 30"/>
          <p:cNvSpPr>
            <a:spLocks noChangeArrowheads="1"/>
          </p:cNvSpPr>
          <p:nvPr/>
        </p:nvSpPr>
        <p:spPr bwMode="auto">
          <a:xfrm>
            <a:off x="1108075" y="2789064"/>
            <a:ext cx="149225" cy="14605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08" name="Oval 31"/>
          <p:cNvSpPr>
            <a:spLocks noChangeArrowheads="1"/>
          </p:cNvSpPr>
          <p:nvPr/>
        </p:nvSpPr>
        <p:spPr bwMode="auto">
          <a:xfrm>
            <a:off x="2506663" y="3439939"/>
            <a:ext cx="149225" cy="14605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09" name="Oval 32"/>
          <p:cNvSpPr>
            <a:spLocks noChangeArrowheads="1"/>
          </p:cNvSpPr>
          <p:nvPr/>
        </p:nvSpPr>
        <p:spPr bwMode="auto">
          <a:xfrm>
            <a:off x="3155950" y="3439939"/>
            <a:ext cx="149225" cy="14605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10" name="Oval 33"/>
          <p:cNvSpPr>
            <a:spLocks noChangeArrowheads="1"/>
          </p:cNvSpPr>
          <p:nvPr/>
        </p:nvSpPr>
        <p:spPr bwMode="auto">
          <a:xfrm>
            <a:off x="1416050" y="3046239"/>
            <a:ext cx="260350" cy="257175"/>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11" name="Oval 34"/>
          <p:cNvSpPr>
            <a:spLocks noChangeArrowheads="1"/>
          </p:cNvSpPr>
          <p:nvPr/>
        </p:nvSpPr>
        <p:spPr bwMode="auto">
          <a:xfrm>
            <a:off x="2108200" y="3046239"/>
            <a:ext cx="260350" cy="257175"/>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12" name="Oval 35"/>
          <p:cNvSpPr>
            <a:spLocks noChangeArrowheads="1"/>
          </p:cNvSpPr>
          <p:nvPr/>
        </p:nvSpPr>
        <p:spPr bwMode="auto">
          <a:xfrm>
            <a:off x="2098675" y="3730452"/>
            <a:ext cx="260350" cy="255587"/>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13" name="Oval 36"/>
          <p:cNvSpPr>
            <a:spLocks noChangeArrowheads="1"/>
          </p:cNvSpPr>
          <p:nvPr/>
        </p:nvSpPr>
        <p:spPr bwMode="auto">
          <a:xfrm>
            <a:off x="1417638" y="3712989"/>
            <a:ext cx="258762" cy="257175"/>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14" name="Oval 37"/>
          <p:cNvSpPr>
            <a:spLocks noChangeArrowheads="1"/>
          </p:cNvSpPr>
          <p:nvPr/>
        </p:nvSpPr>
        <p:spPr bwMode="auto">
          <a:xfrm>
            <a:off x="1765300" y="3730452"/>
            <a:ext cx="260350" cy="285750"/>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15" name="Oval 38"/>
          <p:cNvSpPr>
            <a:spLocks noChangeArrowheads="1"/>
          </p:cNvSpPr>
          <p:nvPr/>
        </p:nvSpPr>
        <p:spPr bwMode="auto">
          <a:xfrm>
            <a:off x="2441575" y="3700289"/>
            <a:ext cx="260350" cy="285750"/>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16" name="Oval 39"/>
          <p:cNvSpPr>
            <a:spLocks noChangeArrowheads="1"/>
          </p:cNvSpPr>
          <p:nvPr/>
        </p:nvSpPr>
        <p:spPr bwMode="auto">
          <a:xfrm>
            <a:off x="3098800" y="3730452"/>
            <a:ext cx="260350" cy="255587"/>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17" name="Oval 40"/>
          <p:cNvSpPr>
            <a:spLocks noChangeArrowheads="1"/>
          </p:cNvSpPr>
          <p:nvPr/>
        </p:nvSpPr>
        <p:spPr bwMode="auto">
          <a:xfrm>
            <a:off x="1765300" y="3046239"/>
            <a:ext cx="260350" cy="287338"/>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18" name="Oval 41"/>
          <p:cNvSpPr>
            <a:spLocks noChangeArrowheads="1"/>
          </p:cNvSpPr>
          <p:nvPr/>
        </p:nvSpPr>
        <p:spPr bwMode="auto">
          <a:xfrm>
            <a:off x="2443163" y="3046239"/>
            <a:ext cx="260350" cy="287338"/>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19" name="Oval 42"/>
          <p:cNvSpPr>
            <a:spLocks noChangeArrowheads="1"/>
          </p:cNvSpPr>
          <p:nvPr/>
        </p:nvSpPr>
        <p:spPr bwMode="auto">
          <a:xfrm>
            <a:off x="3114675" y="3076402"/>
            <a:ext cx="260350" cy="25717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20" name="Oval 43"/>
          <p:cNvSpPr>
            <a:spLocks noChangeArrowheads="1"/>
          </p:cNvSpPr>
          <p:nvPr/>
        </p:nvSpPr>
        <p:spPr bwMode="auto">
          <a:xfrm>
            <a:off x="1042988" y="3046239"/>
            <a:ext cx="258762" cy="25717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21" name="Oval 44"/>
          <p:cNvSpPr>
            <a:spLocks noChangeArrowheads="1"/>
          </p:cNvSpPr>
          <p:nvPr/>
        </p:nvSpPr>
        <p:spPr bwMode="auto">
          <a:xfrm>
            <a:off x="1052513" y="3712989"/>
            <a:ext cx="260350" cy="25717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22" name="Oval 45"/>
          <p:cNvSpPr>
            <a:spLocks noChangeArrowheads="1"/>
          </p:cNvSpPr>
          <p:nvPr/>
        </p:nvSpPr>
        <p:spPr bwMode="auto">
          <a:xfrm>
            <a:off x="2779713" y="3712989"/>
            <a:ext cx="260350" cy="257175"/>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23" name="Oval 46"/>
          <p:cNvSpPr>
            <a:spLocks noChangeArrowheads="1"/>
          </p:cNvSpPr>
          <p:nvPr/>
        </p:nvSpPr>
        <p:spPr bwMode="auto">
          <a:xfrm>
            <a:off x="2795588" y="3060527"/>
            <a:ext cx="260350" cy="257175"/>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24" name="Oval 47"/>
          <p:cNvSpPr>
            <a:spLocks noChangeArrowheads="1"/>
          </p:cNvSpPr>
          <p:nvPr/>
        </p:nvSpPr>
        <p:spPr bwMode="auto">
          <a:xfrm>
            <a:off x="1814513" y="3443114"/>
            <a:ext cx="150812" cy="14605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25" name="Line 48"/>
          <p:cNvSpPr>
            <a:spLocks noChangeShapeType="1"/>
          </p:cNvSpPr>
          <p:nvPr/>
        </p:nvSpPr>
        <p:spPr bwMode="auto">
          <a:xfrm>
            <a:off x="2238375" y="3289127"/>
            <a:ext cx="0" cy="153987"/>
          </a:xfrm>
          <a:prstGeom prst="line">
            <a:avLst/>
          </a:prstGeom>
          <a:noFill/>
          <a:ln w="38100">
            <a:solidFill>
              <a:srgbClr val="CC0000"/>
            </a:solidFill>
            <a:round/>
            <a:headEnd/>
            <a:tailEnd/>
          </a:ln>
          <a:effectLst/>
        </p:spPr>
        <p:txBody>
          <a:bodyPr/>
          <a:lstStyle/>
          <a:p>
            <a:endParaRPr lang="en-GB"/>
          </a:p>
        </p:txBody>
      </p:sp>
      <p:sp>
        <p:nvSpPr>
          <p:cNvPr id="126" name="Line 49"/>
          <p:cNvSpPr>
            <a:spLocks noChangeShapeType="1"/>
          </p:cNvSpPr>
          <p:nvPr/>
        </p:nvSpPr>
        <p:spPr bwMode="auto">
          <a:xfrm>
            <a:off x="2238375" y="3592339"/>
            <a:ext cx="0" cy="150813"/>
          </a:xfrm>
          <a:prstGeom prst="line">
            <a:avLst/>
          </a:prstGeom>
          <a:noFill/>
          <a:ln w="38100">
            <a:solidFill>
              <a:srgbClr val="CC0000"/>
            </a:solidFill>
            <a:round/>
            <a:headEnd/>
            <a:tailEnd/>
          </a:ln>
          <a:effectLst/>
        </p:spPr>
        <p:txBody>
          <a:bodyPr/>
          <a:lstStyle/>
          <a:p>
            <a:endParaRPr lang="en-GB"/>
          </a:p>
        </p:txBody>
      </p:sp>
      <p:sp>
        <p:nvSpPr>
          <p:cNvPr id="127" name="Line 50"/>
          <p:cNvSpPr>
            <a:spLocks noChangeShapeType="1"/>
          </p:cNvSpPr>
          <p:nvPr/>
        </p:nvSpPr>
        <p:spPr bwMode="auto">
          <a:xfrm>
            <a:off x="2916238" y="3559002"/>
            <a:ext cx="0" cy="150812"/>
          </a:xfrm>
          <a:prstGeom prst="line">
            <a:avLst/>
          </a:prstGeom>
          <a:noFill/>
          <a:ln w="28575">
            <a:solidFill>
              <a:srgbClr val="CC0000"/>
            </a:solidFill>
            <a:round/>
            <a:headEnd/>
            <a:tailEnd/>
          </a:ln>
          <a:effectLst/>
        </p:spPr>
        <p:txBody>
          <a:bodyPr/>
          <a:lstStyle/>
          <a:p>
            <a:endParaRPr lang="en-GB"/>
          </a:p>
        </p:txBody>
      </p:sp>
      <p:sp>
        <p:nvSpPr>
          <p:cNvPr id="128" name="Oval 51"/>
          <p:cNvSpPr>
            <a:spLocks noChangeArrowheads="1"/>
          </p:cNvSpPr>
          <p:nvPr/>
        </p:nvSpPr>
        <p:spPr bwMode="auto">
          <a:xfrm>
            <a:off x="1524000" y="3463752"/>
            <a:ext cx="71438" cy="7302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29" name="Oval 52"/>
          <p:cNvSpPr>
            <a:spLocks noChangeArrowheads="1"/>
          </p:cNvSpPr>
          <p:nvPr/>
        </p:nvSpPr>
        <p:spPr bwMode="auto">
          <a:xfrm>
            <a:off x="2216150" y="3478039"/>
            <a:ext cx="71438" cy="7302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30" name="Oval 53"/>
          <p:cNvSpPr>
            <a:spLocks noChangeArrowheads="1"/>
          </p:cNvSpPr>
          <p:nvPr/>
        </p:nvSpPr>
        <p:spPr bwMode="auto">
          <a:xfrm>
            <a:off x="2892425" y="3449464"/>
            <a:ext cx="71438" cy="7302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31" name="Oval 54"/>
          <p:cNvSpPr>
            <a:spLocks noChangeArrowheads="1"/>
          </p:cNvSpPr>
          <p:nvPr/>
        </p:nvSpPr>
        <p:spPr bwMode="auto">
          <a:xfrm>
            <a:off x="2185988" y="2844627"/>
            <a:ext cx="71437" cy="7302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32" name="Oval 55"/>
          <p:cNvSpPr>
            <a:spLocks noChangeArrowheads="1"/>
          </p:cNvSpPr>
          <p:nvPr/>
        </p:nvSpPr>
        <p:spPr bwMode="auto">
          <a:xfrm>
            <a:off x="2878138" y="2843039"/>
            <a:ext cx="71437" cy="7302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33" name="Oval 56"/>
          <p:cNvSpPr>
            <a:spLocks noChangeArrowheads="1"/>
          </p:cNvSpPr>
          <p:nvPr/>
        </p:nvSpPr>
        <p:spPr bwMode="auto">
          <a:xfrm>
            <a:off x="1509713" y="2830339"/>
            <a:ext cx="71437" cy="7302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34" name="Oval 57"/>
          <p:cNvSpPr>
            <a:spLocks noChangeArrowheads="1"/>
          </p:cNvSpPr>
          <p:nvPr/>
        </p:nvSpPr>
        <p:spPr bwMode="auto">
          <a:xfrm>
            <a:off x="1509713" y="4184477"/>
            <a:ext cx="71437" cy="7302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35" name="Oval 58"/>
          <p:cNvSpPr>
            <a:spLocks noChangeArrowheads="1"/>
          </p:cNvSpPr>
          <p:nvPr/>
        </p:nvSpPr>
        <p:spPr bwMode="auto">
          <a:xfrm>
            <a:off x="2187575" y="4198764"/>
            <a:ext cx="71438" cy="7302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36" name="Oval 59"/>
          <p:cNvSpPr>
            <a:spLocks noChangeArrowheads="1"/>
          </p:cNvSpPr>
          <p:nvPr/>
        </p:nvSpPr>
        <p:spPr bwMode="auto">
          <a:xfrm>
            <a:off x="2863850" y="4198764"/>
            <a:ext cx="71438" cy="7302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37" name="Rectangle 127"/>
          <p:cNvSpPr>
            <a:spLocks noChangeArrowheads="1"/>
          </p:cNvSpPr>
          <p:nvPr/>
        </p:nvSpPr>
        <p:spPr bwMode="auto">
          <a:xfrm>
            <a:off x="1206500" y="2862089"/>
            <a:ext cx="671513" cy="644525"/>
          </a:xfrm>
          <a:prstGeom prst="rect">
            <a:avLst/>
          </a:prstGeom>
          <a:solidFill>
            <a:srgbClr val="CC0000">
              <a:alpha val="30000"/>
            </a:srgbClr>
          </a:solidFill>
          <a:ln w="9525">
            <a:noFill/>
            <a:miter lim="800000"/>
            <a:headEnd/>
            <a:tailEnd/>
          </a:ln>
          <a:effectLst/>
        </p:spPr>
        <p:txBody>
          <a:bodyPr wrap="none" anchor="ctr"/>
          <a:lstStyle/>
          <a:p>
            <a:endParaRPr lang="en-GB"/>
          </a:p>
        </p:txBody>
      </p:sp>
      <p:sp>
        <p:nvSpPr>
          <p:cNvPr id="138" name="Text Box 139"/>
          <p:cNvSpPr txBox="1">
            <a:spLocks noChangeArrowheads="1"/>
          </p:cNvSpPr>
          <p:nvPr/>
        </p:nvSpPr>
        <p:spPr bwMode="auto">
          <a:xfrm>
            <a:off x="2268538" y="2204864"/>
            <a:ext cx="1049337" cy="457200"/>
          </a:xfrm>
          <a:prstGeom prst="rect">
            <a:avLst/>
          </a:prstGeom>
          <a:noFill/>
          <a:ln w="9525">
            <a:noFill/>
            <a:miter lim="800000"/>
            <a:headEnd/>
            <a:tailEnd/>
          </a:ln>
          <a:effectLst/>
        </p:spPr>
        <p:txBody>
          <a:bodyPr wrap="none">
            <a:spAutoFit/>
          </a:bodyPr>
          <a:lstStyle/>
          <a:p>
            <a:r>
              <a:rPr lang="fr-FR" sz="2400" b="1">
                <a:solidFill>
                  <a:srgbClr val="CC0000"/>
                </a:solidFill>
              </a:rPr>
              <a:t>&lt;110&gt;</a:t>
            </a:r>
          </a:p>
        </p:txBody>
      </p:sp>
      <p:sp>
        <p:nvSpPr>
          <p:cNvPr id="139" name="Line 141"/>
          <p:cNvSpPr>
            <a:spLocks noChangeShapeType="1"/>
          </p:cNvSpPr>
          <p:nvPr/>
        </p:nvSpPr>
        <p:spPr bwMode="auto">
          <a:xfrm>
            <a:off x="2555875" y="2276302"/>
            <a:ext cx="144463" cy="0"/>
          </a:xfrm>
          <a:prstGeom prst="line">
            <a:avLst/>
          </a:prstGeom>
          <a:noFill/>
          <a:ln w="28575">
            <a:solidFill>
              <a:srgbClr val="CC0000"/>
            </a:solidFill>
            <a:round/>
            <a:headEnd/>
            <a:tailEnd/>
          </a:ln>
          <a:effectLst/>
        </p:spPr>
        <p:txBody>
          <a:bodyPr/>
          <a:lstStyle/>
          <a:p>
            <a:endParaRPr lang="en-GB"/>
          </a:p>
        </p:txBody>
      </p:sp>
      <p:sp>
        <p:nvSpPr>
          <p:cNvPr id="140" name="Line 372"/>
          <p:cNvSpPr>
            <a:spLocks noChangeShapeType="1"/>
          </p:cNvSpPr>
          <p:nvPr/>
        </p:nvSpPr>
        <p:spPr bwMode="auto">
          <a:xfrm>
            <a:off x="2224088" y="2284239"/>
            <a:ext cx="0" cy="503238"/>
          </a:xfrm>
          <a:prstGeom prst="line">
            <a:avLst/>
          </a:prstGeom>
          <a:noFill/>
          <a:ln w="38100">
            <a:solidFill>
              <a:srgbClr val="CC0000"/>
            </a:solidFill>
            <a:round/>
            <a:headEnd type="triangle" w="med" len="med"/>
            <a:tailEnd/>
          </a:ln>
          <a:effectLst/>
        </p:spPr>
        <p:txBody>
          <a:bodyPr/>
          <a:lstStyle/>
          <a:p>
            <a:endParaRPr lang="en-GB"/>
          </a:p>
        </p:txBody>
      </p:sp>
      <p:sp>
        <p:nvSpPr>
          <p:cNvPr id="141" name="Line 413"/>
          <p:cNvSpPr>
            <a:spLocks noChangeShapeType="1"/>
          </p:cNvSpPr>
          <p:nvPr/>
        </p:nvSpPr>
        <p:spPr bwMode="auto">
          <a:xfrm>
            <a:off x="5637213" y="3212927"/>
            <a:ext cx="144462" cy="0"/>
          </a:xfrm>
          <a:prstGeom prst="line">
            <a:avLst/>
          </a:prstGeom>
          <a:noFill/>
          <a:ln w="28575">
            <a:solidFill>
              <a:srgbClr val="CC0000"/>
            </a:solidFill>
            <a:round/>
            <a:headEnd/>
            <a:tailEnd/>
          </a:ln>
          <a:effectLst/>
        </p:spPr>
        <p:txBody>
          <a:bodyPr/>
          <a:lstStyle/>
          <a:p>
            <a:endParaRPr lang="en-GB"/>
          </a:p>
        </p:txBody>
      </p:sp>
      <p:sp>
        <p:nvSpPr>
          <p:cNvPr id="142" name="Line 412"/>
          <p:cNvSpPr>
            <a:spLocks noChangeShapeType="1"/>
          </p:cNvSpPr>
          <p:nvPr/>
        </p:nvSpPr>
        <p:spPr bwMode="auto">
          <a:xfrm>
            <a:off x="5637213" y="3889202"/>
            <a:ext cx="144462" cy="0"/>
          </a:xfrm>
          <a:prstGeom prst="line">
            <a:avLst/>
          </a:prstGeom>
          <a:noFill/>
          <a:ln w="28575">
            <a:solidFill>
              <a:srgbClr val="CC0000"/>
            </a:solidFill>
            <a:round/>
            <a:headEnd/>
            <a:tailEnd/>
          </a:ln>
          <a:effectLst/>
        </p:spPr>
        <p:txBody>
          <a:bodyPr/>
          <a:lstStyle/>
          <a:p>
            <a:endParaRPr lang="en-GB"/>
          </a:p>
        </p:txBody>
      </p:sp>
      <p:sp>
        <p:nvSpPr>
          <p:cNvPr id="143" name="Line 358"/>
          <p:cNvSpPr>
            <a:spLocks noChangeShapeType="1"/>
          </p:cNvSpPr>
          <p:nvPr/>
        </p:nvSpPr>
        <p:spPr bwMode="auto">
          <a:xfrm>
            <a:off x="7680325" y="3227214"/>
            <a:ext cx="144463" cy="0"/>
          </a:xfrm>
          <a:prstGeom prst="line">
            <a:avLst/>
          </a:prstGeom>
          <a:noFill/>
          <a:ln w="28575">
            <a:solidFill>
              <a:srgbClr val="CC0000"/>
            </a:solidFill>
            <a:round/>
            <a:headEnd/>
            <a:tailEnd/>
          </a:ln>
          <a:effectLst/>
        </p:spPr>
        <p:txBody>
          <a:bodyPr/>
          <a:lstStyle/>
          <a:p>
            <a:endParaRPr lang="en-GB"/>
          </a:p>
        </p:txBody>
      </p:sp>
      <p:sp>
        <p:nvSpPr>
          <p:cNvPr id="144" name="Line 357"/>
          <p:cNvSpPr>
            <a:spLocks noChangeShapeType="1"/>
          </p:cNvSpPr>
          <p:nvPr/>
        </p:nvSpPr>
        <p:spPr bwMode="auto">
          <a:xfrm>
            <a:off x="7350125" y="3227214"/>
            <a:ext cx="144463" cy="0"/>
          </a:xfrm>
          <a:prstGeom prst="line">
            <a:avLst/>
          </a:prstGeom>
          <a:noFill/>
          <a:ln w="28575">
            <a:solidFill>
              <a:srgbClr val="CC0000"/>
            </a:solidFill>
            <a:round/>
            <a:headEnd/>
            <a:tailEnd/>
          </a:ln>
          <a:effectLst/>
        </p:spPr>
        <p:txBody>
          <a:bodyPr/>
          <a:lstStyle/>
          <a:p>
            <a:endParaRPr lang="en-GB"/>
          </a:p>
        </p:txBody>
      </p:sp>
      <p:sp>
        <p:nvSpPr>
          <p:cNvPr id="145" name="Line 356"/>
          <p:cNvSpPr>
            <a:spLocks noChangeShapeType="1"/>
          </p:cNvSpPr>
          <p:nvPr/>
        </p:nvSpPr>
        <p:spPr bwMode="auto">
          <a:xfrm>
            <a:off x="7024688" y="3227214"/>
            <a:ext cx="144462" cy="0"/>
          </a:xfrm>
          <a:prstGeom prst="line">
            <a:avLst/>
          </a:prstGeom>
          <a:noFill/>
          <a:ln w="28575">
            <a:solidFill>
              <a:srgbClr val="CC0000"/>
            </a:solidFill>
            <a:round/>
            <a:headEnd/>
            <a:tailEnd/>
          </a:ln>
          <a:effectLst/>
        </p:spPr>
        <p:txBody>
          <a:bodyPr/>
          <a:lstStyle/>
          <a:p>
            <a:endParaRPr lang="en-GB"/>
          </a:p>
        </p:txBody>
      </p:sp>
      <p:sp>
        <p:nvSpPr>
          <p:cNvPr id="146" name="Line 355"/>
          <p:cNvSpPr>
            <a:spLocks noChangeShapeType="1"/>
          </p:cNvSpPr>
          <p:nvPr/>
        </p:nvSpPr>
        <p:spPr bwMode="auto">
          <a:xfrm>
            <a:off x="6664325" y="3227214"/>
            <a:ext cx="144463" cy="0"/>
          </a:xfrm>
          <a:prstGeom prst="line">
            <a:avLst/>
          </a:prstGeom>
          <a:noFill/>
          <a:ln w="28575">
            <a:solidFill>
              <a:srgbClr val="CC0000"/>
            </a:solidFill>
            <a:round/>
            <a:headEnd/>
            <a:tailEnd/>
          </a:ln>
          <a:effectLst/>
        </p:spPr>
        <p:txBody>
          <a:bodyPr/>
          <a:lstStyle/>
          <a:p>
            <a:endParaRPr lang="en-GB"/>
          </a:p>
        </p:txBody>
      </p:sp>
      <p:sp>
        <p:nvSpPr>
          <p:cNvPr id="147" name="Line 354"/>
          <p:cNvSpPr>
            <a:spLocks noChangeShapeType="1"/>
          </p:cNvSpPr>
          <p:nvPr/>
        </p:nvSpPr>
        <p:spPr bwMode="auto">
          <a:xfrm>
            <a:off x="6332538" y="3227214"/>
            <a:ext cx="144462" cy="0"/>
          </a:xfrm>
          <a:prstGeom prst="line">
            <a:avLst/>
          </a:prstGeom>
          <a:noFill/>
          <a:ln w="28575">
            <a:solidFill>
              <a:srgbClr val="CC0000"/>
            </a:solidFill>
            <a:round/>
            <a:headEnd/>
            <a:tailEnd/>
          </a:ln>
          <a:effectLst/>
        </p:spPr>
        <p:txBody>
          <a:bodyPr/>
          <a:lstStyle/>
          <a:p>
            <a:endParaRPr lang="en-GB"/>
          </a:p>
        </p:txBody>
      </p:sp>
      <p:sp>
        <p:nvSpPr>
          <p:cNvPr id="148" name="Line 353"/>
          <p:cNvSpPr>
            <a:spLocks noChangeShapeType="1"/>
          </p:cNvSpPr>
          <p:nvPr/>
        </p:nvSpPr>
        <p:spPr bwMode="auto">
          <a:xfrm>
            <a:off x="5957888" y="3227214"/>
            <a:ext cx="144462" cy="0"/>
          </a:xfrm>
          <a:prstGeom prst="line">
            <a:avLst/>
          </a:prstGeom>
          <a:noFill/>
          <a:ln w="28575">
            <a:solidFill>
              <a:srgbClr val="CC0000"/>
            </a:solidFill>
            <a:round/>
            <a:headEnd/>
            <a:tailEnd/>
          </a:ln>
          <a:effectLst/>
        </p:spPr>
        <p:txBody>
          <a:bodyPr/>
          <a:lstStyle/>
          <a:p>
            <a:endParaRPr lang="en-GB"/>
          </a:p>
        </p:txBody>
      </p:sp>
      <p:sp>
        <p:nvSpPr>
          <p:cNvPr id="149" name="Line 352"/>
          <p:cNvSpPr>
            <a:spLocks noChangeShapeType="1"/>
          </p:cNvSpPr>
          <p:nvPr/>
        </p:nvSpPr>
        <p:spPr bwMode="auto">
          <a:xfrm>
            <a:off x="5876925" y="2895427"/>
            <a:ext cx="2087563" cy="0"/>
          </a:xfrm>
          <a:prstGeom prst="line">
            <a:avLst/>
          </a:prstGeom>
          <a:noFill/>
          <a:ln w="9525">
            <a:solidFill>
              <a:schemeClr val="tx1"/>
            </a:solidFill>
            <a:round/>
            <a:headEnd/>
            <a:tailEnd/>
          </a:ln>
          <a:effectLst/>
        </p:spPr>
        <p:txBody>
          <a:bodyPr/>
          <a:lstStyle/>
          <a:p>
            <a:endParaRPr lang="en-GB"/>
          </a:p>
        </p:txBody>
      </p:sp>
      <p:sp>
        <p:nvSpPr>
          <p:cNvPr id="150" name="Line 316"/>
          <p:cNvSpPr>
            <a:spLocks noChangeShapeType="1"/>
          </p:cNvSpPr>
          <p:nvPr/>
        </p:nvSpPr>
        <p:spPr bwMode="auto">
          <a:xfrm>
            <a:off x="5829300" y="3585989"/>
            <a:ext cx="2087563" cy="0"/>
          </a:xfrm>
          <a:prstGeom prst="line">
            <a:avLst/>
          </a:prstGeom>
          <a:noFill/>
          <a:ln w="9525">
            <a:solidFill>
              <a:schemeClr val="tx1"/>
            </a:solidFill>
            <a:round/>
            <a:headEnd/>
            <a:tailEnd/>
          </a:ln>
          <a:effectLst/>
        </p:spPr>
        <p:txBody>
          <a:bodyPr/>
          <a:lstStyle/>
          <a:p>
            <a:endParaRPr lang="en-GB"/>
          </a:p>
        </p:txBody>
      </p:sp>
      <p:sp>
        <p:nvSpPr>
          <p:cNvPr id="151" name="Text Box 140"/>
          <p:cNvSpPr txBox="1">
            <a:spLocks noChangeArrowheads="1"/>
          </p:cNvSpPr>
          <p:nvPr/>
        </p:nvSpPr>
        <p:spPr bwMode="auto">
          <a:xfrm>
            <a:off x="8094663" y="3343102"/>
            <a:ext cx="1049337" cy="457200"/>
          </a:xfrm>
          <a:prstGeom prst="rect">
            <a:avLst/>
          </a:prstGeom>
          <a:noFill/>
          <a:ln w="9525">
            <a:noFill/>
            <a:miter lim="800000"/>
            <a:headEnd/>
            <a:tailEnd/>
          </a:ln>
          <a:effectLst/>
        </p:spPr>
        <p:txBody>
          <a:bodyPr wrap="none">
            <a:spAutoFit/>
          </a:bodyPr>
          <a:lstStyle/>
          <a:p>
            <a:r>
              <a:rPr lang="fr-FR" sz="2400" b="1">
                <a:solidFill>
                  <a:srgbClr val="CC0000"/>
                </a:solidFill>
              </a:rPr>
              <a:t>&lt;110&gt;</a:t>
            </a:r>
          </a:p>
        </p:txBody>
      </p:sp>
      <p:sp>
        <p:nvSpPr>
          <p:cNvPr id="152" name="Line 149"/>
          <p:cNvSpPr>
            <a:spLocks noChangeShapeType="1"/>
          </p:cNvSpPr>
          <p:nvPr/>
        </p:nvSpPr>
        <p:spPr bwMode="auto">
          <a:xfrm>
            <a:off x="7921625" y="2889077"/>
            <a:ext cx="0" cy="1365250"/>
          </a:xfrm>
          <a:prstGeom prst="line">
            <a:avLst/>
          </a:prstGeom>
          <a:noFill/>
          <a:ln w="9525">
            <a:solidFill>
              <a:schemeClr val="tx1"/>
            </a:solidFill>
            <a:round/>
            <a:headEnd/>
            <a:tailEnd/>
          </a:ln>
          <a:effectLst/>
        </p:spPr>
        <p:txBody>
          <a:bodyPr/>
          <a:lstStyle/>
          <a:p>
            <a:endParaRPr lang="en-GB"/>
          </a:p>
        </p:txBody>
      </p:sp>
      <p:sp>
        <p:nvSpPr>
          <p:cNvPr id="153" name="Line 150"/>
          <p:cNvSpPr>
            <a:spLocks noChangeShapeType="1"/>
          </p:cNvSpPr>
          <p:nvPr/>
        </p:nvSpPr>
        <p:spPr bwMode="auto">
          <a:xfrm>
            <a:off x="7272338" y="2889077"/>
            <a:ext cx="0" cy="1365250"/>
          </a:xfrm>
          <a:prstGeom prst="line">
            <a:avLst/>
          </a:prstGeom>
          <a:noFill/>
          <a:ln w="9525">
            <a:solidFill>
              <a:schemeClr val="tx1"/>
            </a:solidFill>
            <a:round/>
            <a:headEnd/>
            <a:tailEnd/>
          </a:ln>
          <a:effectLst/>
        </p:spPr>
        <p:txBody>
          <a:bodyPr/>
          <a:lstStyle/>
          <a:p>
            <a:endParaRPr lang="en-GB"/>
          </a:p>
        </p:txBody>
      </p:sp>
      <p:sp>
        <p:nvSpPr>
          <p:cNvPr id="154" name="Line 151"/>
          <p:cNvSpPr>
            <a:spLocks noChangeShapeType="1"/>
          </p:cNvSpPr>
          <p:nvPr/>
        </p:nvSpPr>
        <p:spPr bwMode="auto">
          <a:xfrm>
            <a:off x="6573838" y="2889077"/>
            <a:ext cx="0" cy="1365250"/>
          </a:xfrm>
          <a:prstGeom prst="line">
            <a:avLst/>
          </a:prstGeom>
          <a:noFill/>
          <a:ln w="9525">
            <a:solidFill>
              <a:schemeClr val="tx1"/>
            </a:solidFill>
            <a:round/>
            <a:headEnd/>
            <a:tailEnd/>
          </a:ln>
          <a:effectLst/>
        </p:spPr>
        <p:txBody>
          <a:bodyPr/>
          <a:lstStyle/>
          <a:p>
            <a:endParaRPr lang="en-GB"/>
          </a:p>
        </p:txBody>
      </p:sp>
      <p:sp>
        <p:nvSpPr>
          <p:cNvPr id="155" name="Line 152"/>
          <p:cNvSpPr>
            <a:spLocks noChangeShapeType="1"/>
          </p:cNvSpPr>
          <p:nvPr/>
        </p:nvSpPr>
        <p:spPr bwMode="auto">
          <a:xfrm>
            <a:off x="5880100" y="2889077"/>
            <a:ext cx="0" cy="1365250"/>
          </a:xfrm>
          <a:prstGeom prst="line">
            <a:avLst/>
          </a:prstGeom>
          <a:noFill/>
          <a:ln w="9525">
            <a:solidFill>
              <a:schemeClr val="tx1"/>
            </a:solidFill>
            <a:round/>
            <a:headEnd/>
            <a:tailEnd/>
          </a:ln>
          <a:effectLst/>
        </p:spPr>
        <p:txBody>
          <a:bodyPr/>
          <a:lstStyle/>
          <a:p>
            <a:endParaRPr lang="en-GB"/>
          </a:p>
        </p:txBody>
      </p:sp>
      <p:sp>
        <p:nvSpPr>
          <p:cNvPr id="156" name="Oval 180"/>
          <p:cNvSpPr>
            <a:spLocks noChangeArrowheads="1"/>
          </p:cNvSpPr>
          <p:nvPr/>
        </p:nvSpPr>
        <p:spPr bwMode="auto">
          <a:xfrm>
            <a:off x="6453188" y="3103389"/>
            <a:ext cx="260350" cy="287338"/>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57" name="Oval 181"/>
          <p:cNvSpPr>
            <a:spLocks noChangeArrowheads="1"/>
          </p:cNvSpPr>
          <p:nvPr/>
        </p:nvSpPr>
        <p:spPr bwMode="auto">
          <a:xfrm>
            <a:off x="7131050" y="3103389"/>
            <a:ext cx="260350" cy="287338"/>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58" name="Oval 182"/>
          <p:cNvSpPr>
            <a:spLocks noChangeArrowheads="1"/>
          </p:cNvSpPr>
          <p:nvPr/>
        </p:nvSpPr>
        <p:spPr bwMode="auto">
          <a:xfrm>
            <a:off x="7802563" y="3104977"/>
            <a:ext cx="260350" cy="25717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59" name="Oval 183"/>
          <p:cNvSpPr>
            <a:spLocks noChangeArrowheads="1"/>
          </p:cNvSpPr>
          <p:nvPr/>
        </p:nvSpPr>
        <p:spPr bwMode="auto">
          <a:xfrm>
            <a:off x="5745163" y="3103389"/>
            <a:ext cx="258762" cy="25717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60" name="Oval 186"/>
          <p:cNvSpPr>
            <a:spLocks noChangeArrowheads="1"/>
          </p:cNvSpPr>
          <p:nvPr/>
        </p:nvSpPr>
        <p:spPr bwMode="auto">
          <a:xfrm>
            <a:off x="7816850" y="3471689"/>
            <a:ext cx="201613" cy="21590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61" name="Oval 191"/>
          <p:cNvSpPr>
            <a:spLocks noChangeArrowheads="1"/>
          </p:cNvSpPr>
          <p:nvPr/>
        </p:nvSpPr>
        <p:spPr bwMode="auto">
          <a:xfrm>
            <a:off x="6183313" y="3197052"/>
            <a:ext cx="71437" cy="73025"/>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62" name="Oval 192"/>
          <p:cNvSpPr>
            <a:spLocks noChangeArrowheads="1"/>
          </p:cNvSpPr>
          <p:nvPr/>
        </p:nvSpPr>
        <p:spPr bwMode="auto">
          <a:xfrm>
            <a:off x="6889750" y="3197052"/>
            <a:ext cx="71438" cy="73025"/>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63" name="Oval 193"/>
          <p:cNvSpPr>
            <a:spLocks noChangeArrowheads="1"/>
          </p:cNvSpPr>
          <p:nvPr/>
        </p:nvSpPr>
        <p:spPr bwMode="auto">
          <a:xfrm>
            <a:off x="7556500" y="3190702"/>
            <a:ext cx="71438" cy="73025"/>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64" name="Rectangle 201"/>
          <p:cNvSpPr>
            <a:spLocks noChangeArrowheads="1"/>
          </p:cNvSpPr>
          <p:nvPr/>
        </p:nvSpPr>
        <p:spPr bwMode="auto">
          <a:xfrm>
            <a:off x="5857875" y="2881139"/>
            <a:ext cx="720725" cy="719138"/>
          </a:xfrm>
          <a:prstGeom prst="rect">
            <a:avLst/>
          </a:prstGeom>
          <a:solidFill>
            <a:srgbClr val="CC0000">
              <a:alpha val="30000"/>
            </a:srgbClr>
          </a:solidFill>
          <a:ln w="9525">
            <a:noFill/>
            <a:miter lim="800000"/>
            <a:headEnd/>
            <a:tailEnd/>
          </a:ln>
          <a:effectLst/>
        </p:spPr>
        <p:txBody>
          <a:bodyPr wrap="none" anchor="ctr"/>
          <a:lstStyle/>
          <a:p>
            <a:endParaRPr lang="en-GB"/>
          </a:p>
        </p:txBody>
      </p:sp>
      <p:sp>
        <p:nvSpPr>
          <p:cNvPr id="165" name="Oval 313"/>
          <p:cNvSpPr>
            <a:spLocks noChangeArrowheads="1"/>
          </p:cNvSpPr>
          <p:nvPr/>
        </p:nvSpPr>
        <p:spPr bwMode="auto">
          <a:xfrm>
            <a:off x="7167563" y="3471689"/>
            <a:ext cx="201612" cy="21590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66" name="Oval 314"/>
          <p:cNvSpPr>
            <a:spLocks noChangeArrowheads="1"/>
          </p:cNvSpPr>
          <p:nvPr/>
        </p:nvSpPr>
        <p:spPr bwMode="auto">
          <a:xfrm>
            <a:off x="6462713" y="3485977"/>
            <a:ext cx="201612" cy="21590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67" name="Oval 315"/>
          <p:cNvSpPr>
            <a:spLocks noChangeArrowheads="1"/>
          </p:cNvSpPr>
          <p:nvPr/>
        </p:nvSpPr>
        <p:spPr bwMode="auto">
          <a:xfrm>
            <a:off x="5770563" y="3471689"/>
            <a:ext cx="201612" cy="21590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68" name="Oval 327"/>
          <p:cNvSpPr>
            <a:spLocks noChangeArrowheads="1"/>
          </p:cNvSpPr>
          <p:nvPr/>
        </p:nvSpPr>
        <p:spPr bwMode="auto">
          <a:xfrm>
            <a:off x="6154738" y="3512964"/>
            <a:ext cx="149225" cy="146050"/>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69" name="Oval 328"/>
          <p:cNvSpPr>
            <a:spLocks noChangeArrowheads="1"/>
          </p:cNvSpPr>
          <p:nvPr/>
        </p:nvSpPr>
        <p:spPr bwMode="auto">
          <a:xfrm>
            <a:off x="6856413" y="3514552"/>
            <a:ext cx="149225" cy="146050"/>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70" name="Oval 329"/>
          <p:cNvSpPr>
            <a:spLocks noChangeArrowheads="1"/>
          </p:cNvSpPr>
          <p:nvPr/>
        </p:nvSpPr>
        <p:spPr bwMode="auto">
          <a:xfrm>
            <a:off x="7529513" y="3514552"/>
            <a:ext cx="149225" cy="146050"/>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71" name="Oval 331"/>
          <p:cNvSpPr>
            <a:spLocks noChangeArrowheads="1"/>
          </p:cNvSpPr>
          <p:nvPr/>
        </p:nvSpPr>
        <p:spPr bwMode="auto">
          <a:xfrm>
            <a:off x="7832725" y="2779539"/>
            <a:ext cx="201613" cy="21590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72" name="Oval 332"/>
          <p:cNvSpPr>
            <a:spLocks noChangeArrowheads="1"/>
          </p:cNvSpPr>
          <p:nvPr/>
        </p:nvSpPr>
        <p:spPr bwMode="auto">
          <a:xfrm>
            <a:off x="7183438" y="2779539"/>
            <a:ext cx="201612" cy="21590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73" name="Oval 333"/>
          <p:cNvSpPr>
            <a:spLocks noChangeArrowheads="1"/>
          </p:cNvSpPr>
          <p:nvPr/>
        </p:nvSpPr>
        <p:spPr bwMode="auto">
          <a:xfrm>
            <a:off x="6478588" y="2793827"/>
            <a:ext cx="201612" cy="21590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74" name="Oval 334"/>
          <p:cNvSpPr>
            <a:spLocks noChangeArrowheads="1"/>
          </p:cNvSpPr>
          <p:nvPr/>
        </p:nvSpPr>
        <p:spPr bwMode="auto">
          <a:xfrm>
            <a:off x="5786438" y="2779539"/>
            <a:ext cx="201612" cy="21590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75" name="Oval 335"/>
          <p:cNvSpPr>
            <a:spLocks noChangeArrowheads="1"/>
          </p:cNvSpPr>
          <p:nvPr/>
        </p:nvSpPr>
        <p:spPr bwMode="auto">
          <a:xfrm>
            <a:off x="6170613" y="2820814"/>
            <a:ext cx="149225" cy="146050"/>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76" name="Oval 336"/>
          <p:cNvSpPr>
            <a:spLocks noChangeArrowheads="1"/>
          </p:cNvSpPr>
          <p:nvPr/>
        </p:nvSpPr>
        <p:spPr bwMode="auto">
          <a:xfrm>
            <a:off x="6872288" y="2822402"/>
            <a:ext cx="149225" cy="146050"/>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77" name="Oval 337"/>
          <p:cNvSpPr>
            <a:spLocks noChangeArrowheads="1"/>
          </p:cNvSpPr>
          <p:nvPr/>
        </p:nvSpPr>
        <p:spPr bwMode="auto">
          <a:xfrm>
            <a:off x="7545388" y="2822402"/>
            <a:ext cx="149225" cy="146050"/>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78" name="Line 338"/>
          <p:cNvSpPr>
            <a:spLocks noChangeShapeType="1"/>
          </p:cNvSpPr>
          <p:nvPr/>
        </p:nvSpPr>
        <p:spPr bwMode="auto">
          <a:xfrm>
            <a:off x="5832475" y="4249564"/>
            <a:ext cx="2087563" cy="0"/>
          </a:xfrm>
          <a:prstGeom prst="line">
            <a:avLst/>
          </a:prstGeom>
          <a:noFill/>
          <a:ln w="9525">
            <a:solidFill>
              <a:schemeClr val="tx1"/>
            </a:solidFill>
            <a:round/>
            <a:headEnd/>
            <a:tailEnd/>
          </a:ln>
          <a:effectLst/>
        </p:spPr>
        <p:txBody>
          <a:bodyPr/>
          <a:lstStyle/>
          <a:p>
            <a:endParaRPr lang="en-GB"/>
          </a:p>
        </p:txBody>
      </p:sp>
      <p:sp>
        <p:nvSpPr>
          <p:cNvPr id="179" name="Oval 339"/>
          <p:cNvSpPr>
            <a:spLocks noChangeArrowheads="1"/>
          </p:cNvSpPr>
          <p:nvPr/>
        </p:nvSpPr>
        <p:spPr bwMode="auto">
          <a:xfrm>
            <a:off x="7820025" y="4135264"/>
            <a:ext cx="201613" cy="21590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80" name="Oval 340"/>
          <p:cNvSpPr>
            <a:spLocks noChangeArrowheads="1"/>
          </p:cNvSpPr>
          <p:nvPr/>
        </p:nvSpPr>
        <p:spPr bwMode="auto">
          <a:xfrm>
            <a:off x="7170738" y="4135264"/>
            <a:ext cx="201612" cy="21590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81" name="Oval 341"/>
          <p:cNvSpPr>
            <a:spLocks noChangeArrowheads="1"/>
          </p:cNvSpPr>
          <p:nvPr/>
        </p:nvSpPr>
        <p:spPr bwMode="auto">
          <a:xfrm>
            <a:off x="6465888" y="4149552"/>
            <a:ext cx="201612" cy="21590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82" name="Oval 342"/>
          <p:cNvSpPr>
            <a:spLocks noChangeArrowheads="1"/>
          </p:cNvSpPr>
          <p:nvPr/>
        </p:nvSpPr>
        <p:spPr bwMode="auto">
          <a:xfrm>
            <a:off x="5773738" y="4135264"/>
            <a:ext cx="201612" cy="215900"/>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83" name="Oval 343"/>
          <p:cNvSpPr>
            <a:spLocks noChangeArrowheads="1"/>
          </p:cNvSpPr>
          <p:nvPr/>
        </p:nvSpPr>
        <p:spPr bwMode="auto">
          <a:xfrm>
            <a:off x="6157913" y="4176539"/>
            <a:ext cx="149225" cy="146050"/>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84" name="Oval 344"/>
          <p:cNvSpPr>
            <a:spLocks noChangeArrowheads="1"/>
          </p:cNvSpPr>
          <p:nvPr/>
        </p:nvSpPr>
        <p:spPr bwMode="auto">
          <a:xfrm>
            <a:off x="6859588" y="4178127"/>
            <a:ext cx="149225" cy="146050"/>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85" name="Oval 345"/>
          <p:cNvSpPr>
            <a:spLocks noChangeArrowheads="1"/>
          </p:cNvSpPr>
          <p:nvPr/>
        </p:nvSpPr>
        <p:spPr bwMode="auto">
          <a:xfrm>
            <a:off x="7532688" y="4178127"/>
            <a:ext cx="149225" cy="146050"/>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86" name="Line 373"/>
          <p:cNvSpPr>
            <a:spLocks noChangeShapeType="1"/>
          </p:cNvSpPr>
          <p:nvPr/>
        </p:nvSpPr>
        <p:spPr bwMode="auto">
          <a:xfrm flipH="1">
            <a:off x="8134350" y="3241502"/>
            <a:ext cx="619125" cy="0"/>
          </a:xfrm>
          <a:prstGeom prst="line">
            <a:avLst/>
          </a:prstGeom>
          <a:noFill/>
          <a:ln w="38100">
            <a:solidFill>
              <a:srgbClr val="CC0000"/>
            </a:solidFill>
            <a:round/>
            <a:headEnd type="triangle" w="med" len="med"/>
            <a:tailEnd/>
          </a:ln>
          <a:effectLst/>
        </p:spPr>
        <p:txBody>
          <a:bodyPr/>
          <a:lstStyle/>
          <a:p>
            <a:endParaRPr lang="en-GB"/>
          </a:p>
        </p:txBody>
      </p:sp>
      <p:sp>
        <p:nvSpPr>
          <p:cNvPr id="187" name="Line 374"/>
          <p:cNvSpPr>
            <a:spLocks noChangeShapeType="1"/>
          </p:cNvSpPr>
          <p:nvPr/>
        </p:nvSpPr>
        <p:spPr bwMode="auto">
          <a:xfrm>
            <a:off x="7677150" y="3898727"/>
            <a:ext cx="144463" cy="0"/>
          </a:xfrm>
          <a:prstGeom prst="line">
            <a:avLst/>
          </a:prstGeom>
          <a:noFill/>
          <a:ln w="28575">
            <a:solidFill>
              <a:srgbClr val="CC0000"/>
            </a:solidFill>
            <a:round/>
            <a:headEnd/>
            <a:tailEnd/>
          </a:ln>
          <a:effectLst/>
        </p:spPr>
        <p:txBody>
          <a:bodyPr/>
          <a:lstStyle/>
          <a:p>
            <a:endParaRPr lang="en-GB"/>
          </a:p>
        </p:txBody>
      </p:sp>
      <p:sp>
        <p:nvSpPr>
          <p:cNvPr id="188" name="Line 375"/>
          <p:cNvSpPr>
            <a:spLocks noChangeShapeType="1"/>
          </p:cNvSpPr>
          <p:nvPr/>
        </p:nvSpPr>
        <p:spPr bwMode="auto">
          <a:xfrm>
            <a:off x="7346950" y="3898727"/>
            <a:ext cx="144463" cy="0"/>
          </a:xfrm>
          <a:prstGeom prst="line">
            <a:avLst/>
          </a:prstGeom>
          <a:noFill/>
          <a:ln w="28575">
            <a:solidFill>
              <a:srgbClr val="CC0000"/>
            </a:solidFill>
            <a:round/>
            <a:headEnd/>
            <a:tailEnd/>
          </a:ln>
          <a:effectLst/>
        </p:spPr>
        <p:txBody>
          <a:bodyPr/>
          <a:lstStyle/>
          <a:p>
            <a:endParaRPr lang="en-GB"/>
          </a:p>
        </p:txBody>
      </p:sp>
      <p:sp>
        <p:nvSpPr>
          <p:cNvPr id="189" name="Line 376"/>
          <p:cNvSpPr>
            <a:spLocks noChangeShapeType="1"/>
          </p:cNvSpPr>
          <p:nvPr/>
        </p:nvSpPr>
        <p:spPr bwMode="auto">
          <a:xfrm>
            <a:off x="7021513" y="3898727"/>
            <a:ext cx="144462" cy="0"/>
          </a:xfrm>
          <a:prstGeom prst="line">
            <a:avLst/>
          </a:prstGeom>
          <a:noFill/>
          <a:ln w="28575">
            <a:solidFill>
              <a:srgbClr val="CC0000"/>
            </a:solidFill>
            <a:round/>
            <a:headEnd/>
            <a:tailEnd/>
          </a:ln>
          <a:effectLst/>
        </p:spPr>
        <p:txBody>
          <a:bodyPr/>
          <a:lstStyle/>
          <a:p>
            <a:endParaRPr lang="en-GB"/>
          </a:p>
        </p:txBody>
      </p:sp>
      <p:sp>
        <p:nvSpPr>
          <p:cNvPr id="190" name="Line 377"/>
          <p:cNvSpPr>
            <a:spLocks noChangeShapeType="1"/>
          </p:cNvSpPr>
          <p:nvPr/>
        </p:nvSpPr>
        <p:spPr bwMode="auto">
          <a:xfrm>
            <a:off x="6661150" y="3898727"/>
            <a:ext cx="144463" cy="0"/>
          </a:xfrm>
          <a:prstGeom prst="line">
            <a:avLst/>
          </a:prstGeom>
          <a:noFill/>
          <a:ln w="28575">
            <a:solidFill>
              <a:srgbClr val="CC0000"/>
            </a:solidFill>
            <a:round/>
            <a:headEnd/>
            <a:tailEnd/>
          </a:ln>
          <a:effectLst/>
        </p:spPr>
        <p:txBody>
          <a:bodyPr/>
          <a:lstStyle/>
          <a:p>
            <a:endParaRPr lang="en-GB"/>
          </a:p>
        </p:txBody>
      </p:sp>
      <p:sp>
        <p:nvSpPr>
          <p:cNvPr id="191" name="Line 378"/>
          <p:cNvSpPr>
            <a:spLocks noChangeShapeType="1"/>
          </p:cNvSpPr>
          <p:nvPr/>
        </p:nvSpPr>
        <p:spPr bwMode="auto">
          <a:xfrm>
            <a:off x="6329363" y="3898727"/>
            <a:ext cx="144462" cy="0"/>
          </a:xfrm>
          <a:prstGeom prst="line">
            <a:avLst/>
          </a:prstGeom>
          <a:noFill/>
          <a:ln w="28575">
            <a:solidFill>
              <a:srgbClr val="CC0000"/>
            </a:solidFill>
            <a:round/>
            <a:headEnd/>
            <a:tailEnd/>
          </a:ln>
          <a:effectLst/>
        </p:spPr>
        <p:txBody>
          <a:bodyPr/>
          <a:lstStyle/>
          <a:p>
            <a:endParaRPr lang="en-GB"/>
          </a:p>
        </p:txBody>
      </p:sp>
      <p:sp>
        <p:nvSpPr>
          <p:cNvPr id="192" name="Line 379"/>
          <p:cNvSpPr>
            <a:spLocks noChangeShapeType="1"/>
          </p:cNvSpPr>
          <p:nvPr/>
        </p:nvSpPr>
        <p:spPr bwMode="auto">
          <a:xfrm>
            <a:off x="5954713" y="3898727"/>
            <a:ext cx="144462" cy="0"/>
          </a:xfrm>
          <a:prstGeom prst="line">
            <a:avLst/>
          </a:prstGeom>
          <a:noFill/>
          <a:ln w="28575">
            <a:solidFill>
              <a:srgbClr val="CC0000"/>
            </a:solidFill>
            <a:round/>
            <a:headEnd/>
            <a:tailEnd/>
          </a:ln>
          <a:effectLst/>
        </p:spPr>
        <p:txBody>
          <a:bodyPr/>
          <a:lstStyle/>
          <a:p>
            <a:endParaRPr lang="en-GB"/>
          </a:p>
        </p:txBody>
      </p:sp>
      <p:sp>
        <p:nvSpPr>
          <p:cNvPr id="193" name="Oval 380"/>
          <p:cNvSpPr>
            <a:spLocks noChangeArrowheads="1"/>
          </p:cNvSpPr>
          <p:nvPr/>
        </p:nvSpPr>
        <p:spPr bwMode="auto">
          <a:xfrm>
            <a:off x="6450013" y="3774902"/>
            <a:ext cx="260350" cy="287337"/>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94" name="Oval 381"/>
          <p:cNvSpPr>
            <a:spLocks noChangeArrowheads="1"/>
          </p:cNvSpPr>
          <p:nvPr/>
        </p:nvSpPr>
        <p:spPr bwMode="auto">
          <a:xfrm>
            <a:off x="7127875" y="3774902"/>
            <a:ext cx="260350" cy="287337"/>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95" name="Oval 382"/>
          <p:cNvSpPr>
            <a:spLocks noChangeArrowheads="1"/>
          </p:cNvSpPr>
          <p:nvPr/>
        </p:nvSpPr>
        <p:spPr bwMode="auto">
          <a:xfrm>
            <a:off x="7799388" y="3776489"/>
            <a:ext cx="260350" cy="25717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96" name="Oval 383"/>
          <p:cNvSpPr>
            <a:spLocks noChangeArrowheads="1"/>
          </p:cNvSpPr>
          <p:nvPr/>
        </p:nvSpPr>
        <p:spPr bwMode="auto">
          <a:xfrm>
            <a:off x="5741988" y="3774902"/>
            <a:ext cx="258762" cy="257175"/>
          </a:xfrm>
          <a:prstGeom prst="ellipse">
            <a:avLst/>
          </a:prstGeom>
          <a:solidFill>
            <a:srgbClr val="009900"/>
          </a:solidFill>
          <a:ln w="9525">
            <a:solidFill>
              <a:schemeClr val="tx1"/>
            </a:solidFill>
            <a:round/>
            <a:headEnd/>
            <a:tailEnd/>
          </a:ln>
          <a:effectLst/>
        </p:spPr>
        <p:txBody>
          <a:bodyPr wrap="none" anchor="ctr"/>
          <a:lstStyle/>
          <a:p>
            <a:endParaRPr lang="en-GB"/>
          </a:p>
        </p:txBody>
      </p:sp>
      <p:sp>
        <p:nvSpPr>
          <p:cNvPr id="197" name="Oval 384"/>
          <p:cNvSpPr>
            <a:spLocks noChangeArrowheads="1"/>
          </p:cNvSpPr>
          <p:nvPr/>
        </p:nvSpPr>
        <p:spPr bwMode="auto">
          <a:xfrm>
            <a:off x="6180138" y="3868564"/>
            <a:ext cx="71437" cy="73025"/>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98" name="Oval 385"/>
          <p:cNvSpPr>
            <a:spLocks noChangeArrowheads="1"/>
          </p:cNvSpPr>
          <p:nvPr/>
        </p:nvSpPr>
        <p:spPr bwMode="auto">
          <a:xfrm>
            <a:off x="6886575" y="3868564"/>
            <a:ext cx="71438" cy="73025"/>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199" name="Oval 386"/>
          <p:cNvSpPr>
            <a:spLocks noChangeArrowheads="1"/>
          </p:cNvSpPr>
          <p:nvPr/>
        </p:nvSpPr>
        <p:spPr bwMode="auto">
          <a:xfrm>
            <a:off x="7553325" y="3862214"/>
            <a:ext cx="71438" cy="73025"/>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200" name="Text Box 398"/>
          <p:cNvSpPr txBox="1">
            <a:spLocks noChangeArrowheads="1"/>
          </p:cNvSpPr>
          <p:nvPr/>
        </p:nvSpPr>
        <p:spPr bwMode="auto">
          <a:xfrm>
            <a:off x="611188" y="2276302"/>
            <a:ext cx="966931" cy="369332"/>
          </a:xfrm>
          <a:prstGeom prst="rect">
            <a:avLst/>
          </a:prstGeom>
          <a:noFill/>
          <a:ln w="9525">
            <a:noFill/>
            <a:miter lim="800000"/>
            <a:headEnd/>
            <a:tailEnd/>
          </a:ln>
          <a:effectLst/>
        </p:spPr>
        <p:txBody>
          <a:bodyPr wrap="none">
            <a:spAutoFit/>
          </a:bodyPr>
          <a:lstStyle/>
          <a:p>
            <a:r>
              <a:rPr lang="fr-FR" b="1" dirty="0" smtClean="0">
                <a:solidFill>
                  <a:srgbClr val="CC0000"/>
                </a:solidFill>
              </a:rPr>
              <a:t>As </a:t>
            </a:r>
            <a:r>
              <a:rPr lang="fr-FR" b="1" dirty="0" err="1" smtClean="0">
                <a:solidFill>
                  <a:srgbClr val="CC0000"/>
                </a:solidFill>
              </a:rPr>
              <a:t>rich</a:t>
            </a:r>
            <a:endParaRPr lang="fr-FR" b="1" dirty="0">
              <a:solidFill>
                <a:srgbClr val="CC0000"/>
              </a:solidFill>
            </a:endParaRPr>
          </a:p>
        </p:txBody>
      </p:sp>
      <p:sp>
        <p:nvSpPr>
          <p:cNvPr id="201" name="Text Box 399"/>
          <p:cNvSpPr txBox="1">
            <a:spLocks noChangeArrowheads="1"/>
          </p:cNvSpPr>
          <p:nvPr/>
        </p:nvSpPr>
        <p:spPr bwMode="auto">
          <a:xfrm>
            <a:off x="6188075" y="2262014"/>
            <a:ext cx="979755" cy="369332"/>
          </a:xfrm>
          <a:prstGeom prst="rect">
            <a:avLst/>
          </a:prstGeom>
          <a:noFill/>
          <a:ln w="9525">
            <a:noFill/>
            <a:miter lim="800000"/>
            <a:headEnd/>
            <a:tailEnd/>
          </a:ln>
          <a:effectLst/>
        </p:spPr>
        <p:txBody>
          <a:bodyPr wrap="none">
            <a:spAutoFit/>
          </a:bodyPr>
          <a:lstStyle/>
          <a:p>
            <a:r>
              <a:rPr lang="fr-FR" b="1" dirty="0" smtClean="0">
                <a:solidFill>
                  <a:srgbClr val="CC0000"/>
                </a:solidFill>
              </a:rPr>
              <a:t>Ga </a:t>
            </a:r>
            <a:r>
              <a:rPr lang="fr-FR" b="1" dirty="0" err="1" smtClean="0">
                <a:solidFill>
                  <a:srgbClr val="CC0000"/>
                </a:solidFill>
              </a:rPr>
              <a:t>rich</a:t>
            </a:r>
            <a:endParaRPr lang="fr-FR" b="1" dirty="0">
              <a:solidFill>
                <a:srgbClr val="CC0000"/>
              </a:solidFill>
            </a:endParaRPr>
          </a:p>
        </p:txBody>
      </p:sp>
      <p:sp>
        <p:nvSpPr>
          <p:cNvPr id="202" name="Oval 402"/>
          <p:cNvSpPr>
            <a:spLocks noChangeArrowheads="1"/>
          </p:cNvSpPr>
          <p:nvPr/>
        </p:nvSpPr>
        <p:spPr bwMode="auto">
          <a:xfrm>
            <a:off x="4148138" y="5389389"/>
            <a:ext cx="149225" cy="153988"/>
          </a:xfrm>
          <a:prstGeom prst="ellipse">
            <a:avLst/>
          </a:prstGeom>
          <a:solidFill>
            <a:schemeClr val="bg1"/>
          </a:solidFill>
          <a:ln w="9525">
            <a:solidFill>
              <a:schemeClr val="tx1"/>
            </a:solidFill>
            <a:round/>
            <a:headEnd/>
            <a:tailEnd/>
          </a:ln>
          <a:effectLst/>
        </p:spPr>
        <p:txBody>
          <a:bodyPr wrap="none" anchor="ctr"/>
          <a:lstStyle/>
          <a:p>
            <a:endParaRPr lang="en-GB"/>
          </a:p>
        </p:txBody>
      </p:sp>
      <p:sp>
        <p:nvSpPr>
          <p:cNvPr id="203" name="Line 403"/>
          <p:cNvSpPr>
            <a:spLocks noChangeShapeType="1"/>
          </p:cNvSpPr>
          <p:nvPr/>
        </p:nvSpPr>
        <p:spPr bwMode="auto">
          <a:xfrm>
            <a:off x="4292600" y="5457652"/>
            <a:ext cx="668338" cy="0"/>
          </a:xfrm>
          <a:prstGeom prst="line">
            <a:avLst/>
          </a:prstGeom>
          <a:noFill/>
          <a:ln w="9525">
            <a:solidFill>
              <a:schemeClr val="tx1"/>
            </a:solidFill>
            <a:round/>
            <a:headEnd/>
            <a:tailEnd type="triangle" w="med" len="med"/>
          </a:ln>
          <a:effectLst/>
        </p:spPr>
        <p:txBody>
          <a:bodyPr/>
          <a:lstStyle/>
          <a:p>
            <a:endParaRPr lang="en-GB"/>
          </a:p>
        </p:txBody>
      </p:sp>
      <p:sp>
        <p:nvSpPr>
          <p:cNvPr id="204" name="Line 404"/>
          <p:cNvSpPr>
            <a:spLocks noChangeShapeType="1"/>
          </p:cNvSpPr>
          <p:nvPr/>
        </p:nvSpPr>
        <p:spPr bwMode="auto">
          <a:xfrm flipV="1">
            <a:off x="4225925" y="4862339"/>
            <a:ext cx="0" cy="515938"/>
          </a:xfrm>
          <a:prstGeom prst="line">
            <a:avLst/>
          </a:prstGeom>
          <a:noFill/>
          <a:ln w="9525">
            <a:solidFill>
              <a:schemeClr val="tx1"/>
            </a:solidFill>
            <a:round/>
            <a:headEnd/>
            <a:tailEnd type="triangle" w="med" len="med"/>
          </a:ln>
          <a:effectLst/>
        </p:spPr>
        <p:txBody>
          <a:bodyPr/>
          <a:lstStyle/>
          <a:p>
            <a:endParaRPr lang="en-GB"/>
          </a:p>
        </p:txBody>
      </p:sp>
      <p:sp>
        <p:nvSpPr>
          <p:cNvPr id="205" name="Text Box 405"/>
          <p:cNvSpPr txBox="1">
            <a:spLocks noChangeArrowheads="1"/>
          </p:cNvSpPr>
          <p:nvPr/>
        </p:nvSpPr>
        <p:spPr bwMode="auto">
          <a:xfrm>
            <a:off x="3783013" y="5610052"/>
            <a:ext cx="831850" cy="366712"/>
          </a:xfrm>
          <a:prstGeom prst="rect">
            <a:avLst/>
          </a:prstGeom>
          <a:noFill/>
          <a:ln w="9525">
            <a:noFill/>
            <a:miter lim="800000"/>
            <a:headEnd/>
            <a:tailEnd/>
          </a:ln>
          <a:effectLst/>
        </p:spPr>
        <p:txBody>
          <a:bodyPr wrap="none">
            <a:spAutoFit/>
          </a:bodyPr>
          <a:lstStyle/>
          <a:p>
            <a:r>
              <a:rPr lang="fr-FR" b="1">
                <a:solidFill>
                  <a:schemeClr val="tx1"/>
                </a:solidFill>
              </a:rPr>
              <a:t>&lt;110&gt;</a:t>
            </a:r>
          </a:p>
        </p:txBody>
      </p:sp>
      <p:sp>
        <p:nvSpPr>
          <p:cNvPr id="206" name="Text Box 406"/>
          <p:cNvSpPr txBox="1">
            <a:spLocks noChangeArrowheads="1"/>
          </p:cNvSpPr>
          <p:nvPr/>
        </p:nvSpPr>
        <p:spPr bwMode="auto">
          <a:xfrm>
            <a:off x="4214813" y="4681364"/>
            <a:ext cx="831850" cy="366713"/>
          </a:xfrm>
          <a:prstGeom prst="rect">
            <a:avLst/>
          </a:prstGeom>
          <a:noFill/>
          <a:ln w="9525">
            <a:noFill/>
            <a:miter lim="800000"/>
            <a:headEnd/>
            <a:tailEnd/>
          </a:ln>
          <a:effectLst/>
        </p:spPr>
        <p:txBody>
          <a:bodyPr wrap="none">
            <a:spAutoFit/>
          </a:bodyPr>
          <a:lstStyle/>
          <a:p>
            <a:r>
              <a:rPr lang="fr-FR" b="1">
                <a:solidFill>
                  <a:schemeClr val="tx1"/>
                </a:solidFill>
              </a:rPr>
              <a:t>&lt;001&gt;</a:t>
            </a:r>
          </a:p>
        </p:txBody>
      </p:sp>
      <p:sp>
        <p:nvSpPr>
          <p:cNvPr id="207" name="Text Box 407"/>
          <p:cNvSpPr txBox="1">
            <a:spLocks noChangeArrowheads="1"/>
          </p:cNvSpPr>
          <p:nvPr/>
        </p:nvSpPr>
        <p:spPr bwMode="auto">
          <a:xfrm>
            <a:off x="4503738" y="5113164"/>
            <a:ext cx="831850" cy="366713"/>
          </a:xfrm>
          <a:prstGeom prst="rect">
            <a:avLst/>
          </a:prstGeom>
          <a:noFill/>
          <a:ln w="9525">
            <a:noFill/>
            <a:miter lim="800000"/>
            <a:headEnd/>
            <a:tailEnd/>
          </a:ln>
          <a:effectLst/>
        </p:spPr>
        <p:txBody>
          <a:bodyPr wrap="none">
            <a:spAutoFit/>
          </a:bodyPr>
          <a:lstStyle/>
          <a:p>
            <a:r>
              <a:rPr lang="fr-FR" b="1">
                <a:solidFill>
                  <a:schemeClr val="tx1"/>
                </a:solidFill>
              </a:rPr>
              <a:t>&lt;110&gt;</a:t>
            </a:r>
          </a:p>
        </p:txBody>
      </p:sp>
      <p:sp>
        <p:nvSpPr>
          <p:cNvPr id="208" name="Line 408"/>
          <p:cNvSpPr>
            <a:spLocks noChangeShapeType="1"/>
          </p:cNvSpPr>
          <p:nvPr/>
        </p:nvSpPr>
        <p:spPr bwMode="auto">
          <a:xfrm>
            <a:off x="4014788" y="5673552"/>
            <a:ext cx="144462" cy="0"/>
          </a:xfrm>
          <a:prstGeom prst="line">
            <a:avLst/>
          </a:prstGeom>
          <a:noFill/>
          <a:ln w="28575">
            <a:solidFill>
              <a:schemeClr val="tx1"/>
            </a:solidFill>
            <a:round/>
            <a:headEnd/>
            <a:tailEnd/>
          </a:ln>
          <a:effectLst/>
        </p:spPr>
        <p:txBody>
          <a:bodyPr/>
          <a:lstStyle/>
          <a:p>
            <a:endParaRPr lang="en-GB"/>
          </a:p>
        </p:txBody>
      </p:sp>
      <p:sp>
        <p:nvSpPr>
          <p:cNvPr id="209" name="Line 409"/>
          <p:cNvSpPr>
            <a:spLocks noChangeShapeType="1"/>
          </p:cNvSpPr>
          <p:nvPr/>
        </p:nvSpPr>
        <p:spPr bwMode="auto">
          <a:xfrm>
            <a:off x="3635375" y="2492202"/>
            <a:ext cx="1728788" cy="0"/>
          </a:xfrm>
          <a:prstGeom prst="line">
            <a:avLst/>
          </a:prstGeom>
          <a:noFill/>
          <a:ln w="9525">
            <a:solidFill>
              <a:srgbClr val="CC0000"/>
            </a:solidFill>
            <a:round/>
            <a:headEnd/>
            <a:tailEnd type="triangle" w="med" len="med"/>
          </a:ln>
          <a:effectLst/>
        </p:spPr>
        <p:txBody>
          <a:bodyPr/>
          <a:lstStyle/>
          <a:p>
            <a:endParaRPr lang="en-GB"/>
          </a:p>
        </p:txBody>
      </p:sp>
      <p:sp>
        <p:nvSpPr>
          <p:cNvPr id="210" name="Text Box 410"/>
          <p:cNvSpPr txBox="1">
            <a:spLocks noChangeArrowheads="1"/>
          </p:cNvSpPr>
          <p:nvPr/>
        </p:nvSpPr>
        <p:spPr bwMode="auto">
          <a:xfrm>
            <a:off x="4300538" y="2420764"/>
            <a:ext cx="776287" cy="396875"/>
          </a:xfrm>
          <a:prstGeom prst="rect">
            <a:avLst/>
          </a:prstGeom>
          <a:noFill/>
          <a:ln w="9525">
            <a:noFill/>
            <a:miter lim="800000"/>
            <a:headEnd/>
            <a:tailEnd/>
          </a:ln>
          <a:effectLst/>
        </p:spPr>
        <p:txBody>
          <a:bodyPr wrap="none">
            <a:spAutoFit/>
          </a:bodyPr>
          <a:lstStyle/>
          <a:p>
            <a:r>
              <a:rPr lang="fr-FR" sz="2000" b="1">
                <a:solidFill>
                  <a:srgbClr val="CC0000"/>
                </a:solidFill>
              </a:rPr>
              <a:t>F</a:t>
            </a:r>
            <a:r>
              <a:rPr lang="fr-FR" sz="2000" b="1" baseline="-25000">
                <a:solidFill>
                  <a:srgbClr val="CC0000"/>
                </a:solidFill>
              </a:rPr>
              <a:t>As </a:t>
            </a:r>
            <a:r>
              <a:rPr lang="fr-FR" sz="2000" b="1">
                <a:solidFill>
                  <a:srgbClr val="CC0000"/>
                </a:solidFill>
                <a:sym typeface="Wingdings 3" pitchFamily="18" charset="2"/>
              </a:rPr>
              <a:t></a:t>
            </a:r>
          </a:p>
        </p:txBody>
      </p:sp>
      <p:sp>
        <p:nvSpPr>
          <p:cNvPr id="211" name="Line 421"/>
          <p:cNvSpPr>
            <a:spLocks noChangeShapeType="1"/>
          </p:cNvSpPr>
          <p:nvPr/>
        </p:nvSpPr>
        <p:spPr bwMode="auto">
          <a:xfrm>
            <a:off x="5003800" y="3212927"/>
            <a:ext cx="576263" cy="0"/>
          </a:xfrm>
          <a:prstGeom prst="line">
            <a:avLst/>
          </a:prstGeom>
          <a:noFill/>
          <a:ln w="38100">
            <a:solidFill>
              <a:srgbClr val="CC0000"/>
            </a:solidFill>
            <a:round/>
            <a:headEnd/>
            <a:tailEnd/>
          </a:ln>
          <a:effectLst/>
        </p:spPr>
        <p:txBody>
          <a:bodyPr/>
          <a:lstStyle/>
          <a:p>
            <a:endParaRPr lang="en-GB"/>
          </a:p>
        </p:txBody>
      </p:sp>
      <p:sp>
        <p:nvSpPr>
          <p:cNvPr id="212" name="Line 422"/>
          <p:cNvSpPr>
            <a:spLocks noChangeShapeType="1"/>
          </p:cNvSpPr>
          <p:nvPr/>
        </p:nvSpPr>
        <p:spPr bwMode="auto">
          <a:xfrm flipV="1">
            <a:off x="2238375" y="3932064"/>
            <a:ext cx="0" cy="433388"/>
          </a:xfrm>
          <a:prstGeom prst="line">
            <a:avLst/>
          </a:prstGeom>
          <a:noFill/>
          <a:ln w="38100">
            <a:solidFill>
              <a:srgbClr val="CC0000"/>
            </a:solidFill>
            <a:round/>
            <a:headEnd/>
            <a:tailEnd/>
          </a:ln>
          <a:effectLst/>
        </p:spPr>
        <p:txBody>
          <a:bodyPr/>
          <a:lstStyle/>
          <a:p>
            <a:endParaRPr lang="en-GB"/>
          </a:p>
        </p:txBody>
      </p:sp>
      <p:sp>
        <p:nvSpPr>
          <p:cNvPr id="215" name="Title 1"/>
          <p:cNvSpPr txBox="1">
            <a:spLocks noGrp="1"/>
          </p:cNvSpPr>
          <p:nvPr>
            <p:ph type="title"/>
          </p:nvPr>
        </p:nvSpPr>
        <p:spPr>
          <a:xfrm>
            <a:off x="457200" y="274638"/>
            <a:ext cx="4978896" cy="63408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a:noFill/>
                </a:ln>
                <a:solidFill>
                  <a:srgbClr val="002060"/>
                </a:solidFill>
                <a:effectLst/>
                <a:uLnTx/>
                <a:uFillTx/>
                <a:latin typeface="+mj-lt"/>
                <a:ea typeface="+mj-ea"/>
                <a:cs typeface="+mj-cs"/>
              </a:rPr>
              <a:t>Basics of Epitaxy</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spTree>
    <p:extLst>
      <p:ext uri="{BB962C8B-B14F-4D97-AF65-F5344CB8AC3E}">
        <p14:creationId xmlns:p14="http://schemas.microsoft.com/office/powerpoint/2010/main" val="13494462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5192" y="905757"/>
            <a:ext cx="8640960" cy="1323439"/>
          </a:xfrm>
          <a:prstGeom prst="rect">
            <a:avLst/>
          </a:prstGeom>
        </p:spPr>
        <p:txBody>
          <a:bodyPr wrap="square">
            <a:spAutoFit/>
          </a:bodyPr>
          <a:lstStyle/>
          <a:p>
            <a:r>
              <a:rPr lang="en-GB" sz="2400" dirty="0" smtClean="0">
                <a:latin typeface="+mn-lt"/>
              </a:rPr>
              <a:t>In the RHEED diffraction</a:t>
            </a:r>
            <a:r>
              <a:rPr lang="en-GB" sz="2400" dirty="0">
                <a:latin typeface="+mn-lt"/>
              </a:rPr>
              <a:t> </a:t>
            </a:r>
            <a:r>
              <a:rPr lang="en-GB" sz="2400" dirty="0" smtClean="0">
                <a:latin typeface="+mn-lt"/>
              </a:rPr>
              <a:t>image there is a series of reciprocal lattice</a:t>
            </a:r>
            <a:r>
              <a:rPr lang="en-GB" sz="2400" dirty="0">
                <a:latin typeface="+mn-lt"/>
              </a:rPr>
              <a:t> </a:t>
            </a:r>
            <a:endParaRPr lang="en-GB" sz="2400" dirty="0" smtClean="0">
              <a:latin typeface="+mn-lt"/>
            </a:endParaRPr>
          </a:p>
          <a:p>
            <a:r>
              <a:rPr lang="en-GB" sz="2400" dirty="0" smtClean="0">
                <a:latin typeface="+mn-lt"/>
              </a:rPr>
              <a:t>diffraction rods</a:t>
            </a:r>
            <a:r>
              <a:rPr lang="en-GB" sz="2400" dirty="0">
                <a:latin typeface="+mn-lt"/>
              </a:rPr>
              <a:t> perpendicular to the </a:t>
            </a:r>
            <a:r>
              <a:rPr lang="en-GB" sz="2400" dirty="0" smtClean="0">
                <a:latin typeface="+mn-lt"/>
              </a:rPr>
              <a:t>surface reconstruction</a:t>
            </a:r>
          </a:p>
          <a:p>
            <a:endParaRPr lang="en-GB" sz="800" dirty="0">
              <a:latin typeface="+mn-lt"/>
            </a:endParaRPr>
          </a:p>
          <a:p>
            <a:r>
              <a:rPr lang="en-GB" sz="2400" dirty="0" smtClean="0">
                <a:latin typeface="+mn-lt"/>
              </a:rPr>
              <a:t>e g: (2x4) to (4x2) transition</a:t>
            </a:r>
          </a:p>
        </p:txBody>
      </p:sp>
      <p:sp>
        <p:nvSpPr>
          <p:cNvPr id="1308" name="Text Box 672"/>
          <p:cNvSpPr txBox="1">
            <a:spLocks noChangeArrowheads="1"/>
          </p:cNvSpPr>
          <p:nvPr/>
        </p:nvSpPr>
        <p:spPr bwMode="auto">
          <a:xfrm>
            <a:off x="-4266" y="2972206"/>
            <a:ext cx="831850" cy="366713"/>
          </a:xfrm>
          <a:prstGeom prst="rect">
            <a:avLst/>
          </a:prstGeom>
          <a:noFill/>
          <a:ln w="9525">
            <a:noFill/>
            <a:miter lim="800000"/>
            <a:headEnd/>
            <a:tailEnd/>
          </a:ln>
          <a:effectLst/>
        </p:spPr>
        <p:txBody>
          <a:bodyPr wrap="none">
            <a:spAutoFit/>
          </a:bodyPr>
          <a:lstStyle/>
          <a:p>
            <a:r>
              <a:rPr lang="fr-FR" b="1" dirty="0">
                <a:solidFill>
                  <a:schemeClr val="tx1"/>
                </a:solidFill>
              </a:rPr>
              <a:t>&lt;110&gt;</a:t>
            </a:r>
          </a:p>
        </p:txBody>
      </p:sp>
      <p:grpSp>
        <p:nvGrpSpPr>
          <p:cNvPr id="1322" name="Group 1321"/>
          <p:cNvGrpSpPr/>
          <p:nvPr/>
        </p:nvGrpSpPr>
        <p:grpSpPr>
          <a:xfrm>
            <a:off x="905842" y="2519769"/>
            <a:ext cx="2586038" cy="1941513"/>
            <a:chOff x="755650" y="342900"/>
            <a:chExt cx="2586038" cy="1941513"/>
          </a:xfrm>
        </p:grpSpPr>
        <p:pic>
          <p:nvPicPr>
            <p:cNvPr id="1323" name="Picture 642"/>
            <p:cNvPicPr>
              <a:picLocks noChangeAspect="1" noChangeArrowheads="1"/>
            </p:cNvPicPr>
            <p:nvPr/>
          </p:nvPicPr>
          <p:blipFill>
            <a:blip r:embed="rId2" cstate="print"/>
            <a:srcRect/>
            <a:stretch>
              <a:fillRect/>
            </a:stretch>
          </p:blipFill>
          <p:spPr bwMode="auto">
            <a:xfrm>
              <a:off x="755650" y="342900"/>
              <a:ext cx="2586038" cy="1941513"/>
            </a:xfrm>
            <a:prstGeom prst="rect">
              <a:avLst/>
            </a:prstGeom>
            <a:noFill/>
            <a:ln w="9525" algn="ctr">
              <a:noFill/>
              <a:miter lim="800000"/>
              <a:headEnd/>
              <a:tailEnd/>
            </a:ln>
            <a:effectLst/>
          </p:spPr>
        </p:pic>
        <p:sp>
          <p:nvSpPr>
            <p:cNvPr id="1324" name="Line 647"/>
            <p:cNvSpPr>
              <a:spLocks noChangeShapeType="1"/>
            </p:cNvSpPr>
            <p:nvPr/>
          </p:nvSpPr>
          <p:spPr bwMode="auto">
            <a:xfrm>
              <a:off x="2106613" y="514350"/>
              <a:ext cx="0" cy="428625"/>
            </a:xfrm>
            <a:prstGeom prst="line">
              <a:avLst/>
            </a:prstGeom>
            <a:noFill/>
            <a:ln w="9525">
              <a:solidFill>
                <a:srgbClr val="66FF33"/>
              </a:solidFill>
              <a:round/>
              <a:headEnd/>
              <a:tailEnd type="triangle" w="med" len="med"/>
            </a:ln>
            <a:effectLst/>
          </p:spPr>
          <p:txBody>
            <a:bodyPr wrap="none" anchor="ctr"/>
            <a:lstStyle/>
            <a:p>
              <a:endParaRPr lang="en-GB"/>
            </a:p>
          </p:txBody>
        </p:sp>
        <p:sp>
          <p:nvSpPr>
            <p:cNvPr id="1325" name="Line 648"/>
            <p:cNvSpPr>
              <a:spLocks noChangeShapeType="1"/>
            </p:cNvSpPr>
            <p:nvPr/>
          </p:nvSpPr>
          <p:spPr bwMode="auto">
            <a:xfrm>
              <a:off x="1522413" y="501650"/>
              <a:ext cx="0" cy="428625"/>
            </a:xfrm>
            <a:prstGeom prst="line">
              <a:avLst/>
            </a:prstGeom>
            <a:noFill/>
            <a:ln w="9525">
              <a:solidFill>
                <a:srgbClr val="66FF33"/>
              </a:solidFill>
              <a:round/>
              <a:headEnd/>
              <a:tailEnd type="triangle" w="med" len="med"/>
            </a:ln>
            <a:effectLst/>
          </p:spPr>
          <p:txBody>
            <a:bodyPr wrap="none" anchor="ctr"/>
            <a:lstStyle/>
            <a:p>
              <a:endParaRPr lang="en-GB"/>
            </a:p>
          </p:txBody>
        </p:sp>
        <p:sp>
          <p:nvSpPr>
            <p:cNvPr id="1326" name="Line 649"/>
            <p:cNvSpPr>
              <a:spLocks noChangeShapeType="1"/>
            </p:cNvSpPr>
            <p:nvPr/>
          </p:nvSpPr>
          <p:spPr bwMode="auto">
            <a:xfrm>
              <a:off x="2690813" y="517525"/>
              <a:ext cx="0" cy="428625"/>
            </a:xfrm>
            <a:prstGeom prst="line">
              <a:avLst/>
            </a:prstGeom>
            <a:noFill/>
            <a:ln w="9525">
              <a:solidFill>
                <a:srgbClr val="66FF33"/>
              </a:solidFill>
              <a:round/>
              <a:headEnd/>
              <a:tailEnd type="triangle" w="med" len="med"/>
            </a:ln>
            <a:effectLst/>
          </p:spPr>
          <p:txBody>
            <a:bodyPr wrap="none" anchor="ctr"/>
            <a:lstStyle/>
            <a:p>
              <a:endParaRPr lang="en-GB"/>
            </a:p>
          </p:txBody>
        </p:sp>
        <p:sp>
          <p:nvSpPr>
            <p:cNvPr id="1327" name="Line 653"/>
            <p:cNvSpPr>
              <a:spLocks noChangeShapeType="1"/>
            </p:cNvSpPr>
            <p:nvPr/>
          </p:nvSpPr>
          <p:spPr bwMode="auto">
            <a:xfrm>
              <a:off x="1662113" y="584200"/>
              <a:ext cx="0" cy="428625"/>
            </a:xfrm>
            <a:prstGeom prst="line">
              <a:avLst/>
            </a:prstGeom>
            <a:noFill/>
            <a:ln w="9525">
              <a:solidFill>
                <a:srgbClr val="FF3300"/>
              </a:solidFill>
              <a:round/>
              <a:headEnd/>
              <a:tailEnd type="triangle" w="med" len="med"/>
            </a:ln>
            <a:effectLst/>
          </p:spPr>
          <p:txBody>
            <a:bodyPr wrap="none" anchor="ctr"/>
            <a:lstStyle/>
            <a:p>
              <a:endParaRPr lang="en-GB"/>
            </a:p>
          </p:txBody>
        </p:sp>
        <p:sp>
          <p:nvSpPr>
            <p:cNvPr id="1328" name="Line 654"/>
            <p:cNvSpPr>
              <a:spLocks noChangeShapeType="1"/>
            </p:cNvSpPr>
            <p:nvPr/>
          </p:nvSpPr>
          <p:spPr bwMode="auto">
            <a:xfrm>
              <a:off x="1820863" y="581025"/>
              <a:ext cx="0" cy="428625"/>
            </a:xfrm>
            <a:prstGeom prst="line">
              <a:avLst/>
            </a:prstGeom>
            <a:noFill/>
            <a:ln w="9525">
              <a:solidFill>
                <a:srgbClr val="FF3300"/>
              </a:solidFill>
              <a:round/>
              <a:headEnd/>
              <a:tailEnd type="triangle" w="med" len="med"/>
            </a:ln>
            <a:effectLst/>
          </p:spPr>
          <p:txBody>
            <a:bodyPr wrap="none" anchor="ctr"/>
            <a:lstStyle/>
            <a:p>
              <a:endParaRPr lang="en-GB"/>
            </a:p>
          </p:txBody>
        </p:sp>
        <p:sp>
          <p:nvSpPr>
            <p:cNvPr id="1329" name="Line 655"/>
            <p:cNvSpPr>
              <a:spLocks noChangeShapeType="1"/>
            </p:cNvSpPr>
            <p:nvPr/>
          </p:nvSpPr>
          <p:spPr bwMode="auto">
            <a:xfrm>
              <a:off x="1979613" y="596900"/>
              <a:ext cx="0" cy="428625"/>
            </a:xfrm>
            <a:prstGeom prst="line">
              <a:avLst/>
            </a:prstGeom>
            <a:noFill/>
            <a:ln w="9525">
              <a:solidFill>
                <a:srgbClr val="FF3300"/>
              </a:solidFill>
              <a:round/>
              <a:headEnd/>
              <a:tailEnd type="triangle" w="med" len="med"/>
            </a:ln>
            <a:effectLst/>
          </p:spPr>
          <p:txBody>
            <a:bodyPr wrap="none" anchor="ctr"/>
            <a:lstStyle/>
            <a:p>
              <a:endParaRPr lang="en-GB"/>
            </a:p>
          </p:txBody>
        </p:sp>
        <p:sp>
          <p:nvSpPr>
            <p:cNvPr id="1330" name="Line 656"/>
            <p:cNvSpPr>
              <a:spLocks noChangeShapeType="1"/>
            </p:cNvSpPr>
            <p:nvPr/>
          </p:nvSpPr>
          <p:spPr bwMode="auto">
            <a:xfrm>
              <a:off x="2230438" y="581025"/>
              <a:ext cx="0" cy="428625"/>
            </a:xfrm>
            <a:prstGeom prst="line">
              <a:avLst/>
            </a:prstGeom>
            <a:noFill/>
            <a:ln w="9525">
              <a:solidFill>
                <a:srgbClr val="FF3300"/>
              </a:solidFill>
              <a:round/>
              <a:headEnd/>
              <a:tailEnd type="triangle" w="med" len="med"/>
            </a:ln>
            <a:effectLst/>
          </p:spPr>
          <p:txBody>
            <a:bodyPr wrap="none" anchor="ctr"/>
            <a:lstStyle/>
            <a:p>
              <a:endParaRPr lang="en-GB"/>
            </a:p>
          </p:txBody>
        </p:sp>
        <p:sp>
          <p:nvSpPr>
            <p:cNvPr id="1331" name="Line 657"/>
            <p:cNvSpPr>
              <a:spLocks noChangeShapeType="1"/>
            </p:cNvSpPr>
            <p:nvPr/>
          </p:nvSpPr>
          <p:spPr bwMode="auto">
            <a:xfrm>
              <a:off x="2389188" y="596900"/>
              <a:ext cx="0" cy="428625"/>
            </a:xfrm>
            <a:prstGeom prst="line">
              <a:avLst/>
            </a:prstGeom>
            <a:noFill/>
            <a:ln w="9525">
              <a:solidFill>
                <a:srgbClr val="FF3300"/>
              </a:solidFill>
              <a:round/>
              <a:headEnd/>
              <a:tailEnd type="triangle" w="med" len="med"/>
            </a:ln>
            <a:effectLst/>
          </p:spPr>
          <p:txBody>
            <a:bodyPr wrap="none" anchor="ctr"/>
            <a:lstStyle/>
            <a:p>
              <a:endParaRPr lang="en-GB"/>
            </a:p>
          </p:txBody>
        </p:sp>
        <p:sp>
          <p:nvSpPr>
            <p:cNvPr id="1332" name="Line 658"/>
            <p:cNvSpPr>
              <a:spLocks noChangeShapeType="1"/>
            </p:cNvSpPr>
            <p:nvPr/>
          </p:nvSpPr>
          <p:spPr bwMode="auto">
            <a:xfrm>
              <a:off x="2547938" y="593725"/>
              <a:ext cx="0" cy="428625"/>
            </a:xfrm>
            <a:prstGeom prst="line">
              <a:avLst/>
            </a:prstGeom>
            <a:noFill/>
            <a:ln w="9525">
              <a:solidFill>
                <a:srgbClr val="FF3300"/>
              </a:solidFill>
              <a:round/>
              <a:headEnd/>
              <a:tailEnd type="triangle" w="med" len="med"/>
            </a:ln>
            <a:effectLst/>
          </p:spPr>
          <p:txBody>
            <a:bodyPr wrap="none" anchor="ctr"/>
            <a:lstStyle/>
            <a:p>
              <a:endParaRPr lang="en-GB"/>
            </a:p>
          </p:txBody>
        </p:sp>
      </p:grpSp>
      <p:pic>
        <p:nvPicPr>
          <p:cNvPr id="1333" name="Picture 643"/>
          <p:cNvPicPr>
            <a:picLocks noChangeAspect="1" noChangeArrowheads="1"/>
          </p:cNvPicPr>
          <p:nvPr/>
        </p:nvPicPr>
        <p:blipFill>
          <a:blip r:embed="rId3" cstate="print"/>
          <a:srcRect/>
          <a:stretch>
            <a:fillRect/>
          </a:stretch>
        </p:blipFill>
        <p:spPr bwMode="auto">
          <a:xfrm>
            <a:off x="5724128" y="2514885"/>
            <a:ext cx="2586037" cy="1922462"/>
          </a:xfrm>
          <a:prstGeom prst="rect">
            <a:avLst/>
          </a:prstGeom>
          <a:noFill/>
          <a:ln w="9525" algn="ctr">
            <a:noFill/>
            <a:miter lim="800000"/>
            <a:headEnd/>
            <a:tailEnd/>
          </a:ln>
          <a:effectLst/>
        </p:spPr>
      </p:pic>
      <p:sp>
        <p:nvSpPr>
          <p:cNvPr id="1334" name="Line 650"/>
          <p:cNvSpPr>
            <a:spLocks noChangeShapeType="1"/>
          </p:cNvSpPr>
          <p:nvPr/>
        </p:nvSpPr>
        <p:spPr bwMode="auto">
          <a:xfrm>
            <a:off x="7105823" y="2589497"/>
            <a:ext cx="0" cy="428625"/>
          </a:xfrm>
          <a:prstGeom prst="line">
            <a:avLst/>
          </a:prstGeom>
          <a:noFill/>
          <a:ln w="9525">
            <a:solidFill>
              <a:srgbClr val="66FF33"/>
            </a:solidFill>
            <a:round/>
            <a:headEnd/>
            <a:tailEnd type="triangle" w="med" len="med"/>
          </a:ln>
          <a:effectLst/>
        </p:spPr>
        <p:txBody>
          <a:bodyPr wrap="none" anchor="ctr"/>
          <a:lstStyle/>
          <a:p>
            <a:endParaRPr lang="en-GB"/>
          </a:p>
        </p:txBody>
      </p:sp>
      <p:sp>
        <p:nvSpPr>
          <p:cNvPr id="1335" name="Line 651"/>
          <p:cNvSpPr>
            <a:spLocks noChangeShapeType="1"/>
          </p:cNvSpPr>
          <p:nvPr/>
        </p:nvSpPr>
        <p:spPr bwMode="auto">
          <a:xfrm>
            <a:off x="6521623" y="2576797"/>
            <a:ext cx="0" cy="428625"/>
          </a:xfrm>
          <a:prstGeom prst="line">
            <a:avLst/>
          </a:prstGeom>
          <a:noFill/>
          <a:ln w="9525">
            <a:solidFill>
              <a:srgbClr val="66FF33"/>
            </a:solidFill>
            <a:round/>
            <a:headEnd/>
            <a:tailEnd type="triangle" w="med" len="med"/>
          </a:ln>
          <a:effectLst/>
        </p:spPr>
        <p:txBody>
          <a:bodyPr wrap="none" anchor="ctr"/>
          <a:lstStyle/>
          <a:p>
            <a:endParaRPr lang="en-GB"/>
          </a:p>
        </p:txBody>
      </p:sp>
      <p:sp>
        <p:nvSpPr>
          <p:cNvPr id="1336" name="Line 652"/>
          <p:cNvSpPr>
            <a:spLocks noChangeShapeType="1"/>
          </p:cNvSpPr>
          <p:nvPr/>
        </p:nvSpPr>
        <p:spPr bwMode="auto">
          <a:xfrm>
            <a:off x="7690023" y="2592672"/>
            <a:ext cx="0" cy="428625"/>
          </a:xfrm>
          <a:prstGeom prst="line">
            <a:avLst/>
          </a:prstGeom>
          <a:noFill/>
          <a:ln w="9525">
            <a:solidFill>
              <a:srgbClr val="66FF33"/>
            </a:solidFill>
            <a:round/>
            <a:headEnd/>
            <a:tailEnd type="triangle" w="med" len="med"/>
          </a:ln>
          <a:effectLst/>
        </p:spPr>
        <p:txBody>
          <a:bodyPr wrap="none" anchor="ctr"/>
          <a:lstStyle/>
          <a:p>
            <a:endParaRPr lang="en-GB"/>
          </a:p>
        </p:txBody>
      </p:sp>
      <p:sp>
        <p:nvSpPr>
          <p:cNvPr id="1337" name="Line 659"/>
          <p:cNvSpPr>
            <a:spLocks noChangeShapeType="1"/>
          </p:cNvSpPr>
          <p:nvPr/>
        </p:nvSpPr>
        <p:spPr bwMode="auto">
          <a:xfrm>
            <a:off x="6835948" y="2710147"/>
            <a:ext cx="0" cy="428625"/>
          </a:xfrm>
          <a:prstGeom prst="line">
            <a:avLst/>
          </a:prstGeom>
          <a:noFill/>
          <a:ln w="9525">
            <a:solidFill>
              <a:srgbClr val="FF3300"/>
            </a:solidFill>
            <a:round/>
            <a:headEnd/>
            <a:tailEnd type="triangle" w="med" len="med"/>
          </a:ln>
          <a:effectLst/>
        </p:spPr>
        <p:txBody>
          <a:bodyPr wrap="none" anchor="ctr"/>
          <a:lstStyle/>
          <a:p>
            <a:endParaRPr lang="en-GB"/>
          </a:p>
        </p:txBody>
      </p:sp>
      <p:sp>
        <p:nvSpPr>
          <p:cNvPr id="1338" name="Line 660"/>
          <p:cNvSpPr>
            <a:spLocks noChangeShapeType="1"/>
          </p:cNvSpPr>
          <p:nvPr/>
        </p:nvSpPr>
        <p:spPr bwMode="auto">
          <a:xfrm>
            <a:off x="7404273" y="2697447"/>
            <a:ext cx="0" cy="428625"/>
          </a:xfrm>
          <a:prstGeom prst="line">
            <a:avLst/>
          </a:prstGeom>
          <a:noFill/>
          <a:ln w="9525">
            <a:solidFill>
              <a:srgbClr val="FF3300"/>
            </a:solidFill>
            <a:round/>
            <a:headEnd/>
            <a:tailEnd type="triangle" w="med" len="med"/>
          </a:ln>
          <a:effectLst/>
        </p:spPr>
        <p:txBody>
          <a:bodyPr wrap="none" anchor="ctr"/>
          <a:lstStyle/>
          <a:p>
            <a:endParaRPr lang="en-GB"/>
          </a:p>
        </p:txBody>
      </p:sp>
      <p:sp>
        <p:nvSpPr>
          <p:cNvPr id="1339" name="TextBox 1338"/>
          <p:cNvSpPr txBox="1"/>
          <p:nvPr/>
        </p:nvSpPr>
        <p:spPr>
          <a:xfrm>
            <a:off x="899592" y="4571836"/>
            <a:ext cx="3168352" cy="369332"/>
          </a:xfrm>
          <a:prstGeom prst="rect">
            <a:avLst/>
          </a:prstGeom>
          <a:noFill/>
        </p:spPr>
        <p:txBody>
          <a:bodyPr wrap="square" rtlCol="0">
            <a:spAutoFit/>
          </a:bodyPr>
          <a:lstStyle/>
          <a:p>
            <a:r>
              <a:rPr lang="en-GB" b="1" dirty="0" smtClean="0"/>
              <a:t>4 fold periodicity – x4</a:t>
            </a:r>
            <a:endParaRPr lang="en-GB" b="1" dirty="0"/>
          </a:p>
        </p:txBody>
      </p:sp>
      <p:sp>
        <p:nvSpPr>
          <p:cNvPr id="1340" name="TextBox 1339"/>
          <p:cNvSpPr txBox="1"/>
          <p:nvPr/>
        </p:nvSpPr>
        <p:spPr>
          <a:xfrm>
            <a:off x="5724128" y="4571836"/>
            <a:ext cx="3168352" cy="369332"/>
          </a:xfrm>
          <a:prstGeom prst="rect">
            <a:avLst/>
          </a:prstGeom>
          <a:noFill/>
        </p:spPr>
        <p:txBody>
          <a:bodyPr wrap="square" rtlCol="0">
            <a:spAutoFit/>
          </a:bodyPr>
          <a:lstStyle/>
          <a:p>
            <a:r>
              <a:rPr lang="en-GB" b="1" dirty="0" smtClean="0"/>
              <a:t>2 fold periodicity – x2</a:t>
            </a:r>
            <a:endParaRPr lang="en-GB" b="1" dirty="0"/>
          </a:p>
        </p:txBody>
      </p:sp>
      <p:sp>
        <p:nvSpPr>
          <p:cNvPr id="1313" name="Title 1"/>
          <p:cNvSpPr txBox="1">
            <a:spLocks noGrp="1"/>
          </p:cNvSpPr>
          <p:nvPr>
            <p:ph type="title"/>
          </p:nvPr>
        </p:nvSpPr>
        <p:spPr>
          <a:xfrm>
            <a:off x="457200" y="274638"/>
            <a:ext cx="4978896" cy="63408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a:noFill/>
                </a:ln>
                <a:solidFill>
                  <a:srgbClr val="002060"/>
                </a:solidFill>
                <a:effectLst/>
                <a:uLnTx/>
                <a:uFillTx/>
                <a:latin typeface="+mj-lt"/>
                <a:ea typeface="+mj-ea"/>
                <a:cs typeface="+mj-cs"/>
              </a:rPr>
              <a:t>Basics of Epitaxy</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sp>
        <p:nvSpPr>
          <p:cNvPr id="1312" name="Flèche droite 1311"/>
          <p:cNvSpPr/>
          <p:nvPr/>
        </p:nvSpPr>
        <p:spPr>
          <a:xfrm rot="10800000">
            <a:off x="3851920" y="3199219"/>
            <a:ext cx="648072" cy="3833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3851920" y="2780928"/>
            <a:ext cx="1656184" cy="1200329"/>
          </a:xfrm>
          <a:prstGeom prst="rect">
            <a:avLst/>
          </a:prstGeom>
          <a:noFill/>
        </p:spPr>
        <p:txBody>
          <a:bodyPr wrap="square" rtlCol="0">
            <a:spAutoFit/>
          </a:bodyPr>
          <a:lstStyle/>
          <a:p>
            <a:r>
              <a:rPr lang="en-US" dirty="0" smtClean="0">
                <a:solidFill>
                  <a:srgbClr val="0070C0"/>
                </a:solidFill>
              </a:rPr>
              <a:t>Temperature</a:t>
            </a:r>
          </a:p>
          <a:p>
            <a:endParaRPr lang="en-US" dirty="0" smtClean="0">
              <a:solidFill>
                <a:srgbClr val="0070C0"/>
              </a:solidFill>
            </a:endParaRPr>
          </a:p>
          <a:p>
            <a:endParaRPr lang="en-US" dirty="0">
              <a:solidFill>
                <a:srgbClr val="0070C0"/>
              </a:solidFill>
            </a:endParaRPr>
          </a:p>
          <a:p>
            <a:r>
              <a:rPr lang="en-US" dirty="0" smtClean="0">
                <a:solidFill>
                  <a:srgbClr val="0070C0"/>
                </a:solidFill>
              </a:rPr>
              <a:t>Pressure</a:t>
            </a:r>
            <a:endParaRPr lang="fr-FR" dirty="0">
              <a:solidFill>
                <a:srgbClr val="0070C0"/>
              </a:solidFill>
            </a:endParaRPr>
          </a:p>
        </p:txBody>
      </p:sp>
      <p:sp>
        <p:nvSpPr>
          <p:cNvPr id="1314" name="Flèche droite 1313"/>
          <p:cNvSpPr/>
          <p:nvPr/>
        </p:nvSpPr>
        <p:spPr>
          <a:xfrm>
            <a:off x="4652392" y="3206514"/>
            <a:ext cx="648072" cy="3833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110189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7901" y="894184"/>
            <a:ext cx="8280920" cy="1508105"/>
          </a:xfrm>
          <a:prstGeom prst="rect">
            <a:avLst/>
          </a:prstGeom>
        </p:spPr>
        <p:txBody>
          <a:bodyPr wrap="square">
            <a:spAutoFit/>
          </a:bodyPr>
          <a:lstStyle/>
          <a:p>
            <a:r>
              <a:rPr lang="en-GB" sz="2400" dirty="0" smtClean="0">
                <a:latin typeface="+mn-lt"/>
              </a:rPr>
              <a:t>RHEED uses a grazing incidence electron beam giving a low penetration into the surface (1-2 monolayers) → Very sensitive to surface roughness</a:t>
            </a:r>
            <a:r>
              <a:rPr lang="en-GB" sz="2000" dirty="0" smtClean="0"/>
              <a:t/>
            </a:r>
            <a:br>
              <a:rPr lang="en-GB" sz="2000" dirty="0" smtClean="0"/>
            </a:br>
            <a:endParaRPr lang="fr-FR" sz="2000" b="1" dirty="0"/>
          </a:p>
        </p:txBody>
      </p:sp>
      <p:pic>
        <p:nvPicPr>
          <p:cNvPr id="8" name="Picture 4" descr="RHEED 1 copier"/>
          <p:cNvPicPr>
            <a:picLocks noChangeAspect="1" noChangeArrowheads="1"/>
          </p:cNvPicPr>
          <p:nvPr/>
        </p:nvPicPr>
        <p:blipFill>
          <a:blip r:embed="rId2" cstate="print"/>
          <a:srcRect/>
          <a:stretch>
            <a:fillRect/>
          </a:stretch>
        </p:blipFill>
        <p:spPr bwMode="auto">
          <a:xfrm>
            <a:off x="1115616" y="5445224"/>
            <a:ext cx="1584325" cy="1252538"/>
          </a:xfrm>
          <a:prstGeom prst="rect">
            <a:avLst/>
          </a:prstGeom>
          <a:noFill/>
        </p:spPr>
      </p:pic>
      <p:pic>
        <p:nvPicPr>
          <p:cNvPr id="9" name="Picture 5" descr="RHEED 2"/>
          <p:cNvPicPr>
            <a:picLocks noChangeAspect="1" noChangeArrowheads="1"/>
          </p:cNvPicPr>
          <p:nvPr/>
        </p:nvPicPr>
        <p:blipFill>
          <a:blip r:embed="rId3" cstate="print"/>
          <a:srcRect/>
          <a:stretch>
            <a:fillRect/>
          </a:stretch>
        </p:blipFill>
        <p:spPr bwMode="auto">
          <a:xfrm>
            <a:off x="898699" y="3517205"/>
            <a:ext cx="2014537" cy="1779588"/>
          </a:xfrm>
          <a:prstGeom prst="rect">
            <a:avLst/>
          </a:prstGeom>
          <a:noFill/>
        </p:spPr>
      </p:pic>
      <p:pic>
        <p:nvPicPr>
          <p:cNvPr id="10" name="Picture 6" descr="RHEED 3"/>
          <p:cNvPicPr>
            <a:picLocks noChangeAspect="1" noChangeArrowheads="1"/>
          </p:cNvPicPr>
          <p:nvPr/>
        </p:nvPicPr>
        <p:blipFill>
          <a:blip r:embed="rId4" cstate="print"/>
          <a:srcRect/>
          <a:stretch>
            <a:fillRect/>
          </a:stretch>
        </p:blipFill>
        <p:spPr bwMode="auto">
          <a:xfrm>
            <a:off x="3706986" y="5431110"/>
            <a:ext cx="1609725" cy="1238250"/>
          </a:xfrm>
          <a:prstGeom prst="rect">
            <a:avLst/>
          </a:prstGeom>
          <a:noFill/>
        </p:spPr>
      </p:pic>
      <p:pic>
        <p:nvPicPr>
          <p:cNvPr id="11" name="Picture 7" descr="RHEED 4"/>
          <p:cNvPicPr>
            <a:picLocks noChangeAspect="1" noChangeArrowheads="1"/>
          </p:cNvPicPr>
          <p:nvPr/>
        </p:nvPicPr>
        <p:blipFill>
          <a:blip r:embed="rId5" cstate="print"/>
          <a:srcRect/>
          <a:stretch>
            <a:fillRect/>
          </a:stretch>
        </p:blipFill>
        <p:spPr bwMode="auto">
          <a:xfrm>
            <a:off x="3564111" y="3517205"/>
            <a:ext cx="1968500" cy="1795463"/>
          </a:xfrm>
          <a:prstGeom prst="rect">
            <a:avLst/>
          </a:prstGeom>
          <a:noFill/>
        </p:spPr>
      </p:pic>
      <p:pic>
        <p:nvPicPr>
          <p:cNvPr id="12" name="Picture 8" descr="RHEED 5"/>
          <p:cNvPicPr>
            <a:picLocks noChangeAspect="1" noChangeArrowheads="1"/>
          </p:cNvPicPr>
          <p:nvPr/>
        </p:nvPicPr>
        <p:blipFill>
          <a:blip r:embed="rId6" cstate="print"/>
          <a:srcRect/>
          <a:stretch>
            <a:fillRect/>
          </a:stretch>
        </p:blipFill>
        <p:spPr bwMode="auto">
          <a:xfrm>
            <a:off x="6515274" y="5445224"/>
            <a:ext cx="1513110" cy="1263147"/>
          </a:xfrm>
          <a:prstGeom prst="rect">
            <a:avLst/>
          </a:prstGeom>
          <a:noFill/>
        </p:spPr>
      </p:pic>
      <p:pic>
        <p:nvPicPr>
          <p:cNvPr id="13" name="Picture 9" descr="RHHED 6"/>
          <p:cNvPicPr>
            <a:picLocks noChangeAspect="1" noChangeArrowheads="1"/>
          </p:cNvPicPr>
          <p:nvPr/>
        </p:nvPicPr>
        <p:blipFill>
          <a:blip r:embed="rId7" cstate="print"/>
          <a:srcRect/>
          <a:stretch>
            <a:fillRect/>
          </a:stretch>
        </p:blipFill>
        <p:spPr bwMode="auto">
          <a:xfrm>
            <a:off x="6227936" y="3517205"/>
            <a:ext cx="1914525" cy="1798638"/>
          </a:xfrm>
          <a:prstGeom prst="rect">
            <a:avLst/>
          </a:prstGeom>
          <a:noFill/>
        </p:spPr>
      </p:pic>
      <p:grpSp>
        <p:nvGrpSpPr>
          <p:cNvPr id="32" name="Group 31"/>
          <p:cNvGrpSpPr/>
          <p:nvPr/>
        </p:nvGrpSpPr>
        <p:grpSpPr>
          <a:xfrm>
            <a:off x="1259632" y="2132856"/>
            <a:ext cx="2592387" cy="1079500"/>
            <a:chOff x="4715049" y="2365375"/>
            <a:chExt cx="2592387" cy="1079500"/>
          </a:xfrm>
        </p:grpSpPr>
        <p:sp>
          <p:nvSpPr>
            <p:cNvPr id="19" name="Rectangle 16"/>
            <p:cNvSpPr>
              <a:spLocks noChangeArrowheads="1"/>
            </p:cNvSpPr>
            <p:nvPr/>
          </p:nvSpPr>
          <p:spPr bwMode="auto">
            <a:xfrm>
              <a:off x="4715049" y="2365375"/>
              <a:ext cx="2592387" cy="1079500"/>
            </a:xfrm>
            <a:prstGeom prst="rect">
              <a:avLst/>
            </a:prstGeom>
            <a:solidFill>
              <a:schemeClr val="accent1"/>
            </a:solidFill>
            <a:ln w="9525">
              <a:solidFill>
                <a:schemeClr val="tx1"/>
              </a:solidFill>
              <a:miter lim="800000"/>
              <a:headEnd/>
              <a:tailEnd/>
            </a:ln>
            <a:effectLst/>
          </p:spPr>
          <p:txBody>
            <a:bodyPr wrap="none" anchor="ctr"/>
            <a:lstStyle/>
            <a:p>
              <a:pPr algn="ctr"/>
              <a:endParaRPr lang="en-US" b="1">
                <a:solidFill>
                  <a:schemeClr val="tx1"/>
                </a:solidFill>
              </a:endParaRPr>
            </a:p>
          </p:txBody>
        </p:sp>
        <p:sp>
          <p:nvSpPr>
            <p:cNvPr id="20" name="Line 18"/>
            <p:cNvSpPr>
              <a:spLocks noChangeShapeType="1"/>
            </p:cNvSpPr>
            <p:nvPr/>
          </p:nvSpPr>
          <p:spPr bwMode="auto">
            <a:xfrm>
              <a:off x="4800774" y="2925763"/>
              <a:ext cx="1152525" cy="217488"/>
            </a:xfrm>
            <a:prstGeom prst="line">
              <a:avLst/>
            </a:prstGeom>
            <a:noFill/>
            <a:ln w="9525">
              <a:solidFill>
                <a:schemeClr val="tx1"/>
              </a:solidFill>
              <a:round/>
              <a:headEnd/>
              <a:tailEnd/>
            </a:ln>
            <a:effectLst/>
          </p:spPr>
          <p:txBody>
            <a:bodyPr/>
            <a:lstStyle/>
            <a:p>
              <a:endParaRPr lang="en-GB"/>
            </a:p>
          </p:txBody>
        </p:sp>
        <p:sp>
          <p:nvSpPr>
            <p:cNvPr id="21" name="Line 19"/>
            <p:cNvSpPr>
              <a:spLocks noChangeShapeType="1"/>
            </p:cNvSpPr>
            <p:nvPr/>
          </p:nvSpPr>
          <p:spPr bwMode="auto">
            <a:xfrm flipV="1">
              <a:off x="5940599" y="2724150"/>
              <a:ext cx="1223962" cy="433388"/>
            </a:xfrm>
            <a:prstGeom prst="line">
              <a:avLst/>
            </a:prstGeom>
            <a:noFill/>
            <a:ln w="9525">
              <a:solidFill>
                <a:schemeClr val="tx1"/>
              </a:solidFill>
              <a:round/>
              <a:headEnd/>
              <a:tailEnd type="triangle" w="med" len="med"/>
            </a:ln>
            <a:effectLst/>
          </p:spPr>
          <p:txBody>
            <a:bodyPr/>
            <a:lstStyle/>
            <a:p>
              <a:endParaRPr lang="en-GB"/>
            </a:p>
          </p:txBody>
        </p:sp>
        <p:sp>
          <p:nvSpPr>
            <p:cNvPr id="22" name="AutoShape 20"/>
            <p:cNvSpPr>
              <a:spLocks noChangeArrowheads="1"/>
            </p:cNvSpPr>
            <p:nvPr/>
          </p:nvSpPr>
          <p:spPr bwMode="auto">
            <a:xfrm>
              <a:off x="5796136" y="3084513"/>
              <a:ext cx="409575" cy="144463"/>
            </a:xfrm>
            <a:prstGeom prst="triangle">
              <a:avLst>
                <a:gd name="adj" fmla="val 50000"/>
              </a:avLst>
            </a:prstGeom>
            <a:solidFill>
              <a:schemeClr val="bg1"/>
            </a:solidFill>
            <a:ln w="9525">
              <a:noFill/>
              <a:miter lim="800000"/>
              <a:headEnd/>
              <a:tailEnd/>
            </a:ln>
            <a:effectLst/>
          </p:spPr>
          <p:txBody>
            <a:bodyPr wrap="none" anchor="ctr"/>
            <a:lstStyle/>
            <a:p>
              <a:endParaRPr lang="en-GB"/>
            </a:p>
          </p:txBody>
        </p:sp>
        <p:sp>
          <p:nvSpPr>
            <p:cNvPr id="23" name="AutoShape 26"/>
            <p:cNvSpPr>
              <a:spLocks noChangeArrowheads="1"/>
            </p:cNvSpPr>
            <p:nvPr/>
          </p:nvSpPr>
          <p:spPr bwMode="auto">
            <a:xfrm>
              <a:off x="5291311" y="3084513"/>
              <a:ext cx="409575" cy="144463"/>
            </a:xfrm>
            <a:prstGeom prst="triangle">
              <a:avLst>
                <a:gd name="adj" fmla="val 50000"/>
              </a:avLst>
            </a:prstGeom>
            <a:solidFill>
              <a:schemeClr val="bg1"/>
            </a:solidFill>
            <a:ln w="9525">
              <a:noFill/>
              <a:miter lim="800000"/>
              <a:headEnd/>
              <a:tailEnd/>
            </a:ln>
            <a:effectLst/>
          </p:spPr>
          <p:txBody>
            <a:bodyPr wrap="none" anchor="ctr"/>
            <a:lstStyle/>
            <a:p>
              <a:endParaRPr lang="en-GB"/>
            </a:p>
          </p:txBody>
        </p:sp>
        <p:sp>
          <p:nvSpPr>
            <p:cNvPr id="24" name="Line 27"/>
            <p:cNvSpPr>
              <a:spLocks noChangeShapeType="1"/>
            </p:cNvSpPr>
            <p:nvPr/>
          </p:nvSpPr>
          <p:spPr bwMode="auto">
            <a:xfrm>
              <a:off x="5362749" y="2940050"/>
              <a:ext cx="1152525" cy="217488"/>
            </a:xfrm>
            <a:prstGeom prst="line">
              <a:avLst/>
            </a:prstGeom>
            <a:noFill/>
            <a:ln w="9525">
              <a:solidFill>
                <a:schemeClr val="tx1"/>
              </a:solidFill>
              <a:round/>
              <a:headEnd/>
              <a:tailEnd/>
            </a:ln>
            <a:effectLst/>
          </p:spPr>
          <p:txBody>
            <a:bodyPr/>
            <a:lstStyle/>
            <a:p>
              <a:endParaRPr lang="en-GB"/>
            </a:p>
          </p:txBody>
        </p:sp>
        <p:sp>
          <p:nvSpPr>
            <p:cNvPr id="25" name="Line 28"/>
            <p:cNvSpPr>
              <a:spLocks noChangeShapeType="1"/>
            </p:cNvSpPr>
            <p:nvPr/>
          </p:nvSpPr>
          <p:spPr bwMode="auto">
            <a:xfrm flipV="1">
              <a:off x="6500986" y="3013075"/>
              <a:ext cx="677862" cy="144463"/>
            </a:xfrm>
            <a:prstGeom prst="line">
              <a:avLst/>
            </a:prstGeom>
            <a:noFill/>
            <a:ln w="9525">
              <a:solidFill>
                <a:schemeClr val="tx1"/>
              </a:solidFill>
              <a:round/>
              <a:headEnd/>
              <a:tailEnd type="triangle" w="med" len="med"/>
            </a:ln>
            <a:effectLst/>
          </p:spPr>
          <p:txBody>
            <a:bodyPr/>
            <a:lstStyle/>
            <a:p>
              <a:endParaRPr lang="en-GB"/>
            </a:p>
          </p:txBody>
        </p:sp>
        <p:sp>
          <p:nvSpPr>
            <p:cNvPr id="26" name="Rectangle 17"/>
            <p:cNvSpPr>
              <a:spLocks noChangeArrowheads="1"/>
            </p:cNvSpPr>
            <p:nvPr/>
          </p:nvSpPr>
          <p:spPr bwMode="auto">
            <a:xfrm>
              <a:off x="5219874" y="3157538"/>
              <a:ext cx="1582737" cy="215900"/>
            </a:xfrm>
            <a:prstGeom prst="rect">
              <a:avLst/>
            </a:prstGeom>
            <a:solidFill>
              <a:schemeClr val="bg1"/>
            </a:solidFill>
            <a:ln w="9525">
              <a:noFill/>
              <a:miter lim="800000"/>
              <a:headEnd/>
              <a:tailEnd/>
            </a:ln>
            <a:effectLst/>
          </p:spPr>
          <p:txBody>
            <a:bodyPr wrap="none" anchor="ctr"/>
            <a:lstStyle/>
            <a:p>
              <a:endParaRPr lang="en-GB"/>
            </a:p>
          </p:txBody>
        </p:sp>
        <p:sp>
          <p:nvSpPr>
            <p:cNvPr id="27" name="Text Box 30"/>
            <p:cNvSpPr txBox="1">
              <a:spLocks noChangeArrowheads="1"/>
            </p:cNvSpPr>
            <p:nvPr/>
          </p:nvSpPr>
          <p:spPr bwMode="auto">
            <a:xfrm>
              <a:off x="5796136" y="2436813"/>
              <a:ext cx="476250" cy="366713"/>
            </a:xfrm>
            <a:prstGeom prst="rect">
              <a:avLst/>
            </a:prstGeom>
            <a:noFill/>
            <a:ln w="9525">
              <a:noFill/>
              <a:miter lim="800000"/>
              <a:headEnd/>
              <a:tailEnd/>
            </a:ln>
            <a:effectLst/>
          </p:spPr>
          <p:txBody>
            <a:bodyPr wrap="none">
              <a:spAutoFit/>
            </a:bodyPr>
            <a:lstStyle/>
            <a:p>
              <a:r>
                <a:rPr lang="fr-FR" b="1">
                  <a:solidFill>
                    <a:schemeClr val="tx1"/>
                  </a:solidFill>
                </a:rPr>
                <a:t>3D</a:t>
              </a:r>
            </a:p>
          </p:txBody>
        </p:sp>
      </p:grpSp>
      <p:grpSp>
        <p:nvGrpSpPr>
          <p:cNvPr id="33" name="Group 32"/>
          <p:cNvGrpSpPr/>
          <p:nvPr/>
        </p:nvGrpSpPr>
        <p:grpSpPr>
          <a:xfrm>
            <a:off x="4499893" y="2132856"/>
            <a:ext cx="2592387" cy="1079500"/>
            <a:chOff x="1619424" y="2365375"/>
            <a:chExt cx="2592387" cy="1079500"/>
          </a:xfrm>
        </p:grpSpPr>
        <p:sp>
          <p:nvSpPr>
            <p:cNvPr id="15" name="Rectangle 12"/>
            <p:cNvSpPr>
              <a:spLocks noChangeArrowheads="1"/>
            </p:cNvSpPr>
            <p:nvPr/>
          </p:nvSpPr>
          <p:spPr bwMode="auto">
            <a:xfrm>
              <a:off x="1619424" y="2365375"/>
              <a:ext cx="2592387" cy="1079500"/>
            </a:xfrm>
            <a:prstGeom prst="rect">
              <a:avLst/>
            </a:prstGeom>
            <a:solidFill>
              <a:schemeClr val="accent1"/>
            </a:solidFill>
            <a:ln w="9525">
              <a:solidFill>
                <a:schemeClr val="tx1"/>
              </a:solidFill>
              <a:miter lim="800000"/>
              <a:headEnd/>
              <a:tailEnd/>
            </a:ln>
            <a:effectLst/>
          </p:spPr>
          <p:txBody>
            <a:bodyPr wrap="none" anchor="ctr"/>
            <a:lstStyle/>
            <a:p>
              <a:pPr algn="ctr"/>
              <a:endParaRPr lang="en-US" b="1">
                <a:solidFill>
                  <a:schemeClr val="tx1"/>
                </a:solidFill>
              </a:endParaRPr>
            </a:p>
          </p:txBody>
        </p:sp>
        <p:sp>
          <p:nvSpPr>
            <p:cNvPr id="16" name="Rectangle 13"/>
            <p:cNvSpPr>
              <a:spLocks noChangeArrowheads="1"/>
            </p:cNvSpPr>
            <p:nvPr/>
          </p:nvSpPr>
          <p:spPr bwMode="auto">
            <a:xfrm>
              <a:off x="2124249" y="3157538"/>
              <a:ext cx="1582737" cy="215900"/>
            </a:xfrm>
            <a:prstGeom prst="rect">
              <a:avLst/>
            </a:prstGeom>
            <a:solidFill>
              <a:schemeClr val="bg1"/>
            </a:solidFill>
            <a:ln w="9525">
              <a:solidFill>
                <a:schemeClr val="tx1"/>
              </a:solidFill>
              <a:miter lim="800000"/>
              <a:headEnd/>
              <a:tailEnd/>
            </a:ln>
            <a:effectLst/>
          </p:spPr>
          <p:txBody>
            <a:bodyPr wrap="none" anchor="ctr"/>
            <a:lstStyle/>
            <a:p>
              <a:pPr algn="ctr"/>
              <a:endParaRPr lang="en-US" b="1">
                <a:solidFill>
                  <a:schemeClr val="tx1"/>
                </a:solidFill>
              </a:endParaRPr>
            </a:p>
          </p:txBody>
        </p:sp>
        <p:sp>
          <p:nvSpPr>
            <p:cNvPr id="17" name="Line 14"/>
            <p:cNvSpPr>
              <a:spLocks noChangeShapeType="1"/>
            </p:cNvSpPr>
            <p:nvPr/>
          </p:nvSpPr>
          <p:spPr bwMode="auto">
            <a:xfrm>
              <a:off x="1690861" y="2940050"/>
              <a:ext cx="1152525" cy="217488"/>
            </a:xfrm>
            <a:prstGeom prst="line">
              <a:avLst/>
            </a:prstGeom>
            <a:noFill/>
            <a:ln w="9525">
              <a:solidFill>
                <a:schemeClr val="tx1"/>
              </a:solidFill>
              <a:round/>
              <a:headEnd/>
              <a:tailEnd/>
            </a:ln>
            <a:effectLst/>
          </p:spPr>
          <p:txBody>
            <a:bodyPr/>
            <a:lstStyle/>
            <a:p>
              <a:endParaRPr lang="en-GB"/>
            </a:p>
          </p:txBody>
        </p:sp>
        <p:sp>
          <p:nvSpPr>
            <p:cNvPr id="18" name="Line 15"/>
            <p:cNvSpPr>
              <a:spLocks noChangeShapeType="1"/>
            </p:cNvSpPr>
            <p:nvPr/>
          </p:nvSpPr>
          <p:spPr bwMode="auto">
            <a:xfrm flipV="1">
              <a:off x="2843386" y="2940050"/>
              <a:ext cx="1223962" cy="217488"/>
            </a:xfrm>
            <a:prstGeom prst="line">
              <a:avLst/>
            </a:prstGeom>
            <a:noFill/>
            <a:ln w="9525">
              <a:solidFill>
                <a:schemeClr val="tx1"/>
              </a:solidFill>
              <a:round/>
              <a:headEnd/>
              <a:tailEnd type="triangle" w="med" len="med"/>
            </a:ln>
            <a:effectLst/>
          </p:spPr>
          <p:txBody>
            <a:bodyPr/>
            <a:lstStyle/>
            <a:p>
              <a:endParaRPr lang="en-GB"/>
            </a:p>
          </p:txBody>
        </p:sp>
        <p:sp>
          <p:nvSpPr>
            <p:cNvPr id="28" name="Text Box 31"/>
            <p:cNvSpPr txBox="1">
              <a:spLocks noChangeArrowheads="1"/>
            </p:cNvSpPr>
            <p:nvPr/>
          </p:nvSpPr>
          <p:spPr bwMode="auto">
            <a:xfrm>
              <a:off x="2771949" y="2436813"/>
              <a:ext cx="476250" cy="366713"/>
            </a:xfrm>
            <a:prstGeom prst="rect">
              <a:avLst/>
            </a:prstGeom>
            <a:noFill/>
            <a:ln w="9525">
              <a:noFill/>
              <a:miter lim="800000"/>
              <a:headEnd/>
              <a:tailEnd/>
            </a:ln>
            <a:effectLst/>
          </p:spPr>
          <p:txBody>
            <a:bodyPr wrap="none">
              <a:spAutoFit/>
            </a:bodyPr>
            <a:lstStyle/>
            <a:p>
              <a:r>
                <a:rPr lang="fr-FR" b="1">
                  <a:solidFill>
                    <a:schemeClr val="tx1"/>
                  </a:solidFill>
                </a:rPr>
                <a:t>2D</a:t>
              </a:r>
            </a:p>
          </p:txBody>
        </p:sp>
      </p:grpSp>
      <p:sp>
        <p:nvSpPr>
          <p:cNvPr id="29" name="Text Box 32"/>
          <p:cNvSpPr txBox="1">
            <a:spLocks noChangeArrowheads="1"/>
          </p:cNvSpPr>
          <p:nvPr/>
        </p:nvSpPr>
        <p:spPr bwMode="auto">
          <a:xfrm>
            <a:off x="898699" y="7261225"/>
            <a:ext cx="3744912" cy="336550"/>
          </a:xfrm>
          <a:prstGeom prst="rect">
            <a:avLst/>
          </a:prstGeom>
          <a:noFill/>
          <a:ln w="9525">
            <a:noFill/>
            <a:miter lim="800000"/>
            <a:headEnd/>
            <a:tailEnd/>
          </a:ln>
          <a:effectLst/>
        </p:spPr>
        <p:txBody>
          <a:bodyPr>
            <a:spAutoFit/>
          </a:bodyPr>
          <a:lstStyle/>
          <a:p>
            <a:r>
              <a:rPr lang="fr-FR" sz="1600" b="1">
                <a:solidFill>
                  <a:schemeClr val="tx1"/>
                </a:solidFill>
              </a:rPr>
              <a:t>Diffraction en transmission</a:t>
            </a:r>
          </a:p>
        </p:txBody>
      </p:sp>
      <p:sp>
        <p:nvSpPr>
          <p:cNvPr id="30" name="Text Box 33"/>
          <p:cNvSpPr txBox="1">
            <a:spLocks noChangeArrowheads="1"/>
          </p:cNvSpPr>
          <p:nvPr/>
        </p:nvSpPr>
        <p:spPr bwMode="auto">
          <a:xfrm>
            <a:off x="5651674" y="7261225"/>
            <a:ext cx="2663825" cy="336550"/>
          </a:xfrm>
          <a:prstGeom prst="rect">
            <a:avLst/>
          </a:prstGeom>
          <a:noFill/>
          <a:ln w="9525">
            <a:noFill/>
            <a:miter lim="800000"/>
            <a:headEnd/>
            <a:tailEnd/>
          </a:ln>
          <a:effectLst/>
        </p:spPr>
        <p:txBody>
          <a:bodyPr>
            <a:spAutoFit/>
          </a:bodyPr>
          <a:lstStyle/>
          <a:p>
            <a:pPr algn="ctr"/>
            <a:r>
              <a:rPr lang="fr-FR" sz="1600" b="1">
                <a:solidFill>
                  <a:schemeClr val="tx1"/>
                </a:solidFill>
              </a:rPr>
              <a:t>Diffraction en réflexion</a:t>
            </a:r>
          </a:p>
        </p:txBody>
      </p:sp>
      <p:sp>
        <p:nvSpPr>
          <p:cNvPr id="31" name="Line 37"/>
          <p:cNvSpPr>
            <a:spLocks noChangeShapeType="1"/>
          </p:cNvSpPr>
          <p:nvPr/>
        </p:nvSpPr>
        <p:spPr bwMode="auto">
          <a:xfrm>
            <a:off x="4211811" y="7405687"/>
            <a:ext cx="1079500" cy="0"/>
          </a:xfrm>
          <a:prstGeom prst="line">
            <a:avLst/>
          </a:prstGeom>
          <a:noFill/>
          <a:ln w="28575">
            <a:solidFill>
              <a:schemeClr val="tx1"/>
            </a:solidFill>
            <a:round/>
            <a:headEnd/>
            <a:tailEnd type="triangle" w="lg" len="lg"/>
          </a:ln>
          <a:effectLst/>
        </p:spPr>
        <p:txBody>
          <a:bodyPr/>
          <a:lstStyle/>
          <a:p>
            <a:endParaRPr lang="en-GB"/>
          </a:p>
        </p:txBody>
      </p:sp>
      <p:sp>
        <p:nvSpPr>
          <p:cNvPr id="34" name="Title 1"/>
          <p:cNvSpPr txBox="1">
            <a:spLocks noGrp="1"/>
          </p:cNvSpPr>
          <p:nvPr>
            <p:ph type="title"/>
          </p:nvPr>
        </p:nvSpPr>
        <p:spPr>
          <a:xfrm>
            <a:off x="457200" y="274638"/>
            <a:ext cx="4978896" cy="63408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a:noFill/>
                </a:ln>
                <a:solidFill>
                  <a:srgbClr val="002060"/>
                </a:solidFill>
                <a:effectLst/>
                <a:uLnTx/>
                <a:uFillTx/>
                <a:latin typeface="+mj-lt"/>
                <a:ea typeface="+mj-ea"/>
                <a:cs typeface="+mj-cs"/>
              </a:rPr>
              <a:t>Basics of Epitaxy</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spTree>
    <p:extLst>
      <p:ext uri="{BB962C8B-B14F-4D97-AF65-F5344CB8AC3E}">
        <p14:creationId xmlns:p14="http://schemas.microsoft.com/office/powerpoint/2010/main" val="15812819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94738" y="908720"/>
            <a:ext cx="9001000" cy="936104"/>
          </a:xfrm>
        </p:spPr>
        <p:txBody>
          <a:bodyPr>
            <a:normAutofit/>
          </a:bodyPr>
          <a:lstStyle/>
          <a:p>
            <a:pPr marL="0">
              <a:buNone/>
            </a:pPr>
            <a:r>
              <a:rPr lang="en-US" sz="2400" dirty="0" smtClean="0"/>
              <a:t>The resulting ingots are cut with a diamond wire saw</a:t>
            </a:r>
            <a:endParaRPr lang="en-GB" sz="2400" dirty="0" smtClean="0"/>
          </a:p>
          <a:p>
            <a:pPr>
              <a:buNone/>
            </a:pPr>
            <a:endParaRPr lang="en-GB" sz="2400" dirty="0"/>
          </a:p>
        </p:txBody>
      </p:sp>
      <p:sp>
        <p:nvSpPr>
          <p:cNvPr id="4" name="Title 1"/>
          <p:cNvSpPr>
            <a:spLocks noGrp="1"/>
          </p:cNvSpPr>
          <p:nvPr>
            <p:ph type="title"/>
          </p:nvPr>
        </p:nvSpPr>
        <p:spPr>
          <a:xfrm>
            <a:off x="395536" y="260648"/>
            <a:ext cx="4618856" cy="634082"/>
          </a:xfrm>
        </p:spPr>
        <p:txBody>
          <a:bodyPr/>
          <a:lstStyle/>
          <a:p>
            <a:pPr algn="l"/>
            <a:r>
              <a:rPr lang="en-GB" sz="3600" b="1" dirty="0">
                <a:solidFill>
                  <a:srgbClr val="002060"/>
                </a:solidFill>
              </a:rPr>
              <a:t>Materials Synthesis</a:t>
            </a:r>
          </a:p>
        </p:txBody>
      </p:sp>
      <p:sp>
        <p:nvSpPr>
          <p:cNvPr id="2" name="Rectangle 1"/>
          <p:cNvSpPr/>
          <p:nvPr/>
        </p:nvSpPr>
        <p:spPr>
          <a:xfrm>
            <a:off x="220754" y="3545735"/>
            <a:ext cx="4968552" cy="461665"/>
          </a:xfrm>
          <a:prstGeom prst="rect">
            <a:avLst/>
          </a:prstGeom>
        </p:spPr>
        <p:txBody>
          <a:bodyPr wrap="square">
            <a:spAutoFit/>
          </a:bodyPr>
          <a:lstStyle/>
          <a:p>
            <a:pPr>
              <a:buNone/>
            </a:pPr>
            <a:r>
              <a:rPr lang="en-GB" sz="2400" dirty="0" smtClean="0">
                <a:latin typeface="+mn-lt"/>
              </a:rPr>
              <a:t>Then lapped and polished</a:t>
            </a:r>
            <a:endParaRPr lang="en-GB" sz="2400" dirty="0">
              <a:latin typeface="+mn-lt"/>
            </a:endParaRPr>
          </a:p>
        </p:txBody>
      </p:sp>
      <p:pic>
        <p:nvPicPr>
          <p:cNvPr id="395266" name="Picture 2" descr="http://www.crs-reprocessing.com/resources/paper2-chart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1558417"/>
            <a:ext cx="3888432" cy="1851056"/>
          </a:xfrm>
          <a:prstGeom prst="rect">
            <a:avLst/>
          </a:prstGeom>
          <a:noFill/>
          <a:extLst>
            <a:ext uri="{909E8E84-426E-40DD-AFC4-6F175D3DCCD1}">
              <a14:hiddenFill xmlns:a14="http://schemas.microsoft.com/office/drawing/2010/main">
                <a:solidFill>
                  <a:srgbClr val="FFFFFF"/>
                </a:solidFill>
              </a14:hiddenFill>
            </a:ext>
          </a:extLst>
        </p:spPr>
      </p:pic>
      <p:pic>
        <p:nvPicPr>
          <p:cNvPr id="395268" name="Picture 4" descr="http://image.made-in-china.com/2f0j00FjYEBTUnORkG/Silicon-Waf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3054" y="1413765"/>
            <a:ext cx="2258333" cy="2140360"/>
          </a:xfrm>
          <a:prstGeom prst="rect">
            <a:avLst/>
          </a:prstGeom>
          <a:noFill/>
          <a:extLst>
            <a:ext uri="{909E8E84-426E-40DD-AFC4-6F175D3DCCD1}">
              <a14:hiddenFill xmlns:a14="http://schemas.microsoft.com/office/drawing/2010/main">
                <a:solidFill>
                  <a:srgbClr val="FFFFFF"/>
                </a:solidFill>
              </a14:hiddenFill>
            </a:ext>
          </a:extLst>
        </p:spPr>
      </p:pic>
      <p:pic>
        <p:nvPicPr>
          <p:cNvPr id="395270" name="Picture 6" descr="http://ars.els-cdn.com/content/image/1-s2.0-S0890695508001089-gr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3969193"/>
            <a:ext cx="3024335" cy="2125631"/>
          </a:xfrm>
          <a:prstGeom prst="rect">
            <a:avLst/>
          </a:prstGeom>
          <a:noFill/>
          <a:extLst>
            <a:ext uri="{909E8E84-426E-40DD-AFC4-6F175D3DCCD1}">
              <a14:hiddenFill xmlns:a14="http://schemas.microsoft.com/office/drawing/2010/main">
                <a:solidFill>
                  <a:srgbClr val="FFFFFF"/>
                </a:solidFill>
              </a14:hiddenFill>
            </a:ext>
          </a:extLst>
        </p:spPr>
      </p:pic>
      <p:pic>
        <p:nvPicPr>
          <p:cNvPr id="395272" name="Picture 8" descr="http://www.products.cvdequipment.com/img/photos/applications_wafer_boat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3054" y="4023766"/>
            <a:ext cx="2083747" cy="2060849"/>
          </a:xfrm>
          <a:prstGeom prst="rect">
            <a:avLst/>
          </a:prstGeom>
          <a:noFill/>
          <a:extLst>
            <a:ext uri="{909E8E84-426E-40DD-AFC4-6F175D3DCCD1}">
              <a14:hiddenFill xmlns:a14="http://schemas.microsoft.com/office/drawing/2010/main">
                <a:solidFill>
                  <a:srgbClr val="FFFFFF"/>
                </a:solidFill>
              </a14:hiddenFill>
            </a:ext>
          </a:extLst>
        </p:spPr>
      </p:pic>
      <p:pic>
        <p:nvPicPr>
          <p:cNvPr id="395274" name="Picture 10" descr="http://img.51ev.org/photo/product13/114332/big-Slurry-for-polishing-of-silicon-waf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929" y="4150168"/>
            <a:ext cx="2448272" cy="1818716"/>
          </a:xfrm>
          <a:prstGeom prst="rect">
            <a:avLst/>
          </a:prstGeom>
          <a:noFill/>
          <a:extLst>
            <a:ext uri="{909E8E84-426E-40DD-AFC4-6F175D3DCCD1}">
              <a14:hiddenFill xmlns:a14="http://schemas.microsoft.com/office/drawing/2010/main">
                <a:solidFill>
                  <a:srgbClr val="FFFFFF"/>
                </a:solidFill>
              </a14:hiddenFill>
            </a:ext>
          </a:extLst>
        </p:spPr>
      </p:pic>
      <p:pic>
        <p:nvPicPr>
          <p:cNvPr id="395276" name="Picture 12" descr="http://www.meyerburger.ch/typo3temp/pics/DS261_Schnitt_12899e5ad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912" y="1413765"/>
            <a:ext cx="2853812" cy="21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5721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924037"/>
            <a:ext cx="4464496" cy="604664"/>
          </a:xfrm>
        </p:spPr>
        <p:txBody>
          <a:bodyPr>
            <a:noAutofit/>
          </a:bodyPr>
          <a:lstStyle/>
          <a:p>
            <a:pPr marL="0">
              <a:buNone/>
            </a:pPr>
            <a:r>
              <a:rPr lang="en-GB" sz="2400" dirty="0" smtClean="0"/>
              <a:t>RHEED oscillations: these arise from the evolution of the surface during 1 monolayer of growth</a:t>
            </a:r>
            <a:endParaRPr lang="en-GB" sz="2400" dirty="0"/>
          </a:p>
        </p:txBody>
      </p:sp>
      <p:pic>
        <p:nvPicPr>
          <p:cNvPr id="4" name="Picture 4"/>
          <p:cNvPicPr>
            <a:picLocks noChangeAspect="1" noChangeArrowheads="1"/>
          </p:cNvPicPr>
          <p:nvPr/>
        </p:nvPicPr>
        <p:blipFill>
          <a:blip r:embed="rId2" cstate="print"/>
          <a:srcRect/>
          <a:stretch>
            <a:fillRect/>
          </a:stretch>
        </p:blipFill>
        <p:spPr bwMode="auto">
          <a:xfrm>
            <a:off x="323850" y="4221088"/>
            <a:ext cx="5327650" cy="2073275"/>
          </a:xfrm>
          <a:prstGeom prst="rect">
            <a:avLst/>
          </a:prstGeom>
          <a:noFill/>
        </p:spPr>
      </p:pic>
      <p:pic>
        <p:nvPicPr>
          <p:cNvPr id="5" name="Picture 5" descr="principe oscillations"/>
          <p:cNvPicPr>
            <a:picLocks noChangeAspect="1" noChangeArrowheads="1"/>
          </p:cNvPicPr>
          <p:nvPr/>
        </p:nvPicPr>
        <p:blipFill>
          <a:blip r:embed="rId3" cstate="print"/>
          <a:srcRect/>
          <a:stretch>
            <a:fillRect/>
          </a:stretch>
        </p:blipFill>
        <p:spPr bwMode="auto">
          <a:xfrm>
            <a:off x="4781395" y="1111097"/>
            <a:ext cx="4335262" cy="3398023"/>
          </a:xfrm>
          <a:prstGeom prst="rect">
            <a:avLst/>
          </a:prstGeom>
          <a:noFill/>
          <a:ln w="9525">
            <a:noFill/>
            <a:miter lim="800000"/>
            <a:headEnd/>
            <a:tailEnd/>
          </a:ln>
        </p:spPr>
      </p:pic>
      <p:sp>
        <p:nvSpPr>
          <p:cNvPr id="6" name="Text Box 8"/>
          <p:cNvSpPr txBox="1">
            <a:spLocks noChangeArrowheads="1"/>
          </p:cNvSpPr>
          <p:nvPr/>
        </p:nvSpPr>
        <p:spPr bwMode="auto">
          <a:xfrm>
            <a:off x="323850" y="2211818"/>
            <a:ext cx="4392166" cy="1877437"/>
          </a:xfrm>
          <a:prstGeom prst="rect">
            <a:avLst/>
          </a:prstGeom>
          <a:noFill/>
          <a:ln w="9525">
            <a:noFill/>
            <a:miter lim="800000"/>
            <a:headEnd/>
            <a:tailEnd/>
          </a:ln>
          <a:effectLst/>
        </p:spPr>
        <p:txBody>
          <a:bodyPr wrap="square">
            <a:spAutoFit/>
          </a:bodyPr>
          <a:lstStyle/>
          <a:p>
            <a:pPr marL="342900" indent="-342900">
              <a:buFont typeface="Arial" pitchFamily="34" charset="0"/>
              <a:buChar char="•"/>
            </a:pPr>
            <a:r>
              <a:rPr lang="fr-FR" sz="2000" dirty="0" smtClean="0">
                <a:solidFill>
                  <a:srgbClr val="080808"/>
                </a:solidFill>
                <a:latin typeface="+mn-lt"/>
              </a:rPr>
              <a:t>Oscillation </a:t>
            </a:r>
            <a:r>
              <a:rPr lang="fr-FR" sz="2000" dirty="0" err="1" smtClean="0">
                <a:solidFill>
                  <a:srgbClr val="080808"/>
                </a:solidFill>
                <a:latin typeface="+mn-lt"/>
              </a:rPr>
              <a:t>period</a:t>
            </a:r>
            <a:r>
              <a:rPr lang="fr-FR" sz="2000" dirty="0" smtClean="0">
                <a:solidFill>
                  <a:srgbClr val="080808"/>
                </a:solidFill>
                <a:latin typeface="+mn-lt"/>
              </a:rPr>
              <a:t> </a:t>
            </a:r>
            <a:r>
              <a:rPr lang="fr-FR" sz="2000" dirty="0">
                <a:solidFill>
                  <a:srgbClr val="080808"/>
                </a:solidFill>
                <a:latin typeface="+mn-lt"/>
                <a:sym typeface="Wingdings 3" pitchFamily="18" charset="2"/>
              </a:rPr>
              <a:t> </a:t>
            </a:r>
            <a:r>
              <a:rPr lang="fr-FR" sz="2000" dirty="0" err="1" smtClean="0">
                <a:solidFill>
                  <a:srgbClr val="080808"/>
                </a:solidFill>
                <a:latin typeface="+mn-lt"/>
                <a:sym typeface="Wingdings 3" pitchFamily="18" charset="2"/>
              </a:rPr>
              <a:t>growth</a:t>
            </a:r>
            <a:r>
              <a:rPr lang="fr-FR" sz="2000" dirty="0" smtClean="0">
                <a:solidFill>
                  <a:srgbClr val="080808"/>
                </a:solidFill>
                <a:latin typeface="+mn-lt"/>
                <a:sym typeface="Wingdings 3" pitchFamily="18" charset="2"/>
              </a:rPr>
              <a:t> rate</a:t>
            </a:r>
          </a:p>
          <a:p>
            <a:pPr marL="171450" indent="-171450">
              <a:buFont typeface="Arial" pitchFamily="34" charset="0"/>
              <a:buChar char="•"/>
            </a:pPr>
            <a:endParaRPr lang="fr-FR" sz="400" dirty="0">
              <a:solidFill>
                <a:srgbClr val="080808"/>
              </a:solidFill>
              <a:latin typeface="+mn-lt"/>
            </a:endParaRPr>
          </a:p>
          <a:p>
            <a:pPr marL="342900" indent="-342900">
              <a:buFont typeface="Arial" pitchFamily="34" charset="0"/>
              <a:buChar char="•"/>
            </a:pPr>
            <a:r>
              <a:rPr lang="fr-FR" sz="2000" dirty="0" smtClean="0">
                <a:solidFill>
                  <a:srgbClr val="080808"/>
                </a:solidFill>
                <a:latin typeface="+mn-lt"/>
              </a:rPr>
              <a:t>Oscillation </a:t>
            </a:r>
            <a:r>
              <a:rPr lang="fr-FR" sz="2000" dirty="0" err="1" smtClean="0">
                <a:solidFill>
                  <a:srgbClr val="080808"/>
                </a:solidFill>
                <a:latin typeface="+mn-lt"/>
              </a:rPr>
              <a:t>strength</a:t>
            </a:r>
            <a:r>
              <a:rPr lang="fr-FR" sz="2000" dirty="0" smtClean="0">
                <a:solidFill>
                  <a:srgbClr val="080808"/>
                </a:solidFill>
                <a:latin typeface="+mn-lt"/>
                <a:sym typeface="Wingdings 3" pitchFamily="18" charset="2"/>
              </a:rPr>
              <a:t> </a:t>
            </a:r>
            <a:r>
              <a:rPr lang="fr-FR" sz="2000" dirty="0" err="1" smtClean="0">
                <a:solidFill>
                  <a:srgbClr val="080808"/>
                </a:solidFill>
                <a:latin typeface="+mn-lt"/>
                <a:sym typeface="Wingdings 3" pitchFamily="18" charset="2"/>
              </a:rPr>
              <a:t>growth</a:t>
            </a:r>
            <a:r>
              <a:rPr lang="fr-FR" sz="2000" dirty="0" smtClean="0">
                <a:solidFill>
                  <a:srgbClr val="080808"/>
                </a:solidFill>
                <a:latin typeface="+mn-lt"/>
                <a:sym typeface="Wingdings 3" pitchFamily="18" charset="2"/>
              </a:rPr>
              <a:t> conditions</a:t>
            </a:r>
          </a:p>
          <a:p>
            <a:pPr marL="171450" indent="-171450">
              <a:buFont typeface="Arial" pitchFamily="34" charset="0"/>
              <a:buChar char="•"/>
            </a:pPr>
            <a:endParaRPr lang="fr-FR" sz="400" dirty="0">
              <a:solidFill>
                <a:srgbClr val="080808"/>
              </a:solidFill>
              <a:latin typeface="+mn-lt"/>
            </a:endParaRPr>
          </a:p>
          <a:p>
            <a:pPr marL="342900" indent="-342900">
              <a:buFont typeface="Arial" pitchFamily="34" charset="0"/>
              <a:buChar char="•"/>
            </a:pPr>
            <a:r>
              <a:rPr lang="fr-FR" sz="2000" dirty="0" err="1" smtClean="0">
                <a:solidFill>
                  <a:srgbClr val="080808"/>
                </a:solidFill>
                <a:latin typeface="+mn-lt"/>
              </a:rPr>
              <a:t>Appearance</a:t>
            </a:r>
            <a:r>
              <a:rPr lang="fr-FR" sz="2000" dirty="0" smtClean="0">
                <a:solidFill>
                  <a:srgbClr val="080808"/>
                </a:solidFill>
                <a:latin typeface="+mn-lt"/>
              </a:rPr>
              <a:t>/ </a:t>
            </a:r>
            <a:r>
              <a:rPr lang="fr-FR" sz="2000" dirty="0" err="1" smtClean="0">
                <a:solidFill>
                  <a:srgbClr val="080808"/>
                </a:solidFill>
                <a:latin typeface="+mn-lt"/>
              </a:rPr>
              <a:t>dissaperance</a:t>
            </a:r>
            <a:r>
              <a:rPr lang="fr-FR" sz="2000" dirty="0" smtClean="0">
                <a:solidFill>
                  <a:srgbClr val="080808"/>
                </a:solidFill>
                <a:latin typeface="+mn-lt"/>
              </a:rPr>
              <a:t>:  </a:t>
            </a:r>
            <a:r>
              <a:rPr lang="fr-FR" sz="2000" dirty="0">
                <a:solidFill>
                  <a:srgbClr val="080808"/>
                </a:solidFill>
                <a:latin typeface="+mn-lt"/>
              </a:rPr>
              <a:t>2D </a:t>
            </a:r>
            <a:r>
              <a:rPr lang="fr-FR" sz="2000" dirty="0" smtClean="0">
                <a:solidFill>
                  <a:srgbClr val="080808"/>
                </a:solidFill>
                <a:latin typeface="+mn-lt"/>
                <a:sym typeface="Wingdings 3" pitchFamily="18" charset="2"/>
              </a:rPr>
              <a:t> </a:t>
            </a:r>
            <a:r>
              <a:rPr lang="fr-FR" sz="2000" dirty="0" smtClean="0">
                <a:solidFill>
                  <a:srgbClr val="080808"/>
                </a:solidFill>
                <a:latin typeface="+mn-lt"/>
              </a:rPr>
              <a:t>3D</a:t>
            </a:r>
          </a:p>
          <a:p>
            <a:endParaRPr lang="en-US" sz="800" dirty="0">
              <a:solidFill>
                <a:srgbClr val="080808"/>
              </a:solidFill>
              <a:latin typeface="+mn-lt"/>
            </a:endParaRPr>
          </a:p>
          <a:p>
            <a:r>
              <a:rPr lang="en-US" sz="2000" dirty="0" smtClean="0">
                <a:solidFill>
                  <a:srgbClr val="080808"/>
                </a:solidFill>
                <a:latin typeface="+mn-lt"/>
              </a:rPr>
              <a:t>Useful for MBE set up</a:t>
            </a:r>
            <a:endParaRPr lang="fr-FR" sz="2000" dirty="0">
              <a:solidFill>
                <a:srgbClr val="080808"/>
              </a:solidFill>
              <a:latin typeface="+mn-lt"/>
            </a:endParaRPr>
          </a:p>
        </p:txBody>
      </p:sp>
      <p:sp>
        <p:nvSpPr>
          <p:cNvPr id="8" name="Text Box 10"/>
          <p:cNvSpPr txBox="1">
            <a:spLocks noChangeArrowheads="1"/>
          </p:cNvSpPr>
          <p:nvPr/>
        </p:nvSpPr>
        <p:spPr bwMode="auto">
          <a:xfrm>
            <a:off x="5868144" y="5084763"/>
            <a:ext cx="2952328" cy="1692771"/>
          </a:xfrm>
          <a:prstGeom prst="rect">
            <a:avLst/>
          </a:prstGeom>
          <a:noFill/>
          <a:ln w="9525">
            <a:noFill/>
            <a:miter lim="800000"/>
            <a:headEnd/>
            <a:tailEnd/>
          </a:ln>
          <a:effectLst/>
        </p:spPr>
        <p:txBody>
          <a:bodyPr wrap="square">
            <a:spAutoFit/>
          </a:bodyPr>
          <a:lstStyle/>
          <a:p>
            <a:r>
              <a:rPr lang="en-GB" b="1" dirty="0" smtClean="0">
                <a:solidFill>
                  <a:srgbClr val="080808"/>
                </a:solidFill>
              </a:rPr>
              <a:t>Oscillations result from variations in the average growth roughness.</a:t>
            </a:r>
          </a:p>
          <a:p>
            <a:endParaRPr lang="en-GB" sz="1400" b="1" dirty="0" smtClean="0">
              <a:solidFill>
                <a:srgbClr val="080808"/>
              </a:solidFill>
            </a:endParaRPr>
          </a:p>
          <a:p>
            <a:r>
              <a:rPr lang="en-GB" sz="1200" dirty="0" smtClean="0">
                <a:solidFill>
                  <a:srgbClr val="080808"/>
                </a:solidFill>
              </a:rPr>
              <a:t>But this is a somewhat simplistic picture (requires a full dynamical scattering analysis)</a:t>
            </a:r>
            <a:endParaRPr lang="en-GB" sz="1200" dirty="0">
              <a:solidFill>
                <a:srgbClr val="080808"/>
              </a:solidFill>
            </a:endParaRPr>
          </a:p>
        </p:txBody>
      </p:sp>
      <p:sp>
        <p:nvSpPr>
          <p:cNvPr id="10" name="Title 1"/>
          <p:cNvSpPr txBox="1">
            <a:spLocks noGrp="1"/>
          </p:cNvSpPr>
          <p:nvPr>
            <p:ph type="title"/>
          </p:nvPr>
        </p:nvSpPr>
        <p:spPr>
          <a:xfrm>
            <a:off x="457200" y="274638"/>
            <a:ext cx="4978896" cy="63408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a:noFill/>
                </a:ln>
                <a:solidFill>
                  <a:srgbClr val="002060"/>
                </a:solidFill>
                <a:effectLst/>
                <a:uLnTx/>
                <a:uFillTx/>
                <a:latin typeface="+mj-lt"/>
                <a:ea typeface="+mj-ea"/>
                <a:cs typeface="+mj-cs"/>
              </a:rPr>
              <a:t>Basics of Epitaxy</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spTree>
    <p:extLst>
      <p:ext uri="{BB962C8B-B14F-4D97-AF65-F5344CB8AC3E}">
        <p14:creationId xmlns:p14="http://schemas.microsoft.com/office/powerpoint/2010/main" val="28860917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174" y="1124744"/>
            <a:ext cx="8676456" cy="504056"/>
          </a:xfrm>
        </p:spPr>
        <p:txBody>
          <a:bodyPr>
            <a:noAutofit/>
          </a:bodyPr>
          <a:lstStyle/>
          <a:p>
            <a:pPr marL="0">
              <a:buNone/>
            </a:pPr>
            <a:r>
              <a:rPr lang="en-GB" sz="2400" dirty="0" smtClean="0"/>
              <a:t>Epitaxial methods have the capability to produce a range of III-V quantum well systems, with applications in electronics and  optoelectronics.</a:t>
            </a:r>
          </a:p>
          <a:p>
            <a:pPr marL="0">
              <a:buNone/>
            </a:pPr>
            <a:r>
              <a:rPr lang="en-GB" sz="2400" dirty="0" smtClean="0"/>
              <a:t>Here are a few types of laser structure</a:t>
            </a:r>
            <a:endParaRPr lang="en-GB" sz="2400" dirty="0"/>
          </a:p>
        </p:txBody>
      </p:sp>
      <p:pic>
        <p:nvPicPr>
          <p:cNvPr id="446466" name="Picture 2"/>
          <p:cNvPicPr>
            <a:picLocks noChangeAspect="1" noChangeArrowheads="1"/>
          </p:cNvPicPr>
          <p:nvPr/>
        </p:nvPicPr>
        <p:blipFill>
          <a:blip r:embed="rId2" cstate="print"/>
          <a:srcRect/>
          <a:stretch>
            <a:fillRect/>
          </a:stretch>
        </p:blipFill>
        <p:spPr bwMode="auto">
          <a:xfrm>
            <a:off x="107504" y="3057630"/>
            <a:ext cx="8964488" cy="2675626"/>
          </a:xfrm>
          <a:prstGeom prst="rect">
            <a:avLst/>
          </a:prstGeom>
          <a:noFill/>
          <a:ln w="9525">
            <a:noFill/>
            <a:miter lim="800000"/>
            <a:headEnd/>
            <a:tailEnd/>
          </a:ln>
        </p:spPr>
      </p:pic>
      <p:sp>
        <p:nvSpPr>
          <p:cNvPr id="446468" name="AutoShape 4" descr="data:image/jpg;base64,/9j/4AAQSkZJRgABAQAAAQABAAD/2wCEAAkGBhQSERQUEw8VFRUVGBQaGBgWFRcZGRwUHxQVIB8cHh4cHiYkHBkvGRUUHzIgIycpLC0wGB4xNTAqNSYrLCkBCQoKDQsNGQ4OGTQkHx4pLDQpNTQsLCkpLi8pKSkpLCkpKTQsKSkpKSwsKSwpKSksKSkpKSkpKSkpKSkpLCkpKf/AABEIADkARgMBIgACEQEDEQH/xAAbAAABBQEBAAAAAAAAAAAAAAAAAQQFBgcDAv/EADIQAAEDAgQEAggHAAAAAAAAAAEAAhEDBAUGEiExUWFxIkETFDI1coGRoQckNFKCsbP/xAAYAQADAQEAAAAAAAAAAAAAAAAAAQIEA//EAB4RAAICAQUBAAAAAAAAAAAAAAABAhEhAwQSMUET/9oADAMBAAIRAxEAPwDcJRKF5c8ASTACABzuq4uumgTKiDi4q1y1pGimxruhc50D+IG6zbP2d7tl76rbDS4AGXNa5zp8xqnwoWcok15uIM4THcR9+CcArIMl5mvnXBt7ygd2OIeWaeHkYAC0fCL2HOpucIEFvwny7ylyVWGeVEyvS8gpUygKEqEAIVwrnyhd0zvKoaWyYBkfPZZty2tN0NdlIx7FjSvdTYkMaHAx4mydu+2y73Bw+7LXVXUtbIj0o0VG9NXKVX/xCw+qysKrAS0jj5RPDuCfoqpcYyQPEw8twjQnGUFkqUTTLjHbWjsx/pnxDW05d8i7kkytipqV3lxBc4bgcAJOw7LKXZhdEMaY6bBXfIDXUtV1cPFOlw1PEAmPZCWvJKFR7EotuzU7U8RyThMMJuRUaXtILSRBHAiBun66aKfzXLsTFQhC7CETa+shUZpPMEHkQnIKVS0mqYFGv2VKRDajZYCSdpDgfKfuo6/y/Y12tJe6lw9mY+glXbMQHq1WYHhMd1H4LglGpQpOdT8WlsmeJhYpbPNwdHT6eMqdplbDqRmXVT1GylcRwt9/RFFjBTpambxtpE8OsJhnDDxRuKDaUsa4+Ic91olq2GNjkFUNpwlzk7E9S8I44bh7aNNlNvssAA6p4hC2kAhCEAeGuXtUvKvvLEPipf5hXMIYEXmDDXV6RptdE8U5wuz9FSYz9ohOygJk+md/iFW/OWwHkJP1V+snTTaeg/pZjn33lT+ELQ8B/T0uyqXSD0kkISKChUIQg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46470" name="AutoShape 6" descr="data:image/jpg;base64,/9j/4AAQSkZJRgABAQAAAQABAAD/2wCEAAkGBhQSERQUEw8VFRUVGBQaGBgWFRcZGRwUHxQVIB8cHh4cHiYkHBkvGRUUHzIgIycpLC0wGB4xNTAqNSYrLCkBCQoKDQsNGQ4OGTQkHx4pLDQpNTQsLCkpLi8pKSkpLCkpKTQsKSkpKSwsKSwpKSksKSkpKSkpKSkpKSkpLCkpKf/AABEIADkARgMBIgACEQEDEQH/xAAbAAABBQEBAAAAAAAAAAAAAAAAAQQFBgcDAv/EADIQAAEDAgQEAggHAAAAAAAAAAEAAhEDBAUGEiExUWFxIkETFDI1coGRoQckNFKCsbP/xAAYAQADAQEAAAAAAAAAAAAAAAAAAQIEA//EAB4RAAICAQUBAAAAAAAAAAAAAAABAhEhAwQSMUET/9oADAMBAAIRAxEAPwDcJRKF5c8ASTACABzuq4uumgTKiDi4q1y1pGimxruhc50D+IG6zbP2d7tl76rbDS4AGXNa5zp8xqnwoWcok15uIM4THcR9+CcArIMl5mvnXBt7ygd2OIeWaeHkYAC0fCL2HOpucIEFvwny7ylyVWGeVEyvS8gpUygKEqEAIVwrnyhd0zvKoaWyYBkfPZZty2tN0NdlIx7FjSvdTYkMaHAx4mydu+2y73Bw+7LXVXUtbIj0o0VG9NXKVX/xCw+qysKrAS0jj5RPDuCfoqpcYyQPEw8twjQnGUFkqUTTLjHbWjsx/pnxDW05d8i7kkytipqV3lxBc4bgcAJOw7LKXZhdEMaY6bBXfIDXUtV1cPFOlw1PEAmPZCWvJKFR7EotuzU7U8RyThMMJuRUaXtILSRBHAiBun66aKfzXLsTFQhC7CETa+shUZpPMEHkQnIKVS0mqYFGv2VKRDajZYCSdpDgfKfuo6/y/Y12tJe6lw9mY+glXbMQHq1WYHhMd1H4LglGpQpOdT8WlsmeJhYpbPNwdHT6eMqdplbDqRmXVT1GylcRwt9/RFFjBTpambxtpE8OsJhnDDxRuKDaUsa4+Ic91olq2GNjkFUNpwlzk7E9S8I44bh7aNNlNvssAA6p4hC2kAhCEAeGuXtUvKvvLEPipf5hXMIYEXmDDXV6RptdE8U5wuz9FSYz9ohOygJk+md/iFW/OWwHkJP1V+snTTaeg/pZjn33lT+ELQ8B/T0uyqXSD0kkISKChUIQg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46482" name="AutoShape 18" descr="data:image/jpg;base64,/9j/4AAQSkZJRgABAQAAAQABAAD/2wCEAAkGBhQSERIUERQUFBQWFxoVFhcXFhoYFRwbGx8dFxgfIhkYHyceIx0nHB4hHy8jJCcpLC4sHB4yQTAqNTIrLCkBCQoKDgwOGQ8PGTUkHyQwMTU1LDU1LjQ1NDY1MCwtMDUsLCo1LiosLC00MjEsLCopLCwsKTU1LikpLCwsLCwsLP/AABEIAFAAoAMBIgACEQEDEQH/xAAbAAACAwEBAQAAAAAAAAAAAAAABQMEBgcCAf/EAD4QAAIBAgMCCQkHAwUAAAAAAAECAwARBBIhBTEGBxMUIkFhcYEyNFFTcnOSstI1UmKCkaHCg7HBFSMzQvD/xAAZAQEAAwEBAAAAAAAAAAAAAAAAAQIDBAX/xAApEQACAQMCBgEFAQEAAAAAAAAAAQIDERIx8AQhQVFxwdEyNIGRsfEF/9oADAMBAAIRAxEAPwDuNFFR4icIrOxsqgsT2AXNAlckoqPDzh1V1N1YBgewi4qSgasFFFFAFFV5doxK6xtIiu3koXUMb6Cyk3NWKmxFwoqHFYxIlzSuiLe13YKL950qSOQMAykEEAgg3BB1BBHVS3UX6HqiioMXj44gDLIkYJsC7BQTvtdjvolfQN21J6K8o4IBBBBFwRqCDu1r1UEhRRUWJxaRrmkdUXdmZgo13anSmo0JaKiw2JSRQ0bK6ncykMp8RpUtAFFFV8LtGKQsI5I3K+UFdWI3jWx03H9KmxFyxS/avSMUX33Bb2U6bfuAv5qYUvwvTnlfqQCJfmkPico/JWc+fLua0+Ty7Bsno8rF6tzb2W6a/wByPCmFL8R0MRG3VIDE3eLvH/MfmFMKQ5K3YVOby7hRRRVzM51wv+29n9yfO9dFrnXC/wC29n9yfO9dFrr4j6Kfj2cfD/XU8+jG8a/mH9VP81oeDfmeF9xF8i1nuNfzD+qn+a0HBvzPC+5i+RaS+3j5fomP3EvC9jKsFxw+aQ++/g9N9mcMklxckN1ybomv5RXyv16u7tpRxw+aQ++/g9ZcBUjUqxcX1Nv+jSnSoyU1bkbHY3m8Huk+UVcqnsbzeD3SfKKszTBFLMQFUEkncANTWc9WXhzSPdZLjR+zpPbj+YVa4McLlxTyobKwJaMdZT6h19/fVXjS+zpPbj+YVbg6kalSEo6XI46lKlTnGa529CXiy2i0EsmClO9RNF6OkoYgd6kN4NXR65hwswLQw7Ox8I6cSRK/aMoKX7N6n2hXRtnY9Z4o5UN1dQw8ervG6unikpWqrrr5RycI3FOk+mnhijhptloIAkX/ADzsIYQN+ZtCfAa39NqynFHAUlxyG11yKbbrq0gP9qa7GPP9pSYnfBhbxQ+gufKYf+60qjxYedbS9sfPLWqWFCcOtk3+/Rk3nXhPpdpfr2b7GYkRxu7blUsbb9NbDt6qj2XhjHEqt5XlP7TdJvDMT4VDtPpPDF95s7ezHZvmyjxphXlLnLxv4PXfKCXffyUtrwlomyi7raRPaU5gPG1vGrMEwdVZTdWAYHsOo/apKRrOY45IUNnEnJR9gfpqe5UJP5aiTxdy0VnHHseo8a/LcrmPIs5gC9Wm5+8vdO4rTqqkuzVMPIjorlCqRvW3knvBAPeK+7NxRkjUtowurj0MujDuuNOy1RC8XZ77idpK66cvgwHGUDBjsDijfItgbfgfOR3lWNu410XDzq6q6EMrAFSNQQdxqvtXZMWJiaKZcyHwIPUQeoj01lYeLuWG4wuPniT7tswH6Mo/avQyhUpxjJ2a30PNxnSqSlFXT31K/GxtAGKHDJ0pZJA2UamwuB+rEAeNbTZmE5KGKM65EVPhAX/FJNhcBIcPJyzu88/rJDcg7rgentJJrS1WrOOEacNF1L0oSzlUnq+h8yisHxw+aQ++/g9b2kvCngwmOjSN3ZAr57ra+4r1jtqvDzUKkZPQtxEHUpSitWXtjebwe6T5RVysWvFwQABjsaANABJYAdWlOOD3Bk4VnJxE8+YAWlbMBbXSk40+bUr/AIFOVTknG35HYWsnxpfZ0ntx/MK1tLOEewlxkDQuzICQbra+hv16VWjJQqRk9Ey1eLnTlFatEGF2cuI2fHE/kvAins6Ase8HXwrnWzeEc2Fw2J2fY845TkobfjOVrH9x7Y9FdYwWFEUccYJIRVQE7zlAHV3Urk4JQtjVxhvygW2XTLm3BvTe2lb0q0Y5KfNaryc9WhOWLg7PR+N6Fjg3sUYTDRQrvUdI+ljqx/X9rVjuLHzraXtj55a6JSLg7wTTCSTyI7uZjmIa1hqzaWH4qpGqsKmWrt/TSVJ508dI3/lhuMKOUMmuYqE7AASdO8nXuFTVi+F0shxkcaHEm+EmZEgcq3KiSJUbeF0zEXa4F61WykkEEInIaYRoJSPJL5RnI7M165UrHU3ctVVOzUMwm1zhcg1033vb06kX9BNKOFWOkjkwHJB3LYgq0asFzjkZTYliFsCA1ieoVFwZ2hLLjNoCVXjC8hljZ1bLdCTbISup10NGk9Qm1oaaqTbNOZmSR0zG7ABCL2Av0lO8AVbdrAm1+ysJEXbZP+oHEyc55ucVnEh5JSFMnJ8lfJyYPQIIzb9b60cU9SVJrQ2HMZPXyfDH9FHMZPXyfDH9FTYHEF4o3ZShZVYqd6kgEjw3Vn+MKG2DllV5EkQKFZJHS2Z0B0UgHTTUVGC22Tm9pDrmMnr5Phj+ijmMnr5Phj+ipcFgliXKma1yek7OdfxOSf3pVwy2g8WHHJMUaSaGAyCxKCWRY2YXBFwDpfS5FMFtsZvaQw5jJ6+T4Y/oo5jJ6+T4Y/opFj4Tg8RgeRklYTzchLHJI8gYGN3zjOSQylAdLAgnTdbVUwW2xm9pFLmMnr5Phj+ijmMnr5Phj+is3jNqzwYzEz5mfCx8kk0Vr5FKZjMlteiT01G9dd4sXHBjGGRZ2z515xKEN8wy3GWx+7bdamC22M3tIucxk9fJ8Mf0Ucxk9fJ8Mf0VS4aYho9n410Yq64eVlZTZgQpIII66ciowW2xm9pFPmMnr5Phj+ijmMnr5Phj+ilXCPEu2JweFDtGk3KtIyHK7CJVIjDbxmzZiRrZGGlN9n7MWEMEaQgm9nkaS3VoXJIHXvpgttjN7SPPMZPXyfDH9FS4fDMpu0rOLbiEA7+ioNSyqSpCmxsbG17HqNqzfAtmQPBOZRi41Tls8rSI98wE0ZbTK5DaALYrYgWF5UUg5t/4h82zkMyzEf7io0Qa58lirMLbt6j9Ks0UVYoV8TgEkaJnF2iYuhudGKsl9N/RYjX015w+zY0kllUWeXLnNzrkGVdNwsPRVqigCkr8EMOSbq2QvyhiztyBe+bMYr5fK1taxOtr06ooAqrtLZsc8bRSjMjWuLkbiGGo13gVaooAqDG4JJo3jlUOjjKysLgg1PRQCvB8HIo5Fk6buqlEaWRpCim1wucm17aneesmmlFFAQQ4JFeR1Fmkylzc65RlH7VFsrY8WGj5OBBGmZnyr5ILHM1h1C53DQVcooCvtDAJPFJFKMySKUcXIurCxFxruqxRRQFPamyIsQoWVb5WDqQSrqw3MrKQynUi4O4kbq+7P2csIIDSMWNyZHZ2PV/2Ogt1C1W6KA8TRBlZTezAg2JBsdDqNR3iqWzdhxws7rnZ3CqzyOzvlW+VbsT0Rc6dpO+mFFA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46492" name="AutoShape 28" descr="data:image/jpg;base64,/9j/4AAQSkZJRgABAQAAAQABAAD/2wBDAAkGBwgHBgkIBwgKCgkLDRYPDQwMDRsUFRAWIB0iIiAdHx8kKDQsJCYxJx8fLT0tMTU3Ojo6Iys/RD84QzQ5Ojf/2wBDAQoKCg0MDRoPDxo3JR8lNzc3Nzc3Nzc3Nzc3Nzc3Nzc3Nzc3Nzc3Nzc3Nzc3Nzc3Nzc3Nzc3Nzc3Nzc3Nzc3Nzf/wAARCABbAR4DASIAAhEBAxEB/8QAHAABAAEFAQEAAAAAAAAAAAAAAAUBAgQGBwMI/8QARxAAAQMDAgMEBQYKCAcAAAAAAQACAwQFERIhBgcxE0FRcSJhgZGyFDI2QnShFTU3UmNysbPB8BYjJHN1gsPRJSY0Q2Lh8f/EABkBAQADAQEAAAAAAAAAAAAAAAABAgMEBf/EACQRAAICAQQCAwEBAQAAAAAAAAABAgMREhMhMQRBFCJRYXHw/9oADAMBAAIRAxEAPwDuKIiAIiIAiIgCIiAIiIAiIgCIiAIiIAiIgCIiAIiIAiIgCIiAIiIAiIgC8y/TM1p6OBx5j+fuXosW4am0xlYC50RDw0d+Oo9oyFD4QMpFYx4ewOactIyCO8K7KZBVFa17ScAjI6+pXKQEREAREQBERAEREAREQBERAEREATK57zM4ouvD9dQw2yWJjZoXufriDtwQP4raOD62ouXDVurax4fPNEHPcG4ycnuC0lVKMFN9MyjdGU3BdomkRFmahMhYF/qZaKx3CqgIEsFNJIwkZwQ0kbLQ+XPFl5v19mprlPG+JlMXhrIg30g5oz960jVKUHNdIyndGM1B9s6WiIszUJlFaSD0QFcjxVVy7mJxjerHfnUVunjjh+Tsf6UQcdRLs7nyC6NaZn1Fro5pTmSSBjnHxJaCVpKqUYqT9mULozk4r0ZaIrXuDQSSAB1J7lmalyKxkjJCdDmux1wcq457sIBlYtVXU8B0PkDpD0iYNTj/AJRur305kP8AWSOI/NadI+7dXRU8UIxDG1g8GjCq8volY9kPa5618TqWKBsQpzp1zO3DerfRH/iR3hSbaRzhmpnklz9Uei33D+JKsczsbm2QHDahmggfnN3H3avcFnLOuGFhkyeXwWsY1gw1oA8AFciLYqEREAREQEfc7zbbUWi419PTF4y0SyBpI9Sob3bG0Dbg6vpm0b/mzmQBrt8bFc051bXK1n9BJ8TV58LcAycRWekr7hdJGU+lwp4Y25LG6jnc9N8nYLrVENtWSljJxvyLHa64xzg6ZbuILRc5TDb7lS1EoGdEcoJx5L1uN3t9sY11wrqemDvmmWQNz5ZXCOKLNNwnfxTRVTnujayaCZvouGTt0OxBBW5WvlxLe6OK63e8zPqKuMS+g3UQHDIyXHfr0ACmXj1xSk58P+FY+TbJuKjyv6dEtt6tl11fg2vp6nR84RSB2Pcs/K+eZo6nhHi4sil1S0U7cOG3aM2OD5tO49a6HzZ4gqLdQ09sopHRSVYc6V7DhwjGBgeGc+4HxVZ+K1OKi8ploeVmEnJYaNsq+J7HRTugqrtRxSt2cx0wy3zWZb7nRXOIy2+rhqYwcF0Tw4Dzx0XJeEOXf4btLbjWVklMyYnsWRsBJAOMknuJzt4KHudLceBOJw2mqCXxgSRyAYEzD3OHhsQQr/Grk3CMuUV+TZFKco/VnfVFVvEllt85grbpSQzDrG+UAjzHctd434pNJwdT1tukLJbk1oheOrA5uSfMDbzWjcD8EP4mgmrKmqfT0zX6AWDLpHdT17hkbrOuhOLnY8I0s8hqahWsskOcNRFVV1onp5WSxPp5C17HAhw1N6ELd+C62moOBrTNWVEVPF2AGuV4aM5PeVyzjnhn+i9XSU0da+oimY97A5mks3APfjfbf1LZL9+R60+GqL9rl0zrjKqEU+MnNCyUbZya5wdOobjSXBjn0VVDUNacOMTw4A+GyrXXCkt8YkrqqGnjc7S10rw0E9cb+S0DkoP+F3P7S34AvbnT+IaD7Z/pvXLsLe28nVvvY3cGy32upa/hO8S0VRFPG2kmaXRPDgDoO2y5tyb+k1V9kd8bVK8Dfkxv3lUfugork39Jqn7I742rojBQqsj+HNKbnbXL9Oos4jszqxtE26Ujqlz+zEQlGouzjGPHKk3yNYwve4NaBkuPQBcFtf5Rof8AFz+9KnebV7qZ7tHZYHubTxsY+Rg27R7umfUBjHrJ9Syl4v3UU+1k1j5f0lJrp4OiHi7h8P0G9UOvOnHbN6rTOZnEF1t1zt7LLcXxsqIC7RFpcHnVgEZB69F6M5UUZtel1fUfLtHzxp7PV4acZx7c/sWscsezg4xZSVdLDJIWvY0vaCYpGZOQfYR7Qr111LM4vOPRSyy14jJYz7Kc2S88TgyDDzQxamjuOXZC6xR3Sgtdgt0lxrIKZhp4wDK8Nz6I6Z6rlfN4/wDNx1Db5JFn3vU3beWst2pIK673iV00sLSxsbdWhuBpGXeA7gAr2Rg6YObwilcpq6agss6Hbr5a7o9zLdcKapczdzYpA4geOFAczbpDR8LVlP2zBUVLWxNj1DUWuOCcdcYyuT3ekqeEOJ3RRT6pqN7ZI5W+iXNIyM+YyCPNbtzYscMlIziLtpBKRFD2OBpwcnr171RePGFkHnKZo75zrmsYaPHlDc6C301yFdWU9MXyRlolkDdWxzjK6E7iaxtBJvFDgfp2/wC65FwHwdTcUwVklRVzQGB7Gjs2tOcgnv8AJbW3lHbwRqudWR3gMYFN8Kdx5k0R4879taYrBu9pvVvvDJH2yrjqGRP0PLDnB/nvUgoLhnhS2cNiQ0EbzLIAHzSv1OcPDuAHkFOrilpy9PR3Q1aft2eNVGXx+iSHNIc3HiP5wvZpyAfFVVAFTBYqiIpAREQBERAcj51/jG1/3MnxBbry2+hNs/Uf8blqPOOjqqm42w01LPMGwyAmONzsekPALcOXcUkPBttjmjfG9rXZa9paR6bu4rtsa+NFf04a015Mmc55xfSuP7HH8T11fhj6NWr7HF8AXL+bdHV1HFEb6eknmZ8kjGqOJzhnU/vAXUeG2uZw7bGyNLXNpIg5rhgghgyCova2IChNXzOLcxvpzcf14/3bFK842PHElI92dDqQBp8nOz+1YXMG31s3GtwkhoqmRjnx6XshcQf6to2IC6FzE4Wk4jtsUlEAa2lJMbS7Akacam+ewI/9ro3Yxdbf4c+1KasS/SU4Ikjk4Qs5i3aKRjdvEDB+8Fc55zEG/wBEARkUm4/zuUfaOJuJeEoX200eGBxIiqYHZYT1wQRt396UNiv/ABxejXV0UjIZXDtal7NDWtH1WA9dumM+sqtdW1a7JNYLWW7tSriuT04wjlbwVwkXNcGdhJnzOkj7sre+UjgeD4gDkiolyPD0lm8Y8MNvPDQt1IGxyUwa6lB6AtGA3yI2XLbJe+IeDqiopGUjmh7gZKeoicRq6ZBB+8bHCqmr6dEe8lmnRdql1gnudf41tf2eT4mr0vv5HbT+tF+1y17iz+k95lpK28UErS+N3YxxU7vQbkdQMkZ9e+3ct2NiqrvyroqGJjmVccTJGRvGklzXH0TnpkZHuV3iuFab6ZWOZ2WNLtHlyU/FVz+0t+EL151fiGg+2f6b1onDt+vnCNRUwU9IQ6VwEkFRC7OoZwdsEFZ/Fb+L73bqesu9JIylM2IaaKAg50u9PTu7GNsnHXpum0/kbmVjJCtXx9tJ5J3gX8mF+8qj90FFcm/pNU/ZHfG1TXBNLUxctr3DLTzMleKjRG6MhzsxgDA6ndRnKOjqqbiOokqKWeFhpXAOkic0E6m95CiUlpt/0mMXqq/wgbX+UeH/ABc/vStj5u2KZlZHfIBmFzGxzaTux4+a7yIwPVj1qFttvrm8woZTRVIjF1LtZgdpx2p3zjGPWsrmpW154pbDUt/skDY300bxljx3kjvyctPl79Hl3Rx+GawqZav0zG82K0W7sTb4TWhuO27T0c+OnH3ZWRys4arvwmb5cYpImNa7sRIMOkc7YuI8ME+efUrYOacLNJn4fiDwd3RzAe7LP4rYLPzLstfOyCoZPRPe7DXTAFhP6wO3tWNisjBqEMZ7Nq5VymnKecGkc3/pa77HH+1y7DYvxJb/ALNH8IXJebFFV1HFTpKekqJWfJIxqjic4Zy7vAXW7I1zbNQNcC1wpowQRgg6Qsr2nTA08dNXTOLc1/plWf3MfwLeuaf0Gi/vYf2FabzQoK2fi+rkgo6mVhhjw5kLnA+j4gLoPHlpqrvwaaeijMk8fZyiMDd2nqB68LWUklVyZxi27eCA5J/9LdR+lj+Fy6avnzhu/XzhuSeO2w+lMQJI5YHO9IZxtsc7rtnCtTXVdgoqi6tc2skj1SNdHoIOT9Xu2wsvMram5+mbeHYnBQxyiXREXIdgREQBERAUJwhcAhUTBHJcBNPJUTRt7RzImxP06Q0kZ9ZJBO+QqSljolLJKl4VdQUDTzVVfLRs7ZzAaTtJjGcZyQBjwzpPlkrOtmps1ZEZHyRxyhrNbi4j0WkjJ3O5VY26nwiXHBnlU/nKwJqg09ykErz2Bpu136NLD6WPY4e5Y1P8qqZmQzzSR5j7eUMdgjUSGsB7gADnxR2LOBp9kxsq52UI+WaCSakZPI4fKIWse52XAOOXNz37A+vdZtZOW11NGHFrdMksg8WgY39rh7kVqxkaDN2JVc4UZZI530sVVVTSOfIzUGavRaDuPM//AAK+rqvkteXSyYh+TOfp9bXDOPY5SrPqmxp5wjP28UBChI6mqZTT08sn9sfI1rM/UL2g7epvpe5XMzNSVFbPUztjj19m1jy3S1mRk46k6Sd9t1XeX4NBNZyqbKJpaiSmfCKuYlrqMPcXHo5nzj7nD3LHFRUSSxxTuqmNkaZ5BCwktBOGMyBkDAOcd/ejuS9E6GS1bUfJYDI1upxc1oBOMkuA/isgkDv3UE0VBbDFKZeylrGmJsxy9rGjUc9/Vvfv0XmJqispTPEa4VUpPYhrXNjZ+aScYIxgknKpvc9E6DYcj1+WUUTDFNV3CrD6iVtNGWMDWPLcu0gncbgbheVHLPVNpqY1Egbpke+QHDntDy1gz5dT6vWrbufRGj+ky5zWtLidmgklY9RViL5NoAcKiRrGnPcQTn3BRdW1wgusTKidzGNZEwOkJIeR49frNXvWQO+V2+lhleMOfIXudqLQG42z+tsodrfS/wCySoIl8hccrrnBxPzCjpbxN2dsp53xRRPdhp05GD63OG/q2XU6AOjr6qESySRtZG4do8uIcc53PqA2WqcTctaO71stbQ1RpJpnF0rDHrY4nqcZBBPXqu7xbIZblx6ycflVzaWnn+EjXcF8IuiMs9DT07OuuOYxAe4gLj/ElJbmX2am4fkfU0pIbFuXZediGnvGeh789/Vbu3lLUPIE16Y6MHoKdxx5AuW28NcDWiwStqImPqaodJp8Et/VA2Hn19a6YXRq51uRzTpnbhaFEnLRDLBa6SGdxMscDGPOfrBoyszGyAY6Kq4M5PQSwsFulVAwqohJaW57z71UBVRAEREAREQBERAUPRRZtcoEkUdY5lLI5zjGGDUNWS4B2dgST3bKURVlFS7JTaMWCiZDUPmbgao2RhoHzQ3P+6upKUUxmIcXGWV0hyPHG33LIRQopdDLZF3GFlXcaWE/9sGST9TbDT5uA9jSvapopX1AqKacQy6NDtTNYcOo2yOhJWVpaJC4NAccZONyr1GhctjU+iOdaz2DWsncJxMJjMQDqf03HhjbHkrfwU50ss01S98skDoSdIAGfAd2FKKijajnonU0WU8Qhhjib81jQ0ewYWPXUDauoppXOI7FxJaB88HGx9oB9izAqd4V3FNYZCbyYQt7fwkazUSSwNDMbAj63njb2rGms8ksE1MatwpX6sR6Bkat93d4yTspZD0VdqDJUmYNZbmVRp8uLREdxj57dstPqOAq1NFK+pFTTziKTRodqZrDm5yNsjpk+9ZqqU0RZGpmEKJ7pKWWeYySQFxzoA1EjHTuwF5U1vqKYMiiq8U7HeiwxAuDfzdWensypJE0R7GWY1PSmATDWSZJHPzjpn/ZYRt5gZCaerET4Ieye9zA4Ob13GRg539qlliT0VJNI6Salgkf+c6MElRKHHBKZHUFEaign7KV7e2qO1je8aidJGCQeoOnPtUjFSPFRHPNKJHsjczZmkbkHPX1ALJZsAAMDCuSNUUsBybZjU9L2NRUTF5cZnB2MfNw0DH3LKVE71okl0VyVREUgIiIAiIgCIiAIiIAiIgCIi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3" name="Title 1"/>
          <p:cNvSpPr txBox="1">
            <a:spLocks noGrp="1"/>
          </p:cNvSpPr>
          <p:nvPr>
            <p:ph type="title"/>
          </p:nvPr>
        </p:nvSpPr>
        <p:spPr>
          <a:xfrm>
            <a:off x="457200" y="274638"/>
            <a:ext cx="6131024" cy="63408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a:noFill/>
                </a:ln>
                <a:solidFill>
                  <a:srgbClr val="002060"/>
                </a:solidFill>
                <a:effectLst/>
                <a:uLnTx/>
                <a:uFillTx/>
                <a:latin typeface="+mj-lt"/>
                <a:ea typeface="+mj-ea"/>
                <a:cs typeface="+mj-cs"/>
              </a:rPr>
              <a:t>Applications- Quantum </a:t>
            </a:r>
            <a:r>
              <a:rPr kumimoji="0" lang="en-GB" sz="3600" b="1" i="0" u="none" strike="noStrike" kern="1200" cap="none" spc="0" normalizeH="0" baseline="0" noProof="0" dirty="0" smtClean="0">
                <a:ln>
                  <a:noFill/>
                </a:ln>
                <a:solidFill>
                  <a:srgbClr val="002060"/>
                </a:solidFill>
                <a:effectLst/>
                <a:uLnTx/>
                <a:uFillTx/>
                <a:latin typeface="+mj-lt"/>
                <a:ea typeface="+mj-ea"/>
                <a:cs typeface="+mj-cs"/>
              </a:rPr>
              <a:t>Wells</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spTree>
    <p:extLst>
      <p:ext uri="{BB962C8B-B14F-4D97-AF65-F5344CB8AC3E}">
        <p14:creationId xmlns:p14="http://schemas.microsoft.com/office/powerpoint/2010/main" val="26809368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23528" y="1052736"/>
            <a:ext cx="8712968" cy="830997"/>
          </a:xfrm>
          <a:prstGeom prst="rect">
            <a:avLst/>
          </a:prstGeom>
          <a:noFill/>
        </p:spPr>
        <p:txBody>
          <a:bodyPr wrap="square" rtlCol="0">
            <a:spAutoFit/>
          </a:bodyPr>
          <a:lstStyle/>
          <a:p>
            <a:r>
              <a:rPr lang="en-GB" sz="2400" dirty="0" smtClean="0">
                <a:solidFill>
                  <a:srgbClr val="080808"/>
                </a:solidFill>
              </a:rPr>
              <a:t>Lasers and other devices  are made by MOVPE or MBE in unit numbers than can range from 10 to 100K devices/month</a:t>
            </a:r>
            <a:endParaRPr lang="en-GB" sz="2400" dirty="0">
              <a:solidFill>
                <a:srgbClr val="080808"/>
              </a:solidFill>
            </a:endParaRPr>
          </a:p>
        </p:txBody>
      </p:sp>
      <p:pic>
        <p:nvPicPr>
          <p:cNvPr id="5" name="Picture 8" descr="http://media.digikey.com/photos/US%20Lasers/D6505I.jpg"/>
          <p:cNvPicPr>
            <a:picLocks noChangeAspect="1" noChangeArrowheads="1"/>
          </p:cNvPicPr>
          <p:nvPr/>
        </p:nvPicPr>
        <p:blipFill>
          <a:blip r:embed="rId2" cstate="print"/>
          <a:srcRect/>
          <a:stretch>
            <a:fillRect/>
          </a:stretch>
        </p:blipFill>
        <p:spPr bwMode="auto">
          <a:xfrm>
            <a:off x="1143000" y="2480346"/>
            <a:ext cx="1412776" cy="1412776"/>
          </a:xfrm>
          <a:prstGeom prst="rect">
            <a:avLst/>
          </a:prstGeom>
          <a:noFill/>
        </p:spPr>
      </p:pic>
      <p:pic>
        <p:nvPicPr>
          <p:cNvPr id="6" name="Picture 10" descr="http://www.futureelectronics.com/en/manufacturers/rohm-semiconductor/PublishingImages/rohm-semiconductor.png"/>
          <p:cNvPicPr>
            <a:picLocks noChangeAspect="1" noChangeArrowheads="1"/>
          </p:cNvPicPr>
          <p:nvPr/>
        </p:nvPicPr>
        <p:blipFill>
          <a:blip r:embed="rId3" cstate="print"/>
          <a:srcRect/>
          <a:stretch>
            <a:fillRect/>
          </a:stretch>
        </p:blipFill>
        <p:spPr bwMode="auto">
          <a:xfrm>
            <a:off x="494928" y="2408338"/>
            <a:ext cx="495300" cy="381001"/>
          </a:xfrm>
          <a:prstGeom prst="rect">
            <a:avLst/>
          </a:prstGeom>
          <a:noFill/>
        </p:spPr>
      </p:pic>
      <p:pic>
        <p:nvPicPr>
          <p:cNvPr id="7" name="Picture 12" descr="http://www.techshout.com/images/sharp-logo-br.jpg"/>
          <p:cNvPicPr>
            <a:picLocks noChangeAspect="1" noChangeArrowheads="1"/>
          </p:cNvPicPr>
          <p:nvPr/>
        </p:nvPicPr>
        <p:blipFill>
          <a:blip r:embed="rId4" cstate="print"/>
          <a:srcRect/>
          <a:stretch>
            <a:fillRect/>
          </a:stretch>
        </p:blipFill>
        <p:spPr bwMode="auto">
          <a:xfrm>
            <a:off x="323528" y="2840386"/>
            <a:ext cx="792088" cy="792088"/>
          </a:xfrm>
          <a:prstGeom prst="rect">
            <a:avLst/>
          </a:prstGeom>
          <a:noFill/>
        </p:spPr>
      </p:pic>
      <p:sp>
        <p:nvSpPr>
          <p:cNvPr id="8" name="TextBox 11"/>
          <p:cNvSpPr txBox="1"/>
          <p:nvPr/>
        </p:nvSpPr>
        <p:spPr>
          <a:xfrm>
            <a:off x="539552" y="3810526"/>
            <a:ext cx="2448272" cy="338554"/>
          </a:xfrm>
          <a:prstGeom prst="rect">
            <a:avLst/>
          </a:prstGeom>
          <a:noFill/>
        </p:spPr>
        <p:txBody>
          <a:bodyPr wrap="square" rtlCol="0">
            <a:spAutoFit/>
          </a:bodyPr>
          <a:lstStyle/>
          <a:p>
            <a:r>
              <a:rPr lang="en-GB" sz="1600" dirty="0" smtClean="0">
                <a:solidFill>
                  <a:srgbClr val="080808"/>
                </a:solidFill>
              </a:rPr>
              <a:t>CD/DVD laser</a:t>
            </a:r>
            <a:endParaRPr lang="en-GB" sz="1600" dirty="0">
              <a:solidFill>
                <a:srgbClr val="080808"/>
              </a:solidFill>
            </a:endParaRPr>
          </a:p>
        </p:txBody>
      </p:sp>
      <p:pic>
        <p:nvPicPr>
          <p:cNvPr id="9" name="Picture 16" descr="http://www.photonics.com/images/tradeshows/ofc2005/images/ULM-TRANSSUB-VCSEL-array.jpg"/>
          <p:cNvPicPr>
            <a:picLocks noChangeAspect="1" noChangeArrowheads="1"/>
          </p:cNvPicPr>
          <p:nvPr/>
        </p:nvPicPr>
        <p:blipFill>
          <a:blip r:embed="rId5" cstate="print"/>
          <a:srcRect/>
          <a:stretch>
            <a:fillRect/>
          </a:stretch>
        </p:blipFill>
        <p:spPr bwMode="auto">
          <a:xfrm>
            <a:off x="3635896" y="2408338"/>
            <a:ext cx="1927598" cy="1440160"/>
          </a:xfrm>
          <a:prstGeom prst="rect">
            <a:avLst/>
          </a:prstGeom>
          <a:noFill/>
        </p:spPr>
      </p:pic>
      <p:sp>
        <p:nvSpPr>
          <p:cNvPr id="10" name="TextBox 14"/>
          <p:cNvSpPr txBox="1"/>
          <p:nvPr/>
        </p:nvSpPr>
        <p:spPr>
          <a:xfrm>
            <a:off x="3851920" y="3810526"/>
            <a:ext cx="2448272" cy="338554"/>
          </a:xfrm>
          <a:prstGeom prst="rect">
            <a:avLst/>
          </a:prstGeom>
          <a:noFill/>
        </p:spPr>
        <p:txBody>
          <a:bodyPr wrap="square" rtlCol="0">
            <a:spAutoFit/>
          </a:bodyPr>
          <a:lstStyle/>
          <a:p>
            <a:r>
              <a:rPr lang="en-GB" sz="1600" dirty="0" smtClean="0">
                <a:solidFill>
                  <a:srgbClr val="080808"/>
                </a:solidFill>
              </a:rPr>
              <a:t>VCSELs</a:t>
            </a:r>
            <a:endParaRPr lang="en-GB" sz="1600" dirty="0">
              <a:solidFill>
                <a:srgbClr val="080808"/>
              </a:solidFill>
            </a:endParaRPr>
          </a:p>
        </p:txBody>
      </p:sp>
      <p:pic>
        <p:nvPicPr>
          <p:cNvPr id="11" name="Picture 20" descr="http://www.photonic-sourcing.com/photonics/ulm-photonics-gmbh-1768.jpg"/>
          <p:cNvPicPr>
            <a:picLocks noChangeAspect="1" noChangeArrowheads="1"/>
          </p:cNvPicPr>
          <p:nvPr/>
        </p:nvPicPr>
        <p:blipFill>
          <a:blip r:embed="rId6" cstate="print"/>
          <a:srcRect/>
          <a:stretch>
            <a:fillRect/>
          </a:stretch>
        </p:blipFill>
        <p:spPr bwMode="auto">
          <a:xfrm>
            <a:off x="2771800" y="2408338"/>
            <a:ext cx="792088" cy="289347"/>
          </a:xfrm>
          <a:prstGeom prst="rect">
            <a:avLst/>
          </a:prstGeom>
          <a:noFill/>
        </p:spPr>
      </p:pic>
      <p:pic>
        <p:nvPicPr>
          <p:cNvPr id="12" name="Picture 22" descr="Oclaro logo"/>
          <p:cNvPicPr>
            <a:picLocks noChangeAspect="1" noChangeArrowheads="1"/>
          </p:cNvPicPr>
          <p:nvPr/>
        </p:nvPicPr>
        <p:blipFill>
          <a:blip r:embed="rId7" cstate="print"/>
          <a:srcRect/>
          <a:stretch>
            <a:fillRect/>
          </a:stretch>
        </p:blipFill>
        <p:spPr bwMode="auto">
          <a:xfrm>
            <a:off x="2915816" y="2840387"/>
            <a:ext cx="706258" cy="217604"/>
          </a:xfrm>
          <a:prstGeom prst="rect">
            <a:avLst/>
          </a:prstGeom>
          <a:noFill/>
        </p:spPr>
      </p:pic>
      <p:pic>
        <p:nvPicPr>
          <p:cNvPr id="13" name="Picture 24" descr="Laser diode, diode laser components"/>
          <p:cNvPicPr>
            <a:picLocks noChangeAspect="1" noChangeArrowheads="1"/>
          </p:cNvPicPr>
          <p:nvPr/>
        </p:nvPicPr>
        <p:blipFill>
          <a:blip r:embed="rId8" cstate="print"/>
          <a:srcRect/>
          <a:stretch>
            <a:fillRect/>
          </a:stretch>
        </p:blipFill>
        <p:spPr bwMode="auto">
          <a:xfrm>
            <a:off x="6438900" y="2060848"/>
            <a:ext cx="2705100" cy="1571626"/>
          </a:xfrm>
          <a:prstGeom prst="rect">
            <a:avLst/>
          </a:prstGeom>
          <a:noFill/>
        </p:spPr>
      </p:pic>
      <p:sp>
        <p:nvSpPr>
          <p:cNvPr id="14" name="TextBox 19"/>
          <p:cNvSpPr txBox="1"/>
          <p:nvPr/>
        </p:nvSpPr>
        <p:spPr>
          <a:xfrm>
            <a:off x="6588224" y="3810526"/>
            <a:ext cx="2448272" cy="338554"/>
          </a:xfrm>
          <a:prstGeom prst="rect">
            <a:avLst/>
          </a:prstGeom>
          <a:noFill/>
        </p:spPr>
        <p:txBody>
          <a:bodyPr wrap="square" rtlCol="0">
            <a:spAutoFit/>
          </a:bodyPr>
          <a:lstStyle/>
          <a:p>
            <a:r>
              <a:rPr lang="en-GB" sz="1600" dirty="0" smtClean="0">
                <a:solidFill>
                  <a:srgbClr val="080808"/>
                </a:solidFill>
              </a:rPr>
              <a:t>Industrial diode laser</a:t>
            </a:r>
            <a:endParaRPr lang="en-GB" sz="1600" dirty="0">
              <a:solidFill>
                <a:srgbClr val="080808"/>
              </a:solidFill>
            </a:endParaRPr>
          </a:p>
        </p:txBody>
      </p:sp>
      <p:pic>
        <p:nvPicPr>
          <p:cNvPr id="15" name="Picture 30" descr="http://modulight.net/images/Modulight_logo_B.jpg"/>
          <p:cNvPicPr>
            <a:picLocks noChangeAspect="1" noChangeArrowheads="1"/>
          </p:cNvPicPr>
          <p:nvPr/>
        </p:nvPicPr>
        <p:blipFill>
          <a:blip r:embed="rId9" cstate="print"/>
          <a:srcRect/>
          <a:stretch>
            <a:fillRect/>
          </a:stretch>
        </p:blipFill>
        <p:spPr bwMode="auto">
          <a:xfrm>
            <a:off x="5724127" y="2336331"/>
            <a:ext cx="984311" cy="314326"/>
          </a:xfrm>
          <a:prstGeom prst="rect">
            <a:avLst/>
          </a:prstGeom>
          <a:noFill/>
        </p:spPr>
      </p:pic>
      <p:pic>
        <p:nvPicPr>
          <p:cNvPr id="16" name="Picture 32" descr="http://www.ict-diva.eu/DiVA/about-diva/logos/THALES-logo.jpg/image"/>
          <p:cNvPicPr>
            <a:picLocks noChangeAspect="1" noChangeArrowheads="1"/>
          </p:cNvPicPr>
          <p:nvPr/>
        </p:nvPicPr>
        <p:blipFill>
          <a:blip r:embed="rId10" cstate="print"/>
          <a:srcRect/>
          <a:stretch>
            <a:fillRect/>
          </a:stretch>
        </p:blipFill>
        <p:spPr bwMode="auto">
          <a:xfrm>
            <a:off x="5724128" y="2768378"/>
            <a:ext cx="864096" cy="213583"/>
          </a:xfrm>
          <a:prstGeom prst="rect">
            <a:avLst/>
          </a:prstGeom>
          <a:noFill/>
        </p:spPr>
      </p:pic>
      <p:sp>
        <p:nvSpPr>
          <p:cNvPr id="17" name="Title 1"/>
          <p:cNvSpPr txBox="1">
            <a:spLocks noGrp="1"/>
          </p:cNvSpPr>
          <p:nvPr>
            <p:ph type="title"/>
          </p:nvPr>
        </p:nvSpPr>
        <p:spPr>
          <a:xfrm>
            <a:off x="457200" y="274638"/>
            <a:ext cx="4978896" cy="63408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a:noFill/>
                </a:ln>
                <a:solidFill>
                  <a:srgbClr val="002060"/>
                </a:solidFill>
                <a:effectLst/>
                <a:uLnTx/>
                <a:uFillTx/>
                <a:latin typeface="+mj-lt"/>
                <a:ea typeface="+mj-ea"/>
                <a:cs typeface="+mj-cs"/>
              </a:rPr>
              <a:t>Quantum Wells</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pic>
        <p:nvPicPr>
          <p:cNvPr id="394242" name="Picture 2" descr="http://t1.gstatic.com/images?q=tbn:ANd9GcTpNP5Dt9uDjVipzxiAmGNxHfbByBVlpy7v3fNc2Bokmt-aO4ynS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64433" y="4135558"/>
            <a:ext cx="1756039" cy="1811661"/>
          </a:xfrm>
          <a:prstGeom prst="rect">
            <a:avLst/>
          </a:prstGeom>
          <a:noFill/>
          <a:extLst>
            <a:ext uri="{909E8E84-426E-40DD-AFC4-6F175D3DCCD1}">
              <a14:hiddenFill xmlns:a14="http://schemas.microsoft.com/office/drawing/2010/main">
                <a:solidFill>
                  <a:srgbClr val="FFFFFF"/>
                </a:solidFill>
              </a14:hiddenFill>
            </a:ext>
          </a:extLst>
        </p:spPr>
      </p:pic>
      <p:pic>
        <p:nvPicPr>
          <p:cNvPr id="394244" name="Picture 4" descr="http://t2.gstatic.com/images?q=tbn:ANd9GcSkv0A-M8AKbJALeRlBGH0q_NGD1tbpycvF_uEQfeoaTrGrLrlz"/>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05199" y="4388159"/>
            <a:ext cx="2133600" cy="1333501"/>
          </a:xfrm>
          <a:prstGeom prst="rect">
            <a:avLst/>
          </a:prstGeom>
          <a:noFill/>
          <a:extLst>
            <a:ext uri="{909E8E84-426E-40DD-AFC4-6F175D3DCCD1}">
              <a14:hiddenFill xmlns:a14="http://schemas.microsoft.com/office/drawing/2010/main">
                <a:solidFill>
                  <a:srgbClr val="FFFFFF"/>
                </a:solidFill>
              </a14:hiddenFill>
            </a:ext>
          </a:extLst>
        </p:spPr>
      </p:pic>
      <p:pic>
        <p:nvPicPr>
          <p:cNvPr id="394246" name="Picture 6" descr="Sensors Unlimited, Inc. Home Pag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56179" y="5622203"/>
            <a:ext cx="1224136" cy="237832"/>
          </a:xfrm>
          <a:prstGeom prst="rect">
            <a:avLst/>
          </a:prstGeom>
          <a:noFill/>
          <a:extLst>
            <a:ext uri="{909E8E84-426E-40DD-AFC4-6F175D3DCCD1}">
              <a14:hiddenFill xmlns:a14="http://schemas.microsoft.com/office/drawing/2010/main">
                <a:solidFill>
                  <a:srgbClr val="FFFFFF"/>
                </a:solidFill>
              </a14:hiddenFill>
            </a:ext>
          </a:extLst>
        </p:spPr>
      </p:pic>
      <p:pic>
        <p:nvPicPr>
          <p:cNvPr id="394248" name="Picture 8" descr="Hamamatsu Photonic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58545" y="4247571"/>
            <a:ext cx="1467594" cy="28117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11"/>
          <p:cNvSpPr txBox="1"/>
          <p:nvPr/>
        </p:nvSpPr>
        <p:spPr>
          <a:xfrm>
            <a:off x="6695728" y="5947219"/>
            <a:ext cx="2448272" cy="338554"/>
          </a:xfrm>
          <a:prstGeom prst="rect">
            <a:avLst/>
          </a:prstGeom>
          <a:noFill/>
        </p:spPr>
        <p:txBody>
          <a:bodyPr wrap="square" rtlCol="0">
            <a:spAutoFit/>
          </a:bodyPr>
          <a:lstStyle/>
          <a:p>
            <a:r>
              <a:rPr lang="en-GB" sz="1600" dirty="0" smtClean="0">
                <a:solidFill>
                  <a:srgbClr val="080808"/>
                </a:solidFill>
              </a:rPr>
              <a:t>High power white LED</a:t>
            </a:r>
            <a:endParaRPr lang="en-GB" sz="1600" dirty="0">
              <a:solidFill>
                <a:srgbClr val="080808"/>
              </a:solidFill>
            </a:endParaRPr>
          </a:p>
        </p:txBody>
      </p:sp>
      <p:sp>
        <p:nvSpPr>
          <p:cNvPr id="23" name="TextBox 11"/>
          <p:cNvSpPr txBox="1"/>
          <p:nvPr/>
        </p:nvSpPr>
        <p:spPr>
          <a:xfrm>
            <a:off x="3707904" y="5970766"/>
            <a:ext cx="2448272" cy="338554"/>
          </a:xfrm>
          <a:prstGeom prst="rect">
            <a:avLst/>
          </a:prstGeom>
          <a:noFill/>
        </p:spPr>
        <p:txBody>
          <a:bodyPr wrap="square" rtlCol="0">
            <a:spAutoFit/>
          </a:bodyPr>
          <a:lstStyle/>
          <a:p>
            <a:r>
              <a:rPr lang="en-GB" sz="1600" dirty="0" smtClean="0">
                <a:solidFill>
                  <a:srgbClr val="080808"/>
                </a:solidFill>
              </a:rPr>
              <a:t>Infrared detectors</a:t>
            </a:r>
            <a:endParaRPr lang="en-GB" sz="1600" dirty="0">
              <a:solidFill>
                <a:srgbClr val="080808"/>
              </a:solidFill>
            </a:endParaRPr>
          </a:p>
        </p:txBody>
      </p:sp>
      <p:pic>
        <p:nvPicPr>
          <p:cNvPr id="394250" name="Picture 10" descr="http://www.oclaro.com/product_images/914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6523" y="4274721"/>
            <a:ext cx="1905000" cy="142875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11"/>
          <p:cNvSpPr txBox="1"/>
          <p:nvPr/>
        </p:nvSpPr>
        <p:spPr>
          <a:xfrm>
            <a:off x="395536" y="5970766"/>
            <a:ext cx="2448272" cy="338554"/>
          </a:xfrm>
          <a:prstGeom prst="rect">
            <a:avLst/>
          </a:prstGeom>
          <a:noFill/>
        </p:spPr>
        <p:txBody>
          <a:bodyPr wrap="square" rtlCol="0">
            <a:spAutoFit/>
          </a:bodyPr>
          <a:lstStyle/>
          <a:p>
            <a:r>
              <a:rPr lang="en-GB" sz="1600" dirty="0" smtClean="0">
                <a:solidFill>
                  <a:srgbClr val="080808"/>
                </a:solidFill>
              </a:rPr>
              <a:t>Telecom laser</a:t>
            </a:r>
            <a:endParaRPr lang="en-GB" sz="1600" dirty="0">
              <a:solidFill>
                <a:srgbClr val="080808"/>
              </a:solidFill>
            </a:endParaRPr>
          </a:p>
        </p:txBody>
      </p:sp>
      <p:sp>
        <p:nvSpPr>
          <p:cNvPr id="18" name="AutoShape 12" descr="data:image/jpeg;base64,/9j/4AAQSkZJRgABAQAAAQABAAD/2wCEAAkGBhQSBRQSEBQWFBUVFxcXGRQXGCQeFhkYGxscIBcgIRUeHyYkJCEjJRwaKy8gIycpLS0tHR8xNTAqNSYrLCwBCQoKDQsNGg4OGiwkHyQ1NS01LDUsLywvLyw1LS8sLyw0LDQvKiwsNTUxNCwyNCwpLjQ0NDEsLDA1NDMsLCk0LP/AABEIAC0AlAMBIgACEQEDEQH/xAAcAAABBQEBAQAAAAAAAAAAAAAHAAQFBggDAQL/xAA8EAACAQMBBgIHBAkFAQAAAAABAgMABBEFBgcSITFBE2EiMlFxgaGyNnSRsxQjJzdCUmJyczOCkrHBFf/EABoBAAIDAQEAAAAAAAAAAAAAAAECAAMEBQb/xAAlEQACAgEEAQMFAAAAAAAAAAABAgADEQQSITFREyNBIjKx4fD/2gAMAwEAAhEDEQA/ABnSpV9wQs8wRFZ2PRVBLH3Ac69PKJ8UqmjsVfCLiNncY/xN/wBYz8qh5IyspVgVI6gjBHwPOlDA9GSfNKlT7TdBuLhc28EsoHdEJH/LGPnRJA5MkYHpWptj/sVafd4foFZl1LRp7dwLiGSInpxoVz7ieRrTWx/2KtPu8P0CudriCqkR0mbNqftdd/eJ/wAxqi6ldqftdd/eJ/zGrlpuz9zcKTbwSygdSiEqP93T51uBAUEwfMj6XepB9nrkamsDW8qytnhjKEO2Bk4BHP4V2vdkbyG0aSa2mjRersmFGeQ50pZfMYSKFdYV9KpOy2QvJrNZIrWZ0bmrqmVI8jXKPSpV1EwmJ/FU4MfCS4P9o50u4eY4GTPu2iqXtbXP/lN1s3jn4JUZG5eiykNz6cjzqy7O6U0tyOBGbHsUkD4is1j4GZ0alGMxtBorMmcVxu9MKnmKMel7PgWw4lwfMVAbW6OqxEisYuOY62qx2wUSQenSp/PGBMaVaw0YoJUdN09p9Ujhj9eV1RfZljj8B1PurS2zWytvp2k8MQAIXMkzes2BzLN2Hl0ArP8AsFdrFt9aO/qiUAk9uIFQfxIrRO1OmtcbK3EEZw8kTqp7ZI5c/YelLrmO5UzxOMsgoN7WnNqgiE3U4EhQiIn+8j5nl508212Hh1DS2DKFmAPhzY9IN2BPdT3B+FASHYa+fUvAFrKHJweJCEHmZPVx55rTFhB4WmRozZKIqlj34QAT8qpvRaCDWeYQc9wC7sNhhebSyfpK/qrb/UT+aTJAU+Q4WJ9w9tGfX9pLXTdJVpiET1UjReZx2VB7B7hVR3SavHLq+p8BHp3JmXzjYkA/L500337OzzRQTwo0iRCRXVRkrxFSG4RzxywT25U9vu3hXOB+oBwOJDby94FrqGySJAXV1nVjG64PDwOMgjI6kd6LGx/2LtPu8P0LWYpdKmWx8V4nVOIJxspA4iCQBnvgH8K07sf9i7T7vD9Ao6qta6wq+ZFOTAts9skL/exdJLnwY5p5JB04h4pCrn+o/IGjXqOpW1hogaUrDCmFUAcvJVQDmfIUO9114o3l6pGfWeR2XzCTPxfUKl98mzc91s9E1srSGFyzRr6xVlxkDuR7BzwTS3fXaEY4HH4kHUmNC22sdQvgkTcUqZdVkThYYGCy58iehzXHewP2ZXPuT8xaGO63Y+6O20M7xSRRwkszupXPokcIBxknPPHaibvZ/dlc+5PzFqt61ruVVPiMM4nfdgP2a2n9h+tq9v8AWtP07UnMrpHNOfEfkWkboASFBIUY5dq83X/u0tP8Z+tqC28m4J3k3eTnDqo9wRcVEq9S1gf7mGXxbGLVd5rvG/HbpHGzkZGeWAvPBGT18gaItzdQWel5bhijXAAA79gAOpoY7jL5f025iPrMsbjzClg34cQq2bzdGmn0eNoFLmNyWRebEEYyB3I9nsJpbV9wVnoS3hmCnqT2k7TQXL8MT5brwkYOKidv7QjRDMn8OOIf0nln4VUd32iXB2kSRo3jjj4izOpXORgAZ69avG8C8WPYict/EvAPNmIApCoVwBLDiuwbDAtLN+spUwe49LrSrobZr9SVyirshvrMVmsN+jPwgATpguQOnEhxk/1A/ChVSrZZUtowwnFBxNDNvi00QZ8Zyf5RE+fpx86oe3G+Frqwa3s0aKNxhpGP6xl7gAZ4Qe5yT7qGtKqE0dSHPcJYmSWzm0MtlrK3EBwy8ip9VlPVSPYfkQDRm0jfZZSW4/SBJA/cFS658mQH5gUB6VWW6dLeWgBIhO3rbwbW+0WOC1LuVlEhcoVXAVhj0sHPMdu1WzZzelp0WzNvFJOQ8cMaMPCc4ZVAIyFx+FASlSHSoUCc4EO45zJqfX2i23ku7VsHx5JEbHIqzseYPZgeYPyNF3RN91nJbD9KDwSdxwl0J8mUE/AgfGgTXlPZp0tA3fEAJEO9zvss/wD7EccfGYiT4k7IQqrg44UxxEk47cvOmG8LeNY3Ww08EExaRwvCvhuM4cE8yoHQdzQXryqRo61IIzxH3Q3bCbyrC22It4J5isiIQy+G5weInqFI79jQu211OO420uZoW4o5HyrYIyOFR0IB7HqKgqVMlKoxYfMaSWjazJbaok8DcLocg9vMEdwe4oyaHvttpIQLpHhfuVHHGfdj0h7sfGgWK9BqWUpb90OZoS93wWCRZR5JT/KsZHzfhFDvabbgajMPGcwRofQjVeL2ekTyy2M47D4mqD4hpF6RNMiHIjBgI7a49KlTImvK0YEm8z//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7" name="Picture 22" descr="Oclaro logo"/>
          <p:cNvPicPr>
            <a:picLocks noChangeAspect="1" noChangeArrowheads="1"/>
          </p:cNvPicPr>
          <p:nvPr/>
        </p:nvPicPr>
        <p:blipFill>
          <a:blip r:embed="rId7" cstate="print"/>
          <a:srcRect/>
          <a:stretch>
            <a:fillRect/>
          </a:stretch>
        </p:blipFill>
        <p:spPr bwMode="auto">
          <a:xfrm>
            <a:off x="460375" y="4528746"/>
            <a:ext cx="706258" cy="217604"/>
          </a:xfrm>
          <a:prstGeom prst="rect">
            <a:avLst/>
          </a:prstGeom>
          <a:noFill/>
        </p:spPr>
      </p:pic>
      <p:pic>
        <p:nvPicPr>
          <p:cNvPr id="394254" name="Picture 14" descr="http://t0.gstatic.com/images?q=tbn:ANd9GcSL07ovxXFR1OvtYR6yQJizAhq0G5ijRbfmbBU9_y3UjeYpAcuv"/>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957073" y="4705502"/>
            <a:ext cx="688979" cy="219850"/>
          </a:xfrm>
          <a:prstGeom prst="rect">
            <a:avLst/>
          </a:prstGeom>
          <a:noFill/>
          <a:extLst>
            <a:ext uri="{909E8E84-426E-40DD-AFC4-6F175D3DCCD1}">
              <a14:hiddenFill xmlns:a14="http://schemas.microsoft.com/office/drawing/2010/main">
                <a:solidFill>
                  <a:srgbClr val="FFFFFF"/>
                </a:solidFill>
              </a14:hiddenFill>
            </a:ext>
          </a:extLst>
        </p:spPr>
      </p:pic>
      <p:pic>
        <p:nvPicPr>
          <p:cNvPr id="394256" name="Picture 16" descr="http://www.sprint-je.com/wp-content/uploads/2012/02/alcatel1.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63887" y="5445224"/>
            <a:ext cx="1275353" cy="443990"/>
          </a:xfrm>
          <a:prstGeom prst="rect">
            <a:avLst/>
          </a:prstGeom>
          <a:noFill/>
          <a:extLst>
            <a:ext uri="{909E8E84-426E-40DD-AFC4-6F175D3DCCD1}">
              <a14:hiddenFill xmlns:a14="http://schemas.microsoft.com/office/drawing/2010/main">
                <a:solidFill>
                  <a:srgbClr val="FFFFFF"/>
                </a:solidFill>
              </a14:hiddenFill>
            </a:ext>
          </a:extLst>
        </p:spPr>
      </p:pic>
      <p:pic>
        <p:nvPicPr>
          <p:cNvPr id="394258" name="Picture 18" descr="http://t1.gstatic.com/images?q=tbn:ANd9GcRMUaOLbWFgBMyLHO2CkA_MFj1eQvJ3TB1gUXC_wJkaGcu4OnfYnRox02VB"/>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56926" y="2205839"/>
            <a:ext cx="980728" cy="202499"/>
          </a:xfrm>
          <a:prstGeom prst="rect">
            <a:avLst/>
          </a:prstGeom>
          <a:noFill/>
          <a:extLst>
            <a:ext uri="{909E8E84-426E-40DD-AFC4-6F175D3DCCD1}">
              <a14:hiddenFill xmlns:a14="http://schemas.microsoft.com/office/drawing/2010/main">
                <a:solidFill>
                  <a:srgbClr val="FFFFFF"/>
                </a:solidFill>
              </a14:hiddenFill>
            </a:ext>
          </a:extLst>
        </p:spPr>
      </p:pic>
      <p:pic>
        <p:nvPicPr>
          <p:cNvPr id="394260" name="Picture 20" descr="http://www.mithras-optics.com/en/images/NICHIA_logo.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02086" y="5446173"/>
            <a:ext cx="744068" cy="501046"/>
          </a:xfrm>
          <a:prstGeom prst="rect">
            <a:avLst/>
          </a:prstGeom>
          <a:noFill/>
          <a:extLst>
            <a:ext uri="{909E8E84-426E-40DD-AFC4-6F175D3DCCD1}">
              <a14:hiddenFill xmlns:a14="http://schemas.microsoft.com/office/drawing/2010/main">
                <a:solidFill>
                  <a:srgbClr val="FFFFFF"/>
                </a:solidFill>
              </a14:hiddenFill>
            </a:ext>
          </a:extLst>
        </p:spPr>
      </p:pic>
      <p:pic>
        <p:nvPicPr>
          <p:cNvPr id="394262" name="Picture 22" descr="http://www.eclairages-led.net/wp-content/uploads/2011/07/Cree-Logo.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438900" y="4716209"/>
            <a:ext cx="774421" cy="308559"/>
          </a:xfrm>
          <a:prstGeom prst="rect">
            <a:avLst/>
          </a:prstGeom>
          <a:noFill/>
          <a:extLst>
            <a:ext uri="{909E8E84-426E-40DD-AFC4-6F175D3DCCD1}">
              <a14:hiddenFill xmlns:a14="http://schemas.microsoft.com/office/drawing/2010/main">
                <a:solidFill>
                  <a:srgbClr val="FFFFFF"/>
                </a:solidFill>
              </a14:hiddenFill>
            </a:ext>
          </a:extLst>
        </p:spPr>
      </p:pic>
      <p:pic>
        <p:nvPicPr>
          <p:cNvPr id="394264" name="Picture 24" descr="http://www.osram-os.com/_resources/img/misc/logo_os.gif"/>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78567" y="5511579"/>
            <a:ext cx="657929" cy="311279"/>
          </a:xfrm>
          <a:prstGeom prst="rect">
            <a:avLst/>
          </a:prstGeom>
          <a:noFill/>
          <a:extLst>
            <a:ext uri="{909E8E84-426E-40DD-AFC4-6F175D3DCCD1}">
              <a14:hiddenFill xmlns:a14="http://schemas.microsoft.com/office/drawing/2010/main">
                <a:solidFill>
                  <a:srgbClr val="FFFFFF"/>
                </a:solidFill>
              </a14:hiddenFill>
            </a:ext>
          </a:extLst>
        </p:spPr>
      </p:pic>
      <p:pic>
        <p:nvPicPr>
          <p:cNvPr id="394266" name="Picture 26" descr="http://www.optowell.com/images/logo.gif"/>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5816" y="3128418"/>
            <a:ext cx="657929" cy="331332"/>
          </a:xfrm>
          <a:prstGeom prst="rect">
            <a:avLst/>
          </a:prstGeom>
          <a:noFill/>
          <a:extLst>
            <a:ext uri="{909E8E84-426E-40DD-AFC4-6F175D3DCCD1}">
              <a14:hiddenFill xmlns:a14="http://schemas.microsoft.com/office/drawing/2010/main">
                <a:solidFill>
                  <a:srgbClr val="FFFFFF"/>
                </a:solidFill>
              </a14:hiddenFill>
            </a:ext>
          </a:extLst>
        </p:spPr>
      </p:pic>
      <p:pic>
        <p:nvPicPr>
          <p:cNvPr id="394268" name="Picture 28" descr="http://www.goinglte.com/wp-content/uploads/2010/10/JDSU-logo.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31403" y="5606221"/>
            <a:ext cx="758825" cy="271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6913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6114" y="934754"/>
            <a:ext cx="8424936" cy="4417541"/>
          </a:xfrm>
        </p:spPr>
        <p:txBody>
          <a:bodyPr>
            <a:normAutofit/>
          </a:bodyPr>
          <a:lstStyle/>
          <a:p>
            <a:pPr marL="0">
              <a:buNone/>
            </a:pPr>
            <a:r>
              <a:rPr lang="en-GB" sz="2400" b="1" dirty="0" smtClean="0"/>
              <a:t>Quantum cascade </a:t>
            </a:r>
            <a:r>
              <a:rPr lang="en-GB" sz="2400" b="1" dirty="0" smtClean="0"/>
              <a:t>laser</a:t>
            </a:r>
            <a:endParaRPr lang="en-GB" sz="2400" b="1" dirty="0" smtClean="0"/>
          </a:p>
        </p:txBody>
      </p:sp>
      <p:sp>
        <p:nvSpPr>
          <p:cNvPr id="7" name="Rectangle 40"/>
          <p:cNvSpPr>
            <a:spLocks noChangeArrowheads="1"/>
          </p:cNvSpPr>
          <p:nvPr/>
        </p:nvSpPr>
        <p:spPr bwMode="auto">
          <a:xfrm>
            <a:off x="6299200" y="3717925"/>
            <a:ext cx="2879725" cy="358775"/>
          </a:xfrm>
          <a:prstGeom prst="rect">
            <a:avLst/>
          </a:prstGeom>
          <a:solidFill>
            <a:schemeClr val="bg1"/>
          </a:solidFill>
          <a:ln w="9525">
            <a:noFill/>
            <a:miter lim="800000"/>
            <a:headEnd/>
            <a:tailEnd/>
          </a:ln>
          <a:effectLst/>
        </p:spPr>
        <p:txBody>
          <a:bodyPr wrap="none" anchor="ctr"/>
          <a:lstStyle/>
          <a:p>
            <a:endParaRPr lang="en-GB"/>
          </a:p>
        </p:txBody>
      </p:sp>
      <p:sp>
        <p:nvSpPr>
          <p:cNvPr id="11" name="Rectangle 10"/>
          <p:cNvSpPr/>
          <p:nvPr/>
        </p:nvSpPr>
        <p:spPr>
          <a:xfrm>
            <a:off x="306570" y="4948475"/>
            <a:ext cx="5184576" cy="923330"/>
          </a:xfrm>
          <a:prstGeom prst="rect">
            <a:avLst/>
          </a:prstGeom>
        </p:spPr>
        <p:txBody>
          <a:bodyPr wrap="square">
            <a:spAutoFit/>
          </a:bodyPr>
          <a:lstStyle/>
          <a:p>
            <a:pPr>
              <a:buNone/>
            </a:pPr>
            <a:r>
              <a:rPr lang="en-GB" dirty="0" smtClean="0">
                <a:solidFill>
                  <a:srgbClr val="080808"/>
                </a:solidFill>
              </a:rPr>
              <a:t>A problem however is that these transitions are rather weak. The laser needs a lot of repeats  (200+ QWs)</a:t>
            </a:r>
          </a:p>
        </p:txBody>
      </p:sp>
      <p:sp>
        <p:nvSpPr>
          <p:cNvPr id="47" name="TextBox 46"/>
          <p:cNvSpPr txBox="1"/>
          <p:nvPr/>
        </p:nvSpPr>
        <p:spPr>
          <a:xfrm>
            <a:off x="5536453" y="4752130"/>
            <a:ext cx="3491098" cy="1200329"/>
          </a:xfrm>
          <a:prstGeom prst="rect">
            <a:avLst/>
          </a:prstGeom>
          <a:noFill/>
        </p:spPr>
        <p:txBody>
          <a:bodyPr wrap="square" rtlCol="0">
            <a:spAutoFit/>
          </a:bodyPr>
          <a:lstStyle/>
          <a:p>
            <a:r>
              <a:rPr lang="en-GB" dirty="0" smtClean="0">
                <a:solidFill>
                  <a:srgbClr val="080808"/>
                </a:solidFill>
              </a:rPr>
              <a:t>For the quantum cascade structure this can mean &gt; 10</a:t>
            </a:r>
            <a:r>
              <a:rPr lang="en-GB" dirty="0" smtClean="0">
                <a:solidFill>
                  <a:srgbClr val="080808"/>
                </a:solidFill>
                <a:latin typeface="Symbol" pitchFamily="18" charset="2"/>
              </a:rPr>
              <a:t>m</a:t>
            </a:r>
            <a:r>
              <a:rPr lang="en-GB" dirty="0" smtClean="0">
                <a:solidFill>
                  <a:srgbClr val="080808"/>
                </a:solidFill>
              </a:rPr>
              <a:t>m of growth and over 3000 interfaces</a:t>
            </a:r>
            <a:endParaRPr lang="en-GB" dirty="0">
              <a:solidFill>
                <a:srgbClr val="080808"/>
              </a:solidFill>
            </a:endParaRPr>
          </a:p>
        </p:txBody>
      </p:sp>
      <p:sp>
        <p:nvSpPr>
          <p:cNvPr id="51" name="Title 1"/>
          <p:cNvSpPr txBox="1">
            <a:spLocks noGrp="1"/>
          </p:cNvSpPr>
          <p:nvPr>
            <p:ph type="title"/>
          </p:nvPr>
        </p:nvSpPr>
        <p:spPr>
          <a:xfrm>
            <a:off x="457200" y="274638"/>
            <a:ext cx="4978896" cy="63408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a:noFill/>
                </a:ln>
                <a:solidFill>
                  <a:srgbClr val="002060"/>
                </a:solidFill>
                <a:effectLst/>
                <a:uLnTx/>
                <a:uFillTx/>
                <a:latin typeface="+mj-lt"/>
                <a:ea typeface="+mj-ea"/>
                <a:cs typeface="+mj-cs"/>
              </a:rPr>
              <a:t>Quantum Wells</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pic>
        <p:nvPicPr>
          <p:cNvPr id="397314" name="Picture 2" descr="http://fet.physik.hu-berlin.de/research/qcl/ibVSis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660" y="2457122"/>
            <a:ext cx="3864561" cy="239473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6" descr="http://www.doitpoms.ac.uk/tlplib/epitaxial-growth/images/tem_AlGa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032054" y="579329"/>
            <a:ext cx="4464496" cy="35391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37789" y="1556792"/>
            <a:ext cx="4572000" cy="646331"/>
          </a:xfrm>
          <a:prstGeom prst="rect">
            <a:avLst/>
          </a:prstGeom>
        </p:spPr>
        <p:txBody>
          <a:bodyPr>
            <a:spAutoFit/>
          </a:bodyPr>
          <a:lstStyle/>
          <a:p>
            <a:pPr marL="0">
              <a:buNone/>
            </a:pPr>
            <a:r>
              <a:rPr lang="en-GB" dirty="0"/>
              <a:t>This is probably the ultimate in </a:t>
            </a:r>
            <a:r>
              <a:rPr lang="en-GB" dirty="0" smtClean="0"/>
              <a:t>epitaxial quantum well structure.</a:t>
            </a:r>
            <a:endParaRPr lang="en-GB" dirty="0"/>
          </a:p>
        </p:txBody>
      </p:sp>
    </p:spTree>
    <p:extLst>
      <p:ext uri="{BB962C8B-B14F-4D97-AF65-F5344CB8AC3E}">
        <p14:creationId xmlns:p14="http://schemas.microsoft.com/office/powerpoint/2010/main" val="29415129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59789"/>
            <a:ext cx="2448272" cy="428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522986" y="990870"/>
            <a:ext cx="5256584" cy="461665"/>
          </a:xfrm>
          <a:prstGeom prst="rect">
            <a:avLst/>
          </a:prstGeom>
          <a:noFill/>
        </p:spPr>
        <p:txBody>
          <a:bodyPr wrap="square" rtlCol="0">
            <a:spAutoFit/>
          </a:bodyPr>
          <a:lstStyle/>
          <a:p>
            <a:r>
              <a:rPr lang="en-US" sz="2400" dirty="0" smtClean="0">
                <a:solidFill>
                  <a:prstClr val="black"/>
                </a:solidFill>
                <a:latin typeface="Calibri"/>
              </a:rPr>
              <a:t>Patterned/Selective growth</a:t>
            </a:r>
            <a:endParaRPr lang="fr-FR" sz="2400" dirty="0">
              <a:solidFill>
                <a:prstClr val="black"/>
              </a:solidFill>
              <a:latin typeface="Calibri"/>
            </a:endParaRPr>
          </a:p>
        </p:txBody>
      </p:sp>
      <p:sp>
        <p:nvSpPr>
          <p:cNvPr id="8" name="Title 1"/>
          <p:cNvSpPr txBox="1">
            <a:spLocks noGrp="1"/>
          </p:cNvSpPr>
          <p:nvPr>
            <p:ph type="title"/>
          </p:nvPr>
        </p:nvSpPr>
        <p:spPr>
          <a:xfrm>
            <a:off x="457200" y="274638"/>
            <a:ext cx="8229600"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a:noFill/>
                </a:ln>
                <a:solidFill>
                  <a:srgbClr val="002060"/>
                </a:solidFill>
                <a:effectLst/>
                <a:uLnTx/>
                <a:uFillTx/>
                <a:latin typeface="+mj-lt"/>
                <a:ea typeface="+mj-ea"/>
                <a:cs typeface="+mj-cs"/>
              </a:rPr>
              <a:t>Nanostructures- patterned</a:t>
            </a:r>
            <a:r>
              <a:rPr kumimoji="0" lang="en-GB" sz="3600" b="1" i="0" u="none" strike="noStrike" kern="1200" cap="none" spc="0" normalizeH="0" noProof="0" dirty="0" smtClean="0">
                <a:ln>
                  <a:noFill/>
                </a:ln>
                <a:solidFill>
                  <a:srgbClr val="002060"/>
                </a:solidFill>
                <a:effectLst/>
                <a:uLnTx/>
                <a:uFillTx/>
                <a:latin typeface="+mj-lt"/>
                <a:ea typeface="+mj-ea"/>
                <a:cs typeface="+mj-cs"/>
              </a:rPr>
              <a:t> growth</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grpSp>
        <p:nvGrpSpPr>
          <p:cNvPr id="9" name="Group 3"/>
          <p:cNvGrpSpPr>
            <a:grpSpLocks/>
          </p:cNvGrpSpPr>
          <p:nvPr/>
        </p:nvGrpSpPr>
        <p:grpSpPr bwMode="auto">
          <a:xfrm>
            <a:off x="3324710" y="2132856"/>
            <a:ext cx="2615442" cy="3985207"/>
            <a:chOff x="-42" y="945"/>
            <a:chExt cx="1914" cy="2903"/>
          </a:xfrm>
        </p:grpSpPr>
        <p:grpSp>
          <p:nvGrpSpPr>
            <p:cNvPr id="10" name="Group 4"/>
            <p:cNvGrpSpPr>
              <a:grpSpLocks noChangeAspect="1"/>
            </p:cNvGrpSpPr>
            <p:nvPr/>
          </p:nvGrpSpPr>
          <p:grpSpPr bwMode="auto">
            <a:xfrm>
              <a:off x="160" y="2497"/>
              <a:ext cx="1712" cy="1351"/>
              <a:chOff x="3358" y="1797"/>
              <a:chExt cx="2544" cy="2007"/>
            </a:xfrm>
          </p:grpSpPr>
          <p:pic>
            <p:nvPicPr>
              <p:cNvPr id="1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8" y="1797"/>
                <a:ext cx="2544" cy="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a:spLocks noChangeAspect="1" noChangeArrowheads="1"/>
              </p:cNvSpPr>
              <p:nvPr/>
            </p:nvSpPr>
            <p:spPr bwMode="auto">
              <a:xfrm>
                <a:off x="5366" y="3455"/>
                <a:ext cx="337"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defPPr>
                  <a:defRPr lang="en-US"/>
                </a:defPPr>
                <a:lvl1pPr algn="l" rtl="0" eaLnBrk="0" fontAlgn="base" hangingPunct="0">
                  <a:spcBef>
                    <a:spcPct val="0"/>
                  </a:spcBef>
                  <a:spcAft>
                    <a:spcPct val="0"/>
                  </a:spcAft>
                  <a:defRPr sz="2400" kern="1200">
                    <a:solidFill>
                      <a:schemeClr val="tx1"/>
                    </a:solidFill>
                    <a:latin typeface="Helvetica" charset="0"/>
                    <a:ea typeface="+mn-ea"/>
                    <a:cs typeface="+mn-cs"/>
                  </a:defRPr>
                </a:lvl1pPr>
                <a:lvl2pPr marL="457200" algn="l" rtl="0" eaLnBrk="0" fontAlgn="base" hangingPunct="0">
                  <a:spcBef>
                    <a:spcPct val="0"/>
                  </a:spcBef>
                  <a:spcAft>
                    <a:spcPct val="0"/>
                  </a:spcAft>
                  <a:defRPr sz="2400" kern="1200">
                    <a:solidFill>
                      <a:schemeClr val="tx1"/>
                    </a:solidFill>
                    <a:latin typeface="Helvetica" charset="0"/>
                    <a:ea typeface="+mn-ea"/>
                    <a:cs typeface="+mn-cs"/>
                  </a:defRPr>
                </a:lvl2pPr>
                <a:lvl3pPr marL="914400" algn="l" rtl="0" eaLnBrk="0" fontAlgn="base" hangingPunct="0">
                  <a:spcBef>
                    <a:spcPct val="0"/>
                  </a:spcBef>
                  <a:spcAft>
                    <a:spcPct val="0"/>
                  </a:spcAft>
                  <a:defRPr sz="2400" kern="1200">
                    <a:solidFill>
                      <a:schemeClr val="tx1"/>
                    </a:solidFill>
                    <a:latin typeface="Helvetica" charset="0"/>
                    <a:ea typeface="+mn-ea"/>
                    <a:cs typeface="+mn-cs"/>
                  </a:defRPr>
                </a:lvl3pPr>
                <a:lvl4pPr marL="1371600" algn="l" rtl="0" eaLnBrk="0" fontAlgn="base" hangingPunct="0">
                  <a:spcBef>
                    <a:spcPct val="0"/>
                  </a:spcBef>
                  <a:spcAft>
                    <a:spcPct val="0"/>
                  </a:spcAft>
                  <a:defRPr sz="2400" kern="1200">
                    <a:solidFill>
                      <a:schemeClr val="tx1"/>
                    </a:solidFill>
                    <a:latin typeface="Helvetica" charset="0"/>
                    <a:ea typeface="+mn-ea"/>
                    <a:cs typeface="+mn-cs"/>
                  </a:defRPr>
                </a:lvl4pPr>
                <a:lvl5pPr marL="1828800" algn="l" rtl="0" eaLnBrk="0" fontAlgn="base" hangingPunct="0">
                  <a:spcBef>
                    <a:spcPct val="0"/>
                  </a:spcBef>
                  <a:spcAft>
                    <a:spcPct val="0"/>
                  </a:spcAft>
                  <a:defRPr sz="2400" kern="1200">
                    <a:solidFill>
                      <a:schemeClr val="tx1"/>
                    </a:solidFill>
                    <a:latin typeface="Helvetica" charset="0"/>
                    <a:ea typeface="+mn-ea"/>
                    <a:cs typeface="+mn-cs"/>
                  </a:defRPr>
                </a:lvl5pPr>
                <a:lvl6pPr marL="2286000" algn="l" defTabSz="914400" rtl="0" eaLnBrk="1" latinLnBrk="0" hangingPunct="1">
                  <a:defRPr sz="2400" kern="1200">
                    <a:solidFill>
                      <a:schemeClr val="tx1"/>
                    </a:solidFill>
                    <a:latin typeface="Helvetica" charset="0"/>
                    <a:ea typeface="+mn-ea"/>
                    <a:cs typeface="+mn-cs"/>
                  </a:defRPr>
                </a:lvl6pPr>
                <a:lvl7pPr marL="2743200" algn="l" defTabSz="914400" rtl="0" eaLnBrk="1" latinLnBrk="0" hangingPunct="1">
                  <a:defRPr sz="2400" kern="1200">
                    <a:solidFill>
                      <a:schemeClr val="tx1"/>
                    </a:solidFill>
                    <a:latin typeface="Helvetica" charset="0"/>
                    <a:ea typeface="+mn-ea"/>
                    <a:cs typeface="+mn-cs"/>
                  </a:defRPr>
                </a:lvl7pPr>
                <a:lvl8pPr marL="3200400" algn="l" defTabSz="914400" rtl="0" eaLnBrk="1" latinLnBrk="0" hangingPunct="1">
                  <a:defRPr sz="2400" kern="1200">
                    <a:solidFill>
                      <a:schemeClr val="tx1"/>
                    </a:solidFill>
                    <a:latin typeface="Helvetica" charset="0"/>
                    <a:ea typeface="+mn-ea"/>
                    <a:cs typeface="+mn-cs"/>
                  </a:defRPr>
                </a:lvl8pPr>
                <a:lvl9pPr marL="3657600" algn="l" defTabSz="914400" rtl="0" eaLnBrk="1" latinLnBrk="0" hangingPunct="1">
                  <a:defRPr sz="2400" kern="1200">
                    <a:solidFill>
                      <a:schemeClr val="tx1"/>
                    </a:solidFill>
                    <a:latin typeface="Helvetica" charset="0"/>
                    <a:ea typeface="+mn-ea"/>
                    <a:cs typeface="+mn-cs"/>
                  </a:defRPr>
                </a:lvl9pPr>
              </a:lstStyle>
              <a:p>
                <a:r>
                  <a:rPr kumimoji="1" lang="en-US" sz="1400" b="1">
                    <a:solidFill>
                      <a:srgbClr val="FFFFFF"/>
                    </a:solidFill>
                    <a:latin typeface="Arial" charset="0"/>
                  </a:rPr>
                  <a:t>1µm</a:t>
                </a:r>
              </a:p>
            </p:txBody>
          </p:sp>
          <p:sp>
            <p:nvSpPr>
              <p:cNvPr id="16" name="Rectangle 15"/>
              <p:cNvSpPr>
                <a:spLocks noChangeAspect="1" noChangeArrowheads="1"/>
              </p:cNvSpPr>
              <p:nvPr/>
            </p:nvSpPr>
            <p:spPr bwMode="auto">
              <a:xfrm>
                <a:off x="4224" y="2977"/>
                <a:ext cx="507"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defPPr>
                  <a:defRPr lang="en-US"/>
                </a:defPPr>
                <a:lvl1pPr algn="l" rtl="0" eaLnBrk="0" fontAlgn="base" hangingPunct="0">
                  <a:spcBef>
                    <a:spcPct val="0"/>
                  </a:spcBef>
                  <a:spcAft>
                    <a:spcPct val="0"/>
                  </a:spcAft>
                  <a:defRPr sz="2400" kern="1200">
                    <a:solidFill>
                      <a:schemeClr val="tx1"/>
                    </a:solidFill>
                    <a:latin typeface="Helvetica" charset="0"/>
                    <a:ea typeface="+mn-ea"/>
                    <a:cs typeface="+mn-cs"/>
                  </a:defRPr>
                </a:lvl1pPr>
                <a:lvl2pPr marL="457200" algn="l" rtl="0" eaLnBrk="0" fontAlgn="base" hangingPunct="0">
                  <a:spcBef>
                    <a:spcPct val="0"/>
                  </a:spcBef>
                  <a:spcAft>
                    <a:spcPct val="0"/>
                  </a:spcAft>
                  <a:defRPr sz="2400" kern="1200">
                    <a:solidFill>
                      <a:schemeClr val="tx1"/>
                    </a:solidFill>
                    <a:latin typeface="Helvetica" charset="0"/>
                    <a:ea typeface="+mn-ea"/>
                    <a:cs typeface="+mn-cs"/>
                  </a:defRPr>
                </a:lvl2pPr>
                <a:lvl3pPr marL="914400" algn="l" rtl="0" eaLnBrk="0" fontAlgn="base" hangingPunct="0">
                  <a:spcBef>
                    <a:spcPct val="0"/>
                  </a:spcBef>
                  <a:spcAft>
                    <a:spcPct val="0"/>
                  </a:spcAft>
                  <a:defRPr sz="2400" kern="1200">
                    <a:solidFill>
                      <a:schemeClr val="tx1"/>
                    </a:solidFill>
                    <a:latin typeface="Helvetica" charset="0"/>
                    <a:ea typeface="+mn-ea"/>
                    <a:cs typeface="+mn-cs"/>
                  </a:defRPr>
                </a:lvl3pPr>
                <a:lvl4pPr marL="1371600" algn="l" rtl="0" eaLnBrk="0" fontAlgn="base" hangingPunct="0">
                  <a:spcBef>
                    <a:spcPct val="0"/>
                  </a:spcBef>
                  <a:spcAft>
                    <a:spcPct val="0"/>
                  </a:spcAft>
                  <a:defRPr sz="2400" kern="1200">
                    <a:solidFill>
                      <a:schemeClr val="tx1"/>
                    </a:solidFill>
                    <a:latin typeface="Helvetica" charset="0"/>
                    <a:ea typeface="+mn-ea"/>
                    <a:cs typeface="+mn-cs"/>
                  </a:defRPr>
                </a:lvl4pPr>
                <a:lvl5pPr marL="1828800" algn="l" rtl="0" eaLnBrk="0" fontAlgn="base" hangingPunct="0">
                  <a:spcBef>
                    <a:spcPct val="0"/>
                  </a:spcBef>
                  <a:spcAft>
                    <a:spcPct val="0"/>
                  </a:spcAft>
                  <a:defRPr sz="2400" kern="1200">
                    <a:solidFill>
                      <a:schemeClr val="tx1"/>
                    </a:solidFill>
                    <a:latin typeface="Helvetica" charset="0"/>
                    <a:ea typeface="+mn-ea"/>
                    <a:cs typeface="+mn-cs"/>
                  </a:defRPr>
                </a:lvl5pPr>
                <a:lvl6pPr marL="2286000" algn="l" defTabSz="914400" rtl="0" eaLnBrk="1" latinLnBrk="0" hangingPunct="1">
                  <a:defRPr sz="2400" kern="1200">
                    <a:solidFill>
                      <a:schemeClr val="tx1"/>
                    </a:solidFill>
                    <a:latin typeface="Helvetica" charset="0"/>
                    <a:ea typeface="+mn-ea"/>
                    <a:cs typeface="+mn-cs"/>
                  </a:defRPr>
                </a:lvl6pPr>
                <a:lvl7pPr marL="2743200" algn="l" defTabSz="914400" rtl="0" eaLnBrk="1" latinLnBrk="0" hangingPunct="1">
                  <a:defRPr sz="2400" kern="1200">
                    <a:solidFill>
                      <a:schemeClr val="tx1"/>
                    </a:solidFill>
                    <a:latin typeface="Helvetica" charset="0"/>
                    <a:ea typeface="+mn-ea"/>
                    <a:cs typeface="+mn-cs"/>
                  </a:defRPr>
                </a:lvl7pPr>
                <a:lvl8pPr marL="3200400" algn="l" defTabSz="914400" rtl="0" eaLnBrk="1" latinLnBrk="0" hangingPunct="1">
                  <a:defRPr sz="2400" kern="1200">
                    <a:solidFill>
                      <a:schemeClr val="tx1"/>
                    </a:solidFill>
                    <a:latin typeface="Helvetica" charset="0"/>
                    <a:ea typeface="+mn-ea"/>
                    <a:cs typeface="+mn-cs"/>
                  </a:defRPr>
                </a:lvl8pPr>
                <a:lvl9pPr marL="3657600" algn="l" defTabSz="914400" rtl="0" eaLnBrk="1" latinLnBrk="0" hangingPunct="1">
                  <a:defRPr sz="2400" kern="1200">
                    <a:solidFill>
                      <a:schemeClr val="tx1"/>
                    </a:solidFill>
                    <a:latin typeface="Helvetica" charset="0"/>
                    <a:ea typeface="+mn-ea"/>
                    <a:cs typeface="+mn-cs"/>
                  </a:defRPr>
                </a:lvl9pPr>
              </a:lstStyle>
              <a:p>
                <a:r>
                  <a:rPr kumimoji="1" lang="en-US" sz="1400" b="1">
                    <a:solidFill>
                      <a:srgbClr val="A50021"/>
                    </a:solidFill>
                    <a:latin typeface="Arial" charset="0"/>
                  </a:rPr>
                  <a:t>(111)B</a:t>
                </a:r>
                <a:endParaRPr kumimoji="1" lang="en-US" sz="1600" b="1">
                  <a:solidFill>
                    <a:srgbClr val="FFFFFF"/>
                  </a:solidFill>
                  <a:latin typeface="Arial" charset="0"/>
                </a:endParaRPr>
              </a:p>
            </p:txBody>
          </p:sp>
          <p:sp>
            <p:nvSpPr>
              <p:cNvPr id="17" name="Rectangle 16"/>
              <p:cNvSpPr>
                <a:spLocks noChangeAspect="1" noChangeArrowheads="1"/>
              </p:cNvSpPr>
              <p:nvPr/>
            </p:nvSpPr>
            <p:spPr bwMode="auto">
              <a:xfrm>
                <a:off x="3660" y="2651"/>
                <a:ext cx="527"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defPPr>
                  <a:defRPr lang="en-US"/>
                </a:defPPr>
                <a:lvl1pPr algn="l" rtl="0" eaLnBrk="0" fontAlgn="base" hangingPunct="0">
                  <a:spcBef>
                    <a:spcPct val="0"/>
                  </a:spcBef>
                  <a:spcAft>
                    <a:spcPct val="0"/>
                  </a:spcAft>
                  <a:defRPr sz="2400" kern="1200">
                    <a:solidFill>
                      <a:schemeClr val="tx1"/>
                    </a:solidFill>
                    <a:latin typeface="Helvetica" charset="0"/>
                    <a:ea typeface="+mn-ea"/>
                    <a:cs typeface="+mn-cs"/>
                  </a:defRPr>
                </a:lvl1pPr>
                <a:lvl2pPr marL="457200" algn="l" rtl="0" eaLnBrk="0" fontAlgn="base" hangingPunct="0">
                  <a:spcBef>
                    <a:spcPct val="0"/>
                  </a:spcBef>
                  <a:spcAft>
                    <a:spcPct val="0"/>
                  </a:spcAft>
                  <a:defRPr sz="2400" kern="1200">
                    <a:solidFill>
                      <a:schemeClr val="tx1"/>
                    </a:solidFill>
                    <a:latin typeface="Helvetica" charset="0"/>
                    <a:ea typeface="+mn-ea"/>
                    <a:cs typeface="+mn-cs"/>
                  </a:defRPr>
                </a:lvl2pPr>
                <a:lvl3pPr marL="914400" algn="l" rtl="0" eaLnBrk="0" fontAlgn="base" hangingPunct="0">
                  <a:spcBef>
                    <a:spcPct val="0"/>
                  </a:spcBef>
                  <a:spcAft>
                    <a:spcPct val="0"/>
                  </a:spcAft>
                  <a:defRPr sz="2400" kern="1200">
                    <a:solidFill>
                      <a:schemeClr val="tx1"/>
                    </a:solidFill>
                    <a:latin typeface="Helvetica" charset="0"/>
                    <a:ea typeface="+mn-ea"/>
                    <a:cs typeface="+mn-cs"/>
                  </a:defRPr>
                </a:lvl3pPr>
                <a:lvl4pPr marL="1371600" algn="l" rtl="0" eaLnBrk="0" fontAlgn="base" hangingPunct="0">
                  <a:spcBef>
                    <a:spcPct val="0"/>
                  </a:spcBef>
                  <a:spcAft>
                    <a:spcPct val="0"/>
                  </a:spcAft>
                  <a:defRPr sz="2400" kern="1200">
                    <a:solidFill>
                      <a:schemeClr val="tx1"/>
                    </a:solidFill>
                    <a:latin typeface="Helvetica" charset="0"/>
                    <a:ea typeface="+mn-ea"/>
                    <a:cs typeface="+mn-cs"/>
                  </a:defRPr>
                </a:lvl4pPr>
                <a:lvl5pPr marL="1828800" algn="l" rtl="0" eaLnBrk="0" fontAlgn="base" hangingPunct="0">
                  <a:spcBef>
                    <a:spcPct val="0"/>
                  </a:spcBef>
                  <a:spcAft>
                    <a:spcPct val="0"/>
                  </a:spcAft>
                  <a:defRPr sz="2400" kern="1200">
                    <a:solidFill>
                      <a:schemeClr val="tx1"/>
                    </a:solidFill>
                    <a:latin typeface="Helvetica" charset="0"/>
                    <a:ea typeface="+mn-ea"/>
                    <a:cs typeface="+mn-cs"/>
                  </a:defRPr>
                </a:lvl5pPr>
                <a:lvl6pPr marL="2286000" algn="l" defTabSz="914400" rtl="0" eaLnBrk="1" latinLnBrk="0" hangingPunct="1">
                  <a:defRPr sz="2400" kern="1200">
                    <a:solidFill>
                      <a:schemeClr val="tx1"/>
                    </a:solidFill>
                    <a:latin typeface="Helvetica" charset="0"/>
                    <a:ea typeface="+mn-ea"/>
                    <a:cs typeface="+mn-cs"/>
                  </a:defRPr>
                </a:lvl6pPr>
                <a:lvl7pPr marL="2743200" algn="l" defTabSz="914400" rtl="0" eaLnBrk="1" latinLnBrk="0" hangingPunct="1">
                  <a:defRPr sz="2400" kern="1200">
                    <a:solidFill>
                      <a:schemeClr val="tx1"/>
                    </a:solidFill>
                    <a:latin typeface="Helvetica" charset="0"/>
                    <a:ea typeface="+mn-ea"/>
                    <a:cs typeface="+mn-cs"/>
                  </a:defRPr>
                </a:lvl7pPr>
                <a:lvl8pPr marL="3200400" algn="l" defTabSz="914400" rtl="0" eaLnBrk="1" latinLnBrk="0" hangingPunct="1">
                  <a:defRPr sz="2400" kern="1200">
                    <a:solidFill>
                      <a:schemeClr val="tx1"/>
                    </a:solidFill>
                    <a:latin typeface="Helvetica" charset="0"/>
                    <a:ea typeface="+mn-ea"/>
                    <a:cs typeface="+mn-cs"/>
                  </a:defRPr>
                </a:lvl8pPr>
                <a:lvl9pPr marL="3657600" algn="l" defTabSz="914400" rtl="0" eaLnBrk="1" latinLnBrk="0" hangingPunct="1">
                  <a:defRPr sz="2400" kern="1200">
                    <a:solidFill>
                      <a:schemeClr val="tx1"/>
                    </a:solidFill>
                    <a:latin typeface="Helvetica" charset="0"/>
                    <a:ea typeface="+mn-ea"/>
                    <a:cs typeface="+mn-cs"/>
                  </a:defRPr>
                </a:lvl9pPr>
              </a:lstStyle>
              <a:p>
                <a:r>
                  <a:rPr kumimoji="1" lang="en-US" sz="1400" b="1">
                    <a:solidFill>
                      <a:srgbClr val="A50021"/>
                    </a:solidFill>
                    <a:latin typeface="Arial" charset="0"/>
                  </a:rPr>
                  <a:t>{111}A</a:t>
                </a:r>
                <a:endParaRPr kumimoji="1" lang="en-US" sz="1400" b="1">
                  <a:solidFill>
                    <a:srgbClr val="FFFFFF"/>
                  </a:solidFill>
                  <a:latin typeface="Arial" charset="0"/>
                </a:endParaRPr>
              </a:p>
            </p:txBody>
          </p:sp>
          <p:sp>
            <p:nvSpPr>
              <p:cNvPr id="18" name="Line 9"/>
              <p:cNvSpPr>
                <a:spLocks noChangeAspect="1" noChangeShapeType="1"/>
              </p:cNvSpPr>
              <p:nvPr/>
            </p:nvSpPr>
            <p:spPr bwMode="auto">
              <a:xfrm flipH="1" flipV="1">
                <a:off x="3709" y="2299"/>
                <a:ext cx="50" cy="352"/>
              </a:xfrm>
              <a:prstGeom prst="line">
                <a:avLst/>
              </a:prstGeom>
              <a:noFill/>
              <a:ln w="28575">
                <a:solidFill>
                  <a:srgbClr val="A5002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Helvetica" charset="0"/>
                    <a:ea typeface="+mn-ea"/>
                    <a:cs typeface="+mn-cs"/>
                  </a:defRPr>
                </a:lvl1pPr>
                <a:lvl2pPr marL="457200" algn="l" rtl="0" eaLnBrk="0" fontAlgn="base" hangingPunct="0">
                  <a:spcBef>
                    <a:spcPct val="0"/>
                  </a:spcBef>
                  <a:spcAft>
                    <a:spcPct val="0"/>
                  </a:spcAft>
                  <a:defRPr sz="2400" kern="1200">
                    <a:solidFill>
                      <a:schemeClr val="tx1"/>
                    </a:solidFill>
                    <a:latin typeface="Helvetica" charset="0"/>
                    <a:ea typeface="+mn-ea"/>
                    <a:cs typeface="+mn-cs"/>
                  </a:defRPr>
                </a:lvl2pPr>
                <a:lvl3pPr marL="914400" algn="l" rtl="0" eaLnBrk="0" fontAlgn="base" hangingPunct="0">
                  <a:spcBef>
                    <a:spcPct val="0"/>
                  </a:spcBef>
                  <a:spcAft>
                    <a:spcPct val="0"/>
                  </a:spcAft>
                  <a:defRPr sz="2400" kern="1200">
                    <a:solidFill>
                      <a:schemeClr val="tx1"/>
                    </a:solidFill>
                    <a:latin typeface="Helvetica" charset="0"/>
                    <a:ea typeface="+mn-ea"/>
                    <a:cs typeface="+mn-cs"/>
                  </a:defRPr>
                </a:lvl3pPr>
                <a:lvl4pPr marL="1371600" algn="l" rtl="0" eaLnBrk="0" fontAlgn="base" hangingPunct="0">
                  <a:spcBef>
                    <a:spcPct val="0"/>
                  </a:spcBef>
                  <a:spcAft>
                    <a:spcPct val="0"/>
                  </a:spcAft>
                  <a:defRPr sz="2400" kern="1200">
                    <a:solidFill>
                      <a:schemeClr val="tx1"/>
                    </a:solidFill>
                    <a:latin typeface="Helvetica" charset="0"/>
                    <a:ea typeface="+mn-ea"/>
                    <a:cs typeface="+mn-cs"/>
                  </a:defRPr>
                </a:lvl4pPr>
                <a:lvl5pPr marL="1828800" algn="l" rtl="0" eaLnBrk="0" fontAlgn="base" hangingPunct="0">
                  <a:spcBef>
                    <a:spcPct val="0"/>
                  </a:spcBef>
                  <a:spcAft>
                    <a:spcPct val="0"/>
                  </a:spcAft>
                  <a:defRPr sz="2400" kern="1200">
                    <a:solidFill>
                      <a:schemeClr val="tx1"/>
                    </a:solidFill>
                    <a:latin typeface="Helvetica" charset="0"/>
                    <a:ea typeface="+mn-ea"/>
                    <a:cs typeface="+mn-cs"/>
                  </a:defRPr>
                </a:lvl5pPr>
                <a:lvl6pPr marL="2286000" algn="l" defTabSz="914400" rtl="0" eaLnBrk="1" latinLnBrk="0" hangingPunct="1">
                  <a:defRPr sz="2400" kern="1200">
                    <a:solidFill>
                      <a:schemeClr val="tx1"/>
                    </a:solidFill>
                    <a:latin typeface="Helvetica" charset="0"/>
                    <a:ea typeface="+mn-ea"/>
                    <a:cs typeface="+mn-cs"/>
                  </a:defRPr>
                </a:lvl6pPr>
                <a:lvl7pPr marL="2743200" algn="l" defTabSz="914400" rtl="0" eaLnBrk="1" latinLnBrk="0" hangingPunct="1">
                  <a:defRPr sz="2400" kern="1200">
                    <a:solidFill>
                      <a:schemeClr val="tx1"/>
                    </a:solidFill>
                    <a:latin typeface="Helvetica" charset="0"/>
                    <a:ea typeface="+mn-ea"/>
                    <a:cs typeface="+mn-cs"/>
                  </a:defRPr>
                </a:lvl7pPr>
                <a:lvl8pPr marL="3200400" algn="l" defTabSz="914400" rtl="0" eaLnBrk="1" latinLnBrk="0" hangingPunct="1">
                  <a:defRPr sz="2400" kern="1200">
                    <a:solidFill>
                      <a:schemeClr val="tx1"/>
                    </a:solidFill>
                    <a:latin typeface="Helvetica" charset="0"/>
                    <a:ea typeface="+mn-ea"/>
                    <a:cs typeface="+mn-cs"/>
                  </a:defRPr>
                </a:lvl8pPr>
                <a:lvl9pPr marL="3657600" algn="l" defTabSz="914400" rtl="0" eaLnBrk="1" latinLnBrk="0" hangingPunct="1">
                  <a:defRPr sz="2400" kern="1200">
                    <a:solidFill>
                      <a:schemeClr val="tx1"/>
                    </a:solidFill>
                    <a:latin typeface="Helvetica" charset="0"/>
                    <a:ea typeface="+mn-ea"/>
                    <a:cs typeface="+mn-cs"/>
                  </a:defRPr>
                </a:lvl9pPr>
              </a:lstStyle>
              <a:p>
                <a:endParaRPr lang="fr-FR">
                  <a:solidFill>
                    <a:prstClr val="black"/>
                  </a:solidFill>
                </a:endParaRPr>
              </a:p>
            </p:txBody>
          </p:sp>
          <p:sp>
            <p:nvSpPr>
              <p:cNvPr id="19" name="Line 10"/>
              <p:cNvSpPr>
                <a:spLocks noChangeAspect="1" noChangeShapeType="1"/>
              </p:cNvSpPr>
              <p:nvPr/>
            </p:nvSpPr>
            <p:spPr bwMode="auto">
              <a:xfrm flipV="1">
                <a:off x="3860" y="2249"/>
                <a:ext cx="50" cy="402"/>
              </a:xfrm>
              <a:prstGeom prst="line">
                <a:avLst/>
              </a:prstGeom>
              <a:noFill/>
              <a:ln w="28575">
                <a:solidFill>
                  <a:srgbClr val="A5002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Helvetica" charset="0"/>
                    <a:ea typeface="+mn-ea"/>
                    <a:cs typeface="+mn-cs"/>
                  </a:defRPr>
                </a:lvl1pPr>
                <a:lvl2pPr marL="457200" algn="l" rtl="0" eaLnBrk="0" fontAlgn="base" hangingPunct="0">
                  <a:spcBef>
                    <a:spcPct val="0"/>
                  </a:spcBef>
                  <a:spcAft>
                    <a:spcPct val="0"/>
                  </a:spcAft>
                  <a:defRPr sz="2400" kern="1200">
                    <a:solidFill>
                      <a:schemeClr val="tx1"/>
                    </a:solidFill>
                    <a:latin typeface="Helvetica" charset="0"/>
                    <a:ea typeface="+mn-ea"/>
                    <a:cs typeface="+mn-cs"/>
                  </a:defRPr>
                </a:lvl2pPr>
                <a:lvl3pPr marL="914400" algn="l" rtl="0" eaLnBrk="0" fontAlgn="base" hangingPunct="0">
                  <a:spcBef>
                    <a:spcPct val="0"/>
                  </a:spcBef>
                  <a:spcAft>
                    <a:spcPct val="0"/>
                  </a:spcAft>
                  <a:defRPr sz="2400" kern="1200">
                    <a:solidFill>
                      <a:schemeClr val="tx1"/>
                    </a:solidFill>
                    <a:latin typeface="Helvetica" charset="0"/>
                    <a:ea typeface="+mn-ea"/>
                    <a:cs typeface="+mn-cs"/>
                  </a:defRPr>
                </a:lvl3pPr>
                <a:lvl4pPr marL="1371600" algn="l" rtl="0" eaLnBrk="0" fontAlgn="base" hangingPunct="0">
                  <a:spcBef>
                    <a:spcPct val="0"/>
                  </a:spcBef>
                  <a:spcAft>
                    <a:spcPct val="0"/>
                  </a:spcAft>
                  <a:defRPr sz="2400" kern="1200">
                    <a:solidFill>
                      <a:schemeClr val="tx1"/>
                    </a:solidFill>
                    <a:latin typeface="Helvetica" charset="0"/>
                    <a:ea typeface="+mn-ea"/>
                    <a:cs typeface="+mn-cs"/>
                  </a:defRPr>
                </a:lvl4pPr>
                <a:lvl5pPr marL="1828800" algn="l" rtl="0" eaLnBrk="0" fontAlgn="base" hangingPunct="0">
                  <a:spcBef>
                    <a:spcPct val="0"/>
                  </a:spcBef>
                  <a:spcAft>
                    <a:spcPct val="0"/>
                  </a:spcAft>
                  <a:defRPr sz="2400" kern="1200">
                    <a:solidFill>
                      <a:schemeClr val="tx1"/>
                    </a:solidFill>
                    <a:latin typeface="Helvetica" charset="0"/>
                    <a:ea typeface="+mn-ea"/>
                    <a:cs typeface="+mn-cs"/>
                  </a:defRPr>
                </a:lvl5pPr>
                <a:lvl6pPr marL="2286000" algn="l" defTabSz="914400" rtl="0" eaLnBrk="1" latinLnBrk="0" hangingPunct="1">
                  <a:defRPr sz="2400" kern="1200">
                    <a:solidFill>
                      <a:schemeClr val="tx1"/>
                    </a:solidFill>
                    <a:latin typeface="Helvetica" charset="0"/>
                    <a:ea typeface="+mn-ea"/>
                    <a:cs typeface="+mn-cs"/>
                  </a:defRPr>
                </a:lvl6pPr>
                <a:lvl7pPr marL="2743200" algn="l" defTabSz="914400" rtl="0" eaLnBrk="1" latinLnBrk="0" hangingPunct="1">
                  <a:defRPr sz="2400" kern="1200">
                    <a:solidFill>
                      <a:schemeClr val="tx1"/>
                    </a:solidFill>
                    <a:latin typeface="Helvetica" charset="0"/>
                    <a:ea typeface="+mn-ea"/>
                    <a:cs typeface="+mn-cs"/>
                  </a:defRPr>
                </a:lvl7pPr>
                <a:lvl8pPr marL="3200400" algn="l" defTabSz="914400" rtl="0" eaLnBrk="1" latinLnBrk="0" hangingPunct="1">
                  <a:defRPr sz="2400" kern="1200">
                    <a:solidFill>
                      <a:schemeClr val="tx1"/>
                    </a:solidFill>
                    <a:latin typeface="Helvetica" charset="0"/>
                    <a:ea typeface="+mn-ea"/>
                    <a:cs typeface="+mn-cs"/>
                  </a:defRPr>
                </a:lvl8pPr>
                <a:lvl9pPr marL="3657600" algn="l" defTabSz="914400" rtl="0" eaLnBrk="1" latinLnBrk="0" hangingPunct="1">
                  <a:defRPr sz="2400" kern="1200">
                    <a:solidFill>
                      <a:schemeClr val="tx1"/>
                    </a:solidFill>
                    <a:latin typeface="Helvetica" charset="0"/>
                    <a:ea typeface="+mn-ea"/>
                    <a:cs typeface="+mn-cs"/>
                  </a:defRPr>
                </a:lvl9pPr>
              </a:lstStyle>
              <a:p>
                <a:endParaRPr lang="fr-FR">
                  <a:solidFill>
                    <a:prstClr val="black"/>
                  </a:solidFill>
                </a:endParaRPr>
              </a:p>
            </p:txBody>
          </p:sp>
          <p:sp>
            <p:nvSpPr>
              <p:cNvPr id="20" name="Line 11"/>
              <p:cNvSpPr>
                <a:spLocks noChangeAspect="1" noChangeShapeType="1"/>
              </p:cNvSpPr>
              <p:nvPr/>
            </p:nvSpPr>
            <p:spPr bwMode="auto">
              <a:xfrm flipH="1" flipV="1">
                <a:off x="3609" y="2149"/>
                <a:ext cx="100" cy="502"/>
              </a:xfrm>
              <a:prstGeom prst="line">
                <a:avLst/>
              </a:prstGeom>
              <a:noFill/>
              <a:ln w="28575">
                <a:solidFill>
                  <a:srgbClr val="A5002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Helvetica" charset="0"/>
                    <a:ea typeface="+mn-ea"/>
                    <a:cs typeface="+mn-cs"/>
                  </a:defRPr>
                </a:lvl1pPr>
                <a:lvl2pPr marL="457200" algn="l" rtl="0" eaLnBrk="0" fontAlgn="base" hangingPunct="0">
                  <a:spcBef>
                    <a:spcPct val="0"/>
                  </a:spcBef>
                  <a:spcAft>
                    <a:spcPct val="0"/>
                  </a:spcAft>
                  <a:defRPr sz="2400" kern="1200">
                    <a:solidFill>
                      <a:schemeClr val="tx1"/>
                    </a:solidFill>
                    <a:latin typeface="Helvetica" charset="0"/>
                    <a:ea typeface="+mn-ea"/>
                    <a:cs typeface="+mn-cs"/>
                  </a:defRPr>
                </a:lvl2pPr>
                <a:lvl3pPr marL="914400" algn="l" rtl="0" eaLnBrk="0" fontAlgn="base" hangingPunct="0">
                  <a:spcBef>
                    <a:spcPct val="0"/>
                  </a:spcBef>
                  <a:spcAft>
                    <a:spcPct val="0"/>
                  </a:spcAft>
                  <a:defRPr sz="2400" kern="1200">
                    <a:solidFill>
                      <a:schemeClr val="tx1"/>
                    </a:solidFill>
                    <a:latin typeface="Helvetica" charset="0"/>
                    <a:ea typeface="+mn-ea"/>
                    <a:cs typeface="+mn-cs"/>
                  </a:defRPr>
                </a:lvl3pPr>
                <a:lvl4pPr marL="1371600" algn="l" rtl="0" eaLnBrk="0" fontAlgn="base" hangingPunct="0">
                  <a:spcBef>
                    <a:spcPct val="0"/>
                  </a:spcBef>
                  <a:spcAft>
                    <a:spcPct val="0"/>
                  </a:spcAft>
                  <a:defRPr sz="2400" kern="1200">
                    <a:solidFill>
                      <a:schemeClr val="tx1"/>
                    </a:solidFill>
                    <a:latin typeface="Helvetica" charset="0"/>
                    <a:ea typeface="+mn-ea"/>
                    <a:cs typeface="+mn-cs"/>
                  </a:defRPr>
                </a:lvl4pPr>
                <a:lvl5pPr marL="1828800" algn="l" rtl="0" eaLnBrk="0" fontAlgn="base" hangingPunct="0">
                  <a:spcBef>
                    <a:spcPct val="0"/>
                  </a:spcBef>
                  <a:spcAft>
                    <a:spcPct val="0"/>
                  </a:spcAft>
                  <a:defRPr sz="2400" kern="1200">
                    <a:solidFill>
                      <a:schemeClr val="tx1"/>
                    </a:solidFill>
                    <a:latin typeface="Helvetica" charset="0"/>
                    <a:ea typeface="+mn-ea"/>
                    <a:cs typeface="+mn-cs"/>
                  </a:defRPr>
                </a:lvl5pPr>
                <a:lvl6pPr marL="2286000" algn="l" defTabSz="914400" rtl="0" eaLnBrk="1" latinLnBrk="0" hangingPunct="1">
                  <a:defRPr sz="2400" kern="1200">
                    <a:solidFill>
                      <a:schemeClr val="tx1"/>
                    </a:solidFill>
                    <a:latin typeface="Helvetica" charset="0"/>
                    <a:ea typeface="+mn-ea"/>
                    <a:cs typeface="+mn-cs"/>
                  </a:defRPr>
                </a:lvl6pPr>
                <a:lvl7pPr marL="2743200" algn="l" defTabSz="914400" rtl="0" eaLnBrk="1" latinLnBrk="0" hangingPunct="1">
                  <a:defRPr sz="2400" kern="1200">
                    <a:solidFill>
                      <a:schemeClr val="tx1"/>
                    </a:solidFill>
                    <a:latin typeface="Helvetica" charset="0"/>
                    <a:ea typeface="+mn-ea"/>
                    <a:cs typeface="+mn-cs"/>
                  </a:defRPr>
                </a:lvl7pPr>
                <a:lvl8pPr marL="3200400" algn="l" defTabSz="914400" rtl="0" eaLnBrk="1" latinLnBrk="0" hangingPunct="1">
                  <a:defRPr sz="2400" kern="1200">
                    <a:solidFill>
                      <a:schemeClr val="tx1"/>
                    </a:solidFill>
                    <a:latin typeface="Helvetica" charset="0"/>
                    <a:ea typeface="+mn-ea"/>
                    <a:cs typeface="+mn-cs"/>
                  </a:defRPr>
                </a:lvl8pPr>
                <a:lvl9pPr marL="3657600" algn="l" defTabSz="914400" rtl="0" eaLnBrk="1" latinLnBrk="0" hangingPunct="1">
                  <a:defRPr sz="2400" kern="1200">
                    <a:solidFill>
                      <a:schemeClr val="tx1"/>
                    </a:solidFill>
                    <a:latin typeface="Helvetica" charset="0"/>
                    <a:ea typeface="+mn-ea"/>
                    <a:cs typeface="+mn-cs"/>
                  </a:defRPr>
                </a:lvl9pPr>
              </a:lstStyle>
              <a:p>
                <a:endParaRPr lang="fr-FR">
                  <a:solidFill>
                    <a:prstClr val="black"/>
                  </a:solidFill>
                </a:endParaRPr>
              </a:p>
            </p:txBody>
          </p:sp>
        </p:grpSp>
        <p:grpSp>
          <p:nvGrpSpPr>
            <p:cNvPr id="11" name="Group 12"/>
            <p:cNvGrpSpPr>
              <a:grpSpLocks/>
            </p:cNvGrpSpPr>
            <p:nvPr/>
          </p:nvGrpSpPr>
          <p:grpSpPr bwMode="auto">
            <a:xfrm>
              <a:off x="-42" y="945"/>
              <a:ext cx="1901" cy="1504"/>
              <a:chOff x="-42" y="945"/>
              <a:chExt cx="1901" cy="1504"/>
            </a:xfrm>
          </p:grpSpPr>
          <p:pic>
            <p:nvPicPr>
              <p:cNvPr id="12"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 y="945"/>
                <a:ext cx="1276" cy="1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14"/>
              <p:cNvSpPr txBox="1">
                <a:spLocks noChangeAspect="1" noChangeArrowheads="1"/>
              </p:cNvSpPr>
              <p:nvPr/>
            </p:nvSpPr>
            <p:spPr bwMode="auto">
              <a:xfrm>
                <a:off x="-42" y="2202"/>
                <a:ext cx="1901" cy="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Helvetica" charset="0"/>
                    <a:ea typeface="+mn-ea"/>
                    <a:cs typeface="+mn-cs"/>
                  </a:defRPr>
                </a:lvl1pPr>
                <a:lvl2pPr marL="457200" algn="l" rtl="0" eaLnBrk="0" fontAlgn="base" hangingPunct="0">
                  <a:spcBef>
                    <a:spcPct val="0"/>
                  </a:spcBef>
                  <a:spcAft>
                    <a:spcPct val="0"/>
                  </a:spcAft>
                  <a:defRPr sz="2400" kern="1200">
                    <a:solidFill>
                      <a:schemeClr val="tx1"/>
                    </a:solidFill>
                    <a:latin typeface="Helvetica" charset="0"/>
                    <a:ea typeface="+mn-ea"/>
                    <a:cs typeface="+mn-cs"/>
                  </a:defRPr>
                </a:lvl2pPr>
                <a:lvl3pPr marL="914400" algn="l" rtl="0" eaLnBrk="0" fontAlgn="base" hangingPunct="0">
                  <a:spcBef>
                    <a:spcPct val="0"/>
                  </a:spcBef>
                  <a:spcAft>
                    <a:spcPct val="0"/>
                  </a:spcAft>
                  <a:defRPr sz="2400" kern="1200">
                    <a:solidFill>
                      <a:schemeClr val="tx1"/>
                    </a:solidFill>
                    <a:latin typeface="Helvetica" charset="0"/>
                    <a:ea typeface="+mn-ea"/>
                    <a:cs typeface="+mn-cs"/>
                  </a:defRPr>
                </a:lvl3pPr>
                <a:lvl4pPr marL="1371600" algn="l" rtl="0" eaLnBrk="0" fontAlgn="base" hangingPunct="0">
                  <a:spcBef>
                    <a:spcPct val="0"/>
                  </a:spcBef>
                  <a:spcAft>
                    <a:spcPct val="0"/>
                  </a:spcAft>
                  <a:defRPr sz="2400" kern="1200">
                    <a:solidFill>
                      <a:schemeClr val="tx1"/>
                    </a:solidFill>
                    <a:latin typeface="Helvetica" charset="0"/>
                    <a:ea typeface="+mn-ea"/>
                    <a:cs typeface="+mn-cs"/>
                  </a:defRPr>
                </a:lvl4pPr>
                <a:lvl5pPr marL="1828800" algn="l" rtl="0" eaLnBrk="0" fontAlgn="base" hangingPunct="0">
                  <a:spcBef>
                    <a:spcPct val="0"/>
                  </a:spcBef>
                  <a:spcAft>
                    <a:spcPct val="0"/>
                  </a:spcAft>
                  <a:defRPr sz="2400" kern="1200">
                    <a:solidFill>
                      <a:schemeClr val="tx1"/>
                    </a:solidFill>
                    <a:latin typeface="Helvetica" charset="0"/>
                    <a:ea typeface="+mn-ea"/>
                    <a:cs typeface="+mn-cs"/>
                  </a:defRPr>
                </a:lvl5pPr>
                <a:lvl6pPr marL="2286000" algn="l" defTabSz="914400" rtl="0" eaLnBrk="1" latinLnBrk="0" hangingPunct="1">
                  <a:defRPr sz="2400" kern="1200">
                    <a:solidFill>
                      <a:schemeClr val="tx1"/>
                    </a:solidFill>
                    <a:latin typeface="Helvetica" charset="0"/>
                    <a:ea typeface="+mn-ea"/>
                    <a:cs typeface="+mn-cs"/>
                  </a:defRPr>
                </a:lvl6pPr>
                <a:lvl7pPr marL="2743200" algn="l" defTabSz="914400" rtl="0" eaLnBrk="1" latinLnBrk="0" hangingPunct="1">
                  <a:defRPr sz="2400" kern="1200">
                    <a:solidFill>
                      <a:schemeClr val="tx1"/>
                    </a:solidFill>
                    <a:latin typeface="Helvetica" charset="0"/>
                    <a:ea typeface="+mn-ea"/>
                    <a:cs typeface="+mn-cs"/>
                  </a:defRPr>
                </a:lvl7pPr>
                <a:lvl8pPr marL="3200400" algn="l" defTabSz="914400" rtl="0" eaLnBrk="1" latinLnBrk="0" hangingPunct="1">
                  <a:defRPr sz="2400" kern="1200">
                    <a:solidFill>
                      <a:schemeClr val="tx1"/>
                    </a:solidFill>
                    <a:latin typeface="Helvetica" charset="0"/>
                    <a:ea typeface="+mn-ea"/>
                    <a:cs typeface="+mn-cs"/>
                  </a:defRPr>
                </a:lvl8pPr>
                <a:lvl9pPr marL="3657600" algn="l" defTabSz="914400" rtl="0" eaLnBrk="1" latinLnBrk="0" hangingPunct="1">
                  <a:defRPr sz="2400" kern="1200">
                    <a:solidFill>
                      <a:schemeClr val="tx1"/>
                    </a:solidFill>
                    <a:latin typeface="Helvetica" charset="0"/>
                    <a:ea typeface="+mn-ea"/>
                    <a:cs typeface="+mn-cs"/>
                  </a:defRPr>
                </a:lvl9pPr>
              </a:lstStyle>
              <a:p>
                <a:r>
                  <a:rPr lang="en-US" sz="1600" b="1" dirty="0">
                    <a:solidFill>
                      <a:srgbClr val="990000"/>
                    </a:solidFill>
                    <a:latin typeface="Calibri"/>
                  </a:rPr>
                  <a:t>(111B) substrates patterning</a:t>
                </a:r>
                <a:endParaRPr lang="en-US" sz="1600" dirty="0">
                  <a:solidFill>
                    <a:prstClr val="black"/>
                  </a:solidFill>
                  <a:latin typeface="Calibri"/>
                </a:endParaRPr>
              </a:p>
            </p:txBody>
          </p:sp>
        </p:grpSp>
      </p:grpSp>
      <p:grpSp>
        <p:nvGrpSpPr>
          <p:cNvPr id="21" name="Group 375"/>
          <p:cNvGrpSpPr>
            <a:grpSpLocks/>
          </p:cNvGrpSpPr>
          <p:nvPr/>
        </p:nvGrpSpPr>
        <p:grpSpPr bwMode="auto">
          <a:xfrm>
            <a:off x="6400653" y="2107791"/>
            <a:ext cx="2595167" cy="3985207"/>
            <a:chOff x="2303" y="949"/>
            <a:chExt cx="1887" cy="2886"/>
          </a:xfrm>
        </p:grpSpPr>
        <p:grpSp>
          <p:nvGrpSpPr>
            <p:cNvPr id="22" name="Group 376"/>
            <p:cNvGrpSpPr>
              <a:grpSpLocks noChangeAspect="1"/>
            </p:cNvGrpSpPr>
            <p:nvPr/>
          </p:nvGrpSpPr>
          <p:grpSpPr bwMode="auto">
            <a:xfrm>
              <a:off x="2355" y="2494"/>
              <a:ext cx="1835" cy="1341"/>
              <a:chOff x="325" y="2289"/>
              <a:chExt cx="2176" cy="1590"/>
            </a:xfrm>
          </p:grpSpPr>
          <p:pic>
            <p:nvPicPr>
              <p:cNvPr id="1698" name="Picture 37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 y="2289"/>
                <a:ext cx="2176" cy="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 name="Rectangle 378"/>
              <p:cNvSpPr>
                <a:spLocks noChangeAspect="1" noChangeArrowheads="1"/>
              </p:cNvSpPr>
              <p:nvPr/>
            </p:nvSpPr>
            <p:spPr bwMode="auto">
              <a:xfrm>
                <a:off x="2013" y="3751"/>
                <a:ext cx="444" cy="2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prstClr val="black"/>
                  </a:solidFill>
                </a:endParaRPr>
              </a:p>
            </p:txBody>
          </p:sp>
          <p:sp>
            <p:nvSpPr>
              <p:cNvPr id="1700" name="Rectangle 379"/>
              <p:cNvSpPr>
                <a:spLocks noChangeAspect="1" noChangeArrowheads="1"/>
              </p:cNvSpPr>
              <p:nvPr/>
            </p:nvSpPr>
            <p:spPr bwMode="auto">
              <a:xfrm>
                <a:off x="2066" y="3583"/>
                <a:ext cx="53"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b="1" dirty="0" smtClean="0">
                    <a:solidFill>
                      <a:srgbClr val="000000"/>
                    </a:solidFill>
                  </a:rPr>
                  <a:t> </a:t>
                </a:r>
                <a:endParaRPr lang="en-US" dirty="0">
                  <a:solidFill>
                    <a:prstClr val="black"/>
                  </a:solidFill>
                </a:endParaRPr>
              </a:p>
            </p:txBody>
          </p:sp>
          <p:sp>
            <p:nvSpPr>
              <p:cNvPr id="1701" name="Rectangle 380"/>
              <p:cNvSpPr>
                <a:spLocks noChangeAspect="1" noChangeArrowheads="1"/>
              </p:cNvSpPr>
              <p:nvPr/>
            </p:nvSpPr>
            <p:spPr bwMode="auto">
              <a:xfrm>
                <a:off x="2189" y="3611"/>
                <a:ext cx="0"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2000" dirty="0">
                  <a:solidFill>
                    <a:prstClr val="black"/>
                  </a:solidFill>
                </a:endParaRPr>
              </a:p>
            </p:txBody>
          </p:sp>
          <p:sp>
            <p:nvSpPr>
              <p:cNvPr id="1702" name="Rectangle 381"/>
              <p:cNvSpPr>
                <a:spLocks noChangeAspect="1" noChangeArrowheads="1"/>
              </p:cNvSpPr>
              <p:nvPr/>
            </p:nvSpPr>
            <p:spPr bwMode="auto">
              <a:xfrm>
                <a:off x="2275" y="3583"/>
                <a:ext cx="0"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000" dirty="0">
                  <a:solidFill>
                    <a:prstClr val="black"/>
                  </a:solidFill>
                </a:endParaRPr>
              </a:p>
            </p:txBody>
          </p:sp>
        </p:grpSp>
        <p:grpSp>
          <p:nvGrpSpPr>
            <p:cNvPr id="23" name="Group 382"/>
            <p:cNvGrpSpPr>
              <a:grpSpLocks/>
            </p:cNvGrpSpPr>
            <p:nvPr/>
          </p:nvGrpSpPr>
          <p:grpSpPr bwMode="auto">
            <a:xfrm>
              <a:off x="2303" y="949"/>
              <a:ext cx="1851" cy="1510"/>
              <a:chOff x="2303" y="949"/>
              <a:chExt cx="1851" cy="1510"/>
            </a:xfrm>
          </p:grpSpPr>
          <p:grpSp>
            <p:nvGrpSpPr>
              <p:cNvPr id="25" name="Group 383"/>
              <p:cNvGrpSpPr>
                <a:grpSpLocks noChangeAspect="1"/>
              </p:cNvGrpSpPr>
              <p:nvPr/>
            </p:nvGrpSpPr>
            <p:grpSpPr bwMode="auto">
              <a:xfrm>
                <a:off x="2629" y="949"/>
                <a:ext cx="1235" cy="1169"/>
                <a:chOff x="3984" y="1584"/>
                <a:chExt cx="1437" cy="1605"/>
              </a:xfrm>
            </p:grpSpPr>
            <p:sp>
              <p:nvSpPr>
                <p:cNvPr id="27" name="Freeform 384"/>
                <p:cNvSpPr>
                  <a:spLocks noChangeAspect="1"/>
                </p:cNvSpPr>
                <p:nvPr/>
              </p:nvSpPr>
              <p:spPr bwMode="auto">
                <a:xfrm>
                  <a:off x="4001" y="2124"/>
                  <a:ext cx="1" cy="3"/>
                </a:xfrm>
                <a:custGeom>
                  <a:avLst/>
                  <a:gdLst>
                    <a:gd name="T0" fmla="*/ 0 w 1"/>
                    <a:gd name="T1" fmla="*/ 0 h 3"/>
                    <a:gd name="T2" fmla="*/ 1 w 1"/>
                    <a:gd name="T3" fmla="*/ 0 h 3"/>
                    <a:gd name="T4" fmla="*/ 0 w 1"/>
                    <a:gd name="T5" fmla="*/ 3 h 3"/>
                    <a:gd name="T6" fmla="*/ 0 w 1"/>
                    <a:gd name="T7" fmla="*/ 3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lnTo>
                        <a:pt x="1" y="0"/>
                      </a:lnTo>
                      <a:lnTo>
                        <a:pt x="0" y="3"/>
                      </a:lnTo>
                      <a:lnTo>
                        <a:pt x="0" y="3"/>
                      </a:lnTo>
                      <a:lnTo>
                        <a:pt x="0" y="0"/>
                      </a:lnTo>
                      <a:close/>
                    </a:path>
                  </a:pathLst>
                </a:custGeom>
                <a:solidFill>
                  <a:srgbClr val="818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grpSp>
              <p:nvGrpSpPr>
                <p:cNvPr id="28" name="Group 385"/>
                <p:cNvGrpSpPr>
                  <a:grpSpLocks noChangeAspect="1"/>
                </p:cNvGrpSpPr>
                <p:nvPr/>
              </p:nvGrpSpPr>
              <p:grpSpPr bwMode="auto">
                <a:xfrm>
                  <a:off x="3984" y="1584"/>
                  <a:ext cx="1437" cy="1605"/>
                  <a:chOff x="3264" y="1200"/>
                  <a:chExt cx="1437" cy="1605"/>
                </a:xfrm>
              </p:grpSpPr>
              <p:grpSp>
                <p:nvGrpSpPr>
                  <p:cNvPr id="29" name="Group 386"/>
                  <p:cNvGrpSpPr>
                    <a:grpSpLocks noChangeAspect="1"/>
                  </p:cNvGrpSpPr>
                  <p:nvPr/>
                </p:nvGrpSpPr>
                <p:grpSpPr bwMode="auto">
                  <a:xfrm>
                    <a:off x="3264" y="1200"/>
                    <a:ext cx="1097" cy="936"/>
                    <a:chOff x="1918" y="1500"/>
                    <a:chExt cx="1097" cy="772"/>
                  </a:xfrm>
                </p:grpSpPr>
                <p:sp>
                  <p:nvSpPr>
                    <p:cNvPr id="1498" name="Freeform 387"/>
                    <p:cNvSpPr>
                      <a:spLocks noChangeAspect="1"/>
                    </p:cNvSpPr>
                    <p:nvPr/>
                  </p:nvSpPr>
                  <p:spPr bwMode="auto">
                    <a:xfrm>
                      <a:off x="2369" y="1924"/>
                      <a:ext cx="286" cy="348"/>
                    </a:xfrm>
                    <a:custGeom>
                      <a:avLst/>
                      <a:gdLst>
                        <a:gd name="T0" fmla="*/ 3 w 286"/>
                        <a:gd name="T1" fmla="*/ 0 h 348"/>
                        <a:gd name="T2" fmla="*/ 286 w 286"/>
                        <a:gd name="T3" fmla="*/ 345 h 348"/>
                        <a:gd name="T4" fmla="*/ 283 w 286"/>
                        <a:gd name="T5" fmla="*/ 348 h 348"/>
                        <a:gd name="T6" fmla="*/ 0 w 286"/>
                        <a:gd name="T7" fmla="*/ 3 h 348"/>
                        <a:gd name="T8" fmla="*/ 3 w 286"/>
                        <a:gd name="T9" fmla="*/ 0 h 348"/>
                      </a:gdLst>
                      <a:ahLst/>
                      <a:cxnLst>
                        <a:cxn ang="0">
                          <a:pos x="T0" y="T1"/>
                        </a:cxn>
                        <a:cxn ang="0">
                          <a:pos x="T2" y="T3"/>
                        </a:cxn>
                        <a:cxn ang="0">
                          <a:pos x="T4" y="T5"/>
                        </a:cxn>
                        <a:cxn ang="0">
                          <a:pos x="T6" y="T7"/>
                        </a:cxn>
                        <a:cxn ang="0">
                          <a:pos x="T8" y="T9"/>
                        </a:cxn>
                      </a:cxnLst>
                      <a:rect l="0" t="0" r="r" b="b"/>
                      <a:pathLst>
                        <a:path w="286" h="348">
                          <a:moveTo>
                            <a:pt x="3" y="0"/>
                          </a:moveTo>
                          <a:lnTo>
                            <a:pt x="286" y="345"/>
                          </a:lnTo>
                          <a:lnTo>
                            <a:pt x="283" y="348"/>
                          </a:lnTo>
                          <a:lnTo>
                            <a:pt x="0" y="3"/>
                          </a:lnTo>
                          <a:lnTo>
                            <a:pt x="3" y="0"/>
                          </a:lnTo>
                          <a:close/>
                        </a:path>
                      </a:pathLst>
                    </a:custGeom>
                    <a:solidFill>
                      <a:srgbClr val="B7B7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99" name="Freeform 388"/>
                    <p:cNvSpPr>
                      <a:spLocks noChangeAspect="1"/>
                    </p:cNvSpPr>
                    <p:nvPr/>
                  </p:nvSpPr>
                  <p:spPr bwMode="auto">
                    <a:xfrm>
                      <a:off x="2369" y="1921"/>
                      <a:ext cx="287" cy="351"/>
                    </a:xfrm>
                    <a:custGeom>
                      <a:avLst/>
                      <a:gdLst>
                        <a:gd name="T0" fmla="*/ 283 w 287"/>
                        <a:gd name="T1" fmla="*/ 351 h 351"/>
                        <a:gd name="T2" fmla="*/ 0 w 287"/>
                        <a:gd name="T3" fmla="*/ 6 h 351"/>
                        <a:gd name="T4" fmla="*/ 5 w 287"/>
                        <a:gd name="T5" fmla="*/ 0 h 351"/>
                        <a:gd name="T6" fmla="*/ 287 w 287"/>
                        <a:gd name="T7" fmla="*/ 344 h 351"/>
                        <a:gd name="T8" fmla="*/ 283 w 287"/>
                        <a:gd name="T9" fmla="*/ 351 h 351"/>
                      </a:gdLst>
                      <a:ahLst/>
                      <a:cxnLst>
                        <a:cxn ang="0">
                          <a:pos x="T0" y="T1"/>
                        </a:cxn>
                        <a:cxn ang="0">
                          <a:pos x="T2" y="T3"/>
                        </a:cxn>
                        <a:cxn ang="0">
                          <a:pos x="T4" y="T5"/>
                        </a:cxn>
                        <a:cxn ang="0">
                          <a:pos x="T6" y="T7"/>
                        </a:cxn>
                        <a:cxn ang="0">
                          <a:pos x="T8" y="T9"/>
                        </a:cxn>
                      </a:cxnLst>
                      <a:rect l="0" t="0" r="r" b="b"/>
                      <a:pathLst>
                        <a:path w="287" h="351">
                          <a:moveTo>
                            <a:pt x="283" y="351"/>
                          </a:moveTo>
                          <a:lnTo>
                            <a:pt x="0" y="6"/>
                          </a:lnTo>
                          <a:lnTo>
                            <a:pt x="5" y="0"/>
                          </a:lnTo>
                          <a:lnTo>
                            <a:pt x="287" y="344"/>
                          </a:lnTo>
                          <a:lnTo>
                            <a:pt x="283" y="351"/>
                          </a:lnTo>
                          <a:close/>
                        </a:path>
                      </a:pathLst>
                    </a:custGeom>
                    <a:solidFill>
                      <a:srgbClr val="B6B6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00" name="Freeform 389"/>
                    <p:cNvSpPr>
                      <a:spLocks noChangeAspect="1"/>
                    </p:cNvSpPr>
                    <p:nvPr/>
                  </p:nvSpPr>
                  <p:spPr bwMode="auto">
                    <a:xfrm>
                      <a:off x="2372" y="1918"/>
                      <a:ext cx="287" cy="351"/>
                    </a:xfrm>
                    <a:custGeom>
                      <a:avLst/>
                      <a:gdLst>
                        <a:gd name="T0" fmla="*/ 283 w 287"/>
                        <a:gd name="T1" fmla="*/ 351 h 351"/>
                        <a:gd name="T2" fmla="*/ 0 w 287"/>
                        <a:gd name="T3" fmla="*/ 6 h 351"/>
                        <a:gd name="T4" fmla="*/ 4 w 287"/>
                        <a:gd name="T5" fmla="*/ 0 h 351"/>
                        <a:gd name="T6" fmla="*/ 287 w 287"/>
                        <a:gd name="T7" fmla="*/ 344 h 351"/>
                        <a:gd name="T8" fmla="*/ 283 w 287"/>
                        <a:gd name="T9" fmla="*/ 351 h 351"/>
                      </a:gdLst>
                      <a:ahLst/>
                      <a:cxnLst>
                        <a:cxn ang="0">
                          <a:pos x="T0" y="T1"/>
                        </a:cxn>
                        <a:cxn ang="0">
                          <a:pos x="T2" y="T3"/>
                        </a:cxn>
                        <a:cxn ang="0">
                          <a:pos x="T4" y="T5"/>
                        </a:cxn>
                        <a:cxn ang="0">
                          <a:pos x="T6" y="T7"/>
                        </a:cxn>
                        <a:cxn ang="0">
                          <a:pos x="T8" y="T9"/>
                        </a:cxn>
                      </a:cxnLst>
                      <a:rect l="0" t="0" r="r" b="b"/>
                      <a:pathLst>
                        <a:path w="287" h="351">
                          <a:moveTo>
                            <a:pt x="283" y="351"/>
                          </a:moveTo>
                          <a:lnTo>
                            <a:pt x="0" y="6"/>
                          </a:lnTo>
                          <a:lnTo>
                            <a:pt x="4" y="0"/>
                          </a:lnTo>
                          <a:lnTo>
                            <a:pt x="287" y="344"/>
                          </a:lnTo>
                          <a:lnTo>
                            <a:pt x="283" y="351"/>
                          </a:lnTo>
                          <a:close/>
                        </a:path>
                      </a:pathLst>
                    </a:custGeom>
                    <a:solidFill>
                      <a:srgbClr val="B5B5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01" name="Freeform 390"/>
                    <p:cNvSpPr>
                      <a:spLocks noChangeAspect="1"/>
                    </p:cNvSpPr>
                    <p:nvPr/>
                  </p:nvSpPr>
                  <p:spPr bwMode="auto">
                    <a:xfrm>
                      <a:off x="2374" y="1916"/>
                      <a:ext cx="288" cy="349"/>
                    </a:xfrm>
                    <a:custGeom>
                      <a:avLst/>
                      <a:gdLst>
                        <a:gd name="T0" fmla="*/ 282 w 288"/>
                        <a:gd name="T1" fmla="*/ 349 h 349"/>
                        <a:gd name="T2" fmla="*/ 0 w 288"/>
                        <a:gd name="T3" fmla="*/ 5 h 349"/>
                        <a:gd name="T4" fmla="*/ 5 w 288"/>
                        <a:gd name="T5" fmla="*/ 0 h 349"/>
                        <a:gd name="T6" fmla="*/ 288 w 288"/>
                        <a:gd name="T7" fmla="*/ 343 h 349"/>
                        <a:gd name="T8" fmla="*/ 282 w 288"/>
                        <a:gd name="T9" fmla="*/ 349 h 349"/>
                      </a:gdLst>
                      <a:ahLst/>
                      <a:cxnLst>
                        <a:cxn ang="0">
                          <a:pos x="T0" y="T1"/>
                        </a:cxn>
                        <a:cxn ang="0">
                          <a:pos x="T2" y="T3"/>
                        </a:cxn>
                        <a:cxn ang="0">
                          <a:pos x="T4" y="T5"/>
                        </a:cxn>
                        <a:cxn ang="0">
                          <a:pos x="T6" y="T7"/>
                        </a:cxn>
                        <a:cxn ang="0">
                          <a:pos x="T8" y="T9"/>
                        </a:cxn>
                      </a:cxnLst>
                      <a:rect l="0" t="0" r="r" b="b"/>
                      <a:pathLst>
                        <a:path w="288" h="349">
                          <a:moveTo>
                            <a:pt x="282" y="349"/>
                          </a:moveTo>
                          <a:lnTo>
                            <a:pt x="0" y="5"/>
                          </a:lnTo>
                          <a:lnTo>
                            <a:pt x="5" y="0"/>
                          </a:lnTo>
                          <a:lnTo>
                            <a:pt x="288" y="343"/>
                          </a:lnTo>
                          <a:lnTo>
                            <a:pt x="282" y="349"/>
                          </a:lnTo>
                          <a:close/>
                        </a:path>
                      </a:pathLst>
                    </a:custGeom>
                    <a:solidFill>
                      <a:srgbClr val="B5B5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02" name="Freeform 391"/>
                    <p:cNvSpPr>
                      <a:spLocks noChangeAspect="1"/>
                    </p:cNvSpPr>
                    <p:nvPr/>
                  </p:nvSpPr>
                  <p:spPr bwMode="auto">
                    <a:xfrm>
                      <a:off x="2376" y="1913"/>
                      <a:ext cx="287" cy="349"/>
                    </a:xfrm>
                    <a:custGeom>
                      <a:avLst/>
                      <a:gdLst>
                        <a:gd name="T0" fmla="*/ 283 w 287"/>
                        <a:gd name="T1" fmla="*/ 349 h 349"/>
                        <a:gd name="T2" fmla="*/ 0 w 287"/>
                        <a:gd name="T3" fmla="*/ 5 h 349"/>
                        <a:gd name="T4" fmla="*/ 6 w 287"/>
                        <a:gd name="T5" fmla="*/ 0 h 349"/>
                        <a:gd name="T6" fmla="*/ 287 w 287"/>
                        <a:gd name="T7" fmla="*/ 343 h 349"/>
                        <a:gd name="T8" fmla="*/ 283 w 287"/>
                        <a:gd name="T9" fmla="*/ 349 h 349"/>
                      </a:gdLst>
                      <a:ahLst/>
                      <a:cxnLst>
                        <a:cxn ang="0">
                          <a:pos x="T0" y="T1"/>
                        </a:cxn>
                        <a:cxn ang="0">
                          <a:pos x="T2" y="T3"/>
                        </a:cxn>
                        <a:cxn ang="0">
                          <a:pos x="T4" y="T5"/>
                        </a:cxn>
                        <a:cxn ang="0">
                          <a:pos x="T6" y="T7"/>
                        </a:cxn>
                        <a:cxn ang="0">
                          <a:pos x="T8" y="T9"/>
                        </a:cxn>
                      </a:cxnLst>
                      <a:rect l="0" t="0" r="r" b="b"/>
                      <a:pathLst>
                        <a:path w="287" h="349">
                          <a:moveTo>
                            <a:pt x="283" y="349"/>
                          </a:moveTo>
                          <a:lnTo>
                            <a:pt x="0" y="5"/>
                          </a:lnTo>
                          <a:lnTo>
                            <a:pt x="6" y="0"/>
                          </a:lnTo>
                          <a:lnTo>
                            <a:pt x="287" y="343"/>
                          </a:lnTo>
                          <a:lnTo>
                            <a:pt x="283" y="349"/>
                          </a:lnTo>
                          <a:close/>
                        </a:path>
                      </a:pathLst>
                    </a:custGeom>
                    <a:solidFill>
                      <a:srgbClr val="B4B4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03" name="Freeform 392"/>
                    <p:cNvSpPr>
                      <a:spLocks noChangeAspect="1"/>
                    </p:cNvSpPr>
                    <p:nvPr/>
                  </p:nvSpPr>
                  <p:spPr bwMode="auto">
                    <a:xfrm>
                      <a:off x="2379" y="1910"/>
                      <a:ext cx="287" cy="349"/>
                    </a:xfrm>
                    <a:custGeom>
                      <a:avLst/>
                      <a:gdLst>
                        <a:gd name="T0" fmla="*/ 283 w 287"/>
                        <a:gd name="T1" fmla="*/ 349 h 349"/>
                        <a:gd name="T2" fmla="*/ 0 w 287"/>
                        <a:gd name="T3" fmla="*/ 6 h 349"/>
                        <a:gd name="T4" fmla="*/ 6 w 287"/>
                        <a:gd name="T5" fmla="*/ 0 h 349"/>
                        <a:gd name="T6" fmla="*/ 287 w 287"/>
                        <a:gd name="T7" fmla="*/ 342 h 349"/>
                        <a:gd name="T8" fmla="*/ 283 w 287"/>
                        <a:gd name="T9" fmla="*/ 349 h 349"/>
                      </a:gdLst>
                      <a:ahLst/>
                      <a:cxnLst>
                        <a:cxn ang="0">
                          <a:pos x="T0" y="T1"/>
                        </a:cxn>
                        <a:cxn ang="0">
                          <a:pos x="T2" y="T3"/>
                        </a:cxn>
                        <a:cxn ang="0">
                          <a:pos x="T4" y="T5"/>
                        </a:cxn>
                        <a:cxn ang="0">
                          <a:pos x="T6" y="T7"/>
                        </a:cxn>
                        <a:cxn ang="0">
                          <a:pos x="T8" y="T9"/>
                        </a:cxn>
                      </a:cxnLst>
                      <a:rect l="0" t="0" r="r" b="b"/>
                      <a:pathLst>
                        <a:path w="287" h="349">
                          <a:moveTo>
                            <a:pt x="283" y="349"/>
                          </a:moveTo>
                          <a:lnTo>
                            <a:pt x="0" y="6"/>
                          </a:lnTo>
                          <a:lnTo>
                            <a:pt x="6" y="0"/>
                          </a:lnTo>
                          <a:lnTo>
                            <a:pt x="287" y="342"/>
                          </a:lnTo>
                          <a:lnTo>
                            <a:pt x="283" y="349"/>
                          </a:lnTo>
                          <a:close/>
                        </a:path>
                      </a:pathLst>
                    </a:custGeom>
                    <a:solidFill>
                      <a:srgbClr val="B3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04" name="Freeform 393"/>
                    <p:cNvSpPr>
                      <a:spLocks noChangeAspect="1"/>
                    </p:cNvSpPr>
                    <p:nvPr/>
                  </p:nvSpPr>
                  <p:spPr bwMode="auto">
                    <a:xfrm>
                      <a:off x="2382" y="1907"/>
                      <a:ext cx="287" cy="349"/>
                    </a:xfrm>
                    <a:custGeom>
                      <a:avLst/>
                      <a:gdLst>
                        <a:gd name="T0" fmla="*/ 281 w 287"/>
                        <a:gd name="T1" fmla="*/ 349 h 349"/>
                        <a:gd name="T2" fmla="*/ 0 w 287"/>
                        <a:gd name="T3" fmla="*/ 6 h 349"/>
                        <a:gd name="T4" fmla="*/ 6 w 287"/>
                        <a:gd name="T5" fmla="*/ 0 h 349"/>
                        <a:gd name="T6" fmla="*/ 287 w 287"/>
                        <a:gd name="T7" fmla="*/ 342 h 349"/>
                        <a:gd name="T8" fmla="*/ 281 w 287"/>
                        <a:gd name="T9" fmla="*/ 349 h 349"/>
                      </a:gdLst>
                      <a:ahLst/>
                      <a:cxnLst>
                        <a:cxn ang="0">
                          <a:pos x="T0" y="T1"/>
                        </a:cxn>
                        <a:cxn ang="0">
                          <a:pos x="T2" y="T3"/>
                        </a:cxn>
                        <a:cxn ang="0">
                          <a:pos x="T4" y="T5"/>
                        </a:cxn>
                        <a:cxn ang="0">
                          <a:pos x="T6" y="T7"/>
                        </a:cxn>
                        <a:cxn ang="0">
                          <a:pos x="T8" y="T9"/>
                        </a:cxn>
                      </a:cxnLst>
                      <a:rect l="0" t="0" r="r" b="b"/>
                      <a:pathLst>
                        <a:path w="287" h="349">
                          <a:moveTo>
                            <a:pt x="281" y="349"/>
                          </a:moveTo>
                          <a:lnTo>
                            <a:pt x="0" y="6"/>
                          </a:lnTo>
                          <a:lnTo>
                            <a:pt x="6" y="0"/>
                          </a:lnTo>
                          <a:lnTo>
                            <a:pt x="287" y="342"/>
                          </a:lnTo>
                          <a:lnTo>
                            <a:pt x="281" y="349"/>
                          </a:lnTo>
                          <a:close/>
                        </a:path>
                      </a:pathLst>
                    </a:custGeom>
                    <a:solidFill>
                      <a:srgbClr val="B2B1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05" name="Freeform 394"/>
                    <p:cNvSpPr>
                      <a:spLocks noChangeAspect="1"/>
                    </p:cNvSpPr>
                    <p:nvPr/>
                  </p:nvSpPr>
                  <p:spPr bwMode="auto">
                    <a:xfrm>
                      <a:off x="2385" y="1905"/>
                      <a:ext cx="285" cy="347"/>
                    </a:xfrm>
                    <a:custGeom>
                      <a:avLst/>
                      <a:gdLst>
                        <a:gd name="T0" fmla="*/ 281 w 285"/>
                        <a:gd name="T1" fmla="*/ 347 h 347"/>
                        <a:gd name="T2" fmla="*/ 0 w 285"/>
                        <a:gd name="T3" fmla="*/ 5 h 347"/>
                        <a:gd name="T4" fmla="*/ 6 w 285"/>
                        <a:gd name="T5" fmla="*/ 0 h 347"/>
                        <a:gd name="T6" fmla="*/ 285 w 285"/>
                        <a:gd name="T7" fmla="*/ 341 h 347"/>
                        <a:gd name="T8" fmla="*/ 281 w 285"/>
                        <a:gd name="T9" fmla="*/ 347 h 347"/>
                      </a:gdLst>
                      <a:ahLst/>
                      <a:cxnLst>
                        <a:cxn ang="0">
                          <a:pos x="T0" y="T1"/>
                        </a:cxn>
                        <a:cxn ang="0">
                          <a:pos x="T2" y="T3"/>
                        </a:cxn>
                        <a:cxn ang="0">
                          <a:pos x="T4" y="T5"/>
                        </a:cxn>
                        <a:cxn ang="0">
                          <a:pos x="T6" y="T7"/>
                        </a:cxn>
                        <a:cxn ang="0">
                          <a:pos x="T8" y="T9"/>
                        </a:cxn>
                      </a:cxnLst>
                      <a:rect l="0" t="0" r="r" b="b"/>
                      <a:pathLst>
                        <a:path w="285" h="347">
                          <a:moveTo>
                            <a:pt x="281" y="347"/>
                          </a:moveTo>
                          <a:lnTo>
                            <a:pt x="0" y="5"/>
                          </a:lnTo>
                          <a:lnTo>
                            <a:pt x="6" y="0"/>
                          </a:lnTo>
                          <a:lnTo>
                            <a:pt x="285" y="341"/>
                          </a:lnTo>
                          <a:lnTo>
                            <a:pt x="281" y="347"/>
                          </a:lnTo>
                          <a:close/>
                        </a:path>
                      </a:pathLst>
                    </a:custGeom>
                    <a:solidFill>
                      <a:srgbClr val="B1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06" name="Freeform 395"/>
                    <p:cNvSpPr>
                      <a:spLocks noChangeAspect="1"/>
                    </p:cNvSpPr>
                    <p:nvPr/>
                  </p:nvSpPr>
                  <p:spPr bwMode="auto">
                    <a:xfrm>
                      <a:off x="2388" y="1903"/>
                      <a:ext cx="285" cy="346"/>
                    </a:xfrm>
                    <a:custGeom>
                      <a:avLst/>
                      <a:gdLst>
                        <a:gd name="T0" fmla="*/ 281 w 285"/>
                        <a:gd name="T1" fmla="*/ 346 h 346"/>
                        <a:gd name="T2" fmla="*/ 0 w 285"/>
                        <a:gd name="T3" fmla="*/ 4 h 346"/>
                        <a:gd name="T4" fmla="*/ 6 w 285"/>
                        <a:gd name="T5" fmla="*/ 0 h 346"/>
                        <a:gd name="T6" fmla="*/ 285 w 285"/>
                        <a:gd name="T7" fmla="*/ 340 h 346"/>
                        <a:gd name="T8" fmla="*/ 281 w 285"/>
                        <a:gd name="T9" fmla="*/ 346 h 346"/>
                      </a:gdLst>
                      <a:ahLst/>
                      <a:cxnLst>
                        <a:cxn ang="0">
                          <a:pos x="T0" y="T1"/>
                        </a:cxn>
                        <a:cxn ang="0">
                          <a:pos x="T2" y="T3"/>
                        </a:cxn>
                        <a:cxn ang="0">
                          <a:pos x="T4" y="T5"/>
                        </a:cxn>
                        <a:cxn ang="0">
                          <a:pos x="T6" y="T7"/>
                        </a:cxn>
                        <a:cxn ang="0">
                          <a:pos x="T8" y="T9"/>
                        </a:cxn>
                      </a:cxnLst>
                      <a:rect l="0" t="0" r="r" b="b"/>
                      <a:pathLst>
                        <a:path w="285" h="346">
                          <a:moveTo>
                            <a:pt x="281" y="346"/>
                          </a:moveTo>
                          <a:lnTo>
                            <a:pt x="0" y="4"/>
                          </a:lnTo>
                          <a:lnTo>
                            <a:pt x="6" y="0"/>
                          </a:lnTo>
                          <a:lnTo>
                            <a:pt x="285" y="340"/>
                          </a:lnTo>
                          <a:lnTo>
                            <a:pt x="281" y="346"/>
                          </a:lnTo>
                          <a:close/>
                        </a:path>
                      </a:pathLst>
                    </a:custGeom>
                    <a:solidFill>
                      <a:srgbClr val="B0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07" name="Freeform 396"/>
                    <p:cNvSpPr>
                      <a:spLocks noChangeAspect="1"/>
                    </p:cNvSpPr>
                    <p:nvPr/>
                  </p:nvSpPr>
                  <p:spPr bwMode="auto">
                    <a:xfrm>
                      <a:off x="2391" y="1900"/>
                      <a:ext cx="285" cy="346"/>
                    </a:xfrm>
                    <a:custGeom>
                      <a:avLst/>
                      <a:gdLst>
                        <a:gd name="T0" fmla="*/ 279 w 285"/>
                        <a:gd name="T1" fmla="*/ 346 h 346"/>
                        <a:gd name="T2" fmla="*/ 0 w 285"/>
                        <a:gd name="T3" fmla="*/ 5 h 346"/>
                        <a:gd name="T4" fmla="*/ 6 w 285"/>
                        <a:gd name="T5" fmla="*/ 0 h 346"/>
                        <a:gd name="T6" fmla="*/ 285 w 285"/>
                        <a:gd name="T7" fmla="*/ 339 h 346"/>
                        <a:gd name="T8" fmla="*/ 279 w 285"/>
                        <a:gd name="T9" fmla="*/ 346 h 346"/>
                      </a:gdLst>
                      <a:ahLst/>
                      <a:cxnLst>
                        <a:cxn ang="0">
                          <a:pos x="T0" y="T1"/>
                        </a:cxn>
                        <a:cxn ang="0">
                          <a:pos x="T2" y="T3"/>
                        </a:cxn>
                        <a:cxn ang="0">
                          <a:pos x="T4" y="T5"/>
                        </a:cxn>
                        <a:cxn ang="0">
                          <a:pos x="T6" y="T7"/>
                        </a:cxn>
                        <a:cxn ang="0">
                          <a:pos x="T8" y="T9"/>
                        </a:cxn>
                      </a:cxnLst>
                      <a:rect l="0" t="0" r="r" b="b"/>
                      <a:pathLst>
                        <a:path w="285" h="346">
                          <a:moveTo>
                            <a:pt x="279" y="346"/>
                          </a:moveTo>
                          <a:lnTo>
                            <a:pt x="0" y="5"/>
                          </a:lnTo>
                          <a:lnTo>
                            <a:pt x="6" y="0"/>
                          </a:lnTo>
                          <a:lnTo>
                            <a:pt x="285" y="339"/>
                          </a:lnTo>
                          <a:lnTo>
                            <a:pt x="279" y="346"/>
                          </a:lnTo>
                          <a:close/>
                        </a:path>
                      </a:pathLst>
                    </a:custGeom>
                    <a:solidFill>
                      <a:srgbClr val="AFAE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08" name="Freeform 397"/>
                    <p:cNvSpPr>
                      <a:spLocks noChangeAspect="1"/>
                    </p:cNvSpPr>
                    <p:nvPr/>
                  </p:nvSpPr>
                  <p:spPr bwMode="auto">
                    <a:xfrm>
                      <a:off x="2394" y="1897"/>
                      <a:ext cx="284" cy="346"/>
                    </a:xfrm>
                    <a:custGeom>
                      <a:avLst/>
                      <a:gdLst>
                        <a:gd name="T0" fmla="*/ 279 w 284"/>
                        <a:gd name="T1" fmla="*/ 346 h 346"/>
                        <a:gd name="T2" fmla="*/ 0 w 284"/>
                        <a:gd name="T3" fmla="*/ 6 h 346"/>
                        <a:gd name="T4" fmla="*/ 5 w 284"/>
                        <a:gd name="T5" fmla="*/ 0 h 346"/>
                        <a:gd name="T6" fmla="*/ 284 w 284"/>
                        <a:gd name="T7" fmla="*/ 339 h 346"/>
                        <a:gd name="T8" fmla="*/ 279 w 284"/>
                        <a:gd name="T9" fmla="*/ 346 h 346"/>
                      </a:gdLst>
                      <a:ahLst/>
                      <a:cxnLst>
                        <a:cxn ang="0">
                          <a:pos x="T0" y="T1"/>
                        </a:cxn>
                        <a:cxn ang="0">
                          <a:pos x="T2" y="T3"/>
                        </a:cxn>
                        <a:cxn ang="0">
                          <a:pos x="T4" y="T5"/>
                        </a:cxn>
                        <a:cxn ang="0">
                          <a:pos x="T6" y="T7"/>
                        </a:cxn>
                        <a:cxn ang="0">
                          <a:pos x="T8" y="T9"/>
                        </a:cxn>
                      </a:cxnLst>
                      <a:rect l="0" t="0" r="r" b="b"/>
                      <a:pathLst>
                        <a:path w="284" h="346">
                          <a:moveTo>
                            <a:pt x="279" y="346"/>
                          </a:moveTo>
                          <a:lnTo>
                            <a:pt x="0" y="6"/>
                          </a:lnTo>
                          <a:lnTo>
                            <a:pt x="5" y="0"/>
                          </a:lnTo>
                          <a:lnTo>
                            <a:pt x="284" y="339"/>
                          </a:lnTo>
                          <a:lnTo>
                            <a:pt x="279" y="346"/>
                          </a:lnTo>
                          <a:close/>
                        </a:path>
                      </a:pathLst>
                    </a:custGeom>
                    <a:solidFill>
                      <a:srgbClr val="AE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09" name="Freeform 398"/>
                    <p:cNvSpPr>
                      <a:spLocks noChangeAspect="1"/>
                    </p:cNvSpPr>
                    <p:nvPr/>
                  </p:nvSpPr>
                  <p:spPr bwMode="auto">
                    <a:xfrm>
                      <a:off x="2397" y="1894"/>
                      <a:ext cx="283" cy="345"/>
                    </a:xfrm>
                    <a:custGeom>
                      <a:avLst/>
                      <a:gdLst>
                        <a:gd name="T0" fmla="*/ 279 w 283"/>
                        <a:gd name="T1" fmla="*/ 345 h 345"/>
                        <a:gd name="T2" fmla="*/ 0 w 283"/>
                        <a:gd name="T3" fmla="*/ 6 h 345"/>
                        <a:gd name="T4" fmla="*/ 4 w 283"/>
                        <a:gd name="T5" fmla="*/ 0 h 345"/>
                        <a:gd name="T6" fmla="*/ 283 w 283"/>
                        <a:gd name="T7" fmla="*/ 339 h 345"/>
                        <a:gd name="T8" fmla="*/ 279 w 283"/>
                        <a:gd name="T9" fmla="*/ 345 h 345"/>
                      </a:gdLst>
                      <a:ahLst/>
                      <a:cxnLst>
                        <a:cxn ang="0">
                          <a:pos x="T0" y="T1"/>
                        </a:cxn>
                        <a:cxn ang="0">
                          <a:pos x="T2" y="T3"/>
                        </a:cxn>
                        <a:cxn ang="0">
                          <a:pos x="T4" y="T5"/>
                        </a:cxn>
                        <a:cxn ang="0">
                          <a:pos x="T6" y="T7"/>
                        </a:cxn>
                        <a:cxn ang="0">
                          <a:pos x="T8" y="T9"/>
                        </a:cxn>
                      </a:cxnLst>
                      <a:rect l="0" t="0" r="r" b="b"/>
                      <a:pathLst>
                        <a:path w="283" h="345">
                          <a:moveTo>
                            <a:pt x="279" y="345"/>
                          </a:moveTo>
                          <a:lnTo>
                            <a:pt x="0" y="6"/>
                          </a:lnTo>
                          <a:lnTo>
                            <a:pt x="4" y="0"/>
                          </a:lnTo>
                          <a:lnTo>
                            <a:pt x="283" y="339"/>
                          </a:lnTo>
                          <a:lnTo>
                            <a:pt x="279" y="345"/>
                          </a:lnTo>
                          <a:close/>
                        </a:path>
                      </a:pathLst>
                    </a:custGeom>
                    <a:solidFill>
                      <a:srgbClr val="ADAC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10" name="Freeform 399"/>
                    <p:cNvSpPr>
                      <a:spLocks noChangeAspect="1"/>
                    </p:cNvSpPr>
                    <p:nvPr/>
                  </p:nvSpPr>
                  <p:spPr bwMode="auto">
                    <a:xfrm>
                      <a:off x="2399" y="1891"/>
                      <a:ext cx="283" cy="345"/>
                    </a:xfrm>
                    <a:custGeom>
                      <a:avLst/>
                      <a:gdLst>
                        <a:gd name="T0" fmla="*/ 279 w 283"/>
                        <a:gd name="T1" fmla="*/ 345 h 345"/>
                        <a:gd name="T2" fmla="*/ 0 w 283"/>
                        <a:gd name="T3" fmla="*/ 6 h 345"/>
                        <a:gd name="T4" fmla="*/ 5 w 283"/>
                        <a:gd name="T5" fmla="*/ 0 h 345"/>
                        <a:gd name="T6" fmla="*/ 283 w 283"/>
                        <a:gd name="T7" fmla="*/ 339 h 345"/>
                        <a:gd name="T8" fmla="*/ 279 w 283"/>
                        <a:gd name="T9" fmla="*/ 345 h 345"/>
                      </a:gdLst>
                      <a:ahLst/>
                      <a:cxnLst>
                        <a:cxn ang="0">
                          <a:pos x="T0" y="T1"/>
                        </a:cxn>
                        <a:cxn ang="0">
                          <a:pos x="T2" y="T3"/>
                        </a:cxn>
                        <a:cxn ang="0">
                          <a:pos x="T4" y="T5"/>
                        </a:cxn>
                        <a:cxn ang="0">
                          <a:pos x="T6" y="T7"/>
                        </a:cxn>
                        <a:cxn ang="0">
                          <a:pos x="T8" y="T9"/>
                        </a:cxn>
                      </a:cxnLst>
                      <a:rect l="0" t="0" r="r" b="b"/>
                      <a:pathLst>
                        <a:path w="283" h="345">
                          <a:moveTo>
                            <a:pt x="279" y="345"/>
                          </a:moveTo>
                          <a:lnTo>
                            <a:pt x="0" y="6"/>
                          </a:lnTo>
                          <a:lnTo>
                            <a:pt x="5" y="0"/>
                          </a:lnTo>
                          <a:lnTo>
                            <a:pt x="283" y="339"/>
                          </a:lnTo>
                          <a:lnTo>
                            <a:pt x="279" y="345"/>
                          </a:lnTo>
                          <a:close/>
                        </a:path>
                      </a:pathLst>
                    </a:custGeom>
                    <a:solidFill>
                      <a:srgbClr val="AC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11" name="Freeform 400"/>
                    <p:cNvSpPr>
                      <a:spLocks noChangeAspect="1"/>
                    </p:cNvSpPr>
                    <p:nvPr/>
                  </p:nvSpPr>
                  <p:spPr bwMode="auto">
                    <a:xfrm>
                      <a:off x="2401" y="1888"/>
                      <a:ext cx="284" cy="345"/>
                    </a:xfrm>
                    <a:custGeom>
                      <a:avLst/>
                      <a:gdLst>
                        <a:gd name="T0" fmla="*/ 279 w 284"/>
                        <a:gd name="T1" fmla="*/ 345 h 345"/>
                        <a:gd name="T2" fmla="*/ 0 w 284"/>
                        <a:gd name="T3" fmla="*/ 6 h 345"/>
                        <a:gd name="T4" fmla="*/ 6 w 284"/>
                        <a:gd name="T5" fmla="*/ 0 h 345"/>
                        <a:gd name="T6" fmla="*/ 284 w 284"/>
                        <a:gd name="T7" fmla="*/ 339 h 345"/>
                        <a:gd name="T8" fmla="*/ 279 w 284"/>
                        <a:gd name="T9" fmla="*/ 345 h 345"/>
                      </a:gdLst>
                      <a:ahLst/>
                      <a:cxnLst>
                        <a:cxn ang="0">
                          <a:pos x="T0" y="T1"/>
                        </a:cxn>
                        <a:cxn ang="0">
                          <a:pos x="T2" y="T3"/>
                        </a:cxn>
                        <a:cxn ang="0">
                          <a:pos x="T4" y="T5"/>
                        </a:cxn>
                        <a:cxn ang="0">
                          <a:pos x="T6" y="T7"/>
                        </a:cxn>
                        <a:cxn ang="0">
                          <a:pos x="T8" y="T9"/>
                        </a:cxn>
                      </a:cxnLst>
                      <a:rect l="0" t="0" r="r" b="b"/>
                      <a:pathLst>
                        <a:path w="284" h="345">
                          <a:moveTo>
                            <a:pt x="279" y="345"/>
                          </a:moveTo>
                          <a:lnTo>
                            <a:pt x="0" y="6"/>
                          </a:lnTo>
                          <a:lnTo>
                            <a:pt x="6" y="0"/>
                          </a:lnTo>
                          <a:lnTo>
                            <a:pt x="284" y="339"/>
                          </a:lnTo>
                          <a:lnTo>
                            <a:pt x="279" y="345"/>
                          </a:lnTo>
                          <a:close/>
                        </a:path>
                      </a:pathLst>
                    </a:custGeom>
                    <a:solidFill>
                      <a:srgbClr val="AC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12" name="Freeform 401"/>
                    <p:cNvSpPr>
                      <a:spLocks noChangeAspect="1"/>
                    </p:cNvSpPr>
                    <p:nvPr/>
                  </p:nvSpPr>
                  <p:spPr bwMode="auto">
                    <a:xfrm>
                      <a:off x="2404" y="1885"/>
                      <a:ext cx="284" cy="345"/>
                    </a:xfrm>
                    <a:custGeom>
                      <a:avLst/>
                      <a:gdLst>
                        <a:gd name="T0" fmla="*/ 278 w 284"/>
                        <a:gd name="T1" fmla="*/ 345 h 345"/>
                        <a:gd name="T2" fmla="*/ 0 w 284"/>
                        <a:gd name="T3" fmla="*/ 6 h 345"/>
                        <a:gd name="T4" fmla="*/ 6 w 284"/>
                        <a:gd name="T5" fmla="*/ 0 h 345"/>
                        <a:gd name="T6" fmla="*/ 284 w 284"/>
                        <a:gd name="T7" fmla="*/ 338 h 345"/>
                        <a:gd name="T8" fmla="*/ 278 w 284"/>
                        <a:gd name="T9" fmla="*/ 345 h 345"/>
                      </a:gdLst>
                      <a:ahLst/>
                      <a:cxnLst>
                        <a:cxn ang="0">
                          <a:pos x="T0" y="T1"/>
                        </a:cxn>
                        <a:cxn ang="0">
                          <a:pos x="T2" y="T3"/>
                        </a:cxn>
                        <a:cxn ang="0">
                          <a:pos x="T4" y="T5"/>
                        </a:cxn>
                        <a:cxn ang="0">
                          <a:pos x="T6" y="T7"/>
                        </a:cxn>
                        <a:cxn ang="0">
                          <a:pos x="T8" y="T9"/>
                        </a:cxn>
                      </a:cxnLst>
                      <a:rect l="0" t="0" r="r" b="b"/>
                      <a:pathLst>
                        <a:path w="284" h="345">
                          <a:moveTo>
                            <a:pt x="278" y="345"/>
                          </a:moveTo>
                          <a:lnTo>
                            <a:pt x="0" y="6"/>
                          </a:lnTo>
                          <a:lnTo>
                            <a:pt x="6" y="0"/>
                          </a:lnTo>
                          <a:lnTo>
                            <a:pt x="284" y="338"/>
                          </a:lnTo>
                          <a:lnTo>
                            <a:pt x="278" y="345"/>
                          </a:lnTo>
                          <a:close/>
                        </a:path>
                      </a:pathLst>
                    </a:custGeom>
                    <a:solidFill>
                      <a:srgbClr val="ABAB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13" name="Freeform 402"/>
                    <p:cNvSpPr>
                      <a:spLocks noChangeAspect="1"/>
                    </p:cNvSpPr>
                    <p:nvPr/>
                  </p:nvSpPr>
                  <p:spPr bwMode="auto">
                    <a:xfrm>
                      <a:off x="2407" y="1882"/>
                      <a:ext cx="282" cy="345"/>
                    </a:xfrm>
                    <a:custGeom>
                      <a:avLst/>
                      <a:gdLst>
                        <a:gd name="T0" fmla="*/ 278 w 282"/>
                        <a:gd name="T1" fmla="*/ 345 h 345"/>
                        <a:gd name="T2" fmla="*/ 0 w 282"/>
                        <a:gd name="T3" fmla="*/ 6 h 345"/>
                        <a:gd name="T4" fmla="*/ 5 w 282"/>
                        <a:gd name="T5" fmla="*/ 0 h 345"/>
                        <a:gd name="T6" fmla="*/ 282 w 282"/>
                        <a:gd name="T7" fmla="*/ 338 h 345"/>
                        <a:gd name="T8" fmla="*/ 278 w 282"/>
                        <a:gd name="T9" fmla="*/ 345 h 345"/>
                      </a:gdLst>
                      <a:ahLst/>
                      <a:cxnLst>
                        <a:cxn ang="0">
                          <a:pos x="T0" y="T1"/>
                        </a:cxn>
                        <a:cxn ang="0">
                          <a:pos x="T2" y="T3"/>
                        </a:cxn>
                        <a:cxn ang="0">
                          <a:pos x="T4" y="T5"/>
                        </a:cxn>
                        <a:cxn ang="0">
                          <a:pos x="T6" y="T7"/>
                        </a:cxn>
                        <a:cxn ang="0">
                          <a:pos x="T8" y="T9"/>
                        </a:cxn>
                      </a:cxnLst>
                      <a:rect l="0" t="0" r="r" b="b"/>
                      <a:pathLst>
                        <a:path w="282" h="345">
                          <a:moveTo>
                            <a:pt x="278" y="345"/>
                          </a:moveTo>
                          <a:lnTo>
                            <a:pt x="0" y="6"/>
                          </a:lnTo>
                          <a:lnTo>
                            <a:pt x="5" y="0"/>
                          </a:lnTo>
                          <a:lnTo>
                            <a:pt x="282" y="338"/>
                          </a:lnTo>
                          <a:lnTo>
                            <a:pt x="278" y="345"/>
                          </a:lnTo>
                          <a:close/>
                        </a:path>
                      </a:pathLst>
                    </a:custGeom>
                    <a:solidFill>
                      <a:srgbClr val="ABAA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14" name="Freeform 403"/>
                    <p:cNvSpPr>
                      <a:spLocks noChangeAspect="1"/>
                    </p:cNvSpPr>
                    <p:nvPr/>
                  </p:nvSpPr>
                  <p:spPr bwMode="auto">
                    <a:xfrm>
                      <a:off x="2410" y="1880"/>
                      <a:ext cx="282" cy="343"/>
                    </a:xfrm>
                    <a:custGeom>
                      <a:avLst/>
                      <a:gdLst>
                        <a:gd name="T0" fmla="*/ 278 w 282"/>
                        <a:gd name="T1" fmla="*/ 343 h 343"/>
                        <a:gd name="T2" fmla="*/ 0 w 282"/>
                        <a:gd name="T3" fmla="*/ 5 h 343"/>
                        <a:gd name="T4" fmla="*/ 5 w 282"/>
                        <a:gd name="T5" fmla="*/ 0 h 343"/>
                        <a:gd name="T6" fmla="*/ 282 w 282"/>
                        <a:gd name="T7" fmla="*/ 337 h 343"/>
                        <a:gd name="T8" fmla="*/ 278 w 282"/>
                        <a:gd name="T9" fmla="*/ 343 h 343"/>
                      </a:gdLst>
                      <a:ahLst/>
                      <a:cxnLst>
                        <a:cxn ang="0">
                          <a:pos x="T0" y="T1"/>
                        </a:cxn>
                        <a:cxn ang="0">
                          <a:pos x="T2" y="T3"/>
                        </a:cxn>
                        <a:cxn ang="0">
                          <a:pos x="T4" y="T5"/>
                        </a:cxn>
                        <a:cxn ang="0">
                          <a:pos x="T6" y="T7"/>
                        </a:cxn>
                        <a:cxn ang="0">
                          <a:pos x="T8" y="T9"/>
                        </a:cxn>
                      </a:cxnLst>
                      <a:rect l="0" t="0" r="r" b="b"/>
                      <a:pathLst>
                        <a:path w="282" h="343">
                          <a:moveTo>
                            <a:pt x="278" y="343"/>
                          </a:moveTo>
                          <a:lnTo>
                            <a:pt x="0" y="5"/>
                          </a:lnTo>
                          <a:lnTo>
                            <a:pt x="5" y="0"/>
                          </a:lnTo>
                          <a:lnTo>
                            <a:pt x="282" y="337"/>
                          </a:lnTo>
                          <a:lnTo>
                            <a:pt x="278" y="343"/>
                          </a:lnTo>
                          <a:close/>
                        </a:path>
                      </a:pathLst>
                    </a:custGeom>
                    <a:solidFill>
                      <a:srgbClr val="AAA9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15" name="Freeform 404"/>
                    <p:cNvSpPr>
                      <a:spLocks noChangeAspect="1"/>
                    </p:cNvSpPr>
                    <p:nvPr/>
                  </p:nvSpPr>
                  <p:spPr bwMode="auto">
                    <a:xfrm>
                      <a:off x="2412" y="1877"/>
                      <a:ext cx="283" cy="343"/>
                    </a:xfrm>
                    <a:custGeom>
                      <a:avLst/>
                      <a:gdLst>
                        <a:gd name="T0" fmla="*/ 277 w 283"/>
                        <a:gd name="T1" fmla="*/ 343 h 343"/>
                        <a:gd name="T2" fmla="*/ 0 w 283"/>
                        <a:gd name="T3" fmla="*/ 5 h 343"/>
                        <a:gd name="T4" fmla="*/ 6 w 283"/>
                        <a:gd name="T5" fmla="*/ 0 h 343"/>
                        <a:gd name="T6" fmla="*/ 283 w 283"/>
                        <a:gd name="T7" fmla="*/ 337 h 343"/>
                        <a:gd name="T8" fmla="*/ 277 w 283"/>
                        <a:gd name="T9" fmla="*/ 343 h 343"/>
                      </a:gdLst>
                      <a:ahLst/>
                      <a:cxnLst>
                        <a:cxn ang="0">
                          <a:pos x="T0" y="T1"/>
                        </a:cxn>
                        <a:cxn ang="0">
                          <a:pos x="T2" y="T3"/>
                        </a:cxn>
                        <a:cxn ang="0">
                          <a:pos x="T4" y="T5"/>
                        </a:cxn>
                        <a:cxn ang="0">
                          <a:pos x="T6" y="T7"/>
                        </a:cxn>
                        <a:cxn ang="0">
                          <a:pos x="T8" y="T9"/>
                        </a:cxn>
                      </a:cxnLst>
                      <a:rect l="0" t="0" r="r" b="b"/>
                      <a:pathLst>
                        <a:path w="283" h="343">
                          <a:moveTo>
                            <a:pt x="277" y="343"/>
                          </a:moveTo>
                          <a:lnTo>
                            <a:pt x="0" y="5"/>
                          </a:lnTo>
                          <a:lnTo>
                            <a:pt x="6" y="0"/>
                          </a:lnTo>
                          <a:lnTo>
                            <a:pt x="283" y="337"/>
                          </a:lnTo>
                          <a:lnTo>
                            <a:pt x="277" y="343"/>
                          </a:lnTo>
                          <a:close/>
                        </a:path>
                      </a:pathLst>
                    </a:custGeom>
                    <a:solidFill>
                      <a:srgbClr val="A9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16" name="Freeform 405"/>
                    <p:cNvSpPr>
                      <a:spLocks noChangeAspect="1"/>
                    </p:cNvSpPr>
                    <p:nvPr/>
                  </p:nvSpPr>
                  <p:spPr bwMode="auto">
                    <a:xfrm>
                      <a:off x="2415" y="1874"/>
                      <a:ext cx="281" cy="343"/>
                    </a:xfrm>
                    <a:custGeom>
                      <a:avLst/>
                      <a:gdLst>
                        <a:gd name="T0" fmla="*/ 277 w 281"/>
                        <a:gd name="T1" fmla="*/ 343 h 343"/>
                        <a:gd name="T2" fmla="*/ 0 w 281"/>
                        <a:gd name="T3" fmla="*/ 6 h 343"/>
                        <a:gd name="T4" fmla="*/ 6 w 281"/>
                        <a:gd name="T5" fmla="*/ 0 h 343"/>
                        <a:gd name="T6" fmla="*/ 281 w 281"/>
                        <a:gd name="T7" fmla="*/ 336 h 343"/>
                        <a:gd name="T8" fmla="*/ 277 w 281"/>
                        <a:gd name="T9" fmla="*/ 343 h 343"/>
                      </a:gdLst>
                      <a:ahLst/>
                      <a:cxnLst>
                        <a:cxn ang="0">
                          <a:pos x="T0" y="T1"/>
                        </a:cxn>
                        <a:cxn ang="0">
                          <a:pos x="T2" y="T3"/>
                        </a:cxn>
                        <a:cxn ang="0">
                          <a:pos x="T4" y="T5"/>
                        </a:cxn>
                        <a:cxn ang="0">
                          <a:pos x="T6" y="T7"/>
                        </a:cxn>
                        <a:cxn ang="0">
                          <a:pos x="T8" y="T9"/>
                        </a:cxn>
                      </a:cxnLst>
                      <a:rect l="0" t="0" r="r" b="b"/>
                      <a:pathLst>
                        <a:path w="281" h="343">
                          <a:moveTo>
                            <a:pt x="277" y="343"/>
                          </a:moveTo>
                          <a:lnTo>
                            <a:pt x="0" y="6"/>
                          </a:lnTo>
                          <a:lnTo>
                            <a:pt x="6" y="0"/>
                          </a:lnTo>
                          <a:lnTo>
                            <a:pt x="281" y="336"/>
                          </a:lnTo>
                          <a:lnTo>
                            <a:pt x="277" y="343"/>
                          </a:lnTo>
                          <a:close/>
                        </a:path>
                      </a:pathLst>
                    </a:custGeom>
                    <a:solidFill>
                      <a:srgbClr val="A8A8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17" name="Freeform 406"/>
                    <p:cNvSpPr>
                      <a:spLocks noChangeAspect="1"/>
                    </p:cNvSpPr>
                    <p:nvPr/>
                  </p:nvSpPr>
                  <p:spPr bwMode="auto">
                    <a:xfrm>
                      <a:off x="2418" y="1871"/>
                      <a:ext cx="281" cy="343"/>
                    </a:xfrm>
                    <a:custGeom>
                      <a:avLst/>
                      <a:gdLst>
                        <a:gd name="T0" fmla="*/ 277 w 281"/>
                        <a:gd name="T1" fmla="*/ 343 h 343"/>
                        <a:gd name="T2" fmla="*/ 0 w 281"/>
                        <a:gd name="T3" fmla="*/ 6 h 343"/>
                        <a:gd name="T4" fmla="*/ 6 w 281"/>
                        <a:gd name="T5" fmla="*/ 0 h 343"/>
                        <a:gd name="T6" fmla="*/ 281 w 281"/>
                        <a:gd name="T7" fmla="*/ 336 h 343"/>
                        <a:gd name="T8" fmla="*/ 277 w 281"/>
                        <a:gd name="T9" fmla="*/ 343 h 343"/>
                      </a:gdLst>
                      <a:ahLst/>
                      <a:cxnLst>
                        <a:cxn ang="0">
                          <a:pos x="T0" y="T1"/>
                        </a:cxn>
                        <a:cxn ang="0">
                          <a:pos x="T2" y="T3"/>
                        </a:cxn>
                        <a:cxn ang="0">
                          <a:pos x="T4" y="T5"/>
                        </a:cxn>
                        <a:cxn ang="0">
                          <a:pos x="T6" y="T7"/>
                        </a:cxn>
                        <a:cxn ang="0">
                          <a:pos x="T8" y="T9"/>
                        </a:cxn>
                      </a:cxnLst>
                      <a:rect l="0" t="0" r="r" b="b"/>
                      <a:pathLst>
                        <a:path w="281" h="343">
                          <a:moveTo>
                            <a:pt x="277" y="343"/>
                          </a:moveTo>
                          <a:lnTo>
                            <a:pt x="0" y="6"/>
                          </a:lnTo>
                          <a:lnTo>
                            <a:pt x="6" y="0"/>
                          </a:lnTo>
                          <a:lnTo>
                            <a:pt x="281" y="336"/>
                          </a:lnTo>
                          <a:lnTo>
                            <a:pt x="277" y="343"/>
                          </a:lnTo>
                          <a:close/>
                        </a:path>
                      </a:pathLst>
                    </a:custGeom>
                    <a:solidFill>
                      <a:srgbClr val="A8A7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18" name="Freeform 407"/>
                    <p:cNvSpPr>
                      <a:spLocks noChangeAspect="1"/>
                    </p:cNvSpPr>
                    <p:nvPr/>
                  </p:nvSpPr>
                  <p:spPr bwMode="auto">
                    <a:xfrm>
                      <a:off x="2421" y="1868"/>
                      <a:ext cx="281" cy="342"/>
                    </a:xfrm>
                    <a:custGeom>
                      <a:avLst/>
                      <a:gdLst>
                        <a:gd name="T0" fmla="*/ 275 w 281"/>
                        <a:gd name="T1" fmla="*/ 342 h 342"/>
                        <a:gd name="T2" fmla="*/ 0 w 281"/>
                        <a:gd name="T3" fmla="*/ 6 h 342"/>
                        <a:gd name="T4" fmla="*/ 6 w 281"/>
                        <a:gd name="T5" fmla="*/ 0 h 342"/>
                        <a:gd name="T6" fmla="*/ 281 w 281"/>
                        <a:gd name="T7" fmla="*/ 336 h 342"/>
                        <a:gd name="T8" fmla="*/ 275 w 281"/>
                        <a:gd name="T9" fmla="*/ 342 h 342"/>
                      </a:gdLst>
                      <a:ahLst/>
                      <a:cxnLst>
                        <a:cxn ang="0">
                          <a:pos x="T0" y="T1"/>
                        </a:cxn>
                        <a:cxn ang="0">
                          <a:pos x="T2" y="T3"/>
                        </a:cxn>
                        <a:cxn ang="0">
                          <a:pos x="T4" y="T5"/>
                        </a:cxn>
                        <a:cxn ang="0">
                          <a:pos x="T6" y="T7"/>
                        </a:cxn>
                        <a:cxn ang="0">
                          <a:pos x="T8" y="T9"/>
                        </a:cxn>
                      </a:cxnLst>
                      <a:rect l="0" t="0" r="r" b="b"/>
                      <a:pathLst>
                        <a:path w="281" h="342">
                          <a:moveTo>
                            <a:pt x="275" y="342"/>
                          </a:moveTo>
                          <a:lnTo>
                            <a:pt x="0" y="6"/>
                          </a:lnTo>
                          <a:lnTo>
                            <a:pt x="6" y="0"/>
                          </a:lnTo>
                          <a:lnTo>
                            <a:pt x="281" y="336"/>
                          </a:lnTo>
                          <a:lnTo>
                            <a:pt x="275" y="342"/>
                          </a:lnTo>
                          <a:close/>
                        </a:path>
                      </a:pathLst>
                    </a:custGeom>
                    <a:solidFill>
                      <a:srgbClr val="A7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19" name="Freeform 408"/>
                    <p:cNvSpPr>
                      <a:spLocks noChangeAspect="1"/>
                    </p:cNvSpPr>
                    <p:nvPr/>
                  </p:nvSpPr>
                  <p:spPr bwMode="auto">
                    <a:xfrm>
                      <a:off x="2424" y="1867"/>
                      <a:ext cx="280" cy="340"/>
                    </a:xfrm>
                    <a:custGeom>
                      <a:avLst/>
                      <a:gdLst>
                        <a:gd name="T0" fmla="*/ 275 w 280"/>
                        <a:gd name="T1" fmla="*/ 340 h 340"/>
                        <a:gd name="T2" fmla="*/ 0 w 280"/>
                        <a:gd name="T3" fmla="*/ 4 h 340"/>
                        <a:gd name="T4" fmla="*/ 4 w 280"/>
                        <a:gd name="T5" fmla="*/ 0 h 340"/>
                        <a:gd name="T6" fmla="*/ 280 w 280"/>
                        <a:gd name="T7" fmla="*/ 334 h 340"/>
                        <a:gd name="T8" fmla="*/ 275 w 280"/>
                        <a:gd name="T9" fmla="*/ 340 h 340"/>
                      </a:gdLst>
                      <a:ahLst/>
                      <a:cxnLst>
                        <a:cxn ang="0">
                          <a:pos x="T0" y="T1"/>
                        </a:cxn>
                        <a:cxn ang="0">
                          <a:pos x="T2" y="T3"/>
                        </a:cxn>
                        <a:cxn ang="0">
                          <a:pos x="T4" y="T5"/>
                        </a:cxn>
                        <a:cxn ang="0">
                          <a:pos x="T6" y="T7"/>
                        </a:cxn>
                        <a:cxn ang="0">
                          <a:pos x="T8" y="T9"/>
                        </a:cxn>
                      </a:cxnLst>
                      <a:rect l="0" t="0" r="r" b="b"/>
                      <a:pathLst>
                        <a:path w="280" h="340">
                          <a:moveTo>
                            <a:pt x="275" y="340"/>
                          </a:moveTo>
                          <a:lnTo>
                            <a:pt x="0" y="4"/>
                          </a:lnTo>
                          <a:lnTo>
                            <a:pt x="4" y="0"/>
                          </a:lnTo>
                          <a:lnTo>
                            <a:pt x="280" y="334"/>
                          </a:lnTo>
                          <a:lnTo>
                            <a:pt x="275" y="340"/>
                          </a:lnTo>
                          <a:close/>
                        </a:path>
                      </a:pathLst>
                    </a:custGeom>
                    <a:solidFill>
                      <a:srgbClr val="A6A5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20" name="Freeform 409"/>
                    <p:cNvSpPr>
                      <a:spLocks noChangeAspect="1"/>
                    </p:cNvSpPr>
                    <p:nvPr/>
                  </p:nvSpPr>
                  <p:spPr bwMode="auto">
                    <a:xfrm>
                      <a:off x="2427" y="1864"/>
                      <a:ext cx="279" cy="340"/>
                    </a:xfrm>
                    <a:custGeom>
                      <a:avLst/>
                      <a:gdLst>
                        <a:gd name="T0" fmla="*/ 275 w 279"/>
                        <a:gd name="T1" fmla="*/ 340 h 340"/>
                        <a:gd name="T2" fmla="*/ 0 w 279"/>
                        <a:gd name="T3" fmla="*/ 4 h 340"/>
                        <a:gd name="T4" fmla="*/ 4 w 279"/>
                        <a:gd name="T5" fmla="*/ 0 h 340"/>
                        <a:gd name="T6" fmla="*/ 279 w 279"/>
                        <a:gd name="T7" fmla="*/ 333 h 340"/>
                        <a:gd name="T8" fmla="*/ 275 w 279"/>
                        <a:gd name="T9" fmla="*/ 340 h 340"/>
                      </a:gdLst>
                      <a:ahLst/>
                      <a:cxnLst>
                        <a:cxn ang="0">
                          <a:pos x="T0" y="T1"/>
                        </a:cxn>
                        <a:cxn ang="0">
                          <a:pos x="T2" y="T3"/>
                        </a:cxn>
                        <a:cxn ang="0">
                          <a:pos x="T4" y="T5"/>
                        </a:cxn>
                        <a:cxn ang="0">
                          <a:pos x="T6" y="T7"/>
                        </a:cxn>
                        <a:cxn ang="0">
                          <a:pos x="T8" y="T9"/>
                        </a:cxn>
                      </a:cxnLst>
                      <a:rect l="0" t="0" r="r" b="b"/>
                      <a:pathLst>
                        <a:path w="279" h="340">
                          <a:moveTo>
                            <a:pt x="275" y="340"/>
                          </a:moveTo>
                          <a:lnTo>
                            <a:pt x="0" y="4"/>
                          </a:lnTo>
                          <a:lnTo>
                            <a:pt x="4" y="0"/>
                          </a:lnTo>
                          <a:lnTo>
                            <a:pt x="279" y="333"/>
                          </a:lnTo>
                          <a:lnTo>
                            <a:pt x="275" y="340"/>
                          </a:lnTo>
                          <a:close/>
                        </a:path>
                      </a:pathLst>
                    </a:custGeom>
                    <a:solidFill>
                      <a:srgbClr val="A6A5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21" name="Freeform 410"/>
                    <p:cNvSpPr>
                      <a:spLocks noChangeAspect="1"/>
                    </p:cNvSpPr>
                    <p:nvPr/>
                  </p:nvSpPr>
                  <p:spPr bwMode="auto">
                    <a:xfrm>
                      <a:off x="2428" y="1861"/>
                      <a:ext cx="281" cy="340"/>
                    </a:xfrm>
                    <a:custGeom>
                      <a:avLst/>
                      <a:gdLst>
                        <a:gd name="T0" fmla="*/ 276 w 281"/>
                        <a:gd name="T1" fmla="*/ 340 h 340"/>
                        <a:gd name="T2" fmla="*/ 0 w 281"/>
                        <a:gd name="T3" fmla="*/ 6 h 340"/>
                        <a:gd name="T4" fmla="*/ 6 w 281"/>
                        <a:gd name="T5" fmla="*/ 0 h 340"/>
                        <a:gd name="T6" fmla="*/ 281 w 281"/>
                        <a:gd name="T7" fmla="*/ 333 h 340"/>
                        <a:gd name="T8" fmla="*/ 276 w 281"/>
                        <a:gd name="T9" fmla="*/ 340 h 340"/>
                      </a:gdLst>
                      <a:ahLst/>
                      <a:cxnLst>
                        <a:cxn ang="0">
                          <a:pos x="T0" y="T1"/>
                        </a:cxn>
                        <a:cxn ang="0">
                          <a:pos x="T2" y="T3"/>
                        </a:cxn>
                        <a:cxn ang="0">
                          <a:pos x="T4" y="T5"/>
                        </a:cxn>
                        <a:cxn ang="0">
                          <a:pos x="T6" y="T7"/>
                        </a:cxn>
                        <a:cxn ang="0">
                          <a:pos x="T8" y="T9"/>
                        </a:cxn>
                      </a:cxnLst>
                      <a:rect l="0" t="0" r="r" b="b"/>
                      <a:pathLst>
                        <a:path w="281" h="340">
                          <a:moveTo>
                            <a:pt x="276" y="340"/>
                          </a:moveTo>
                          <a:lnTo>
                            <a:pt x="0" y="6"/>
                          </a:lnTo>
                          <a:lnTo>
                            <a:pt x="6" y="0"/>
                          </a:lnTo>
                          <a:lnTo>
                            <a:pt x="281" y="333"/>
                          </a:lnTo>
                          <a:lnTo>
                            <a:pt x="276" y="340"/>
                          </a:lnTo>
                          <a:close/>
                        </a:path>
                      </a:pathLst>
                    </a:custGeom>
                    <a:solidFill>
                      <a:srgbClr val="A6A5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22" name="Freeform 411"/>
                    <p:cNvSpPr>
                      <a:spLocks noChangeAspect="1"/>
                    </p:cNvSpPr>
                    <p:nvPr/>
                  </p:nvSpPr>
                  <p:spPr bwMode="auto">
                    <a:xfrm>
                      <a:off x="2431" y="1858"/>
                      <a:ext cx="280" cy="339"/>
                    </a:xfrm>
                    <a:custGeom>
                      <a:avLst/>
                      <a:gdLst>
                        <a:gd name="T0" fmla="*/ 275 w 280"/>
                        <a:gd name="T1" fmla="*/ 339 h 339"/>
                        <a:gd name="T2" fmla="*/ 0 w 280"/>
                        <a:gd name="T3" fmla="*/ 6 h 339"/>
                        <a:gd name="T4" fmla="*/ 6 w 280"/>
                        <a:gd name="T5" fmla="*/ 0 h 339"/>
                        <a:gd name="T6" fmla="*/ 280 w 280"/>
                        <a:gd name="T7" fmla="*/ 333 h 339"/>
                        <a:gd name="T8" fmla="*/ 275 w 280"/>
                        <a:gd name="T9" fmla="*/ 339 h 339"/>
                      </a:gdLst>
                      <a:ahLst/>
                      <a:cxnLst>
                        <a:cxn ang="0">
                          <a:pos x="T0" y="T1"/>
                        </a:cxn>
                        <a:cxn ang="0">
                          <a:pos x="T2" y="T3"/>
                        </a:cxn>
                        <a:cxn ang="0">
                          <a:pos x="T4" y="T5"/>
                        </a:cxn>
                        <a:cxn ang="0">
                          <a:pos x="T6" y="T7"/>
                        </a:cxn>
                        <a:cxn ang="0">
                          <a:pos x="T8" y="T9"/>
                        </a:cxn>
                      </a:cxnLst>
                      <a:rect l="0" t="0" r="r" b="b"/>
                      <a:pathLst>
                        <a:path w="280" h="339">
                          <a:moveTo>
                            <a:pt x="275" y="339"/>
                          </a:moveTo>
                          <a:lnTo>
                            <a:pt x="0" y="6"/>
                          </a:lnTo>
                          <a:lnTo>
                            <a:pt x="6" y="0"/>
                          </a:lnTo>
                          <a:lnTo>
                            <a:pt x="280" y="333"/>
                          </a:lnTo>
                          <a:lnTo>
                            <a:pt x="275" y="339"/>
                          </a:lnTo>
                          <a:close/>
                        </a:path>
                      </a:pathLst>
                    </a:custGeom>
                    <a:solidFill>
                      <a:srgbClr val="A5A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23" name="Freeform 412"/>
                    <p:cNvSpPr>
                      <a:spLocks noChangeAspect="1"/>
                    </p:cNvSpPr>
                    <p:nvPr/>
                  </p:nvSpPr>
                  <p:spPr bwMode="auto">
                    <a:xfrm>
                      <a:off x="2434" y="1855"/>
                      <a:ext cx="280" cy="339"/>
                    </a:xfrm>
                    <a:custGeom>
                      <a:avLst/>
                      <a:gdLst>
                        <a:gd name="T0" fmla="*/ 275 w 280"/>
                        <a:gd name="T1" fmla="*/ 339 h 339"/>
                        <a:gd name="T2" fmla="*/ 0 w 280"/>
                        <a:gd name="T3" fmla="*/ 6 h 339"/>
                        <a:gd name="T4" fmla="*/ 6 w 280"/>
                        <a:gd name="T5" fmla="*/ 0 h 339"/>
                        <a:gd name="T6" fmla="*/ 280 w 280"/>
                        <a:gd name="T7" fmla="*/ 333 h 339"/>
                        <a:gd name="T8" fmla="*/ 275 w 280"/>
                        <a:gd name="T9" fmla="*/ 339 h 339"/>
                      </a:gdLst>
                      <a:ahLst/>
                      <a:cxnLst>
                        <a:cxn ang="0">
                          <a:pos x="T0" y="T1"/>
                        </a:cxn>
                        <a:cxn ang="0">
                          <a:pos x="T2" y="T3"/>
                        </a:cxn>
                        <a:cxn ang="0">
                          <a:pos x="T4" y="T5"/>
                        </a:cxn>
                        <a:cxn ang="0">
                          <a:pos x="T6" y="T7"/>
                        </a:cxn>
                        <a:cxn ang="0">
                          <a:pos x="T8" y="T9"/>
                        </a:cxn>
                      </a:cxnLst>
                      <a:rect l="0" t="0" r="r" b="b"/>
                      <a:pathLst>
                        <a:path w="280" h="339">
                          <a:moveTo>
                            <a:pt x="275" y="339"/>
                          </a:moveTo>
                          <a:lnTo>
                            <a:pt x="0" y="6"/>
                          </a:lnTo>
                          <a:lnTo>
                            <a:pt x="6" y="0"/>
                          </a:lnTo>
                          <a:lnTo>
                            <a:pt x="280" y="333"/>
                          </a:lnTo>
                          <a:lnTo>
                            <a:pt x="275" y="339"/>
                          </a:lnTo>
                          <a:close/>
                        </a:path>
                      </a:pathLst>
                    </a:custGeom>
                    <a:solidFill>
                      <a:srgbClr val="A4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24" name="Freeform 413"/>
                    <p:cNvSpPr>
                      <a:spLocks noChangeAspect="1"/>
                    </p:cNvSpPr>
                    <p:nvPr/>
                  </p:nvSpPr>
                  <p:spPr bwMode="auto">
                    <a:xfrm>
                      <a:off x="2437" y="1852"/>
                      <a:ext cx="278" cy="339"/>
                    </a:xfrm>
                    <a:custGeom>
                      <a:avLst/>
                      <a:gdLst>
                        <a:gd name="T0" fmla="*/ 274 w 278"/>
                        <a:gd name="T1" fmla="*/ 339 h 339"/>
                        <a:gd name="T2" fmla="*/ 0 w 278"/>
                        <a:gd name="T3" fmla="*/ 6 h 339"/>
                        <a:gd name="T4" fmla="*/ 6 w 278"/>
                        <a:gd name="T5" fmla="*/ 0 h 339"/>
                        <a:gd name="T6" fmla="*/ 278 w 278"/>
                        <a:gd name="T7" fmla="*/ 332 h 339"/>
                        <a:gd name="T8" fmla="*/ 274 w 278"/>
                        <a:gd name="T9" fmla="*/ 339 h 339"/>
                      </a:gdLst>
                      <a:ahLst/>
                      <a:cxnLst>
                        <a:cxn ang="0">
                          <a:pos x="T0" y="T1"/>
                        </a:cxn>
                        <a:cxn ang="0">
                          <a:pos x="T2" y="T3"/>
                        </a:cxn>
                        <a:cxn ang="0">
                          <a:pos x="T4" y="T5"/>
                        </a:cxn>
                        <a:cxn ang="0">
                          <a:pos x="T6" y="T7"/>
                        </a:cxn>
                        <a:cxn ang="0">
                          <a:pos x="T8" y="T9"/>
                        </a:cxn>
                      </a:cxnLst>
                      <a:rect l="0" t="0" r="r" b="b"/>
                      <a:pathLst>
                        <a:path w="278" h="339">
                          <a:moveTo>
                            <a:pt x="274" y="339"/>
                          </a:moveTo>
                          <a:lnTo>
                            <a:pt x="0" y="6"/>
                          </a:lnTo>
                          <a:lnTo>
                            <a:pt x="6" y="0"/>
                          </a:lnTo>
                          <a:lnTo>
                            <a:pt x="278" y="332"/>
                          </a:lnTo>
                          <a:lnTo>
                            <a:pt x="274" y="339"/>
                          </a:lnTo>
                          <a:close/>
                        </a:path>
                      </a:pathLst>
                    </a:custGeom>
                    <a:solidFill>
                      <a:srgbClr val="A3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25" name="Freeform 414"/>
                    <p:cNvSpPr>
                      <a:spLocks noChangeAspect="1"/>
                    </p:cNvSpPr>
                    <p:nvPr/>
                  </p:nvSpPr>
                  <p:spPr bwMode="auto">
                    <a:xfrm>
                      <a:off x="2440" y="1849"/>
                      <a:ext cx="278" cy="339"/>
                    </a:xfrm>
                    <a:custGeom>
                      <a:avLst/>
                      <a:gdLst>
                        <a:gd name="T0" fmla="*/ 274 w 278"/>
                        <a:gd name="T1" fmla="*/ 339 h 339"/>
                        <a:gd name="T2" fmla="*/ 0 w 278"/>
                        <a:gd name="T3" fmla="*/ 6 h 339"/>
                        <a:gd name="T4" fmla="*/ 6 w 278"/>
                        <a:gd name="T5" fmla="*/ 0 h 339"/>
                        <a:gd name="T6" fmla="*/ 278 w 278"/>
                        <a:gd name="T7" fmla="*/ 332 h 339"/>
                        <a:gd name="T8" fmla="*/ 274 w 278"/>
                        <a:gd name="T9" fmla="*/ 339 h 339"/>
                      </a:gdLst>
                      <a:ahLst/>
                      <a:cxnLst>
                        <a:cxn ang="0">
                          <a:pos x="T0" y="T1"/>
                        </a:cxn>
                        <a:cxn ang="0">
                          <a:pos x="T2" y="T3"/>
                        </a:cxn>
                        <a:cxn ang="0">
                          <a:pos x="T4" y="T5"/>
                        </a:cxn>
                        <a:cxn ang="0">
                          <a:pos x="T6" y="T7"/>
                        </a:cxn>
                        <a:cxn ang="0">
                          <a:pos x="T8" y="T9"/>
                        </a:cxn>
                      </a:cxnLst>
                      <a:rect l="0" t="0" r="r" b="b"/>
                      <a:pathLst>
                        <a:path w="278" h="339">
                          <a:moveTo>
                            <a:pt x="274" y="339"/>
                          </a:moveTo>
                          <a:lnTo>
                            <a:pt x="0" y="6"/>
                          </a:lnTo>
                          <a:lnTo>
                            <a:pt x="6" y="0"/>
                          </a:lnTo>
                          <a:lnTo>
                            <a:pt x="278" y="332"/>
                          </a:lnTo>
                          <a:lnTo>
                            <a:pt x="274" y="339"/>
                          </a:lnTo>
                          <a:close/>
                        </a:path>
                      </a:pathLst>
                    </a:custGeom>
                    <a:solidFill>
                      <a:srgbClr val="A2A2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26" name="Freeform 415"/>
                    <p:cNvSpPr>
                      <a:spLocks noChangeAspect="1"/>
                    </p:cNvSpPr>
                    <p:nvPr/>
                  </p:nvSpPr>
                  <p:spPr bwMode="auto">
                    <a:xfrm>
                      <a:off x="2443" y="1846"/>
                      <a:ext cx="278" cy="338"/>
                    </a:xfrm>
                    <a:custGeom>
                      <a:avLst/>
                      <a:gdLst>
                        <a:gd name="T0" fmla="*/ 272 w 278"/>
                        <a:gd name="T1" fmla="*/ 338 h 338"/>
                        <a:gd name="T2" fmla="*/ 0 w 278"/>
                        <a:gd name="T3" fmla="*/ 6 h 338"/>
                        <a:gd name="T4" fmla="*/ 5 w 278"/>
                        <a:gd name="T5" fmla="*/ 0 h 338"/>
                        <a:gd name="T6" fmla="*/ 278 w 278"/>
                        <a:gd name="T7" fmla="*/ 332 h 338"/>
                        <a:gd name="T8" fmla="*/ 272 w 278"/>
                        <a:gd name="T9" fmla="*/ 338 h 338"/>
                      </a:gdLst>
                      <a:ahLst/>
                      <a:cxnLst>
                        <a:cxn ang="0">
                          <a:pos x="T0" y="T1"/>
                        </a:cxn>
                        <a:cxn ang="0">
                          <a:pos x="T2" y="T3"/>
                        </a:cxn>
                        <a:cxn ang="0">
                          <a:pos x="T4" y="T5"/>
                        </a:cxn>
                        <a:cxn ang="0">
                          <a:pos x="T6" y="T7"/>
                        </a:cxn>
                        <a:cxn ang="0">
                          <a:pos x="T8" y="T9"/>
                        </a:cxn>
                      </a:cxnLst>
                      <a:rect l="0" t="0" r="r" b="b"/>
                      <a:pathLst>
                        <a:path w="278" h="338">
                          <a:moveTo>
                            <a:pt x="272" y="338"/>
                          </a:moveTo>
                          <a:lnTo>
                            <a:pt x="0" y="6"/>
                          </a:lnTo>
                          <a:lnTo>
                            <a:pt x="5" y="0"/>
                          </a:lnTo>
                          <a:lnTo>
                            <a:pt x="278" y="332"/>
                          </a:lnTo>
                          <a:lnTo>
                            <a:pt x="272" y="338"/>
                          </a:lnTo>
                          <a:close/>
                        </a:path>
                      </a:pathLst>
                    </a:custGeom>
                    <a:solidFill>
                      <a:srgbClr val="A2A1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27" name="Freeform 416"/>
                    <p:cNvSpPr>
                      <a:spLocks noChangeAspect="1"/>
                    </p:cNvSpPr>
                    <p:nvPr/>
                  </p:nvSpPr>
                  <p:spPr bwMode="auto">
                    <a:xfrm>
                      <a:off x="2446" y="1843"/>
                      <a:ext cx="276" cy="338"/>
                    </a:xfrm>
                    <a:custGeom>
                      <a:avLst/>
                      <a:gdLst>
                        <a:gd name="T0" fmla="*/ 272 w 276"/>
                        <a:gd name="T1" fmla="*/ 338 h 338"/>
                        <a:gd name="T2" fmla="*/ 0 w 276"/>
                        <a:gd name="T3" fmla="*/ 6 h 338"/>
                        <a:gd name="T4" fmla="*/ 5 w 276"/>
                        <a:gd name="T5" fmla="*/ 0 h 338"/>
                        <a:gd name="T6" fmla="*/ 276 w 276"/>
                        <a:gd name="T7" fmla="*/ 332 h 338"/>
                        <a:gd name="T8" fmla="*/ 272 w 276"/>
                        <a:gd name="T9" fmla="*/ 338 h 338"/>
                      </a:gdLst>
                      <a:ahLst/>
                      <a:cxnLst>
                        <a:cxn ang="0">
                          <a:pos x="T0" y="T1"/>
                        </a:cxn>
                        <a:cxn ang="0">
                          <a:pos x="T2" y="T3"/>
                        </a:cxn>
                        <a:cxn ang="0">
                          <a:pos x="T4" y="T5"/>
                        </a:cxn>
                        <a:cxn ang="0">
                          <a:pos x="T6" y="T7"/>
                        </a:cxn>
                        <a:cxn ang="0">
                          <a:pos x="T8" y="T9"/>
                        </a:cxn>
                      </a:cxnLst>
                      <a:rect l="0" t="0" r="r" b="b"/>
                      <a:pathLst>
                        <a:path w="276" h="338">
                          <a:moveTo>
                            <a:pt x="272" y="338"/>
                          </a:moveTo>
                          <a:lnTo>
                            <a:pt x="0" y="6"/>
                          </a:lnTo>
                          <a:lnTo>
                            <a:pt x="5" y="0"/>
                          </a:lnTo>
                          <a:lnTo>
                            <a:pt x="276" y="332"/>
                          </a:lnTo>
                          <a:lnTo>
                            <a:pt x="272" y="338"/>
                          </a:lnTo>
                          <a:close/>
                        </a:path>
                      </a:pathLst>
                    </a:custGeom>
                    <a:solidFill>
                      <a:srgbClr val="A1A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28" name="Freeform 417"/>
                    <p:cNvSpPr>
                      <a:spLocks noChangeAspect="1"/>
                    </p:cNvSpPr>
                    <p:nvPr/>
                  </p:nvSpPr>
                  <p:spPr bwMode="auto">
                    <a:xfrm>
                      <a:off x="2448" y="1841"/>
                      <a:ext cx="277" cy="337"/>
                    </a:xfrm>
                    <a:custGeom>
                      <a:avLst/>
                      <a:gdLst>
                        <a:gd name="T0" fmla="*/ 273 w 277"/>
                        <a:gd name="T1" fmla="*/ 337 h 337"/>
                        <a:gd name="T2" fmla="*/ 0 w 277"/>
                        <a:gd name="T3" fmla="*/ 5 h 337"/>
                        <a:gd name="T4" fmla="*/ 5 w 277"/>
                        <a:gd name="T5" fmla="*/ 0 h 337"/>
                        <a:gd name="T6" fmla="*/ 277 w 277"/>
                        <a:gd name="T7" fmla="*/ 330 h 337"/>
                        <a:gd name="T8" fmla="*/ 273 w 277"/>
                        <a:gd name="T9" fmla="*/ 337 h 337"/>
                      </a:gdLst>
                      <a:ahLst/>
                      <a:cxnLst>
                        <a:cxn ang="0">
                          <a:pos x="T0" y="T1"/>
                        </a:cxn>
                        <a:cxn ang="0">
                          <a:pos x="T2" y="T3"/>
                        </a:cxn>
                        <a:cxn ang="0">
                          <a:pos x="T4" y="T5"/>
                        </a:cxn>
                        <a:cxn ang="0">
                          <a:pos x="T6" y="T7"/>
                        </a:cxn>
                        <a:cxn ang="0">
                          <a:pos x="T8" y="T9"/>
                        </a:cxn>
                      </a:cxnLst>
                      <a:rect l="0" t="0" r="r" b="b"/>
                      <a:pathLst>
                        <a:path w="277" h="337">
                          <a:moveTo>
                            <a:pt x="273" y="337"/>
                          </a:moveTo>
                          <a:lnTo>
                            <a:pt x="0" y="5"/>
                          </a:lnTo>
                          <a:lnTo>
                            <a:pt x="5" y="0"/>
                          </a:lnTo>
                          <a:lnTo>
                            <a:pt x="277" y="330"/>
                          </a:lnTo>
                          <a:lnTo>
                            <a:pt x="273" y="337"/>
                          </a:lnTo>
                          <a:close/>
                        </a:path>
                      </a:pathLst>
                    </a:custGeom>
                    <a:solidFill>
                      <a:srgbClr val="A0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29" name="Freeform 418"/>
                    <p:cNvSpPr>
                      <a:spLocks noChangeAspect="1"/>
                    </p:cNvSpPr>
                    <p:nvPr/>
                  </p:nvSpPr>
                  <p:spPr bwMode="auto">
                    <a:xfrm>
                      <a:off x="2451" y="1838"/>
                      <a:ext cx="277" cy="337"/>
                    </a:xfrm>
                    <a:custGeom>
                      <a:avLst/>
                      <a:gdLst>
                        <a:gd name="T0" fmla="*/ 271 w 277"/>
                        <a:gd name="T1" fmla="*/ 337 h 337"/>
                        <a:gd name="T2" fmla="*/ 0 w 277"/>
                        <a:gd name="T3" fmla="*/ 5 h 337"/>
                        <a:gd name="T4" fmla="*/ 5 w 277"/>
                        <a:gd name="T5" fmla="*/ 0 h 337"/>
                        <a:gd name="T6" fmla="*/ 277 w 277"/>
                        <a:gd name="T7" fmla="*/ 330 h 337"/>
                        <a:gd name="T8" fmla="*/ 271 w 277"/>
                        <a:gd name="T9" fmla="*/ 337 h 337"/>
                      </a:gdLst>
                      <a:ahLst/>
                      <a:cxnLst>
                        <a:cxn ang="0">
                          <a:pos x="T0" y="T1"/>
                        </a:cxn>
                        <a:cxn ang="0">
                          <a:pos x="T2" y="T3"/>
                        </a:cxn>
                        <a:cxn ang="0">
                          <a:pos x="T4" y="T5"/>
                        </a:cxn>
                        <a:cxn ang="0">
                          <a:pos x="T6" y="T7"/>
                        </a:cxn>
                        <a:cxn ang="0">
                          <a:pos x="T8" y="T9"/>
                        </a:cxn>
                      </a:cxnLst>
                      <a:rect l="0" t="0" r="r" b="b"/>
                      <a:pathLst>
                        <a:path w="277" h="337">
                          <a:moveTo>
                            <a:pt x="271" y="337"/>
                          </a:moveTo>
                          <a:lnTo>
                            <a:pt x="0" y="5"/>
                          </a:lnTo>
                          <a:lnTo>
                            <a:pt x="5" y="0"/>
                          </a:lnTo>
                          <a:lnTo>
                            <a:pt x="277" y="330"/>
                          </a:lnTo>
                          <a:lnTo>
                            <a:pt x="271" y="337"/>
                          </a:lnTo>
                          <a:close/>
                        </a:path>
                      </a:pathLst>
                    </a:custGeom>
                    <a:solidFill>
                      <a:srgbClr val="9F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30" name="Freeform 419"/>
                    <p:cNvSpPr>
                      <a:spLocks noChangeAspect="1"/>
                    </p:cNvSpPr>
                    <p:nvPr/>
                  </p:nvSpPr>
                  <p:spPr bwMode="auto">
                    <a:xfrm>
                      <a:off x="2453" y="1835"/>
                      <a:ext cx="276" cy="336"/>
                    </a:xfrm>
                    <a:custGeom>
                      <a:avLst/>
                      <a:gdLst>
                        <a:gd name="T0" fmla="*/ 272 w 276"/>
                        <a:gd name="T1" fmla="*/ 336 h 336"/>
                        <a:gd name="T2" fmla="*/ 0 w 276"/>
                        <a:gd name="T3" fmla="*/ 6 h 336"/>
                        <a:gd name="T4" fmla="*/ 6 w 276"/>
                        <a:gd name="T5" fmla="*/ 0 h 336"/>
                        <a:gd name="T6" fmla="*/ 276 w 276"/>
                        <a:gd name="T7" fmla="*/ 330 h 336"/>
                        <a:gd name="T8" fmla="*/ 272 w 276"/>
                        <a:gd name="T9" fmla="*/ 336 h 336"/>
                      </a:gdLst>
                      <a:ahLst/>
                      <a:cxnLst>
                        <a:cxn ang="0">
                          <a:pos x="T0" y="T1"/>
                        </a:cxn>
                        <a:cxn ang="0">
                          <a:pos x="T2" y="T3"/>
                        </a:cxn>
                        <a:cxn ang="0">
                          <a:pos x="T4" y="T5"/>
                        </a:cxn>
                        <a:cxn ang="0">
                          <a:pos x="T6" y="T7"/>
                        </a:cxn>
                        <a:cxn ang="0">
                          <a:pos x="T8" y="T9"/>
                        </a:cxn>
                      </a:cxnLst>
                      <a:rect l="0" t="0" r="r" b="b"/>
                      <a:pathLst>
                        <a:path w="276" h="336">
                          <a:moveTo>
                            <a:pt x="272" y="336"/>
                          </a:moveTo>
                          <a:lnTo>
                            <a:pt x="0" y="6"/>
                          </a:lnTo>
                          <a:lnTo>
                            <a:pt x="6" y="0"/>
                          </a:lnTo>
                          <a:lnTo>
                            <a:pt x="276" y="330"/>
                          </a:lnTo>
                          <a:lnTo>
                            <a:pt x="272" y="336"/>
                          </a:lnTo>
                          <a:close/>
                        </a:path>
                      </a:pathLst>
                    </a:custGeom>
                    <a:solidFill>
                      <a:srgbClr val="9F9E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31" name="Freeform 420"/>
                    <p:cNvSpPr>
                      <a:spLocks noChangeAspect="1"/>
                    </p:cNvSpPr>
                    <p:nvPr/>
                  </p:nvSpPr>
                  <p:spPr bwMode="auto">
                    <a:xfrm>
                      <a:off x="2456" y="1832"/>
                      <a:ext cx="276" cy="336"/>
                    </a:xfrm>
                    <a:custGeom>
                      <a:avLst/>
                      <a:gdLst>
                        <a:gd name="T0" fmla="*/ 272 w 276"/>
                        <a:gd name="T1" fmla="*/ 336 h 336"/>
                        <a:gd name="T2" fmla="*/ 0 w 276"/>
                        <a:gd name="T3" fmla="*/ 6 h 336"/>
                        <a:gd name="T4" fmla="*/ 5 w 276"/>
                        <a:gd name="T5" fmla="*/ 0 h 336"/>
                        <a:gd name="T6" fmla="*/ 276 w 276"/>
                        <a:gd name="T7" fmla="*/ 330 h 336"/>
                        <a:gd name="T8" fmla="*/ 272 w 276"/>
                        <a:gd name="T9" fmla="*/ 336 h 336"/>
                      </a:gdLst>
                      <a:ahLst/>
                      <a:cxnLst>
                        <a:cxn ang="0">
                          <a:pos x="T0" y="T1"/>
                        </a:cxn>
                        <a:cxn ang="0">
                          <a:pos x="T2" y="T3"/>
                        </a:cxn>
                        <a:cxn ang="0">
                          <a:pos x="T4" y="T5"/>
                        </a:cxn>
                        <a:cxn ang="0">
                          <a:pos x="T6" y="T7"/>
                        </a:cxn>
                        <a:cxn ang="0">
                          <a:pos x="T8" y="T9"/>
                        </a:cxn>
                      </a:cxnLst>
                      <a:rect l="0" t="0" r="r" b="b"/>
                      <a:pathLst>
                        <a:path w="276" h="336">
                          <a:moveTo>
                            <a:pt x="272" y="336"/>
                          </a:moveTo>
                          <a:lnTo>
                            <a:pt x="0" y="6"/>
                          </a:lnTo>
                          <a:lnTo>
                            <a:pt x="5" y="0"/>
                          </a:lnTo>
                          <a:lnTo>
                            <a:pt x="276" y="330"/>
                          </a:lnTo>
                          <a:lnTo>
                            <a:pt x="272" y="336"/>
                          </a:lnTo>
                          <a:close/>
                        </a:path>
                      </a:pathLst>
                    </a:custGeom>
                    <a:solidFill>
                      <a:srgbClr val="9F9E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32" name="Freeform 421"/>
                    <p:cNvSpPr>
                      <a:spLocks noChangeAspect="1"/>
                    </p:cNvSpPr>
                    <p:nvPr/>
                  </p:nvSpPr>
                  <p:spPr bwMode="auto">
                    <a:xfrm>
                      <a:off x="2459" y="1829"/>
                      <a:ext cx="276" cy="336"/>
                    </a:xfrm>
                    <a:custGeom>
                      <a:avLst/>
                      <a:gdLst>
                        <a:gd name="T0" fmla="*/ 270 w 276"/>
                        <a:gd name="T1" fmla="*/ 336 h 336"/>
                        <a:gd name="T2" fmla="*/ 0 w 276"/>
                        <a:gd name="T3" fmla="*/ 6 h 336"/>
                        <a:gd name="T4" fmla="*/ 5 w 276"/>
                        <a:gd name="T5" fmla="*/ 0 h 336"/>
                        <a:gd name="T6" fmla="*/ 276 w 276"/>
                        <a:gd name="T7" fmla="*/ 329 h 336"/>
                        <a:gd name="T8" fmla="*/ 270 w 276"/>
                        <a:gd name="T9" fmla="*/ 336 h 336"/>
                      </a:gdLst>
                      <a:ahLst/>
                      <a:cxnLst>
                        <a:cxn ang="0">
                          <a:pos x="T0" y="T1"/>
                        </a:cxn>
                        <a:cxn ang="0">
                          <a:pos x="T2" y="T3"/>
                        </a:cxn>
                        <a:cxn ang="0">
                          <a:pos x="T4" y="T5"/>
                        </a:cxn>
                        <a:cxn ang="0">
                          <a:pos x="T6" y="T7"/>
                        </a:cxn>
                        <a:cxn ang="0">
                          <a:pos x="T8" y="T9"/>
                        </a:cxn>
                      </a:cxnLst>
                      <a:rect l="0" t="0" r="r" b="b"/>
                      <a:pathLst>
                        <a:path w="276" h="336">
                          <a:moveTo>
                            <a:pt x="270" y="336"/>
                          </a:moveTo>
                          <a:lnTo>
                            <a:pt x="0" y="6"/>
                          </a:lnTo>
                          <a:lnTo>
                            <a:pt x="5" y="0"/>
                          </a:lnTo>
                          <a:lnTo>
                            <a:pt x="276" y="329"/>
                          </a:lnTo>
                          <a:lnTo>
                            <a:pt x="270" y="336"/>
                          </a:lnTo>
                          <a:close/>
                        </a:path>
                      </a:pathLst>
                    </a:custGeom>
                    <a:solidFill>
                      <a:srgbClr val="9E9D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33" name="Freeform 422"/>
                    <p:cNvSpPr>
                      <a:spLocks noChangeAspect="1"/>
                    </p:cNvSpPr>
                    <p:nvPr/>
                  </p:nvSpPr>
                  <p:spPr bwMode="auto">
                    <a:xfrm>
                      <a:off x="2461" y="1826"/>
                      <a:ext cx="276" cy="336"/>
                    </a:xfrm>
                    <a:custGeom>
                      <a:avLst/>
                      <a:gdLst>
                        <a:gd name="T0" fmla="*/ 271 w 276"/>
                        <a:gd name="T1" fmla="*/ 336 h 336"/>
                        <a:gd name="T2" fmla="*/ 0 w 276"/>
                        <a:gd name="T3" fmla="*/ 6 h 336"/>
                        <a:gd name="T4" fmla="*/ 6 w 276"/>
                        <a:gd name="T5" fmla="*/ 0 h 336"/>
                        <a:gd name="T6" fmla="*/ 276 w 276"/>
                        <a:gd name="T7" fmla="*/ 329 h 336"/>
                        <a:gd name="T8" fmla="*/ 271 w 276"/>
                        <a:gd name="T9" fmla="*/ 336 h 336"/>
                      </a:gdLst>
                      <a:ahLst/>
                      <a:cxnLst>
                        <a:cxn ang="0">
                          <a:pos x="T0" y="T1"/>
                        </a:cxn>
                        <a:cxn ang="0">
                          <a:pos x="T2" y="T3"/>
                        </a:cxn>
                        <a:cxn ang="0">
                          <a:pos x="T4" y="T5"/>
                        </a:cxn>
                        <a:cxn ang="0">
                          <a:pos x="T6" y="T7"/>
                        </a:cxn>
                        <a:cxn ang="0">
                          <a:pos x="T8" y="T9"/>
                        </a:cxn>
                      </a:cxnLst>
                      <a:rect l="0" t="0" r="r" b="b"/>
                      <a:pathLst>
                        <a:path w="276" h="336">
                          <a:moveTo>
                            <a:pt x="271" y="336"/>
                          </a:moveTo>
                          <a:lnTo>
                            <a:pt x="0" y="6"/>
                          </a:lnTo>
                          <a:lnTo>
                            <a:pt x="6" y="0"/>
                          </a:lnTo>
                          <a:lnTo>
                            <a:pt x="276" y="329"/>
                          </a:lnTo>
                          <a:lnTo>
                            <a:pt x="271" y="336"/>
                          </a:lnTo>
                          <a:close/>
                        </a:path>
                      </a:pathLst>
                    </a:custGeom>
                    <a:solidFill>
                      <a:srgbClr val="9D9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34" name="Freeform 423"/>
                    <p:cNvSpPr>
                      <a:spLocks noChangeAspect="1"/>
                    </p:cNvSpPr>
                    <p:nvPr/>
                  </p:nvSpPr>
                  <p:spPr bwMode="auto">
                    <a:xfrm>
                      <a:off x="2464" y="1825"/>
                      <a:ext cx="276" cy="333"/>
                    </a:xfrm>
                    <a:custGeom>
                      <a:avLst/>
                      <a:gdLst>
                        <a:gd name="T0" fmla="*/ 271 w 276"/>
                        <a:gd name="T1" fmla="*/ 333 h 333"/>
                        <a:gd name="T2" fmla="*/ 0 w 276"/>
                        <a:gd name="T3" fmla="*/ 4 h 333"/>
                        <a:gd name="T4" fmla="*/ 6 w 276"/>
                        <a:gd name="T5" fmla="*/ 0 h 333"/>
                        <a:gd name="T6" fmla="*/ 276 w 276"/>
                        <a:gd name="T7" fmla="*/ 327 h 333"/>
                        <a:gd name="T8" fmla="*/ 271 w 276"/>
                        <a:gd name="T9" fmla="*/ 333 h 333"/>
                      </a:gdLst>
                      <a:ahLst/>
                      <a:cxnLst>
                        <a:cxn ang="0">
                          <a:pos x="T0" y="T1"/>
                        </a:cxn>
                        <a:cxn ang="0">
                          <a:pos x="T2" y="T3"/>
                        </a:cxn>
                        <a:cxn ang="0">
                          <a:pos x="T4" y="T5"/>
                        </a:cxn>
                        <a:cxn ang="0">
                          <a:pos x="T6" y="T7"/>
                        </a:cxn>
                        <a:cxn ang="0">
                          <a:pos x="T8" y="T9"/>
                        </a:cxn>
                      </a:cxnLst>
                      <a:rect l="0" t="0" r="r" b="b"/>
                      <a:pathLst>
                        <a:path w="276" h="333">
                          <a:moveTo>
                            <a:pt x="271" y="333"/>
                          </a:moveTo>
                          <a:lnTo>
                            <a:pt x="0" y="4"/>
                          </a:lnTo>
                          <a:lnTo>
                            <a:pt x="6" y="0"/>
                          </a:lnTo>
                          <a:lnTo>
                            <a:pt x="276" y="327"/>
                          </a:lnTo>
                          <a:lnTo>
                            <a:pt x="271" y="333"/>
                          </a:lnTo>
                          <a:close/>
                        </a:path>
                      </a:pathLst>
                    </a:custGeom>
                    <a:solidFill>
                      <a:srgbClr val="9C9B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35" name="Freeform 424"/>
                    <p:cNvSpPr>
                      <a:spLocks noChangeAspect="1"/>
                    </p:cNvSpPr>
                    <p:nvPr/>
                  </p:nvSpPr>
                  <p:spPr bwMode="auto">
                    <a:xfrm>
                      <a:off x="2467" y="1822"/>
                      <a:ext cx="275" cy="333"/>
                    </a:xfrm>
                    <a:custGeom>
                      <a:avLst/>
                      <a:gdLst>
                        <a:gd name="T0" fmla="*/ 270 w 275"/>
                        <a:gd name="T1" fmla="*/ 333 h 333"/>
                        <a:gd name="T2" fmla="*/ 0 w 275"/>
                        <a:gd name="T3" fmla="*/ 4 h 333"/>
                        <a:gd name="T4" fmla="*/ 6 w 275"/>
                        <a:gd name="T5" fmla="*/ 0 h 333"/>
                        <a:gd name="T6" fmla="*/ 275 w 275"/>
                        <a:gd name="T7" fmla="*/ 327 h 333"/>
                        <a:gd name="T8" fmla="*/ 270 w 275"/>
                        <a:gd name="T9" fmla="*/ 333 h 333"/>
                      </a:gdLst>
                      <a:ahLst/>
                      <a:cxnLst>
                        <a:cxn ang="0">
                          <a:pos x="T0" y="T1"/>
                        </a:cxn>
                        <a:cxn ang="0">
                          <a:pos x="T2" y="T3"/>
                        </a:cxn>
                        <a:cxn ang="0">
                          <a:pos x="T4" y="T5"/>
                        </a:cxn>
                        <a:cxn ang="0">
                          <a:pos x="T6" y="T7"/>
                        </a:cxn>
                        <a:cxn ang="0">
                          <a:pos x="T8" y="T9"/>
                        </a:cxn>
                      </a:cxnLst>
                      <a:rect l="0" t="0" r="r" b="b"/>
                      <a:pathLst>
                        <a:path w="275" h="333">
                          <a:moveTo>
                            <a:pt x="270" y="333"/>
                          </a:moveTo>
                          <a:lnTo>
                            <a:pt x="0" y="4"/>
                          </a:lnTo>
                          <a:lnTo>
                            <a:pt x="6" y="0"/>
                          </a:lnTo>
                          <a:lnTo>
                            <a:pt x="275" y="327"/>
                          </a:lnTo>
                          <a:lnTo>
                            <a:pt x="270" y="333"/>
                          </a:lnTo>
                          <a:close/>
                        </a:path>
                      </a:pathLst>
                    </a:custGeom>
                    <a:solidFill>
                      <a:srgbClr val="9B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36" name="Freeform 425"/>
                    <p:cNvSpPr>
                      <a:spLocks noChangeAspect="1"/>
                    </p:cNvSpPr>
                    <p:nvPr/>
                  </p:nvSpPr>
                  <p:spPr bwMode="auto">
                    <a:xfrm>
                      <a:off x="2470" y="1819"/>
                      <a:ext cx="274" cy="333"/>
                    </a:xfrm>
                    <a:custGeom>
                      <a:avLst/>
                      <a:gdLst>
                        <a:gd name="T0" fmla="*/ 270 w 274"/>
                        <a:gd name="T1" fmla="*/ 333 h 333"/>
                        <a:gd name="T2" fmla="*/ 0 w 274"/>
                        <a:gd name="T3" fmla="*/ 6 h 333"/>
                        <a:gd name="T4" fmla="*/ 6 w 274"/>
                        <a:gd name="T5" fmla="*/ 0 h 333"/>
                        <a:gd name="T6" fmla="*/ 274 w 274"/>
                        <a:gd name="T7" fmla="*/ 326 h 333"/>
                        <a:gd name="T8" fmla="*/ 270 w 274"/>
                        <a:gd name="T9" fmla="*/ 333 h 333"/>
                      </a:gdLst>
                      <a:ahLst/>
                      <a:cxnLst>
                        <a:cxn ang="0">
                          <a:pos x="T0" y="T1"/>
                        </a:cxn>
                        <a:cxn ang="0">
                          <a:pos x="T2" y="T3"/>
                        </a:cxn>
                        <a:cxn ang="0">
                          <a:pos x="T4" y="T5"/>
                        </a:cxn>
                        <a:cxn ang="0">
                          <a:pos x="T6" y="T7"/>
                        </a:cxn>
                        <a:cxn ang="0">
                          <a:pos x="T8" y="T9"/>
                        </a:cxn>
                      </a:cxnLst>
                      <a:rect l="0" t="0" r="r" b="b"/>
                      <a:pathLst>
                        <a:path w="274" h="333">
                          <a:moveTo>
                            <a:pt x="270" y="333"/>
                          </a:moveTo>
                          <a:lnTo>
                            <a:pt x="0" y="6"/>
                          </a:lnTo>
                          <a:lnTo>
                            <a:pt x="6" y="0"/>
                          </a:lnTo>
                          <a:lnTo>
                            <a:pt x="274" y="326"/>
                          </a:lnTo>
                          <a:lnTo>
                            <a:pt x="270" y="333"/>
                          </a:lnTo>
                          <a:close/>
                        </a:path>
                      </a:pathLst>
                    </a:custGeom>
                    <a:solidFill>
                      <a:srgbClr val="9A9A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37" name="Freeform 426"/>
                    <p:cNvSpPr>
                      <a:spLocks noChangeAspect="1"/>
                    </p:cNvSpPr>
                    <p:nvPr/>
                  </p:nvSpPr>
                  <p:spPr bwMode="auto">
                    <a:xfrm>
                      <a:off x="2473" y="1816"/>
                      <a:ext cx="274" cy="333"/>
                    </a:xfrm>
                    <a:custGeom>
                      <a:avLst/>
                      <a:gdLst>
                        <a:gd name="T0" fmla="*/ 269 w 274"/>
                        <a:gd name="T1" fmla="*/ 333 h 333"/>
                        <a:gd name="T2" fmla="*/ 0 w 274"/>
                        <a:gd name="T3" fmla="*/ 6 h 333"/>
                        <a:gd name="T4" fmla="*/ 6 w 274"/>
                        <a:gd name="T5" fmla="*/ 0 h 333"/>
                        <a:gd name="T6" fmla="*/ 274 w 274"/>
                        <a:gd name="T7" fmla="*/ 326 h 333"/>
                        <a:gd name="T8" fmla="*/ 269 w 274"/>
                        <a:gd name="T9" fmla="*/ 333 h 333"/>
                      </a:gdLst>
                      <a:ahLst/>
                      <a:cxnLst>
                        <a:cxn ang="0">
                          <a:pos x="T0" y="T1"/>
                        </a:cxn>
                        <a:cxn ang="0">
                          <a:pos x="T2" y="T3"/>
                        </a:cxn>
                        <a:cxn ang="0">
                          <a:pos x="T4" y="T5"/>
                        </a:cxn>
                        <a:cxn ang="0">
                          <a:pos x="T6" y="T7"/>
                        </a:cxn>
                        <a:cxn ang="0">
                          <a:pos x="T8" y="T9"/>
                        </a:cxn>
                      </a:cxnLst>
                      <a:rect l="0" t="0" r="r" b="b"/>
                      <a:pathLst>
                        <a:path w="274" h="333">
                          <a:moveTo>
                            <a:pt x="269" y="333"/>
                          </a:moveTo>
                          <a:lnTo>
                            <a:pt x="0" y="6"/>
                          </a:lnTo>
                          <a:lnTo>
                            <a:pt x="6" y="0"/>
                          </a:lnTo>
                          <a:lnTo>
                            <a:pt x="274" y="326"/>
                          </a:lnTo>
                          <a:lnTo>
                            <a:pt x="269" y="333"/>
                          </a:lnTo>
                          <a:close/>
                        </a:path>
                      </a:pathLst>
                    </a:custGeom>
                    <a:solidFill>
                      <a:srgbClr val="9A99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38" name="Freeform 427"/>
                    <p:cNvSpPr>
                      <a:spLocks noChangeAspect="1"/>
                    </p:cNvSpPr>
                    <p:nvPr/>
                  </p:nvSpPr>
                  <p:spPr bwMode="auto">
                    <a:xfrm>
                      <a:off x="2476" y="1813"/>
                      <a:ext cx="272" cy="332"/>
                    </a:xfrm>
                    <a:custGeom>
                      <a:avLst/>
                      <a:gdLst>
                        <a:gd name="T0" fmla="*/ 268 w 272"/>
                        <a:gd name="T1" fmla="*/ 332 h 332"/>
                        <a:gd name="T2" fmla="*/ 0 w 272"/>
                        <a:gd name="T3" fmla="*/ 6 h 332"/>
                        <a:gd name="T4" fmla="*/ 4 w 272"/>
                        <a:gd name="T5" fmla="*/ 0 h 332"/>
                        <a:gd name="T6" fmla="*/ 272 w 272"/>
                        <a:gd name="T7" fmla="*/ 326 h 332"/>
                        <a:gd name="T8" fmla="*/ 268 w 272"/>
                        <a:gd name="T9" fmla="*/ 332 h 332"/>
                      </a:gdLst>
                      <a:ahLst/>
                      <a:cxnLst>
                        <a:cxn ang="0">
                          <a:pos x="T0" y="T1"/>
                        </a:cxn>
                        <a:cxn ang="0">
                          <a:pos x="T2" y="T3"/>
                        </a:cxn>
                        <a:cxn ang="0">
                          <a:pos x="T4" y="T5"/>
                        </a:cxn>
                        <a:cxn ang="0">
                          <a:pos x="T6" y="T7"/>
                        </a:cxn>
                        <a:cxn ang="0">
                          <a:pos x="T8" y="T9"/>
                        </a:cxn>
                      </a:cxnLst>
                      <a:rect l="0" t="0" r="r" b="b"/>
                      <a:pathLst>
                        <a:path w="272" h="332">
                          <a:moveTo>
                            <a:pt x="268" y="332"/>
                          </a:moveTo>
                          <a:lnTo>
                            <a:pt x="0" y="6"/>
                          </a:lnTo>
                          <a:lnTo>
                            <a:pt x="4" y="0"/>
                          </a:lnTo>
                          <a:lnTo>
                            <a:pt x="272" y="326"/>
                          </a:lnTo>
                          <a:lnTo>
                            <a:pt x="268" y="332"/>
                          </a:lnTo>
                          <a:close/>
                        </a:path>
                      </a:pathLst>
                    </a:custGeom>
                    <a:solidFill>
                      <a:srgbClr val="999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39" name="Freeform 428"/>
                    <p:cNvSpPr>
                      <a:spLocks noChangeAspect="1"/>
                    </p:cNvSpPr>
                    <p:nvPr/>
                  </p:nvSpPr>
                  <p:spPr bwMode="auto">
                    <a:xfrm>
                      <a:off x="2479" y="1810"/>
                      <a:ext cx="272" cy="332"/>
                    </a:xfrm>
                    <a:custGeom>
                      <a:avLst/>
                      <a:gdLst>
                        <a:gd name="T0" fmla="*/ 268 w 272"/>
                        <a:gd name="T1" fmla="*/ 332 h 332"/>
                        <a:gd name="T2" fmla="*/ 0 w 272"/>
                        <a:gd name="T3" fmla="*/ 6 h 332"/>
                        <a:gd name="T4" fmla="*/ 4 w 272"/>
                        <a:gd name="T5" fmla="*/ 0 h 332"/>
                        <a:gd name="T6" fmla="*/ 272 w 272"/>
                        <a:gd name="T7" fmla="*/ 326 h 332"/>
                        <a:gd name="T8" fmla="*/ 268 w 272"/>
                        <a:gd name="T9" fmla="*/ 332 h 332"/>
                      </a:gdLst>
                      <a:ahLst/>
                      <a:cxnLst>
                        <a:cxn ang="0">
                          <a:pos x="T0" y="T1"/>
                        </a:cxn>
                        <a:cxn ang="0">
                          <a:pos x="T2" y="T3"/>
                        </a:cxn>
                        <a:cxn ang="0">
                          <a:pos x="T4" y="T5"/>
                        </a:cxn>
                        <a:cxn ang="0">
                          <a:pos x="T6" y="T7"/>
                        </a:cxn>
                        <a:cxn ang="0">
                          <a:pos x="T8" y="T9"/>
                        </a:cxn>
                      </a:cxnLst>
                      <a:rect l="0" t="0" r="r" b="b"/>
                      <a:pathLst>
                        <a:path w="272" h="332">
                          <a:moveTo>
                            <a:pt x="268" y="332"/>
                          </a:moveTo>
                          <a:lnTo>
                            <a:pt x="0" y="6"/>
                          </a:lnTo>
                          <a:lnTo>
                            <a:pt x="4" y="0"/>
                          </a:lnTo>
                          <a:lnTo>
                            <a:pt x="272" y="326"/>
                          </a:lnTo>
                          <a:lnTo>
                            <a:pt x="268" y="332"/>
                          </a:lnTo>
                          <a:close/>
                        </a:path>
                      </a:pathLst>
                    </a:custGeom>
                    <a:solidFill>
                      <a:srgbClr val="9897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40" name="Freeform 429"/>
                    <p:cNvSpPr>
                      <a:spLocks noChangeAspect="1"/>
                    </p:cNvSpPr>
                    <p:nvPr/>
                  </p:nvSpPr>
                  <p:spPr bwMode="auto">
                    <a:xfrm>
                      <a:off x="2480" y="1807"/>
                      <a:ext cx="274" cy="332"/>
                    </a:xfrm>
                    <a:custGeom>
                      <a:avLst/>
                      <a:gdLst>
                        <a:gd name="T0" fmla="*/ 268 w 274"/>
                        <a:gd name="T1" fmla="*/ 332 h 332"/>
                        <a:gd name="T2" fmla="*/ 0 w 274"/>
                        <a:gd name="T3" fmla="*/ 6 h 332"/>
                        <a:gd name="T4" fmla="*/ 6 w 274"/>
                        <a:gd name="T5" fmla="*/ 0 h 332"/>
                        <a:gd name="T6" fmla="*/ 274 w 274"/>
                        <a:gd name="T7" fmla="*/ 325 h 332"/>
                        <a:gd name="T8" fmla="*/ 268 w 274"/>
                        <a:gd name="T9" fmla="*/ 332 h 332"/>
                      </a:gdLst>
                      <a:ahLst/>
                      <a:cxnLst>
                        <a:cxn ang="0">
                          <a:pos x="T0" y="T1"/>
                        </a:cxn>
                        <a:cxn ang="0">
                          <a:pos x="T2" y="T3"/>
                        </a:cxn>
                        <a:cxn ang="0">
                          <a:pos x="T4" y="T5"/>
                        </a:cxn>
                        <a:cxn ang="0">
                          <a:pos x="T6" y="T7"/>
                        </a:cxn>
                        <a:cxn ang="0">
                          <a:pos x="T8" y="T9"/>
                        </a:cxn>
                      </a:cxnLst>
                      <a:rect l="0" t="0" r="r" b="b"/>
                      <a:pathLst>
                        <a:path w="274" h="332">
                          <a:moveTo>
                            <a:pt x="268" y="332"/>
                          </a:moveTo>
                          <a:lnTo>
                            <a:pt x="0" y="6"/>
                          </a:lnTo>
                          <a:lnTo>
                            <a:pt x="6" y="0"/>
                          </a:lnTo>
                          <a:lnTo>
                            <a:pt x="274" y="325"/>
                          </a:lnTo>
                          <a:lnTo>
                            <a:pt x="268" y="332"/>
                          </a:lnTo>
                          <a:close/>
                        </a:path>
                      </a:pathLst>
                    </a:custGeom>
                    <a:solidFill>
                      <a:srgbClr val="97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41" name="Freeform 430"/>
                    <p:cNvSpPr>
                      <a:spLocks noChangeAspect="1"/>
                    </p:cNvSpPr>
                    <p:nvPr/>
                  </p:nvSpPr>
                  <p:spPr bwMode="auto">
                    <a:xfrm>
                      <a:off x="2483" y="1805"/>
                      <a:ext cx="272" cy="331"/>
                    </a:xfrm>
                    <a:custGeom>
                      <a:avLst/>
                      <a:gdLst>
                        <a:gd name="T0" fmla="*/ 268 w 272"/>
                        <a:gd name="T1" fmla="*/ 331 h 331"/>
                        <a:gd name="T2" fmla="*/ 0 w 272"/>
                        <a:gd name="T3" fmla="*/ 5 h 331"/>
                        <a:gd name="T4" fmla="*/ 6 w 272"/>
                        <a:gd name="T5" fmla="*/ 0 h 331"/>
                        <a:gd name="T6" fmla="*/ 272 w 272"/>
                        <a:gd name="T7" fmla="*/ 324 h 331"/>
                        <a:gd name="T8" fmla="*/ 268 w 272"/>
                        <a:gd name="T9" fmla="*/ 331 h 331"/>
                      </a:gdLst>
                      <a:ahLst/>
                      <a:cxnLst>
                        <a:cxn ang="0">
                          <a:pos x="T0" y="T1"/>
                        </a:cxn>
                        <a:cxn ang="0">
                          <a:pos x="T2" y="T3"/>
                        </a:cxn>
                        <a:cxn ang="0">
                          <a:pos x="T4" y="T5"/>
                        </a:cxn>
                        <a:cxn ang="0">
                          <a:pos x="T6" y="T7"/>
                        </a:cxn>
                        <a:cxn ang="0">
                          <a:pos x="T8" y="T9"/>
                        </a:cxn>
                      </a:cxnLst>
                      <a:rect l="0" t="0" r="r" b="b"/>
                      <a:pathLst>
                        <a:path w="272" h="331">
                          <a:moveTo>
                            <a:pt x="268" y="331"/>
                          </a:moveTo>
                          <a:lnTo>
                            <a:pt x="0" y="5"/>
                          </a:lnTo>
                          <a:lnTo>
                            <a:pt x="6" y="0"/>
                          </a:lnTo>
                          <a:lnTo>
                            <a:pt x="272" y="324"/>
                          </a:lnTo>
                          <a:lnTo>
                            <a:pt x="268" y="331"/>
                          </a:lnTo>
                          <a:close/>
                        </a:path>
                      </a:pathLst>
                    </a:custGeom>
                    <a:solidFill>
                      <a:srgbClr val="97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42" name="Freeform 431"/>
                    <p:cNvSpPr>
                      <a:spLocks noChangeAspect="1"/>
                    </p:cNvSpPr>
                    <p:nvPr/>
                  </p:nvSpPr>
                  <p:spPr bwMode="auto">
                    <a:xfrm>
                      <a:off x="2486" y="1802"/>
                      <a:ext cx="272" cy="330"/>
                    </a:xfrm>
                    <a:custGeom>
                      <a:avLst/>
                      <a:gdLst>
                        <a:gd name="T0" fmla="*/ 268 w 272"/>
                        <a:gd name="T1" fmla="*/ 330 h 330"/>
                        <a:gd name="T2" fmla="*/ 0 w 272"/>
                        <a:gd name="T3" fmla="*/ 5 h 330"/>
                        <a:gd name="T4" fmla="*/ 6 w 272"/>
                        <a:gd name="T5" fmla="*/ 0 h 330"/>
                        <a:gd name="T6" fmla="*/ 272 w 272"/>
                        <a:gd name="T7" fmla="*/ 324 h 330"/>
                        <a:gd name="T8" fmla="*/ 268 w 272"/>
                        <a:gd name="T9" fmla="*/ 330 h 330"/>
                      </a:gdLst>
                      <a:ahLst/>
                      <a:cxnLst>
                        <a:cxn ang="0">
                          <a:pos x="T0" y="T1"/>
                        </a:cxn>
                        <a:cxn ang="0">
                          <a:pos x="T2" y="T3"/>
                        </a:cxn>
                        <a:cxn ang="0">
                          <a:pos x="T4" y="T5"/>
                        </a:cxn>
                        <a:cxn ang="0">
                          <a:pos x="T6" y="T7"/>
                        </a:cxn>
                        <a:cxn ang="0">
                          <a:pos x="T8" y="T9"/>
                        </a:cxn>
                      </a:cxnLst>
                      <a:rect l="0" t="0" r="r" b="b"/>
                      <a:pathLst>
                        <a:path w="272" h="330">
                          <a:moveTo>
                            <a:pt x="268" y="330"/>
                          </a:moveTo>
                          <a:lnTo>
                            <a:pt x="0" y="5"/>
                          </a:lnTo>
                          <a:lnTo>
                            <a:pt x="6" y="0"/>
                          </a:lnTo>
                          <a:lnTo>
                            <a:pt x="272" y="324"/>
                          </a:lnTo>
                          <a:lnTo>
                            <a:pt x="268" y="330"/>
                          </a:ln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43" name="Freeform 432"/>
                    <p:cNvSpPr>
                      <a:spLocks noChangeAspect="1"/>
                    </p:cNvSpPr>
                    <p:nvPr/>
                  </p:nvSpPr>
                  <p:spPr bwMode="auto">
                    <a:xfrm>
                      <a:off x="2489" y="1799"/>
                      <a:ext cx="272" cy="330"/>
                    </a:xfrm>
                    <a:custGeom>
                      <a:avLst/>
                      <a:gdLst>
                        <a:gd name="T0" fmla="*/ 266 w 272"/>
                        <a:gd name="T1" fmla="*/ 330 h 330"/>
                        <a:gd name="T2" fmla="*/ 0 w 272"/>
                        <a:gd name="T3" fmla="*/ 6 h 330"/>
                        <a:gd name="T4" fmla="*/ 6 w 272"/>
                        <a:gd name="T5" fmla="*/ 0 h 330"/>
                        <a:gd name="T6" fmla="*/ 272 w 272"/>
                        <a:gd name="T7" fmla="*/ 324 h 330"/>
                        <a:gd name="T8" fmla="*/ 266 w 272"/>
                        <a:gd name="T9" fmla="*/ 330 h 330"/>
                      </a:gdLst>
                      <a:ahLst/>
                      <a:cxnLst>
                        <a:cxn ang="0">
                          <a:pos x="T0" y="T1"/>
                        </a:cxn>
                        <a:cxn ang="0">
                          <a:pos x="T2" y="T3"/>
                        </a:cxn>
                        <a:cxn ang="0">
                          <a:pos x="T4" y="T5"/>
                        </a:cxn>
                        <a:cxn ang="0">
                          <a:pos x="T6" y="T7"/>
                        </a:cxn>
                        <a:cxn ang="0">
                          <a:pos x="T8" y="T9"/>
                        </a:cxn>
                      </a:cxnLst>
                      <a:rect l="0" t="0" r="r" b="b"/>
                      <a:pathLst>
                        <a:path w="272" h="330">
                          <a:moveTo>
                            <a:pt x="266" y="330"/>
                          </a:moveTo>
                          <a:lnTo>
                            <a:pt x="0" y="6"/>
                          </a:lnTo>
                          <a:lnTo>
                            <a:pt x="6" y="0"/>
                          </a:lnTo>
                          <a:lnTo>
                            <a:pt x="272" y="324"/>
                          </a:lnTo>
                          <a:lnTo>
                            <a:pt x="266" y="330"/>
                          </a:lnTo>
                          <a:close/>
                        </a:path>
                      </a:pathLst>
                    </a:custGeom>
                    <a:solidFill>
                      <a:srgbClr val="95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44" name="Freeform 433"/>
                    <p:cNvSpPr>
                      <a:spLocks noChangeAspect="1"/>
                    </p:cNvSpPr>
                    <p:nvPr/>
                  </p:nvSpPr>
                  <p:spPr bwMode="auto">
                    <a:xfrm>
                      <a:off x="2492" y="1796"/>
                      <a:ext cx="271" cy="330"/>
                    </a:xfrm>
                    <a:custGeom>
                      <a:avLst/>
                      <a:gdLst>
                        <a:gd name="T0" fmla="*/ 266 w 271"/>
                        <a:gd name="T1" fmla="*/ 330 h 330"/>
                        <a:gd name="T2" fmla="*/ 0 w 271"/>
                        <a:gd name="T3" fmla="*/ 6 h 330"/>
                        <a:gd name="T4" fmla="*/ 5 w 271"/>
                        <a:gd name="T5" fmla="*/ 0 h 330"/>
                        <a:gd name="T6" fmla="*/ 271 w 271"/>
                        <a:gd name="T7" fmla="*/ 324 h 330"/>
                        <a:gd name="T8" fmla="*/ 266 w 271"/>
                        <a:gd name="T9" fmla="*/ 330 h 330"/>
                      </a:gdLst>
                      <a:ahLst/>
                      <a:cxnLst>
                        <a:cxn ang="0">
                          <a:pos x="T0" y="T1"/>
                        </a:cxn>
                        <a:cxn ang="0">
                          <a:pos x="T2" y="T3"/>
                        </a:cxn>
                        <a:cxn ang="0">
                          <a:pos x="T4" y="T5"/>
                        </a:cxn>
                        <a:cxn ang="0">
                          <a:pos x="T6" y="T7"/>
                        </a:cxn>
                        <a:cxn ang="0">
                          <a:pos x="T8" y="T9"/>
                        </a:cxn>
                      </a:cxnLst>
                      <a:rect l="0" t="0" r="r" b="b"/>
                      <a:pathLst>
                        <a:path w="271" h="330">
                          <a:moveTo>
                            <a:pt x="266" y="330"/>
                          </a:moveTo>
                          <a:lnTo>
                            <a:pt x="0" y="6"/>
                          </a:lnTo>
                          <a:lnTo>
                            <a:pt x="5" y="0"/>
                          </a:lnTo>
                          <a:lnTo>
                            <a:pt x="271" y="324"/>
                          </a:lnTo>
                          <a:lnTo>
                            <a:pt x="266" y="330"/>
                          </a:lnTo>
                          <a:close/>
                        </a:path>
                      </a:pathLst>
                    </a:custGeom>
                    <a:solidFill>
                      <a:srgbClr val="9594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45" name="Freeform 434"/>
                    <p:cNvSpPr>
                      <a:spLocks noChangeAspect="1"/>
                    </p:cNvSpPr>
                    <p:nvPr/>
                  </p:nvSpPr>
                  <p:spPr bwMode="auto">
                    <a:xfrm>
                      <a:off x="2495" y="1793"/>
                      <a:ext cx="270" cy="330"/>
                    </a:xfrm>
                    <a:custGeom>
                      <a:avLst/>
                      <a:gdLst>
                        <a:gd name="T0" fmla="*/ 266 w 270"/>
                        <a:gd name="T1" fmla="*/ 330 h 330"/>
                        <a:gd name="T2" fmla="*/ 0 w 270"/>
                        <a:gd name="T3" fmla="*/ 6 h 330"/>
                        <a:gd name="T4" fmla="*/ 5 w 270"/>
                        <a:gd name="T5" fmla="*/ 0 h 330"/>
                        <a:gd name="T6" fmla="*/ 270 w 270"/>
                        <a:gd name="T7" fmla="*/ 323 h 330"/>
                        <a:gd name="T8" fmla="*/ 266 w 270"/>
                        <a:gd name="T9" fmla="*/ 330 h 330"/>
                      </a:gdLst>
                      <a:ahLst/>
                      <a:cxnLst>
                        <a:cxn ang="0">
                          <a:pos x="T0" y="T1"/>
                        </a:cxn>
                        <a:cxn ang="0">
                          <a:pos x="T2" y="T3"/>
                        </a:cxn>
                        <a:cxn ang="0">
                          <a:pos x="T4" y="T5"/>
                        </a:cxn>
                        <a:cxn ang="0">
                          <a:pos x="T6" y="T7"/>
                        </a:cxn>
                        <a:cxn ang="0">
                          <a:pos x="T8" y="T9"/>
                        </a:cxn>
                      </a:cxnLst>
                      <a:rect l="0" t="0" r="r" b="b"/>
                      <a:pathLst>
                        <a:path w="270" h="330">
                          <a:moveTo>
                            <a:pt x="266" y="330"/>
                          </a:moveTo>
                          <a:lnTo>
                            <a:pt x="0" y="6"/>
                          </a:lnTo>
                          <a:lnTo>
                            <a:pt x="5" y="0"/>
                          </a:lnTo>
                          <a:lnTo>
                            <a:pt x="270" y="323"/>
                          </a:lnTo>
                          <a:lnTo>
                            <a:pt x="266" y="330"/>
                          </a:lnTo>
                          <a:close/>
                        </a:path>
                      </a:pathLst>
                    </a:custGeom>
                    <a:solidFill>
                      <a:srgbClr val="949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46" name="Freeform 435"/>
                    <p:cNvSpPr>
                      <a:spLocks noChangeAspect="1"/>
                    </p:cNvSpPr>
                    <p:nvPr/>
                  </p:nvSpPr>
                  <p:spPr bwMode="auto">
                    <a:xfrm>
                      <a:off x="2497" y="1790"/>
                      <a:ext cx="271" cy="330"/>
                    </a:xfrm>
                    <a:custGeom>
                      <a:avLst/>
                      <a:gdLst>
                        <a:gd name="T0" fmla="*/ 266 w 271"/>
                        <a:gd name="T1" fmla="*/ 330 h 330"/>
                        <a:gd name="T2" fmla="*/ 0 w 271"/>
                        <a:gd name="T3" fmla="*/ 6 h 330"/>
                        <a:gd name="T4" fmla="*/ 6 w 271"/>
                        <a:gd name="T5" fmla="*/ 0 h 330"/>
                        <a:gd name="T6" fmla="*/ 271 w 271"/>
                        <a:gd name="T7" fmla="*/ 323 h 330"/>
                        <a:gd name="T8" fmla="*/ 266 w 271"/>
                        <a:gd name="T9" fmla="*/ 330 h 330"/>
                      </a:gdLst>
                      <a:ahLst/>
                      <a:cxnLst>
                        <a:cxn ang="0">
                          <a:pos x="T0" y="T1"/>
                        </a:cxn>
                        <a:cxn ang="0">
                          <a:pos x="T2" y="T3"/>
                        </a:cxn>
                        <a:cxn ang="0">
                          <a:pos x="T4" y="T5"/>
                        </a:cxn>
                        <a:cxn ang="0">
                          <a:pos x="T6" y="T7"/>
                        </a:cxn>
                        <a:cxn ang="0">
                          <a:pos x="T8" y="T9"/>
                        </a:cxn>
                      </a:cxnLst>
                      <a:rect l="0" t="0" r="r" b="b"/>
                      <a:pathLst>
                        <a:path w="271" h="330">
                          <a:moveTo>
                            <a:pt x="266" y="330"/>
                          </a:moveTo>
                          <a:lnTo>
                            <a:pt x="0" y="6"/>
                          </a:lnTo>
                          <a:lnTo>
                            <a:pt x="6" y="0"/>
                          </a:lnTo>
                          <a:lnTo>
                            <a:pt x="271" y="323"/>
                          </a:lnTo>
                          <a:lnTo>
                            <a:pt x="266" y="330"/>
                          </a:lnTo>
                          <a:close/>
                        </a:path>
                      </a:pathLst>
                    </a:custGeom>
                    <a:solidFill>
                      <a:srgbClr val="939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47" name="Freeform 436"/>
                    <p:cNvSpPr>
                      <a:spLocks noChangeAspect="1"/>
                    </p:cNvSpPr>
                    <p:nvPr/>
                  </p:nvSpPr>
                  <p:spPr bwMode="auto">
                    <a:xfrm>
                      <a:off x="2500" y="1787"/>
                      <a:ext cx="270" cy="329"/>
                    </a:xfrm>
                    <a:custGeom>
                      <a:avLst/>
                      <a:gdLst>
                        <a:gd name="T0" fmla="*/ 265 w 270"/>
                        <a:gd name="T1" fmla="*/ 329 h 329"/>
                        <a:gd name="T2" fmla="*/ 0 w 270"/>
                        <a:gd name="T3" fmla="*/ 6 h 329"/>
                        <a:gd name="T4" fmla="*/ 6 w 270"/>
                        <a:gd name="T5" fmla="*/ 0 h 329"/>
                        <a:gd name="T6" fmla="*/ 270 w 270"/>
                        <a:gd name="T7" fmla="*/ 323 h 329"/>
                        <a:gd name="T8" fmla="*/ 265 w 270"/>
                        <a:gd name="T9" fmla="*/ 329 h 329"/>
                      </a:gdLst>
                      <a:ahLst/>
                      <a:cxnLst>
                        <a:cxn ang="0">
                          <a:pos x="T0" y="T1"/>
                        </a:cxn>
                        <a:cxn ang="0">
                          <a:pos x="T2" y="T3"/>
                        </a:cxn>
                        <a:cxn ang="0">
                          <a:pos x="T4" y="T5"/>
                        </a:cxn>
                        <a:cxn ang="0">
                          <a:pos x="T6" y="T7"/>
                        </a:cxn>
                        <a:cxn ang="0">
                          <a:pos x="T8" y="T9"/>
                        </a:cxn>
                      </a:cxnLst>
                      <a:rect l="0" t="0" r="r" b="b"/>
                      <a:pathLst>
                        <a:path w="270" h="329">
                          <a:moveTo>
                            <a:pt x="265" y="329"/>
                          </a:moveTo>
                          <a:lnTo>
                            <a:pt x="0" y="6"/>
                          </a:lnTo>
                          <a:lnTo>
                            <a:pt x="6" y="0"/>
                          </a:lnTo>
                          <a:lnTo>
                            <a:pt x="270" y="323"/>
                          </a:lnTo>
                          <a:lnTo>
                            <a:pt x="265" y="329"/>
                          </a:lnTo>
                          <a:close/>
                        </a:path>
                      </a:pathLst>
                    </a:custGeom>
                    <a:solidFill>
                      <a:srgbClr val="9291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48" name="Freeform 437"/>
                    <p:cNvSpPr>
                      <a:spLocks noChangeAspect="1"/>
                    </p:cNvSpPr>
                    <p:nvPr/>
                  </p:nvSpPr>
                  <p:spPr bwMode="auto">
                    <a:xfrm>
                      <a:off x="2503" y="1786"/>
                      <a:ext cx="270" cy="327"/>
                    </a:xfrm>
                    <a:custGeom>
                      <a:avLst/>
                      <a:gdLst>
                        <a:gd name="T0" fmla="*/ 265 w 270"/>
                        <a:gd name="T1" fmla="*/ 327 h 327"/>
                        <a:gd name="T2" fmla="*/ 0 w 270"/>
                        <a:gd name="T3" fmla="*/ 4 h 327"/>
                        <a:gd name="T4" fmla="*/ 5 w 270"/>
                        <a:gd name="T5" fmla="*/ 0 h 327"/>
                        <a:gd name="T6" fmla="*/ 270 w 270"/>
                        <a:gd name="T7" fmla="*/ 321 h 327"/>
                        <a:gd name="T8" fmla="*/ 265 w 270"/>
                        <a:gd name="T9" fmla="*/ 327 h 327"/>
                      </a:gdLst>
                      <a:ahLst/>
                      <a:cxnLst>
                        <a:cxn ang="0">
                          <a:pos x="T0" y="T1"/>
                        </a:cxn>
                        <a:cxn ang="0">
                          <a:pos x="T2" y="T3"/>
                        </a:cxn>
                        <a:cxn ang="0">
                          <a:pos x="T4" y="T5"/>
                        </a:cxn>
                        <a:cxn ang="0">
                          <a:pos x="T6" y="T7"/>
                        </a:cxn>
                        <a:cxn ang="0">
                          <a:pos x="T8" y="T9"/>
                        </a:cxn>
                      </a:cxnLst>
                      <a:rect l="0" t="0" r="r" b="b"/>
                      <a:pathLst>
                        <a:path w="270" h="327">
                          <a:moveTo>
                            <a:pt x="265" y="327"/>
                          </a:moveTo>
                          <a:lnTo>
                            <a:pt x="0" y="4"/>
                          </a:lnTo>
                          <a:lnTo>
                            <a:pt x="5" y="0"/>
                          </a:lnTo>
                          <a:lnTo>
                            <a:pt x="270" y="321"/>
                          </a:lnTo>
                          <a:lnTo>
                            <a:pt x="265" y="327"/>
                          </a:lnTo>
                          <a:close/>
                        </a:path>
                      </a:pathLst>
                    </a:custGeom>
                    <a:solidFill>
                      <a:srgbClr val="91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49" name="Freeform 438"/>
                    <p:cNvSpPr>
                      <a:spLocks noChangeAspect="1"/>
                    </p:cNvSpPr>
                    <p:nvPr/>
                  </p:nvSpPr>
                  <p:spPr bwMode="auto">
                    <a:xfrm>
                      <a:off x="2506" y="1783"/>
                      <a:ext cx="270" cy="327"/>
                    </a:xfrm>
                    <a:custGeom>
                      <a:avLst/>
                      <a:gdLst>
                        <a:gd name="T0" fmla="*/ 264 w 270"/>
                        <a:gd name="T1" fmla="*/ 327 h 327"/>
                        <a:gd name="T2" fmla="*/ 0 w 270"/>
                        <a:gd name="T3" fmla="*/ 4 h 327"/>
                        <a:gd name="T4" fmla="*/ 4 w 270"/>
                        <a:gd name="T5" fmla="*/ 0 h 327"/>
                        <a:gd name="T6" fmla="*/ 270 w 270"/>
                        <a:gd name="T7" fmla="*/ 320 h 327"/>
                        <a:gd name="T8" fmla="*/ 264 w 270"/>
                        <a:gd name="T9" fmla="*/ 327 h 327"/>
                      </a:gdLst>
                      <a:ahLst/>
                      <a:cxnLst>
                        <a:cxn ang="0">
                          <a:pos x="T0" y="T1"/>
                        </a:cxn>
                        <a:cxn ang="0">
                          <a:pos x="T2" y="T3"/>
                        </a:cxn>
                        <a:cxn ang="0">
                          <a:pos x="T4" y="T5"/>
                        </a:cxn>
                        <a:cxn ang="0">
                          <a:pos x="T6" y="T7"/>
                        </a:cxn>
                        <a:cxn ang="0">
                          <a:pos x="T8" y="T9"/>
                        </a:cxn>
                      </a:cxnLst>
                      <a:rect l="0" t="0" r="r" b="b"/>
                      <a:pathLst>
                        <a:path w="270" h="327">
                          <a:moveTo>
                            <a:pt x="264" y="327"/>
                          </a:moveTo>
                          <a:lnTo>
                            <a:pt x="0" y="4"/>
                          </a:lnTo>
                          <a:lnTo>
                            <a:pt x="4" y="0"/>
                          </a:lnTo>
                          <a:lnTo>
                            <a:pt x="270" y="320"/>
                          </a:lnTo>
                          <a:lnTo>
                            <a:pt x="264" y="327"/>
                          </a:lnTo>
                          <a:close/>
                        </a:path>
                      </a:pathLst>
                    </a:custGeom>
                    <a:solidFill>
                      <a:srgbClr val="90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50" name="Freeform 439"/>
                    <p:cNvSpPr>
                      <a:spLocks noChangeAspect="1"/>
                    </p:cNvSpPr>
                    <p:nvPr/>
                  </p:nvSpPr>
                  <p:spPr bwMode="auto">
                    <a:xfrm>
                      <a:off x="2508" y="1780"/>
                      <a:ext cx="269" cy="327"/>
                    </a:xfrm>
                    <a:custGeom>
                      <a:avLst/>
                      <a:gdLst>
                        <a:gd name="T0" fmla="*/ 265 w 269"/>
                        <a:gd name="T1" fmla="*/ 327 h 327"/>
                        <a:gd name="T2" fmla="*/ 0 w 269"/>
                        <a:gd name="T3" fmla="*/ 6 h 327"/>
                        <a:gd name="T4" fmla="*/ 5 w 269"/>
                        <a:gd name="T5" fmla="*/ 0 h 327"/>
                        <a:gd name="T6" fmla="*/ 269 w 269"/>
                        <a:gd name="T7" fmla="*/ 320 h 327"/>
                        <a:gd name="T8" fmla="*/ 265 w 269"/>
                        <a:gd name="T9" fmla="*/ 327 h 327"/>
                      </a:gdLst>
                      <a:ahLst/>
                      <a:cxnLst>
                        <a:cxn ang="0">
                          <a:pos x="T0" y="T1"/>
                        </a:cxn>
                        <a:cxn ang="0">
                          <a:pos x="T2" y="T3"/>
                        </a:cxn>
                        <a:cxn ang="0">
                          <a:pos x="T4" y="T5"/>
                        </a:cxn>
                        <a:cxn ang="0">
                          <a:pos x="T6" y="T7"/>
                        </a:cxn>
                        <a:cxn ang="0">
                          <a:pos x="T8" y="T9"/>
                        </a:cxn>
                      </a:cxnLst>
                      <a:rect l="0" t="0" r="r" b="b"/>
                      <a:pathLst>
                        <a:path w="269" h="327">
                          <a:moveTo>
                            <a:pt x="265" y="327"/>
                          </a:moveTo>
                          <a:lnTo>
                            <a:pt x="0" y="6"/>
                          </a:lnTo>
                          <a:lnTo>
                            <a:pt x="5" y="0"/>
                          </a:lnTo>
                          <a:lnTo>
                            <a:pt x="269" y="320"/>
                          </a:lnTo>
                          <a:lnTo>
                            <a:pt x="265" y="327"/>
                          </a:lnTo>
                          <a:close/>
                        </a:path>
                      </a:pathLst>
                    </a:custGeom>
                    <a:solidFill>
                      <a:srgbClr val="90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51" name="Freeform 440"/>
                    <p:cNvSpPr>
                      <a:spLocks noChangeAspect="1"/>
                    </p:cNvSpPr>
                    <p:nvPr/>
                  </p:nvSpPr>
                  <p:spPr bwMode="auto">
                    <a:xfrm>
                      <a:off x="2510" y="1777"/>
                      <a:ext cx="270" cy="326"/>
                    </a:xfrm>
                    <a:custGeom>
                      <a:avLst/>
                      <a:gdLst>
                        <a:gd name="T0" fmla="*/ 266 w 270"/>
                        <a:gd name="T1" fmla="*/ 326 h 326"/>
                        <a:gd name="T2" fmla="*/ 0 w 270"/>
                        <a:gd name="T3" fmla="*/ 6 h 326"/>
                        <a:gd name="T4" fmla="*/ 6 w 270"/>
                        <a:gd name="T5" fmla="*/ 0 h 326"/>
                        <a:gd name="T6" fmla="*/ 270 w 270"/>
                        <a:gd name="T7" fmla="*/ 320 h 326"/>
                        <a:gd name="T8" fmla="*/ 266 w 270"/>
                        <a:gd name="T9" fmla="*/ 326 h 326"/>
                      </a:gdLst>
                      <a:ahLst/>
                      <a:cxnLst>
                        <a:cxn ang="0">
                          <a:pos x="T0" y="T1"/>
                        </a:cxn>
                        <a:cxn ang="0">
                          <a:pos x="T2" y="T3"/>
                        </a:cxn>
                        <a:cxn ang="0">
                          <a:pos x="T4" y="T5"/>
                        </a:cxn>
                        <a:cxn ang="0">
                          <a:pos x="T6" y="T7"/>
                        </a:cxn>
                        <a:cxn ang="0">
                          <a:pos x="T8" y="T9"/>
                        </a:cxn>
                      </a:cxnLst>
                      <a:rect l="0" t="0" r="r" b="b"/>
                      <a:pathLst>
                        <a:path w="270" h="326">
                          <a:moveTo>
                            <a:pt x="266" y="326"/>
                          </a:moveTo>
                          <a:lnTo>
                            <a:pt x="0" y="6"/>
                          </a:lnTo>
                          <a:lnTo>
                            <a:pt x="6" y="0"/>
                          </a:lnTo>
                          <a:lnTo>
                            <a:pt x="270" y="320"/>
                          </a:lnTo>
                          <a:lnTo>
                            <a:pt x="266" y="326"/>
                          </a:lnTo>
                          <a:close/>
                        </a:path>
                      </a:pathLst>
                    </a:custGeom>
                    <a:solidFill>
                      <a:srgbClr val="908F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52" name="Freeform 441"/>
                    <p:cNvSpPr>
                      <a:spLocks noChangeAspect="1"/>
                    </p:cNvSpPr>
                    <p:nvPr/>
                  </p:nvSpPr>
                  <p:spPr bwMode="auto">
                    <a:xfrm>
                      <a:off x="2513" y="1774"/>
                      <a:ext cx="268" cy="326"/>
                    </a:xfrm>
                    <a:custGeom>
                      <a:avLst/>
                      <a:gdLst>
                        <a:gd name="T0" fmla="*/ 264 w 268"/>
                        <a:gd name="T1" fmla="*/ 326 h 326"/>
                        <a:gd name="T2" fmla="*/ 0 w 268"/>
                        <a:gd name="T3" fmla="*/ 6 h 326"/>
                        <a:gd name="T4" fmla="*/ 6 w 268"/>
                        <a:gd name="T5" fmla="*/ 0 h 326"/>
                        <a:gd name="T6" fmla="*/ 268 w 268"/>
                        <a:gd name="T7" fmla="*/ 320 h 326"/>
                        <a:gd name="T8" fmla="*/ 264 w 268"/>
                        <a:gd name="T9" fmla="*/ 326 h 326"/>
                      </a:gdLst>
                      <a:ahLst/>
                      <a:cxnLst>
                        <a:cxn ang="0">
                          <a:pos x="T0" y="T1"/>
                        </a:cxn>
                        <a:cxn ang="0">
                          <a:pos x="T2" y="T3"/>
                        </a:cxn>
                        <a:cxn ang="0">
                          <a:pos x="T4" y="T5"/>
                        </a:cxn>
                        <a:cxn ang="0">
                          <a:pos x="T6" y="T7"/>
                        </a:cxn>
                        <a:cxn ang="0">
                          <a:pos x="T8" y="T9"/>
                        </a:cxn>
                      </a:cxnLst>
                      <a:rect l="0" t="0" r="r" b="b"/>
                      <a:pathLst>
                        <a:path w="268" h="326">
                          <a:moveTo>
                            <a:pt x="264" y="326"/>
                          </a:moveTo>
                          <a:lnTo>
                            <a:pt x="0" y="6"/>
                          </a:lnTo>
                          <a:lnTo>
                            <a:pt x="6" y="0"/>
                          </a:lnTo>
                          <a:lnTo>
                            <a:pt x="268" y="320"/>
                          </a:lnTo>
                          <a:lnTo>
                            <a:pt x="264" y="326"/>
                          </a:lnTo>
                          <a:close/>
                        </a:path>
                      </a:pathLst>
                    </a:custGeom>
                    <a:solidFill>
                      <a:srgbClr val="8F8E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53" name="Freeform 442"/>
                    <p:cNvSpPr>
                      <a:spLocks noChangeAspect="1"/>
                    </p:cNvSpPr>
                    <p:nvPr/>
                  </p:nvSpPr>
                  <p:spPr bwMode="auto">
                    <a:xfrm>
                      <a:off x="2516" y="1771"/>
                      <a:ext cx="268" cy="326"/>
                    </a:xfrm>
                    <a:custGeom>
                      <a:avLst/>
                      <a:gdLst>
                        <a:gd name="T0" fmla="*/ 264 w 268"/>
                        <a:gd name="T1" fmla="*/ 326 h 326"/>
                        <a:gd name="T2" fmla="*/ 0 w 268"/>
                        <a:gd name="T3" fmla="*/ 6 h 326"/>
                        <a:gd name="T4" fmla="*/ 6 w 268"/>
                        <a:gd name="T5" fmla="*/ 0 h 326"/>
                        <a:gd name="T6" fmla="*/ 268 w 268"/>
                        <a:gd name="T7" fmla="*/ 319 h 326"/>
                        <a:gd name="T8" fmla="*/ 264 w 268"/>
                        <a:gd name="T9" fmla="*/ 326 h 326"/>
                      </a:gdLst>
                      <a:ahLst/>
                      <a:cxnLst>
                        <a:cxn ang="0">
                          <a:pos x="T0" y="T1"/>
                        </a:cxn>
                        <a:cxn ang="0">
                          <a:pos x="T2" y="T3"/>
                        </a:cxn>
                        <a:cxn ang="0">
                          <a:pos x="T4" y="T5"/>
                        </a:cxn>
                        <a:cxn ang="0">
                          <a:pos x="T6" y="T7"/>
                        </a:cxn>
                        <a:cxn ang="0">
                          <a:pos x="T8" y="T9"/>
                        </a:cxn>
                      </a:cxnLst>
                      <a:rect l="0" t="0" r="r" b="b"/>
                      <a:pathLst>
                        <a:path w="268" h="326">
                          <a:moveTo>
                            <a:pt x="264" y="326"/>
                          </a:moveTo>
                          <a:lnTo>
                            <a:pt x="0" y="6"/>
                          </a:lnTo>
                          <a:lnTo>
                            <a:pt x="6" y="0"/>
                          </a:lnTo>
                          <a:lnTo>
                            <a:pt x="268" y="319"/>
                          </a:lnTo>
                          <a:lnTo>
                            <a:pt x="264" y="326"/>
                          </a:lnTo>
                          <a:close/>
                        </a:path>
                      </a:pathLst>
                    </a:custGeom>
                    <a:solidFill>
                      <a:srgbClr val="8E8D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54" name="Freeform 443"/>
                    <p:cNvSpPr>
                      <a:spLocks noChangeAspect="1"/>
                    </p:cNvSpPr>
                    <p:nvPr/>
                  </p:nvSpPr>
                  <p:spPr bwMode="auto">
                    <a:xfrm>
                      <a:off x="2519" y="1768"/>
                      <a:ext cx="268" cy="326"/>
                    </a:xfrm>
                    <a:custGeom>
                      <a:avLst/>
                      <a:gdLst>
                        <a:gd name="T0" fmla="*/ 262 w 268"/>
                        <a:gd name="T1" fmla="*/ 326 h 326"/>
                        <a:gd name="T2" fmla="*/ 0 w 268"/>
                        <a:gd name="T3" fmla="*/ 6 h 326"/>
                        <a:gd name="T4" fmla="*/ 6 w 268"/>
                        <a:gd name="T5" fmla="*/ 0 h 326"/>
                        <a:gd name="T6" fmla="*/ 268 w 268"/>
                        <a:gd name="T7" fmla="*/ 319 h 326"/>
                        <a:gd name="T8" fmla="*/ 262 w 268"/>
                        <a:gd name="T9" fmla="*/ 326 h 326"/>
                      </a:gdLst>
                      <a:ahLst/>
                      <a:cxnLst>
                        <a:cxn ang="0">
                          <a:pos x="T0" y="T1"/>
                        </a:cxn>
                        <a:cxn ang="0">
                          <a:pos x="T2" y="T3"/>
                        </a:cxn>
                        <a:cxn ang="0">
                          <a:pos x="T4" y="T5"/>
                        </a:cxn>
                        <a:cxn ang="0">
                          <a:pos x="T6" y="T7"/>
                        </a:cxn>
                        <a:cxn ang="0">
                          <a:pos x="T8" y="T9"/>
                        </a:cxn>
                      </a:cxnLst>
                      <a:rect l="0" t="0" r="r" b="b"/>
                      <a:pathLst>
                        <a:path w="268" h="326">
                          <a:moveTo>
                            <a:pt x="262" y="326"/>
                          </a:moveTo>
                          <a:lnTo>
                            <a:pt x="0" y="6"/>
                          </a:lnTo>
                          <a:lnTo>
                            <a:pt x="6" y="0"/>
                          </a:lnTo>
                          <a:lnTo>
                            <a:pt x="268" y="319"/>
                          </a:lnTo>
                          <a:lnTo>
                            <a:pt x="262" y="326"/>
                          </a:lnTo>
                          <a:close/>
                        </a:path>
                      </a:pathLst>
                    </a:custGeom>
                    <a:solidFill>
                      <a:srgbClr val="8E8D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55" name="Freeform 444"/>
                    <p:cNvSpPr>
                      <a:spLocks noChangeAspect="1"/>
                    </p:cNvSpPr>
                    <p:nvPr/>
                  </p:nvSpPr>
                  <p:spPr bwMode="auto">
                    <a:xfrm>
                      <a:off x="2522" y="1766"/>
                      <a:ext cx="267" cy="324"/>
                    </a:xfrm>
                    <a:custGeom>
                      <a:avLst/>
                      <a:gdLst>
                        <a:gd name="T0" fmla="*/ 262 w 267"/>
                        <a:gd name="T1" fmla="*/ 324 h 324"/>
                        <a:gd name="T2" fmla="*/ 0 w 267"/>
                        <a:gd name="T3" fmla="*/ 5 h 324"/>
                        <a:gd name="T4" fmla="*/ 6 w 267"/>
                        <a:gd name="T5" fmla="*/ 0 h 324"/>
                        <a:gd name="T6" fmla="*/ 267 w 267"/>
                        <a:gd name="T7" fmla="*/ 318 h 324"/>
                        <a:gd name="T8" fmla="*/ 262 w 267"/>
                        <a:gd name="T9" fmla="*/ 324 h 324"/>
                      </a:gdLst>
                      <a:ahLst/>
                      <a:cxnLst>
                        <a:cxn ang="0">
                          <a:pos x="T0" y="T1"/>
                        </a:cxn>
                        <a:cxn ang="0">
                          <a:pos x="T2" y="T3"/>
                        </a:cxn>
                        <a:cxn ang="0">
                          <a:pos x="T4" y="T5"/>
                        </a:cxn>
                        <a:cxn ang="0">
                          <a:pos x="T6" y="T7"/>
                        </a:cxn>
                        <a:cxn ang="0">
                          <a:pos x="T8" y="T9"/>
                        </a:cxn>
                      </a:cxnLst>
                      <a:rect l="0" t="0" r="r" b="b"/>
                      <a:pathLst>
                        <a:path w="267" h="324">
                          <a:moveTo>
                            <a:pt x="262" y="324"/>
                          </a:moveTo>
                          <a:lnTo>
                            <a:pt x="0" y="5"/>
                          </a:lnTo>
                          <a:lnTo>
                            <a:pt x="6" y="0"/>
                          </a:lnTo>
                          <a:lnTo>
                            <a:pt x="267" y="318"/>
                          </a:lnTo>
                          <a:lnTo>
                            <a:pt x="262" y="324"/>
                          </a:lnTo>
                          <a:close/>
                        </a:path>
                      </a:pathLst>
                    </a:custGeom>
                    <a:solidFill>
                      <a:srgbClr val="8D8C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56" name="Freeform 445"/>
                    <p:cNvSpPr>
                      <a:spLocks noChangeAspect="1"/>
                    </p:cNvSpPr>
                    <p:nvPr/>
                  </p:nvSpPr>
                  <p:spPr bwMode="auto">
                    <a:xfrm>
                      <a:off x="2525" y="1763"/>
                      <a:ext cx="266" cy="324"/>
                    </a:xfrm>
                    <a:custGeom>
                      <a:avLst/>
                      <a:gdLst>
                        <a:gd name="T0" fmla="*/ 262 w 266"/>
                        <a:gd name="T1" fmla="*/ 324 h 324"/>
                        <a:gd name="T2" fmla="*/ 0 w 266"/>
                        <a:gd name="T3" fmla="*/ 5 h 324"/>
                        <a:gd name="T4" fmla="*/ 6 w 266"/>
                        <a:gd name="T5" fmla="*/ 0 h 324"/>
                        <a:gd name="T6" fmla="*/ 266 w 266"/>
                        <a:gd name="T7" fmla="*/ 318 h 324"/>
                        <a:gd name="T8" fmla="*/ 262 w 266"/>
                        <a:gd name="T9" fmla="*/ 324 h 324"/>
                      </a:gdLst>
                      <a:ahLst/>
                      <a:cxnLst>
                        <a:cxn ang="0">
                          <a:pos x="T0" y="T1"/>
                        </a:cxn>
                        <a:cxn ang="0">
                          <a:pos x="T2" y="T3"/>
                        </a:cxn>
                        <a:cxn ang="0">
                          <a:pos x="T4" y="T5"/>
                        </a:cxn>
                        <a:cxn ang="0">
                          <a:pos x="T6" y="T7"/>
                        </a:cxn>
                        <a:cxn ang="0">
                          <a:pos x="T8" y="T9"/>
                        </a:cxn>
                      </a:cxnLst>
                      <a:rect l="0" t="0" r="r" b="b"/>
                      <a:pathLst>
                        <a:path w="266" h="324">
                          <a:moveTo>
                            <a:pt x="262" y="324"/>
                          </a:moveTo>
                          <a:lnTo>
                            <a:pt x="0" y="5"/>
                          </a:lnTo>
                          <a:lnTo>
                            <a:pt x="6" y="0"/>
                          </a:lnTo>
                          <a:lnTo>
                            <a:pt x="266" y="318"/>
                          </a:lnTo>
                          <a:lnTo>
                            <a:pt x="262" y="324"/>
                          </a:lnTo>
                          <a:close/>
                        </a:path>
                      </a:pathLst>
                    </a:custGeom>
                    <a:solidFill>
                      <a:srgbClr val="8C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57" name="Freeform 446"/>
                    <p:cNvSpPr>
                      <a:spLocks noChangeAspect="1"/>
                    </p:cNvSpPr>
                    <p:nvPr/>
                  </p:nvSpPr>
                  <p:spPr bwMode="auto">
                    <a:xfrm>
                      <a:off x="2528" y="1760"/>
                      <a:ext cx="266" cy="324"/>
                    </a:xfrm>
                    <a:custGeom>
                      <a:avLst/>
                      <a:gdLst>
                        <a:gd name="T0" fmla="*/ 261 w 266"/>
                        <a:gd name="T1" fmla="*/ 324 h 324"/>
                        <a:gd name="T2" fmla="*/ 0 w 266"/>
                        <a:gd name="T3" fmla="*/ 6 h 324"/>
                        <a:gd name="T4" fmla="*/ 5 w 266"/>
                        <a:gd name="T5" fmla="*/ 0 h 324"/>
                        <a:gd name="T6" fmla="*/ 266 w 266"/>
                        <a:gd name="T7" fmla="*/ 317 h 324"/>
                        <a:gd name="T8" fmla="*/ 261 w 266"/>
                        <a:gd name="T9" fmla="*/ 324 h 324"/>
                      </a:gdLst>
                      <a:ahLst/>
                      <a:cxnLst>
                        <a:cxn ang="0">
                          <a:pos x="T0" y="T1"/>
                        </a:cxn>
                        <a:cxn ang="0">
                          <a:pos x="T2" y="T3"/>
                        </a:cxn>
                        <a:cxn ang="0">
                          <a:pos x="T4" y="T5"/>
                        </a:cxn>
                        <a:cxn ang="0">
                          <a:pos x="T6" y="T7"/>
                        </a:cxn>
                        <a:cxn ang="0">
                          <a:pos x="T8" y="T9"/>
                        </a:cxn>
                      </a:cxnLst>
                      <a:rect l="0" t="0" r="r" b="b"/>
                      <a:pathLst>
                        <a:path w="266" h="324">
                          <a:moveTo>
                            <a:pt x="261" y="324"/>
                          </a:moveTo>
                          <a:lnTo>
                            <a:pt x="0" y="6"/>
                          </a:lnTo>
                          <a:lnTo>
                            <a:pt x="5" y="0"/>
                          </a:lnTo>
                          <a:lnTo>
                            <a:pt x="266" y="317"/>
                          </a:lnTo>
                          <a:lnTo>
                            <a:pt x="261" y="324"/>
                          </a:lnTo>
                          <a:close/>
                        </a:path>
                      </a:pathLst>
                    </a:custGeom>
                    <a:solidFill>
                      <a:srgbClr val="8C8B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58" name="Freeform 447"/>
                    <p:cNvSpPr>
                      <a:spLocks noChangeAspect="1"/>
                    </p:cNvSpPr>
                    <p:nvPr/>
                  </p:nvSpPr>
                  <p:spPr bwMode="auto">
                    <a:xfrm>
                      <a:off x="2531" y="1757"/>
                      <a:ext cx="265" cy="324"/>
                    </a:xfrm>
                    <a:custGeom>
                      <a:avLst/>
                      <a:gdLst>
                        <a:gd name="T0" fmla="*/ 260 w 265"/>
                        <a:gd name="T1" fmla="*/ 324 h 324"/>
                        <a:gd name="T2" fmla="*/ 0 w 265"/>
                        <a:gd name="T3" fmla="*/ 6 h 324"/>
                        <a:gd name="T4" fmla="*/ 4 w 265"/>
                        <a:gd name="T5" fmla="*/ 0 h 324"/>
                        <a:gd name="T6" fmla="*/ 265 w 265"/>
                        <a:gd name="T7" fmla="*/ 317 h 324"/>
                        <a:gd name="T8" fmla="*/ 260 w 265"/>
                        <a:gd name="T9" fmla="*/ 324 h 324"/>
                      </a:gdLst>
                      <a:ahLst/>
                      <a:cxnLst>
                        <a:cxn ang="0">
                          <a:pos x="T0" y="T1"/>
                        </a:cxn>
                        <a:cxn ang="0">
                          <a:pos x="T2" y="T3"/>
                        </a:cxn>
                        <a:cxn ang="0">
                          <a:pos x="T4" y="T5"/>
                        </a:cxn>
                        <a:cxn ang="0">
                          <a:pos x="T6" y="T7"/>
                        </a:cxn>
                        <a:cxn ang="0">
                          <a:pos x="T8" y="T9"/>
                        </a:cxn>
                      </a:cxnLst>
                      <a:rect l="0" t="0" r="r" b="b"/>
                      <a:pathLst>
                        <a:path w="265" h="324">
                          <a:moveTo>
                            <a:pt x="260" y="324"/>
                          </a:moveTo>
                          <a:lnTo>
                            <a:pt x="0" y="6"/>
                          </a:lnTo>
                          <a:lnTo>
                            <a:pt x="4" y="0"/>
                          </a:lnTo>
                          <a:lnTo>
                            <a:pt x="265" y="317"/>
                          </a:lnTo>
                          <a:lnTo>
                            <a:pt x="260" y="324"/>
                          </a:lnTo>
                          <a:close/>
                        </a:path>
                      </a:pathLst>
                    </a:custGeom>
                    <a:solidFill>
                      <a:srgbClr val="8B8A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59" name="Freeform 448"/>
                    <p:cNvSpPr>
                      <a:spLocks noChangeAspect="1"/>
                    </p:cNvSpPr>
                    <p:nvPr/>
                  </p:nvSpPr>
                  <p:spPr bwMode="auto">
                    <a:xfrm>
                      <a:off x="2533" y="1754"/>
                      <a:ext cx="266" cy="323"/>
                    </a:xfrm>
                    <a:custGeom>
                      <a:avLst/>
                      <a:gdLst>
                        <a:gd name="T0" fmla="*/ 261 w 266"/>
                        <a:gd name="T1" fmla="*/ 323 h 323"/>
                        <a:gd name="T2" fmla="*/ 0 w 266"/>
                        <a:gd name="T3" fmla="*/ 6 h 323"/>
                        <a:gd name="T4" fmla="*/ 5 w 266"/>
                        <a:gd name="T5" fmla="*/ 0 h 323"/>
                        <a:gd name="T6" fmla="*/ 266 w 266"/>
                        <a:gd name="T7" fmla="*/ 317 h 323"/>
                        <a:gd name="T8" fmla="*/ 261 w 266"/>
                        <a:gd name="T9" fmla="*/ 323 h 323"/>
                      </a:gdLst>
                      <a:ahLst/>
                      <a:cxnLst>
                        <a:cxn ang="0">
                          <a:pos x="T0" y="T1"/>
                        </a:cxn>
                        <a:cxn ang="0">
                          <a:pos x="T2" y="T3"/>
                        </a:cxn>
                        <a:cxn ang="0">
                          <a:pos x="T4" y="T5"/>
                        </a:cxn>
                        <a:cxn ang="0">
                          <a:pos x="T6" y="T7"/>
                        </a:cxn>
                        <a:cxn ang="0">
                          <a:pos x="T8" y="T9"/>
                        </a:cxn>
                      </a:cxnLst>
                      <a:rect l="0" t="0" r="r" b="b"/>
                      <a:pathLst>
                        <a:path w="266" h="323">
                          <a:moveTo>
                            <a:pt x="261" y="323"/>
                          </a:moveTo>
                          <a:lnTo>
                            <a:pt x="0" y="6"/>
                          </a:lnTo>
                          <a:lnTo>
                            <a:pt x="5" y="0"/>
                          </a:lnTo>
                          <a:lnTo>
                            <a:pt x="266" y="317"/>
                          </a:lnTo>
                          <a:lnTo>
                            <a:pt x="261" y="323"/>
                          </a:lnTo>
                          <a:close/>
                        </a:path>
                      </a:pathLst>
                    </a:custGeom>
                    <a:solidFill>
                      <a:srgbClr val="8B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60" name="Freeform 449"/>
                    <p:cNvSpPr>
                      <a:spLocks noChangeAspect="1"/>
                    </p:cNvSpPr>
                    <p:nvPr/>
                  </p:nvSpPr>
                  <p:spPr bwMode="auto">
                    <a:xfrm>
                      <a:off x="2535" y="1751"/>
                      <a:ext cx="266" cy="323"/>
                    </a:xfrm>
                    <a:custGeom>
                      <a:avLst/>
                      <a:gdLst>
                        <a:gd name="T0" fmla="*/ 261 w 266"/>
                        <a:gd name="T1" fmla="*/ 323 h 323"/>
                        <a:gd name="T2" fmla="*/ 0 w 266"/>
                        <a:gd name="T3" fmla="*/ 6 h 323"/>
                        <a:gd name="T4" fmla="*/ 6 w 266"/>
                        <a:gd name="T5" fmla="*/ 0 h 323"/>
                        <a:gd name="T6" fmla="*/ 266 w 266"/>
                        <a:gd name="T7" fmla="*/ 317 h 323"/>
                        <a:gd name="T8" fmla="*/ 261 w 266"/>
                        <a:gd name="T9" fmla="*/ 323 h 323"/>
                      </a:gdLst>
                      <a:ahLst/>
                      <a:cxnLst>
                        <a:cxn ang="0">
                          <a:pos x="T0" y="T1"/>
                        </a:cxn>
                        <a:cxn ang="0">
                          <a:pos x="T2" y="T3"/>
                        </a:cxn>
                        <a:cxn ang="0">
                          <a:pos x="T4" y="T5"/>
                        </a:cxn>
                        <a:cxn ang="0">
                          <a:pos x="T6" y="T7"/>
                        </a:cxn>
                        <a:cxn ang="0">
                          <a:pos x="T8" y="T9"/>
                        </a:cxn>
                      </a:cxnLst>
                      <a:rect l="0" t="0" r="r" b="b"/>
                      <a:pathLst>
                        <a:path w="266" h="323">
                          <a:moveTo>
                            <a:pt x="261" y="323"/>
                          </a:moveTo>
                          <a:lnTo>
                            <a:pt x="0" y="6"/>
                          </a:lnTo>
                          <a:lnTo>
                            <a:pt x="6" y="0"/>
                          </a:lnTo>
                          <a:lnTo>
                            <a:pt x="266" y="317"/>
                          </a:lnTo>
                          <a:lnTo>
                            <a:pt x="261" y="323"/>
                          </a:lnTo>
                          <a:close/>
                        </a:path>
                      </a:pathLst>
                    </a:custGeom>
                    <a:solidFill>
                      <a:srgbClr val="8B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61" name="Freeform 450"/>
                    <p:cNvSpPr>
                      <a:spLocks noChangeAspect="1"/>
                    </p:cNvSpPr>
                    <p:nvPr/>
                  </p:nvSpPr>
                  <p:spPr bwMode="auto">
                    <a:xfrm>
                      <a:off x="2538" y="1748"/>
                      <a:ext cx="265" cy="323"/>
                    </a:xfrm>
                    <a:custGeom>
                      <a:avLst/>
                      <a:gdLst>
                        <a:gd name="T0" fmla="*/ 261 w 265"/>
                        <a:gd name="T1" fmla="*/ 323 h 323"/>
                        <a:gd name="T2" fmla="*/ 0 w 265"/>
                        <a:gd name="T3" fmla="*/ 6 h 323"/>
                        <a:gd name="T4" fmla="*/ 6 w 265"/>
                        <a:gd name="T5" fmla="*/ 0 h 323"/>
                        <a:gd name="T6" fmla="*/ 265 w 265"/>
                        <a:gd name="T7" fmla="*/ 316 h 323"/>
                        <a:gd name="T8" fmla="*/ 261 w 265"/>
                        <a:gd name="T9" fmla="*/ 323 h 323"/>
                      </a:gdLst>
                      <a:ahLst/>
                      <a:cxnLst>
                        <a:cxn ang="0">
                          <a:pos x="T0" y="T1"/>
                        </a:cxn>
                        <a:cxn ang="0">
                          <a:pos x="T2" y="T3"/>
                        </a:cxn>
                        <a:cxn ang="0">
                          <a:pos x="T4" y="T5"/>
                        </a:cxn>
                        <a:cxn ang="0">
                          <a:pos x="T6" y="T7"/>
                        </a:cxn>
                        <a:cxn ang="0">
                          <a:pos x="T8" y="T9"/>
                        </a:cxn>
                      </a:cxnLst>
                      <a:rect l="0" t="0" r="r" b="b"/>
                      <a:pathLst>
                        <a:path w="265" h="323">
                          <a:moveTo>
                            <a:pt x="261" y="323"/>
                          </a:moveTo>
                          <a:lnTo>
                            <a:pt x="0" y="6"/>
                          </a:lnTo>
                          <a:lnTo>
                            <a:pt x="6" y="0"/>
                          </a:lnTo>
                          <a:lnTo>
                            <a:pt x="265" y="316"/>
                          </a:lnTo>
                          <a:lnTo>
                            <a:pt x="261" y="323"/>
                          </a:lnTo>
                          <a:close/>
                        </a:path>
                      </a:pathLst>
                    </a:custGeom>
                    <a:solidFill>
                      <a:srgbClr val="8A89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62" name="Freeform 451"/>
                    <p:cNvSpPr>
                      <a:spLocks noChangeAspect="1"/>
                    </p:cNvSpPr>
                    <p:nvPr/>
                  </p:nvSpPr>
                  <p:spPr bwMode="auto">
                    <a:xfrm>
                      <a:off x="2541" y="1745"/>
                      <a:ext cx="265" cy="323"/>
                    </a:xfrm>
                    <a:custGeom>
                      <a:avLst/>
                      <a:gdLst>
                        <a:gd name="T0" fmla="*/ 260 w 265"/>
                        <a:gd name="T1" fmla="*/ 323 h 323"/>
                        <a:gd name="T2" fmla="*/ 0 w 265"/>
                        <a:gd name="T3" fmla="*/ 6 h 323"/>
                        <a:gd name="T4" fmla="*/ 5 w 265"/>
                        <a:gd name="T5" fmla="*/ 0 h 323"/>
                        <a:gd name="T6" fmla="*/ 265 w 265"/>
                        <a:gd name="T7" fmla="*/ 316 h 323"/>
                        <a:gd name="T8" fmla="*/ 260 w 265"/>
                        <a:gd name="T9" fmla="*/ 323 h 323"/>
                      </a:gdLst>
                      <a:ahLst/>
                      <a:cxnLst>
                        <a:cxn ang="0">
                          <a:pos x="T0" y="T1"/>
                        </a:cxn>
                        <a:cxn ang="0">
                          <a:pos x="T2" y="T3"/>
                        </a:cxn>
                        <a:cxn ang="0">
                          <a:pos x="T4" y="T5"/>
                        </a:cxn>
                        <a:cxn ang="0">
                          <a:pos x="T6" y="T7"/>
                        </a:cxn>
                        <a:cxn ang="0">
                          <a:pos x="T8" y="T9"/>
                        </a:cxn>
                      </a:cxnLst>
                      <a:rect l="0" t="0" r="r" b="b"/>
                      <a:pathLst>
                        <a:path w="265" h="323">
                          <a:moveTo>
                            <a:pt x="260" y="323"/>
                          </a:moveTo>
                          <a:lnTo>
                            <a:pt x="0" y="6"/>
                          </a:lnTo>
                          <a:lnTo>
                            <a:pt x="5" y="0"/>
                          </a:lnTo>
                          <a:lnTo>
                            <a:pt x="265" y="316"/>
                          </a:lnTo>
                          <a:lnTo>
                            <a:pt x="260" y="323"/>
                          </a:lnTo>
                          <a:close/>
                        </a:path>
                      </a:pathLst>
                    </a:custGeom>
                    <a:solidFill>
                      <a:srgbClr val="8988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63" name="Freeform 452"/>
                    <p:cNvSpPr>
                      <a:spLocks noChangeAspect="1"/>
                    </p:cNvSpPr>
                    <p:nvPr/>
                  </p:nvSpPr>
                  <p:spPr bwMode="auto">
                    <a:xfrm>
                      <a:off x="2544" y="1744"/>
                      <a:ext cx="263" cy="320"/>
                    </a:xfrm>
                    <a:custGeom>
                      <a:avLst/>
                      <a:gdLst>
                        <a:gd name="T0" fmla="*/ 259 w 263"/>
                        <a:gd name="T1" fmla="*/ 320 h 320"/>
                        <a:gd name="T2" fmla="*/ 0 w 263"/>
                        <a:gd name="T3" fmla="*/ 4 h 320"/>
                        <a:gd name="T4" fmla="*/ 5 w 263"/>
                        <a:gd name="T5" fmla="*/ 0 h 320"/>
                        <a:gd name="T6" fmla="*/ 263 w 263"/>
                        <a:gd name="T7" fmla="*/ 314 h 320"/>
                        <a:gd name="T8" fmla="*/ 259 w 263"/>
                        <a:gd name="T9" fmla="*/ 320 h 320"/>
                      </a:gdLst>
                      <a:ahLst/>
                      <a:cxnLst>
                        <a:cxn ang="0">
                          <a:pos x="T0" y="T1"/>
                        </a:cxn>
                        <a:cxn ang="0">
                          <a:pos x="T2" y="T3"/>
                        </a:cxn>
                        <a:cxn ang="0">
                          <a:pos x="T4" y="T5"/>
                        </a:cxn>
                        <a:cxn ang="0">
                          <a:pos x="T6" y="T7"/>
                        </a:cxn>
                        <a:cxn ang="0">
                          <a:pos x="T8" y="T9"/>
                        </a:cxn>
                      </a:cxnLst>
                      <a:rect l="0" t="0" r="r" b="b"/>
                      <a:pathLst>
                        <a:path w="263" h="320">
                          <a:moveTo>
                            <a:pt x="259" y="320"/>
                          </a:moveTo>
                          <a:lnTo>
                            <a:pt x="0" y="4"/>
                          </a:lnTo>
                          <a:lnTo>
                            <a:pt x="5" y="0"/>
                          </a:lnTo>
                          <a:lnTo>
                            <a:pt x="263" y="314"/>
                          </a:lnTo>
                          <a:lnTo>
                            <a:pt x="259" y="320"/>
                          </a:lnTo>
                          <a:close/>
                        </a:path>
                      </a:pathLst>
                    </a:custGeom>
                    <a:solidFill>
                      <a:srgbClr val="89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64" name="Freeform 453"/>
                    <p:cNvSpPr>
                      <a:spLocks noChangeAspect="1"/>
                    </p:cNvSpPr>
                    <p:nvPr/>
                  </p:nvSpPr>
                  <p:spPr bwMode="auto">
                    <a:xfrm>
                      <a:off x="2546" y="1741"/>
                      <a:ext cx="264" cy="320"/>
                    </a:xfrm>
                    <a:custGeom>
                      <a:avLst/>
                      <a:gdLst>
                        <a:gd name="T0" fmla="*/ 260 w 264"/>
                        <a:gd name="T1" fmla="*/ 320 h 320"/>
                        <a:gd name="T2" fmla="*/ 0 w 264"/>
                        <a:gd name="T3" fmla="*/ 4 h 320"/>
                        <a:gd name="T4" fmla="*/ 6 w 264"/>
                        <a:gd name="T5" fmla="*/ 0 h 320"/>
                        <a:gd name="T6" fmla="*/ 264 w 264"/>
                        <a:gd name="T7" fmla="*/ 314 h 320"/>
                        <a:gd name="T8" fmla="*/ 260 w 264"/>
                        <a:gd name="T9" fmla="*/ 320 h 320"/>
                      </a:gdLst>
                      <a:ahLst/>
                      <a:cxnLst>
                        <a:cxn ang="0">
                          <a:pos x="T0" y="T1"/>
                        </a:cxn>
                        <a:cxn ang="0">
                          <a:pos x="T2" y="T3"/>
                        </a:cxn>
                        <a:cxn ang="0">
                          <a:pos x="T4" y="T5"/>
                        </a:cxn>
                        <a:cxn ang="0">
                          <a:pos x="T6" y="T7"/>
                        </a:cxn>
                        <a:cxn ang="0">
                          <a:pos x="T8" y="T9"/>
                        </a:cxn>
                      </a:cxnLst>
                      <a:rect l="0" t="0" r="r" b="b"/>
                      <a:pathLst>
                        <a:path w="264" h="320">
                          <a:moveTo>
                            <a:pt x="260" y="320"/>
                          </a:moveTo>
                          <a:lnTo>
                            <a:pt x="0" y="4"/>
                          </a:lnTo>
                          <a:lnTo>
                            <a:pt x="6" y="0"/>
                          </a:lnTo>
                          <a:lnTo>
                            <a:pt x="264" y="314"/>
                          </a:lnTo>
                          <a:lnTo>
                            <a:pt x="260" y="320"/>
                          </a:lnTo>
                          <a:close/>
                        </a:path>
                      </a:pathLst>
                    </a:custGeom>
                    <a:solidFill>
                      <a:srgbClr val="8887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65" name="Freeform 454"/>
                    <p:cNvSpPr>
                      <a:spLocks noChangeAspect="1"/>
                    </p:cNvSpPr>
                    <p:nvPr/>
                  </p:nvSpPr>
                  <p:spPr bwMode="auto">
                    <a:xfrm>
                      <a:off x="2549" y="1738"/>
                      <a:ext cx="264" cy="320"/>
                    </a:xfrm>
                    <a:custGeom>
                      <a:avLst/>
                      <a:gdLst>
                        <a:gd name="T0" fmla="*/ 258 w 264"/>
                        <a:gd name="T1" fmla="*/ 320 h 320"/>
                        <a:gd name="T2" fmla="*/ 0 w 264"/>
                        <a:gd name="T3" fmla="*/ 6 h 320"/>
                        <a:gd name="T4" fmla="*/ 6 w 264"/>
                        <a:gd name="T5" fmla="*/ 0 h 320"/>
                        <a:gd name="T6" fmla="*/ 264 w 264"/>
                        <a:gd name="T7" fmla="*/ 313 h 320"/>
                        <a:gd name="T8" fmla="*/ 258 w 264"/>
                        <a:gd name="T9" fmla="*/ 320 h 320"/>
                      </a:gdLst>
                      <a:ahLst/>
                      <a:cxnLst>
                        <a:cxn ang="0">
                          <a:pos x="T0" y="T1"/>
                        </a:cxn>
                        <a:cxn ang="0">
                          <a:pos x="T2" y="T3"/>
                        </a:cxn>
                        <a:cxn ang="0">
                          <a:pos x="T4" y="T5"/>
                        </a:cxn>
                        <a:cxn ang="0">
                          <a:pos x="T6" y="T7"/>
                        </a:cxn>
                        <a:cxn ang="0">
                          <a:pos x="T8" y="T9"/>
                        </a:cxn>
                      </a:cxnLst>
                      <a:rect l="0" t="0" r="r" b="b"/>
                      <a:pathLst>
                        <a:path w="264" h="320">
                          <a:moveTo>
                            <a:pt x="258" y="320"/>
                          </a:moveTo>
                          <a:lnTo>
                            <a:pt x="0" y="6"/>
                          </a:lnTo>
                          <a:lnTo>
                            <a:pt x="6" y="0"/>
                          </a:lnTo>
                          <a:lnTo>
                            <a:pt x="264" y="313"/>
                          </a:lnTo>
                          <a:lnTo>
                            <a:pt x="258" y="320"/>
                          </a:lnTo>
                          <a:close/>
                        </a:path>
                      </a:pathLst>
                    </a:custGeom>
                    <a:solidFill>
                      <a:srgbClr val="8786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66" name="Freeform 455"/>
                    <p:cNvSpPr>
                      <a:spLocks noChangeAspect="1"/>
                    </p:cNvSpPr>
                    <p:nvPr/>
                  </p:nvSpPr>
                  <p:spPr bwMode="auto">
                    <a:xfrm>
                      <a:off x="2552" y="1735"/>
                      <a:ext cx="262" cy="320"/>
                    </a:xfrm>
                    <a:custGeom>
                      <a:avLst/>
                      <a:gdLst>
                        <a:gd name="T0" fmla="*/ 258 w 262"/>
                        <a:gd name="T1" fmla="*/ 320 h 320"/>
                        <a:gd name="T2" fmla="*/ 0 w 262"/>
                        <a:gd name="T3" fmla="*/ 6 h 320"/>
                        <a:gd name="T4" fmla="*/ 6 w 262"/>
                        <a:gd name="T5" fmla="*/ 0 h 320"/>
                        <a:gd name="T6" fmla="*/ 262 w 262"/>
                        <a:gd name="T7" fmla="*/ 313 h 320"/>
                        <a:gd name="T8" fmla="*/ 258 w 262"/>
                        <a:gd name="T9" fmla="*/ 320 h 320"/>
                      </a:gdLst>
                      <a:ahLst/>
                      <a:cxnLst>
                        <a:cxn ang="0">
                          <a:pos x="T0" y="T1"/>
                        </a:cxn>
                        <a:cxn ang="0">
                          <a:pos x="T2" y="T3"/>
                        </a:cxn>
                        <a:cxn ang="0">
                          <a:pos x="T4" y="T5"/>
                        </a:cxn>
                        <a:cxn ang="0">
                          <a:pos x="T6" y="T7"/>
                        </a:cxn>
                        <a:cxn ang="0">
                          <a:pos x="T8" y="T9"/>
                        </a:cxn>
                      </a:cxnLst>
                      <a:rect l="0" t="0" r="r" b="b"/>
                      <a:pathLst>
                        <a:path w="262" h="320">
                          <a:moveTo>
                            <a:pt x="258" y="320"/>
                          </a:moveTo>
                          <a:lnTo>
                            <a:pt x="0" y="6"/>
                          </a:lnTo>
                          <a:lnTo>
                            <a:pt x="6" y="0"/>
                          </a:lnTo>
                          <a:lnTo>
                            <a:pt x="262" y="313"/>
                          </a:lnTo>
                          <a:lnTo>
                            <a:pt x="258" y="320"/>
                          </a:lnTo>
                          <a:close/>
                        </a:path>
                      </a:pathLst>
                    </a:custGeom>
                    <a:solidFill>
                      <a:srgbClr val="87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67" name="Freeform 456"/>
                    <p:cNvSpPr>
                      <a:spLocks noChangeAspect="1"/>
                    </p:cNvSpPr>
                    <p:nvPr/>
                  </p:nvSpPr>
                  <p:spPr bwMode="auto">
                    <a:xfrm>
                      <a:off x="2555" y="1732"/>
                      <a:ext cx="262" cy="319"/>
                    </a:xfrm>
                    <a:custGeom>
                      <a:avLst/>
                      <a:gdLst>
                        <a:gd name="T0" fmla="*/ 258 w 262"/>
                        <a:gd name="T1" fmla="*/ 319 h 319"/>
                        <a:gd name="T2" fmla="*/ 0 w 262"/>
                        <a:gd name="T3" fmla="*/ 6 h 319"/>
                        <a:gd name="T4" fmla="*/ 6 w 262"/>
                        <a:gd name="T5" fmla="*/ 0 h 319"/>
                        <a:gd name="T6" fmla="*/ 262 w 262"/>
                        <a:gd name="T7" fmla="*/ 313 h 319"/>
                        <a:gd name="T8" fmla="*/ 258 w 262"/>
                        <a:gd name="T9" fmla="*/ 319 h 319"/>
                      </a:gdLst>
                      <a:ahLst/>
                      <a:cxnLst>
                        <a:cxn ang="0">
                          <a:pos x="T0" y="T1"/>
                        </a:cxn>
                        <a:cxn ang="0">
                          <a:pos x="T2" y="T3"/>
                        </a:cxn>
                        <a:cxn ang="0">
                          <a:pos x="T4" y="T5"/>
                        </a:cxn>
                        <a:cxn ang="0">
                          <a:pos x="T6" y="T7"/>
                        </a:cxn>
                        <a:cxn ang="0">
                          <a:pos x="T8" y="T9"/>
                        </a:cxn>
                      </a:cxnLst>
                      <a:rect l="0" t="0" r="r" b="b"/>
                      <a:pathLst>
                        <a:path w="262" h="319">
                          <a:moveTo>
                            <a:pt x="258" y="319"/>
                          </a:moveTo>
                          <a:lnTo>
                            <a:pt x="0" y="6"/>
                          </a:lnTo>
                          <a:lnTo>
                            <a:pt x="6" y="0"/>
                          </a:lnTo>
                          <a:lnTo>
                            <a:pt x="262" y="313"/>
                          </a:lnTo>
                          <a:lnTo>
                            <a:pt x="258" y="319"/>
                          </a:lnTo>
                          <a:close/>
                        </a:path>
                      </a:pathLst>
                    </a:custGeom>
                    <a:solidFill>
                      <a:srgbClr val="8685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68" name="Freeform 457"/>
                    <p:cNvSpPr>
                      <a:spLocks noChangeAspect="1"/>
                    </p:cNvSpPr>
                    <p:nvPr/>
                  </p:nvSpPr>
                  <p:spPr bwMode="auto">
                    <a:xfrm>
                      <a:off x="2558" y="1730"/>
                      <a:ext cx="262" cy="318"/>
                    </a:xfrm>
                    <a:custGeom>
                      <a:avLst/>
                      <a:gdLst>
                        <a:gd name="T0" fmla="*/ 256 w 262"/>
                        <a:gd name="T1" fmla="*/ 318 h 318"/>
                        <a:gd name="T2" fmla="*/ 0 w 262"/>
                        <a:gd name="T3" fmla="*/ 5 h 318"/>
                        <a:gd name="T4" fmla="*/ 4 w 262"/>
                        <a:gd name="T5" fmla="*/ 0 h 318"/>
                        <a:gd name="T6" fmla="*/ 262 w 262"/>
                        <a:gd name="T7" fmla="*/ 312 h 318"/>
                        <a:gd name="T8" fmla="*/ 256 w 262"/>
                        <a:gd name="T9" fmla="*/ 318 h 318"/>
                      </a:gdLst>
                      <a:ahLst/>
                      <a:cxnLst>
                        <a:cxn ang="0">
                          <a:pos x="T0" y="T1"/>
                        </a:cxn>
                        <a:cxn ang="0">
                          <a:pos x="T2" y="T3"/>
                        </a:cxn>
                        <a:cxn ang="0">
                          <a:pos x="T4" y="T5"/>
                        </a:cxn>
                        <a:cxn ang="0">
                          <a:pos x="T6" y="T7"/>
                        </a:cxn>
                        <a:cxn ang="0">
                          <a:pos x="T8" y="T9"/>
                        </a:cxn>
                      </a:cxnLst>
                      <a:rect l="0" t="0" r="r" b="b"/>
                      <a:pathLst>
                        <a:path w="262" h="318">
                          <a:moveTo>
                            <a:pt x="256" y="318"/>
                          </a:moveTo>
                          <a:lnTo>
                            <a:pt x="0" y="5"/>
                          </a:lnTo>
                          <a:lnTo>
                            <a:pt x="4" y="0"/>
                          </a:lnTo>
                          <a:lnTo>
                            <a:pt x="262" y="312"/>
                          </a:lnTo>
                          <a:lnTo>
                            <a:pt x="256" y="318"/>
                          </a:lnTo>
                          <a:close/>
                        </a:path>
                      </a:pathLst>
                    </a:custGeom>
                    <a:solidFill>
                      <a:srgbClr val="8584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69" name="Freeform 458"/>
                    <p:cNvSpPr>
                      <a:spLocks noChangeAspect="1"/>
                    </p:cNvSpPr>
                    <p:nvPr/>
                  </p:nvSpPr>
                  <p:spPr bwMode="auto">
                    <a:xfrm>
                      <a:off x="2561" y="1727"/>
                      <a:ext cx="261" cy="318"/>
                    </a:xfrm>
                    <a:custGeom>
                      <a:avLst/>
                      <a:gdLst>
                        <a:gd name="T0" fmla="*/ 256 w 261"/>
                        <a:gd name="T1" fmla="*/ 318 h 318"/>
                        <a:gd name="T2" fmla="*/ 0 w 261"/>
                        <a:gd name="T3" fmla="*/ 5 h 318"/>
                        <a:gd name="T4" fmla="*/ 4 w 261"/>
                        <a:gd name="T5" fmla="*/ 0 h 318"/>
                        <a:gd name="T6" fmla="*/ 261 w 261"/>
                        <a:gd name="T7" fmla="*/ 311 h 318"/>
                        <a:gd name="T8" fmla="*/ 256 w 261"/>
                        <a:gd name="T9" fmla="*/ 318 h 318"/>
                      </a:gdLst>
                      <a:ahLst/>
                      <a:cxnLst>
                        <a:cxn ang="0">
                          <a:pos x="T0" y="T1"/>
                        </a:cxn>
                        <a:cxn ang="0">
                          <a:pos x="T2" y="T3"/>
                        </a:cxn>
                        <a:cxn ang="0">
                          <a:pos x="T4" y="T5"/>
                        </a:cxn>
                        <a:cxn ang="0">
                          <a:pos x="T6" y="T7"/>
                        </a:cxn>
                        <a:cxn ang="0">
                          <a:pos x="T8" y="T9"/>
                        </a:cxn>
                      </a:cxnLst>
                      <a:rect l="0" t="0" r="r" b="b"/>
                      <a:pathLst>
                        <a:path w="261" h="318">
                          <a:moveTo>
                            <a:pt x="256" y="318"/>
                          </a:moveTo>
                          <a:lnTo>
                            <a:pt x="0" y="5"/>
                          </a:lnTo>
                          <a:lnTo>
                            <a:pt x="4" y="0"/>
                          </a:lnTo>
                          <a:lnTo>
                            <a:pt x="261" y="311"/>
                          </a:lnTo>
                          <a:lnTo>
                            <a:pt x="256" y="318"/>
                          </a:lnTo>
                          <a:close/>
                        </a:path>
                      </a:pathLst>
                    </a:custGeom>
                    <a:solidFill>
                      <a:srgbClr val="8483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70" name="Freeform 459"/>
                    <p:cNvSpPr>
                      <a:spLocks noChangeAspect="1"/>
                    </p:cNvSpPr>
                    <p:nvPr/>
                  </p:nvSpPr>
                  <p:spPr bwMode="auto">
                    <a:xfrm>
                      <a:off x="2562" y="1724"/>
                      <a:ext cx="263" cy="318"/>
                    </a:xfrm>
                    <a:custGeom>
                      <a:avLst/>
                      <a:gdLst>
                        <a:gd name="T0" fmla="*/ 258 w 263"/>
                        <a:gd name="T1" fmla="*/ 318 h 318"/>
                        <a:gd name="T2" fmla="*/ 0 w 263"/>
                        <a:gd name="T3" fmla="*/ 6 h 318"/>
                        <a:gd name="T4" fmla="*/ 6 w 263"/>
                        <a:gd name="T5" fmla="*/ 0 h 318"/>
                        <a:gd name="T6" fmla="*/ 263 w 263"/>
                        <a:gd name="T7" fmla="*/ 311 h 318"/>
                        <a:gd name="T8" fmla="*/ 258 w 263"/>
                        <a:gd name="T9" fmla="*/ 318 h 318"/>
                      </a:gdLst>
                      <a:ahLst/>
                      <a:cxnLst>
                        <a:cxn ang="0">
                          <a:pos x="T0" y="T1"/>
                        </a:cxn>
                        <a:cxn ang="0">
                          <a:pos x="T2" y="T3"/>
                        </a:cxn>
                        <a:cxn ang="0">
                          <a:pos x="T4" y="T5"/>
                        </a:cxn>
                        <a:cxn ang="0">
                          <a:pos x="T6" y="T7"/>
                        </a:cxn>
                        <a:cxn ang="0">
                          <a:pos x="T8" y="T9"/>
                        </a:cxn>
                      </a:cxnLst>
                      <a:rect l="0" t="0" r="r" b="b"/>
                      <a:pathLst>
                        <a:path w="263" h="318">
                          <a:moveTo>
                            <a:pt x="258" y="318"/>
                          </a:moveTo>
                          <a:lnTo>
                            <a:pt x="0" y="6"/>
                          </a:lnTo>
                          <a:lnTo>
                            <a:pt x="6" y="0"/>
                          </a:lnTo>
                          <a:lnTo>
                            <a:pt x="263" y="311"/>
                          </a:lnTo>
                          <a:lnTo>
                            <a:pt x="258" y="318"/>
                          </a:lnTo>
                          <a:close/>
                        </a:path>
                      </a:pathLst>
                    </a:custGeom>
                    <a:solidFill>
                      <a:srgbClr val="8483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71" name="Freeform 460"/>
                    <p:cNvSpPr>
                      <a:spLocks noChangeAspect="1"/>
                    </p:cNvSpPr>
                    <p:nvPr/>
                  </p:nvSpPr>
                  <p:spPr bwMode="auto">
                    <a:xfrm>
                      <a:off x="2565" y="1721"/>
                      <a:ext cx="262" cy="317"/>
                    </a:xfrm>
                    <a:custGeom>
                      <a:avLst/>
                      <a:gdLst>
                        <a:gd name="T0" fmla="*/ 257 w 262"/>
                        <a:gd name="T1" fmla="*/ 317 h 317"/>
                        <a:gd name="T2" fmla="*/ 0 w 262"/>
                        <a:gd name="T3" fmla="*/ 6 h 317"/>
                        <a:gd name="T4" fmla="*/ 6 w 262"/>
                        <a:gd name="T5" fmla="*/ 0 h 317"/>
                        <a:gd name="T6" fmla="*/ 262 w 262"/>
                        <a:gd name="T7" fmla="*/ 311 h 317"/>
                        <a:gd name="T8" fmla="*/ 257 w 262"/>
                        <a:gd name="T9" fmla="*/ 317 h 317"/>
                      </a:gdLst>
                      <a:ahLst/>
                      <a:cxnLst>
                        <a:cxn ang="0">
                          <a:pos x="T0" y="T1"/>
                        </a:cxn>
                        <a:cxn ang="0">
                          <a:pos x="T2" y="T3"/>
                        </a:cxn>
                        <a:cxn ang="0">
                          <a:pos x="T4" y="T5"/>
                        </a:cxn>
                        <a:cxn ang="0">
                          <a:pos x="T6" y="T7"/>
                        </a:cxn>
                        <a:cxn ang="0">
                          <a:pos x="T8" y="T9"/>
                        </a:cxn>
                      </a:cxnLst>
                      <a:rect l="0" t="0" r="r" b="b"/>
                      <a:pathLst>
                        <a:path w="262" h="317">
                          <a:moveTo>
                            <a:pt x="257" y="317"/>
                          </a:moveTo>
                          <a:lnTo>
                            <a:pt x="0" y="6"/>
                          </a:lnTo>
                          <a:lnTo>
                            <a:pt x="6" y="0"/>
                          </a:lnTo>
                          <a:lnTo>
                            <a:pt x="262" y="311"/>
                          </a:lnTo>
                          <a:lnTo>
                            <a:pt x="257" y="317"/>
                          </a:lnTo>
                          <a:close/>
                        </a:path>
                      </a:pathLst>
                    </a:custGeom>
                    <a:solidFill>
                      <a:srgbClr val="84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72" name="Freeform 461"/>
                    <p:cNvSpPr>
                      <a:spLocks noChangeAspect="1"/>
                    </p:cNvSpPr>
                    <p:nvPr/>
                  </p:nvSpPr>
                  <p:spPr bwMode="auto">
                    <a:xfrm>
                      <a:off x="2568" y="1718"/>
                      <a:ext cx="261" cy="317"/>
                    </a:xfrm>
                    <a:custGeom>
                      <a:avLst/>
                      <a:gdLst>
                        <a:gd name="T0" fmla="*/ 257 w 261"/>
                        <a:gd name="T1" fmla="*/ 317 h 317"/>
                        <a:gd name="T2" fmla="*/ 0 w 261"/>
                        <a:gd name="T3" fmla="*/ 6 h 317"/>
                        <a:gd name="T4" fmla="*/ 6 w 261"/>
                        <a:gd name="T5" fmla="*/ 0 h 317"/>
                        <a:gd name="T6" fmla="*/ 261 w 261"/>
                        <a:gd name="T7" fmla="*/ 312 h 317"/>
                        <a:gd name="T8" fmla="*/ 257 w 261"/>
                        <a:gd name="T9" fmla="*/ 317 h 317"/>
                      </a:gdLst>
                      <a:ahLst/>
                      <a:cxnLst>
                        <a:cxn ang="0">
                          <a:pos x="T0" y="T1"/>
                        </a:cxn>
                        <a:cxn ang="0">
                          <a:pos x="T2" y="T3"/>
                        </a:cxn>
                        <a:cxn ang="0">
                          <a:pos x="T4" y="T5"/>
                        </a:cxn>
                        <a:cxn ang="0">
                          <a:pos x="T6" y="T7"/>
                        </a:cxn>
                        <a:cxn ang="0">
                          <a:pos x="T8" y="T9"/>
                        </a:cxn>
                      </a:cxnLst>
                      <a:rect l="0" t="0" r="r" b="b"/>
                      <a:pathLst>
                        <a:path w="261" h="317">
                          <a:moveTo>
                            <a:pt x="257" y="317"/>
                          </a:moveTo>
                          <a:lnTo>
                            <a:pt x="0" y="6"/>
                          </a:lnTo>
                          <a:lnTo>
                            <a:pt x="6" y="0"/>
                          </a:lnTo>
                          <a:lnTo>
                            <a:pt x="261" y="312"/>
                          </a:lnTo>
                          <a:lnTo>
                            <a:pt x="257" y="317"/>
                          </a:lnTo>
                          <a:close/>
                        </a:path>
                      </a:pathLst>
                    </a:custGeom>
                    <a:solidFill>
                      <a:srgbClr val="8382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73" name="Freeform 462"/>
                    <p:cNvSpPr>
                      <a:spLocks noChangeAspect="1"/>
                    </p:cNvSpPr>
                    <p:nvPr/>
                  </p:nvSpPr>
                  <p:spPr bwMode="auto">
                    <a:xfrm>
                      <a:off x="2571" y="1715"/>
                      <a:ext cx="261" cy="317"/>
                    </a:xfrm>
                    <a:custGeom>
                      <a:avLst/>
                      <a:gdLst>
                        <a:gd name="T0" fmla="*/ 256 w 261"/>
                        <a:gd name="T1" fmla="*/ 317 h 317"/>
                        <a:gd name="T2" fmla="*/ 0 w 261"/>
                        <a:gd name="T3" fmla="*/ 6 h 317"/>
                        <a:gd name="T4" fmla="*/ 6 w 261"/>
                        <a:gd name="T5" fmla="*/ 0 h 317"/>
                        <a:gd name="T6" fmla="*/ 261 w 261"/>
                        <a:gd name="T7" fmla="*/ 310 h 317"/>
                        <a:gd name="T8" fmla="*/ 256 w 261"/>
                        <a:gd name="T9" fmla="*/ 317 h 317"/>
                      </a:gdLst>
                      <a:ahLst/>
                      <a:cxnLst>
                        <a:cxn ang="0">
                          <a:pos x="T0" y="T1"/>
                        </a:cxn>
                        <a:cxn ang="0">
                          <a:pos x="T2" y="T3"/>
                        </a:cxn>
                        <a:cxn ang="0">
                          <a:pos x="T4" y="T5"/>
                        </a:cxn>
                        <a:cxn ang="0">
                          <a:pos x="T6" y="T7"/>
                        </a:cxn>
                        <a:cxn ang="0">
                          <a:pos x="T8" y="T9"/>
                        </a:cxn>
                      </a:cxnLst>
                      <a:rect l="0" t="0" r="r" b="b"/>
                      <a:pathLst>
                        <a:path w="261" h="317">
                          <a:moveTo>
                            <a:pt x="256" y="317"/>
                          </a:moveTo>
                          <a:lnTo>
                            <a:pt x="0" y="6"/>
                          </a:lnTo>
                          <a:lnTo>
                            <a:pt x="6" y="0"/>
                          </a:lnTo>
                          <a:lnTo>
                            <a:pt x="261" y="310"/>
                          </a:lnTo>
                          <a:lnTo>
                            <a:pt x="256" y="317"/>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74" name="Freeform 463"/>
                    <p:cNvSpPr>
                      <a:spLocks noChangeAspect="1"/>
                    </p:cNvSpPr>
                    <p:nvPr/>
                  </p:nvSpPr>
                  <p:spPr bwMode="auto">
                    <a:xfrm>
                      <a:off x="2574" y="1712"/>
                      <a:ext cx="261" cy="318"/>
                    </a:xfrm>
                    <a:custGeom>
                      <a:avLst/>
                      <a:gdLst>
                        <a:gd name="T0" fmla="*/ 255 w 261"/>
                        <a:gd name="T1" fmla="*/ 318 h 318"/>
                        <a:gd name="T2" fmla="*/ 0 w 261"/>
                        <a:gd name="T3" fmla="*/ 6 h 318"/>
                        <a:gd name="T4" fmla="*/ 6 w 261"/>
                        <a:gd name="T5" fmla="*/ 0 h 318"/>
                        <a:gd name="T6" fmla="*/ 261 w 261"/>
                        <a:gd name="T7" fmla="*/ 310 h 318"/>
                        <a:gd name="T8" fmla="*/ 255 w 261"/>
                        <a:gd name="T9" fmla="*/ 318 h 318"/>
                      </a:gdLst>
                      <a:ahLst/>
                      <a:cxnLst>
                        <a:cxn ang="0">
                          <a:pos x="T0" y="T1"/>
                        </a:cxn>
                        <a:cxn ang="0">
                          <a:pos x="T2" y="T3"/>
                        </a:cxn>
                        <a:cxn ang="0">
                          <a:pos x="T4" y="T5"/>
                        </a:cxn>
                        <a:cxn ang="0">
                          <a:pos x="T6" y="T7"/>
                        </a:cxn>
                        <a:cxn ang="0">
                          <a:pos x="T8" y="T9"/>
                        </a:cxn>
                      </a:cxnLst>
                      <a:rect l="0" t="0" r="r" b="b"/>
                      <a:pathLst>
                        <a:path w="261" h="318">
                          <a:moveTo>
                            <a:pt x="255" y="318"/>
                          </a:moveTo>
                          <a:lnTo>
                            <a:pt x="0" y="6"/>
                          </a:lnTo>
                          <a:lnTo>
                            <a:pt x="6" y="0"/>
                          </a:lnTo>
                          <a:lnTo>
                            <a:pt x="261" y="310"/>
                          </a:lnTo>
                          <a:lnTo>
                            <a:pt x="255" y="318"/>
                          </a:lnTo>
                          <a:close/>
                        </a:path>
                      </a:pathLst>
                    </a:custGeom>
                    <a:solidFill>
                      <a:srgbClr val="828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75" name="Freeform 464"/>
                    <p:cNvSpPr>
                      <a:spLocks noChangeAspect="1"/>
                    </p:cNvSpPr>
                    <p:nvPr/>
                  </p:nvSpPr>
                  <p:spPr bwMode="auto">
                    <a:xfrm>
                      <a:off x="2577" y="1709"/>
                      <a:ext cx="259" cy="316"/>
                    </a:xfrm>
                    <a:custGeom>
                      <a:avLst/>
                      <a:gdLst>
                        <a:gd name="T0" fmla="*/ 255 w 259"/>
                        <a:gd name="T1" fmla="*/ 316 h 316"/>
                        <a:gd name="T2" fmla="*/ 0 w 259"/>
                        <a:gd name="T3" fmla="*/ 6 h 316"/>
                        <a:gd name="T4" fmla="*/ 5 w 259"/>
                        <a:gd name="T5" fmla="*/ 0 h 316"/>
                        <a:gd name="T6" fmla="*/ 259 w 259"/>
                        <a:gd name="T7" fmla="*/ 310 h 316"/>
                        <a:gd name="T8" fmla="*/ 255 w 259"/>
                        <a:gd name="T9" fmla="*/ 316 h 316"/>
                      </a:gdLst>
                      <a:ahLst/>
                      <a:cxnLst>
                        <a:cxn ang="0">
                          <a:pos x="T0" y="T1"/>
                        </a:cxn>
                        <a:cxn ang="0">
                          <a:pos x="T2" y="T3"/>
                        </a:cxn>
                        <a:cxn ang="0">
                          <a:pos x="T4" y="T5"/>
                        </a:cxn>
                        <a:cxn ang="0">
                          <a:pos x="T6" y="T7"/>
                        </a:cxn>
                        <a:cxn ang="0">
                          <a:pos x="T8" y="T9"/>
                        </a:cxn>
                      </a:cxnLst>
                      <a:rect l="0" t="0" r="r" b="b"/>
                      <a:pathLst>
                        <a:path w="259" h="316">
                          <a:moveTo>
                            <a:pt x="255" y="316"/>
                          </a:moveTo>
                          <a:lnTo>
                            <a:pt x="0" y="6"/>
                          </a:lnTo>
                          <a:lnTo>
                            <a:pt x="5" y="0"/>
                          </a:lnTo>
                          <a:lnTo>
                            <a:pt x="259" y="310"/>
                          </a:lnTo>
                          <a:lnTo>
                            <a:pt x="255" y="316"/>
                          </a:lnTo>
                          <a:close/>
                        </a:path>
                      </a:pathLst>
                    </a:custGeom>
                    <a:solidFill>
                      <a:srgbClr val="818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76" name="Freeform 465"/>
                    <p:cNvSpPr>
                      <a:spLocks noChangeAspect="1"/>
                    </p:cNvSpPr>
                    <p:nvPr/>
                  </p:nvSpPr>
                  <p:spPr bwMode="auto">
                    <a:xfrm>
                      <a:off x="2580" y="1706"/>
                      <a:ext cx="259" cy="316"/>
                    </a:xfrm>
                    <a:custGeom>
                      <a:avLst/>
                      <a:gdLst>
                        <a:gd name="T0" fmla="*/ 255 w 259"/>
                        <a:gd name="T1" fmla="*/ 316 h 316"/>
                        <a:gd name="T2" fmla="*/ 0 w 259"/>
                        <a:gd name="T3" fmla="*/ 6 h 316"/>
                        <a:gd name="T4" fmla="*/ 5 w 259"/>
                        <a:gd name="T5" fmla="*/ 0 h 316"/>
                        <a:gd name="T6" fmla="*/ 259 w 259"/>
                        <a:gd name="T7" fmla="*/ 311 h 316"/>
                        <a:gd name="T8" fmla="*/ 255 w 259"/>
                        <a:gd name="T9" fmla="*/ 316 h 316"/>
                      </a:gdLst>
                      <a:ahLst/>
                      <a:cxnLst>
                        <a:cxn ang="0">
                          <a:pos x="T0" y="T1"/>
                        </a:cxn>
                        <a:cxn ang="0">
                          <a:pos x="T2" y="T3"/>
                        </a:cxn>
                        <a:cxn ang="0">
                          <a:pos x="T4" y="T5"/>
                        </a:cxn>
                        <a:cxn ang="0">
                          <a:pos x="T6" y="T7"/>
                        </a:cxn>
                        <a:cxn ang="0">
                          <a:pos x="T8" y="T9"/>
                        </a:cxn>
                      </a:cxnLst>
                      <a:rect l="0" t="0" r="r" b="b"/>
                      <a:pathLst>
                        <a:path w="259" h="316">
                          <a:moveTo>
                            <a:pt x="255" y="316"/>
                          </a:moveTo>
                          <a:lnTo>
                            <a:pt x="0" y="6"/>
                          </a:lnTo>
                          <a:lnTo>
                            <a:pt x="5" y="0"/>
                          </a:lnTo>
                          <a:lnTo>
                            <a:pt x="259" y="311"/>
                          </a:lnTo>
                          <a:lnTo>
                            <a:pt x="255" y="316"/>
                          </a:lnTo>
                          <a:close/>
                        </a:path>
                      </a:pathLst>
                    </a:custGeom>
                    <a:solidFill>
                      <a:srgbClr val="807F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77" name="Freeform 466"/>
                    <p:cNvSpPr>
                      <a:spLocks noChangeAspect="1"/>
                    </p:cNvSpPr>
                    <p:nvPr/>
                  </p:nvSpPr>
                  <p:spPr bwMode="auto">
                    <a:xfrm>
                      <a:off x="2582" y="1705"/>
                      <a:ext cx="258" cy="314"/>
                    </a:xfrm>
                    <a:custGeom>
                      <a:avLst/>
                      <a:gdLst>
                        <a:gd name="T0" fmla="*/ 254 w 258"/>
                        <a:gd name="T1" fmla="*/ 314 h 314"/>
                        <a:gd name="T2" fmla="*/ 0 w 258"/>
                        <a:gd name="T3" fmla="*/ 4 h 314"/>
                        <a:gd name="T4" fmla="*/ 5 w 258"/>
                        <a:gd name="T5" fmla="*/ 0 h 314"/>
                        <a:gd name="T6" fmla="*/ 258 w 258"/>
                        <a:gd name="T7" fmla="*/ 309 h 314"/>
                        <a:gd name="T8" fmla="*/ 254 w 258"/>
                        <a:gd name="T9" fmla="*/ 314 h 314"/>
                      </a:gdLst>
                      <a:ahLst/>
                      <a:cxnLst>
                        <a:cxn ang="0">
                          <a:pos x="T0" y="T1"/>
                        </a:cxn>
                        <a:cxn ang="0">
                          <a:pos x="T2" y="T3"/>
                        </a:cxn>
                        <a:cxn ang="0">
                          <a:pos x="T4" y="T5"/>
                        </a:cxn>
                        <a:cxn ang="0">
                          <a:pos x="T6" y="T7"/>
                        </a:cxn>
                        <a:cxn ang="0">
                          <a:pos x="T8" y="T9"/>
                        </a:cxn>
                      </a:cxnLst>
                      <a:rect l="0" t="0" r="r" b="b"/>
                      <a:pathLst>
                        <a:path w="258" h="314">
                          <a:moveTo>
                            <a:pt x="254" y="314"/>
                          </a:moveTo>
                          <a:lnTo>
                            <a:pt x="0" y="4"/>
                          </a:lnTo>
                          <a:lnTo>
                            <a:pt x="5" y="0"/>
                          </a:lnTo>
                          <a:lnTo>
                            <a:pt x="258" y="309"/>
                          </a:lnTo>
                          <a:lnTo>
                            <a:pt x="254" y="314"/>
                          </a:lnTo>
                          <a:close/>
                        </a:path>
                      </a:pathLst>
                    </a:custGeom>
                    <a:solidFill>
                      <a:srgbClr val="7F7E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78" name="Freeform 467"/>
                    <p:cNvSpPr>
                      <a:spLocks noChangeAspect="1"/>
                    </p:cNvSpPr>
                    <p:nvPr/>
                  </p:nvSpPr>
                  <p:spPr bwMode="auto">
                    <a:xfrm>
                      <a:off x="2585" y="1702"/>
                      <a:ext cx="258" cy="315"/>
                    </a:xfrm>
                    <a:custGeom>
                      <a:avLst/>
                      <a:gdLst>
                        <a:gd name="T0" fmla="*/ 254 w 258"/>
                        <a:gd name="T1" fmla="*/ 315 h 315"/>
                        <a:gd name="T2" fmla="*/ 0 w 258"/>
                        <a:gd name="T3" fmla="*/ 4 h 315"/>
                        <a:gd name="T4" fmla="*/ 5 w 258"/>
                        <a:gd name="T5" fmla="*/ 0 h 315"/>
                        <a:gd name="T6" fmla="*/ 258 w 258"/>
                        <a:gd name="T7" fmla="*/ 307 h 315"/>
                        <a:gd name="T8" fmla="*/ 254 w 258"/>
                        <a:gd name="T9" fmla="*/ 315 h 315"/>
                      </a:gdLst>
                      <a:ahLst/>
                      <a:cxnLst>
                        <a:cxn ang="0">
                          <a:pos x="T0" y="T1"/>
                        </a:cxn>
                        <a:cxn ang="0">
                          <a:pos x="T2" y="T3"/>
                        </a:cxn>
                        <a:cxn ang="0">
                          <a:pos x="T4" y="T5"/>
                        </a:cxn>
                        <a:cxn ang="0">
                          <a:pos x="T6" y="T7"/>
                        </a:cxn>
                        <a:cxn ang="0">
                          <a:pos x="T8" y="T9"/>
                        </a:cxn>
                      </a:cxnLst>
                      <a:rect l="0" t="0" r="r" b="b"/>
                      <a:pathLst>
                        <a:path w="258" h="315">
                          <a:moveTo>
                            <a:pt x="254" y="315"/>
                          </a:moveTo>
                          <a:lnTo>
                            <a:pt x="0" y="4"/>
                          </a:lnTo>
                          <a:lnTo>
                            <a:pt x="5" y="0"/>
                          </a:lnTo>
                          <a:lnTo>
                            <a:pt x="258" y="307"/>
                          </a:lnTo>
                          <a:lnTo>
                            <a:pt x="254" y="315"/>
                          </a:lnTo>
                          <a:close/>
                        </a:path>
                      </a:pathLst>
                    </a:custGeom>
                    <a:solidFill>
                      <a:srgbClr val="7F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79" name="Freeform 468"/>
                    <p:cNvSpPr>
                      <a:spLocks noChangeAspect="1"/>
                    </p:cNvSpPr>
                    <p:nvPr/>
                  </p:nvSpPr>
                  <p:spPr bwMode="auto">
                    <a:xfrm>
                      <a:off x="2587" y="1699"/>
                      <a:ext cx="259" cy="315"/>
                    </a:xfrm>
                    <a:custGeom>
                      <a:avLst/>
                      <a:gdLst>
                        <a:gd name="T0" fmla="*/ 253 w 259"/>
                        <a:gd name="T1" fmla="*/ 315 h 315"/>
                        <a:gd name="T2" fmla="*/ 0 w 259"/>
                        <a:gd name="T3" fmla="*/ 6 h 315"/>
                        <a:gd name="T4" fmla="*/ 6 w 259"/>
                        <a:gd name="T5" fmla="*/ 0 h 315"/>
                        <a:gd name="T6" fmla="*/ 259 w 259"/>
                        <a:gd name="T7" fmla="*/ 307 h 315"/>
                        <a:gd name="T8" fmla="*/ 253 w 259"/>
                        <a:gd name="T9" fmla="*/ 315 h 315"/>
                      </a:gdLst>
                      <a:ahLst/>
                      <a:cxnLst>
                        <a:cxn ang="0">
                          <a:pos x="T0" y="T1"/>
                        </a:cxn>
                        <a:cxn ang="0">
                          <a:pos x="T2" y="T3"/>
                        </a:cxn>
                        <a:cxn ang="0">
                          <a:pos x="T4" y="T5"/>
                        </a:cxn>
                        <a:cxn ang="0">
                          <a:pos x="T6" y="T7"/>
                        </a:cxn>
                        <a:cxn ang="0">
                          <a:pos x="T8" y="T9"/>
                        </a:cxn>
                      </a:cxnLst>
                      <a:rect l="0" t="0" r="r" b="b"/>
                      <a:pathLst>
                        <a:path w="259" h="315">
                          <a:moveTo>
                            <a:pt x="253" y="315"/>
                          </a:moveTo>
                          <a:lnTo>
                            <a:pt x="0" y="6"/>
                          </a:lnTo>
                          <a:lnTo>
                            <a:pt x="6" y="0"/>
                          </a:lnTo>
                          <a:lnTo>
                            <a:pt x="259" y="307"/>
                          </a:lnTo>
                          <a:lnTo>
                            <a:pt x="253" y="315"/>
                          </a:lnTo>
                          <a:close/>
                        </a:path>
                      </a:pathLst>
                    </a:custGeom>
                    <a:solidFill>
                      <a:srgbClr val="7E7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80" name="Freeform 469"/>
                    <p:cNvSpPr>
                      <a:spLocks noChangeAspect="1"/>
                    </p:cNvSpPr>
                    <p:nvPr/>
                  </p:nvSpPr>
                  <p:spPr bwMode="auto">
                    <a:xfrm>
                      <a:off x="2590" y="1696"/>
                      <a:ext cx="258" cy="313"/>
                    </a:xfrm>
                    <a:custGeom>
                      <a:avLst/>
                      <a:gdLst>
                        <a:gd name="T0" fmla="*/ 253 w 258"/>
                        <a:gd name="T1" fmla="*/ 313 h 313"/>
                        <a:gd name="T2" fmla="*/ 0 w 258"/>
                        <a:gd name="T3" fmla="*/ 6 h 313"/>
                        <a:gd name="T4" fmla="*/ 5 w 258"/>
                        <a:gd name="T5" fmla="*/ 0 h 313"/>
                        <a:gd name="T6" fmla="*/ 258 w 258"/>
                        <a:gd name="T7" fmla="*/ 308 h 313"/>
                        <a:gd name="T8" fmla="*/ 253 w 258"/>
                        <a:gd name="T9" fmla="*/ 313 h 313"/>
                      </a:gdLst>
                      <a:ahLst/>
                      <a:cxnLst>
                        <a:cxn ang="0">
                          <a:pos x="T0" y="T1"/>
                        </a:cxn>
                        <a:cxn ang="0">
                          <a:pos x="T2" y="T3"/>
                        </a:cxn>
                        <a:cxn ang="0">
                          <a:pos x="T4" y="T5"/>
                        </a:cxn>
                        <a:cxn ang="0">
                          <a:pos x="T6" y="T7"/>
                        </a:cxn>
                        <a:cxn ang="0">
                          <a:pos x="T8" y="T9"/>
                        </a:cxn>
                      </a:cxnLst>
                      <a:rect l="0" t="0" r="r" b="b"/>
                      <a:pathLst>
                        <a:path w="258" h="313">
                          <a:moveTo>
                            <a:pt x="253" y="313"/>
                          </a:moveTo>
                          <a:lnTo>
                            <a:pt x="0" y="6"/>
                          </a:lnTo>
                          <a:lnTo>
                            <a:pt x="5" y="0"/>
                          </a:lnTo>
                          <a:lnTo>
                            <a:pt x="258" y="308"/>
                          </a:lnTo>
                          <a:lnTo>
                            <a:pt x="253" y="313"/>
                          </a:lnTo>
                          <a:close/>
                        </a:path>
                      </a:pathLst>
                    </a:custGeom>
                    <a:solidFill>
                      <a:srgbClr val="7E7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81" name="Freeform 470"/>
                    <p:cNvSpPr>
                      <a:spLocks noChangeAspect="1"/>
                    </p:cNvSpPr>
                    <p:nvPr/>
                  </p:nvSpPr>
                  <p:spPr bwMode="auto">
                    <a:xfrm>
                      <a:off x="2593" y="1693"/>
                      <a:ext cx="257" cy="313"/>
                    </a:xfrm>
                    <a:custGeom>
                      <a:avLst/>
                      <a:gdLst>
                        <a:gd name="T0" fmla="*/ 253 w 257"/>
                        <a:gd name="T1" fmla="*/ 313 h 313"/>
                        <a:gd name="T2" fmla="*/ 0 w 257"/>
                        <a:gd name="T3" fmla="*/ 6 h 313"/>
                        <a:gd name="T4" fmla="*/ 5 w 257"/>
                        <a:gd name="T5" fmla="*/ 0 h 313"/>
                        <a:gd name="T6" fmla="*/ 257 w 257"/>
                        <a:gd name="T7" fmla="*/ 308 h 313"/>
                        <a:gd name="T8" fmla="*/ 253 w 257"/>
                        <a:gd name="T9" fmla="*/ 313 h 313"/>
                      </a:gdLst>
                      <a:ahLst/>
                      <a:cxnLst>
                        <a:cxn ang="0">
                          <a:pos x="T0" y="T1"/>
                        </a:cxn>
                        <a:cxn ang="0">
                          <a:pos x="T2" y="T3"/>
                        </a:cxn>
                        <a:cxn ang="0">
                          <a:pos x="T4" y="T5"/>
                        </a:cxn>
                        <a:cxn ang="0">
                          <a:pos x="T6" y="T7"/>
                        </a:cxn>
                        <a:cxn ang="0">
                          <a:pos x="T8" y="T9"/>
                        </a:cxn>
                      </a:cxnLst>
                      <a:rect l="0" t="0" r="r" b="b"/>
                      <a:pathLst>
                        <a:path w="257" h="313">
                          <a:moveTo>
                            <a:pt x="253" y="313"/>
                          </a:moveTo>
                          <a:lnTo>
                            <a:pt x="0" y="6"/>
                          </a:lnTo>
                          <a:lnTo>
                            <a:pt x="5" y="0"/>
                          </a:lnTo>
                          <a:lnTo>
                            <a:pt x="257" y="308"/>
                          </a:lnTo>
                          <a:lnTo>
                            <a:pt x="253" y="313"/>
                          </a:lnTo>
                          <a:close/>
                        </a:path>
                      </a:pathLst>
                    </a:custGeom>
                    <a:solidFill>
                      <a:srgbClr val="7D7C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82" name="Freeform 471"/>
                    <p:cNvSpPr>
                      <a:spLocks noChangeAspect="1"/>
                    </p:cNvSpPr>
                    <p:nvPr/>
                  </p:nvSpPr>
                  <p:spPr bwMode="auto">
                    <a:xfrm>
                      <a:off x="2595" y="1691"/>
                      <a:ext cx="258" cy="313"/>
                    </a:xfrm>
                    <a:custGeom>
                      <a:avLst/>
                      <a:gdLst>
                        <a:gd name="T0" fmla="*/ 253 w 258"/>
                        <a:gd name="T1" fmla="*/ 313 h 313"/>
                        <a:gd name="T2" fmla="*/ 0 w 258"/>
                        <a:gd name="T3" fmla="*/ 5 h 313"/>
                        <a:gd name="T4" fmla="*/ 6 w 258"/>
                        <a:gd name="T5" fmla="*/ 0 h 313"/>
                        <a:gd name="T6" fmla="*/ 258 w 258"/>
                        <a:gd name="T7" fmla="*/ 305 h 313"/>
                        <a:gd name="T8" fmla="*/ 253 w 258"/>
                        <a:gd name="T9" fmla="*/ 313 h 313"/>
                      </a:gdLst>
                      <a:ahLst/>
                      <a:cxnLst>
                        <a:cxn ang="0">
                          <a:pos x="T0" y="T1"/>
                        </a:cxn>
                        <a:cxn ang="0">
                          <a:pos x="T2" y="T3"/>
                        </a:cxn>
                        <a:cxn ang="0">
                          <a:pos x="T4" y="T5"/>
                        </a:cxn>
                        <a:cxn ang="0">
                          <a:pos x="T6" y="T7"/>
                        </a:cxn>
                        <a:cxn ang="0">
                          <a:pos x="T8" y="T9"/>
                        </a:cxn>
                      </a:cxnLst>
                      <a:rect l="0" t="0" r="r" b="b"/>
                      <a:pathLst>
                        <a:path w="258" h="313">
                          <a:moveTo>
                            <a:pt x="253" y="313"/>
                          </a:moveTo>
                          <a:lnTo>
                            <a:pt x="0" y="5"/>
                          </a:lnTo>
                          <a:lnTo>
                            <a:pt x="6" y="0"/>
                          </a:lnTo>
                          <a:lnTo>
                            <a:pt x="258" y="305"/>
                          </a:lnTo>
                          <a:lnTo>
                            <a:pt x="253" y="313"/>
                          </a:lnTo>
                          <a:close/>
                        </a:path>
                      </a:pathLst>
                    </a:custGeom>
                    <a:solidFill>
                      <a:srgbClr val="7D7B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83" name="Freeform 472"/>
                    <p:cNvSpPr>
                      <a:spLocks noChangeAspect="1"/>
                    </p:cNvSpPr>
                    <p:nvPr/>
                  </p:nvSpPr>
                  <p:spPr bwMode="auto">
                    <a:xfrm>
                      <a:off x="2598" y="1688"/>
                      <a:ext cx="257" cy="313"/>
                    </a:xfrm>
                    <a:custGeom>
                      <a:avLst/>
                      <a:gdLst>
                        <a:gd name="T0" fmla="*/ 252 w 257"/>
                        <a:gd name="T1" fmla="*/ 313 h 313"/>
                        <a:gd name="T2" fmla="*/ 0 w 257"/>
                        <a:gd name="T3" fmla="*/ 5 h 313"/>
                        <a:gd name="T4" fmla="*/ 6 w 257"/>
                        <a:gd name="T5" fmla="*/ 0 h 313"/>
                        <a:gd name="T6" fmla="*/ 257 w 257"/>
                        <a:gd name="T7" fmla="*/ 305 h 313"/>
                        <a:gd name="T8" fmla="*/ 252 w 257"/>
                        <a:gd name="T9" fmla="*/ 313 h 313"/>
                      </a:gdLst>
                      <a:ahLst/>
                      <a:cxnLst>
                        <a:cxn ang="0">
                          <a:pos x="T0" y="T1"/>
                        </a:cxn>
                        <a:cxn ang="0">
                          <a:pos x="T2" y="T3"/>
                        </a:cxn>
                        <a:cxn ang="0">
                          <a:pos x="T4" y="T5"/>
                        </a:cxn>
                        <a:cxn ang="0">
                          <a:pos x="T6" y="T7"/>
                        </a:cxn>
                        <a:cxn ang="0">
                          <a:pos x="T8" y="T9"/>
                        </a:cxn>
                      </a:cxnLst>
                      <a:rect l="0" t="0" r="r" b="b"/>
                      <a:pathLst>
                        <a:path w="257" h="313">
                          <a:moveTo>
                            <a:pt x="252" y="313"/>
                          </a:moveTo>
                          <a:lnTo>
                            <a:pt x="0" y="5"/>
                          </a:lnTo>
                          <a:lnTo>
                            <a:pt x="6" y="0"/>
                          </a:lnTo>
                          <a:lnTo>
                            <a:pt x="257" y="305"/>
                          </a:lnTo>
                          <a:lnTo>
                            <a:pt x="252" y="313"/>
                          </a:lnTo>
                          <a:close/>
                        </a:path>
                      </a:pathLst>
                    </a:custGeom>
                    <a:solidFill>
                      <a:srgbClr val="7C7A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84" name="Freeform 473"/>
                    <p:cNvSpPr>
                      <a:spLocks noChangeAspect="1"/>
                    </p:cNvSpPr>
                    <p:nvPr/>
                  </p:nvSpPr>
                  <p:spPr bwMode="auto">
                    <a:xfrm>
                      <a:off x="2601" y="1685"/>
                      <a:ext cx="257" cy="311"/>
                    </a:xfrm>
                    <a:custGeom>
                      <a:avLst/>
                      <a:gdLst>
                        <a:gd name="T0" fmla="*/ 252 w 257"/>
                        <a:gd name="T1" fmla="*/ 311 h 311"/>
                        <a:gd name="T2" fmla="*/ 0 w 257"/>
                        <a:gd name="T3" fmla="*/ 6 h 311"/>
                        <a:gd name="T4" fmla="*/ 6 w 257"/>
                        <a:gd name="T5" fmla="*/ 0 h 311"/>
                        <a:gd name="T6" fmla="*/ 257 w 257"/>
                        <a:gd name="T7" fmla="*/ 306 h 311"/>
                        <a:gd name="T8" fmla="*/ 252 w 257"/>
                        <a:gd name="T9" fmla="*/ 311 h 311"/>
                      </a:gdLst>
                      <a:ahLst/>
                      <a:cxnLst>
                        <a:cxn ang="0">
                          <a:pos x="T0" y="T1"/>
                        </a:cxn>
                        <a:cxn ang="0">
                          <a:pos x="T2" y="T3"/>
                        </a:cxn>
                        <a:cxn ang="0">
                          <a:pos x="T4" y="T5"/>
                        </a:cxn>
                        <a:cxn ang="0">
                          <a:pos x="T6" y="T7"/>
                        </a:cxn>
                        <a:cxn ang="0">
                          <a:pos x="T8" y="T9"/>
                        </a:cxn>
                      </a:cxnLst>
                      <a:rect l="0" t="0" r="r" b="b"/>
                      <a:pathLst>
                        <a:path w="257" h="311">
                          <a:moveTo>
                            <a:pt x="252" y="311"/>
                          </a:moveTo>
                          <a:lnTo>
                            <a:pt x="0" y="6"/>
                          </a:lnTo>
                          <a:lnTo>
                            <a:pt x="6" y="0"/>
                          </a:lnTo>
                          <a:lnTo>
                            <a:pt x="257" y="306"/>
                          </a:lnTo>
                          <a:lnTo>
                            <a:pt x="252" y="311"/>
                          </a:lnTo>
                          <a:close/>
                        </a:path>
                      </a:pathLst>
                    </a:custGeom>
                    <a:solidFill>
                      <a:srgbClr val="7B7A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85" name="Freeform 474"/>
                    <p:cNvSpPr>
                      <a:spLocks noChangeAspect="1"/>
                    </p:cNvSpPr>
                    <p:nvPr/>
                  </p:nvSpPr>
                  <p:spPr bwMode="auto">
                    <a:xfrm>
                      <a:off x="2604" y="1682"/>
                      <a:ext cx="257" cy="311"/>
                    </a:xfrm>
                    <a:custGeom>
                      <a:avLst/>
                      <a:gdLst>
                        <a:gd name="T0" fmla="*/ 251 w 257"/>
                        <a:gd name="T1" fmla="*/ 311 h 311"/>
                        <a:gd name="T2" fmla="*/ 0 w 257"/>
                        <a:gd name="T3" fmla="*/ 6 h 311"/>
                        <a:gd name="T4" fmla="*/ 6 w 257"/>
                        <a:gd name="T5" fmla="*/ 0 h 311"/>
                        <a:gd name="T6" fmla="*/ 257 w 257"/>
                        <a:gd name="T7" fmla="*/ 306 h 311"/>
                        <a:gd name="T8" fmla="*/ 251 w 257"/>
                        <a:gd name="T9" fmla="*/ 311 h 311"/>
                      </a:gdLst>
                      <a:ahLst/>
                      <a:cxnLst>
                        <a:cxn ang="0">
                          <a:pos x="T0" y="T1"/>
                        </a:cxn>
                        <a:cxn ang="0">
                          <a:pos x="T2" y="T3"/>
                        </a:cxn>
                        <a:cxn ang="0">
                          <a:pos x="T4" y="T5"/>
                        </a:cxn>
                        <a:cxn ang="0">
                          <a:pos x="T6" y="T7"/>
                        </a:cxn>
                        <a:cxn ang="0">
                          <a:pos x="T8" y="T9"/>
                        </a:cxn>
                      </a:cxnLst>
                      <a:rect l="0" t="0" r="r" b="b"/>
                      <a:pathLst>
                        <a:path w="257" h="311">
                          <a:moveTo>
                            <a:pt x="251" y="311"/>
                          </a:moveTo>
                          <a:lnTo>
                            <a:pt x="0" y="6"/>
                          </a:lnTo>
                          <a:lnTo>
                            <a:pt x="6" y="0"/>
                          </a:lnTo>
                          <a:lnTo>
                            <a:pt x="257" y="306"/>
                          </a:lnTo>
                          <a:lnTo>
                            <a:pt x="251" y="311"/>
                          </a:lnTo>
                          <a:close/>
                        </a:path>
                      </a:pathLst>
                    </a:custGeom>
                    <a:solidFill>
                      <a:srgbClr val="7A79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86" name="Freeform 475"/>
                    <p:cNvSpPr>
                      <a:spLocks noChangeAspect="1"/>
                    </p:cNvSpPr>
                    <p:nvPr/>
                  </p:nvSpPr>
                  <p:spPr bwMode="auto">
                    <a:xfrm>
                      <a:off x="2607" y="1679"/>
                      <a:ext cx="255" cy="312"/>
                    </a:xfrm>
                    <a:custGeom>
                      <a:avLst/>
                      <a:gdLst>
                        <a:gd name="T0" fmla="*/ 251 w 255"/>
                        <a:gd name="T1" fmla="*/ 312 h 312"/>
                        <a:gd name="T2" fmla="*/ 0 w 255"/>
                        <a:gd name="T3" fmla="*/ 6 h 312"/>
                        <a:gd name="T4" fmla="*/ 6 w 255"/>
                        <a:gd name="T5" fmla="*/ 0 h 312"/>
                        <a:gd name="T6" fmla="*/ 255 w 255"/>
                        <a:gd name="T7" fmla="*/ 304 h 312"/>
                        <a:gd name="T8" fmla="*/ 251 w 255"/>
                        <a:gd name="T9" fmla="*/ 312 h 312"/>
                      </a:gdLst>
                      <a:ahLst/>
                      <a:cxnLst>
                        <a:cxn ang="0">
                          <a:pos x="T0" y="T1"/>
                        </a:cxn>
                        <a:cxn ang="0">
                          <a:pos x="T2" y="T3"/>
                        </a:cxn>
                        <a:cxn ang="0">
                          <a:pos x="T4" y="T5"/>
                        </a:cxn>
                        <a:cxn ang="0">
                          <a:pos x="T6" y="T7"/>
                        </a:cxn>
                        <a:cxn ang="0">
                          <a:pos x="T8" y="T9"/>
                        </a:cxn>
                      </a:cxnLst>
                      <a:rect l="0" t="0" r="r" b="b"/>
                      <a:pathLst>
                        <a:path w="255" h="312">
                          <a:moveTo>
                            <a:pt x="251" y="312"/>
                          </a:moveTo>
                          <a:lnTo>
                            <a:pt x="0" y="6"/>
                          </a:lnTo>
                          <a:lnTo>
                            <a:pt x="6" y="0"/>
                          </a:lnTo>
                          <a:lnTo>
                            <a:pt x="255" y="304"/>
                          </a:lnTo>
                          <a:lnTo>
                            <a:pt x="251" y="312"/>
                          </a:lnTo>
                          <a:close/>
                        </a:path>
                      </a:pathLst>
                    </a:custGeom>
                    <a:solidFill>
                      <a:srgbClr val="7978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87" name="Freeform 476"/>
                    <p:cNvSpPr>
                      <a:spLocks noChangeAspect="1"/>
                    </p:cNvSpPr>
                    <p:nvPr/>
                  </p:nvSpPr>
                  <p:spPr bwMode="auto">
                    <a:xfrm>
                      <a:off x="2610" y="1676"/>
                      <a:ext cx="255" cy="312"/>
                    </a:xfrm>
                    <a:custGeom>
                      <a:avLst/>
                      <a:gdLst>
                        <a:gd name="T0" fmla="*/ 251 w 255"/>
                        <a:gd name="T1" fmla="*/ 312 h 312"/>
                        <a:gd name="T2" fmla="*/ 0 w 255"/>
                        <a:gd name="T3" fmla="*/ 6 h 312"/>
                        <a:gd name="T4" fmla="*/ 4 w 255"/>
                        <a:gd name="T5" fmla="*/ 0 h 312"/>
                        <a:gd name="T6" fmla="*/ 255 w 255"/>
                        <a:gd name="T7" fmla="*/ 304 h 312"/>
                        <a:gd name="T8" fmla="*/ 251 w 255"/>
                        <a:gd name="T9" fmla="*/ 312 h 312"/>
                      </a:gdLst>
                      <a:ahLst/>
                      <a:cxnLst>
                        <a:cxn ang="0">
                          <a:pos x="T0" y="T1"/>
                        </a:cxn>
                        <a:cxn ang="0">
                          <a:pos x="T2" y="T3"/>
                        </a:cxn>
                        <a:cxn ang="0">
                          <a:pos x="T4" y="T5"/>
                        </a:cxn>
                        <a:cxn ang="0">
                          <a:pos x="T6" y="T7"/>
                        </a:cxn>
                        <a:cxn ang="0">
                          <a:pos x="T8" y="T9"/>
                        </a:cxn>
                      </a:cxnLst>
                      <a:rect l="0" t="0" r="r" b="b"/>
                      <a:pathLst>
                        <a:path w="255" h="312">
                          <a:moveTo>
                            <a:pt x="251" y="312"/>
                          </a:moveTo>
                          <a:lnTo>
                            <a:pt x="0" y="6"/>
                          </a:lnTo>
                          <a:lnTo>
                            <a:pt x="4" y="0"/>
                          </a:lnTo>
                          <a:lnTo>
                            <a:pt x="255" y="304"/>
                          </a:lnTo>
                          <a:lnTo>
                            <a:pt x="251" y="312"/>
                          </a:lnTo>
                          <a:close/>
                        </a:path>
                      </a:pathLst>
                    </a:custGeom>
                    <a:solidFill>
                      <a:srgbClr val="7977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88" name="Freeform 477"/>
                    <p:cNvSpPr>
                      <a:spLocks noChangeAspect="1"/>
                    </p:cNvSpPr>
                    <p:nvPr/>
                  </p:nvSpPr>
                  <p:spPr bwMode="auto">
                    <a:xfrm>
                      <a:off x="2613" y="1673"/>
                      <a:ext cx="255" cy="310"/>
                    </a:xfrm>
                    <a:custGeom>
                      <a:avLst/>
                      <a:gdLst>
                        <a:gd name="T0" fmla="*/ 249 w 255"/>
                        <a:gd name="T1" fmla="*/ 310 h 310"/>
                        <a:gd name="T2" fmla="*/ 0 w 255"/>
                        <a:gd name="T3" fmla="*/ 6 h 310"/>
                        <a:gd name="T4" fmla="*/ 4 w 255"/>
                        <a:gd name="T5" fmla="*/ 0 h 310"/>
                        <a:gd name="T6" fmla="*/ 255 w 255"/>
                        <a:gd name="T7" fmla="*/ 305 h 310"/>
                        <a:gd name="T8" fmla="*/ 249 w 255"/>
                        <a:gd name="T9" fmla="*/ 310 h 310"/>
                      </a:gdLst>
                      <a:ahLst/>
                      <a:cxnLst>
                        <a:cxn ang="0">
                          <a:pos x="T0" y="T1"/>
                        </a:cxn>
                        <a:cxn ang="0">
                          <a:pos x="T2" y="T3"/>
                        </a:cxn>
                        <a:cxn ang="0">
                          <a:pos x="T4" y="T5"/>
                        </a:cxn>
                        <a:cxn ang="0">
                          <a:pos x="T6" y="T7"/>
                        </a:cxn>
                        <a:cxn ang="0">
                          <a:pos x="T8" y="T9"/>
                        </a:cxn>
                      </a:cxnLst>
                      <a:rect l="0" t="0" r="r" b="b"/>
                      <a:pathLst>
                        <a:path w="255" h="310">
                          <a:moveTo>
                            <a:pt x="249" y="310"/>
                          </a:moveTo>
                          <a:lnTo>
                            <a:pt x="0" y="6"/>
                          </a:lnTo>
                          <a:lnTo>
                            <a:pt x="4" y="0"/>
                          </a:lnTo>
                          <a:lnTo>
                            <a:pt x="255" y="305"/>
                          </a:lnTo>
                          <a:lnTo>
                            <a:pt x="249" y="310"/>
                          </a:lnTo>
                          <a:close/>
                        </a:path>
                      </a:pathLst>
                    </a:custGeom>
                    <a:solidFill>
                      <a:srgbClr val="78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89" name="Freeform 478"/>
                    <p:cNvSpPr>
                      <a:spLocks noChangeAspect="1"/>
                    </p:cNvSpPr>
                    <p:nvPr/>
                  </p:nvSpPr>
                  <p:spPr bwMode="auto">
                    <a:xfrm>
                      <a:off x="2614" y="1670"/>
                      <a:ext cx="255" cy="310"/>
                    </a:xfrm>
                    <a:custGeom>
                      <a:avLst/>
                      <a:gdLst>
                        <a:gd name="T0" fmla="*/ 251 w 255"/>
                        <a:gd name="T1" fmla="*/ 310 h 310"/>
                        <a:gd name="T2" fmla="*/ 0 w 255"/>
                        <a:gd name="T3" fmla="*/ 6 h 310"/>
                        <a:gd name="T4" fmla="*/ 6 w 255"/>
                        <a:gd name="T5" fmla="*/ 0 h 310"/>
                        <a:gd name="T6" fmla="*/ 255 w 255"/>
                        <a:gd name="T7" fmla="*/ 305 h 310"/>
                        <a:gd name="T8" fmla="*/ 251 w 255"/>
                        <a:gd name="T9" fmla="*/ 310 h 310"/>
                      </a:gdLst>
                      <a:ahLst/>
                      <a:cxnLst>
                        <a:cxn ang="0">
                          <a:pos x="T0" y="T1"/>
                        </a:cxn>
                        <a:cxn ang="0">
                          <a:pos x="T2" y="T3"/>
                        </a:cxn>
                        <a:cxn ang="0">
                          <a:pos x="T4" y="T5"/>
                        </a:cxn>
                        <a:cxn ang="0">
                          <a:pos x="T6" y="T7"/>
                        </a:cxn>
                        <a:cxn ang="0">
                          <a:pos x="T8" y="T9"/>
                        </a:cxn>
                      </a:cxnLst>
                      <a:rect l="0" t="0" r="r" b="b"/>
                      <a:pathLst>
                        <a:path w="255" h="310">
                          <a:moveTo>
                            <a:pt x="251" y="310"/>
                          </a:moveTo>
                          <a:lnTo>
                            <a:pt x="0" y="6"/>
                          </a:lnTo>
                          <a:lnTo>
                            <a:pt x="6" y="0"/>
                          </a:lnTo>
                          <a:lnTo>
                            <a:pt x="255" y="305"/>
                          </a:lnTo>
                          <a:lnTo>
                            <a:pt x="251" y="310"/>
                          </a:lnTo>
                          <a:close/>
                        </a:path>
                      </a:pathLst>
                    </a:custGeom>
                    <a:solidFill>
                      <a:srgbClr val="7776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90" name="Freeform 479"/>
                    <p:cNvSpPr>
                      <a:spLocks noChangeAspect="1"/>
                    </p:cNvSpPr>
                    <p:nvPr/>
                  </p:nvSpPr>
                  <p:spPr bwMode="auto">
                    <a:xfrm>
                      <a:off x="2617" y="1668"/>
                      <a:ext cx="255" cy="310"/>
                    </a:xfrm>
                    <a:custGeom>
                      <a:avLst/>
                      <a:gdLst>
                        <a:gd name="T0" fmla="*/ 251 w 255"/>
                        <a:gd name="T1" fmla="*/ 310 h 310"/>
                        <a:gd name="T2" fmla="*/ 0 w 255"/>
                        <a:gd name="T3" fmla="*/ 5 h 310"/>
                        <a:gd name="T4" fmla="*/ 6 w 255"/>
                        <a:gd name="T5" fmla="*/ 0 h 310"/>
                        <a:gd name="T6" fmla="*/ 255 w 255"/>
                        <a:gd name="T7" fmla="*/ 302 h 310"/>
                        <a:gd name="T8" fmla="*/ 251 w 255"/>
                        <a:gd name="T9" fmla="*/ 310 h 310"/>
                      </a:gdLst>
                      <a:ahLst/>
                      <a:cxnLst>
                        <a:cxn ang="0">
                          <a:pos x="T0" y="T1"/>
                        </a:cxn>
                        <a:cxn ang="0">
                          <a:pos x="T2" y="T3"/>
                        </a:cxn>
                        <a:cxn ang="0">
                          <a:pos x="T4" y="T5"/>
                        </a:cxn>
                        <a:cxn ang="0">
                          <a:pos x="T6" y="T7"/>
                        </a:cxn>
                        <a:cxn ang="0">
                          <a:pos x="T8" y="T9"/>
                        </a:cxn>
                      </a:cxnLst>
                      <a:rect l="0" t="0" r="r" b="b"/>
                      <a:pathLst>
                        <a:path w="255" h="310">
                          <a:moveTo>
                            <a:pt x="251" y="310"/>
                          </a:moveTo>
                          <a:lnTo>
                            <a:pt x="0" y="5"/>
                          </a:lnTo>
                          <a:lnTo>
                            <a:pt x="6" y="0"/>
                          </a:lnTo>
                          <a:lnTo>
                            <a:pt x="255" y="302"/>
                          </a:lnTo>
                          <a:lnTo>
                            <a:pt x="251" y="310"/>
                          </a:lnTo>
                          <a:close/>
                        </a:path>
                      </a:pathLst>
                    </a:custGeom>
                    <a:solidFill>
                      <a:srgbClr val="7776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91" name="Freeform 480"/>
                    <p:cNvSpPr>
                      <a:spLocks noChangeAspect="1"/>
                    </p:cNvSpPr>
                    <p:nvPr/>
                  </p:nvSpPr>
                  <p:spPr bwMode="auto">
                    <a:xfrm>
                      <a:off x="2620" y="1666"/>
                      <a:ext cx="254" cy="309"/>
                    </a:xfrm>
                    <a:custGeom>
                      <a:avLst/>
                      <a:gdLst>
                        <a:gd name="T0" fmla="*/ 249 w 254"/>
                        <a:gd name="T1" fmla="*/ 309 h 309"/>
                        <a:gd name="T2" fmla="*/ 0 w 254"/>
                        <a:gd name="T3" fmla="*/ 4 h 309"/>
                        <a:gd name="T4" fmla="*/ 6 w 254"/>
                        <a:gd name="T5" fmla="*/ 0 h 309"/>
                        <a:gd name="T6" fmla="*/ 254 w 254"/>
                        <a:gd name="T7" fmla="*/ 301 h 309"/>
                        <a:gd name="T8" fmla="*/ 249 w 254"/>
                        <a:gd name="T9" fmla="*/ 309 h 309"/>
                      </a:gdLst>
                      <a:ahLst/>
                      <a:cxnLst>
                        <a:cxn ang="0">
                          <a:pos x="T0" y="T1"/>
                        </a:cxn>
                        <a:cxn ang="0">
                          <a:pos x="T2" y="T3"/>
                        </a:cxn>
                        <a:cxn ang="0">
                          <a:pos x="T4" y="T5"/>
                        </a:cxn>
                        <a:cxn ang="0">
                          <a:pos x="T6" y="T7"/>
                        </a:cxn>
                        <a:cxn ang="0">
                          <a:pos x="T8" y="T9"/>
                        </a:cxn>
                      </a:cxnLst>
                      <a:rect l="0" t="0" r="r" b="b"/>
                      <a:pathLst>
                        <a:path w="254" h="309">
                          <a:moveTo>
                            <a:pt x="249" y="309"/>
                          </a:moveTo>
                          <a:lnTo>
                            <a:pt x="0" y="4"/>
                          </a:lnTo>
                          <a:lnTo>
                            <a:pt x="6" y="0"/>
                          </a:lnTo>
                          <a:lnTo>
                            <a:pt x="254" y="301"/>
                          </a:lnTo>
                          <a:lnTo>
                            <a:pt x="249" y="309"/>
                          </a:lnTo>
                          <a:close/>
                        </a:path>
                      </a:pathLst>
                    </a:custGeom>
                    <a:solidFill>
                      <a:srgbClr val="7675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92" name="Freeform 481"/>
                    <p:cNvSpPr>
                      <a:spLocks noChangeAspect="1"/>
                    </p:cNvSpPr>
                    <p:nvPr/>
                  </p:nvSpPr>
                  <p:spPr bwMode="auto">
                    <a:xfrm>
                      <a:off x="2623" y="1663"/>
                      <a:ext cx="253" cy="307"/>
                    </a:xfrm>
                    <a:custGeom>
                      <a:avLst/>
                      <a:gdLst>
                        <a:gd name="T0" fmla="*/ 249 w 253"/>
                        <a:gd name="T1" fmla="*/ 307 h 307"/>
                        <a:gd name="T2" fmla="*/ 0 w 253"/>
                        <a:gd name="T3" fmla="*/ 5 h 307"/>
                        <a:gd name="T4" fmla="*/ 6 w 253"/>
                        <a:gd name="T5" fmla="*/ 0 h 307"/>
                        <a:gd name="T6" fmla="*/ 253 w 253"/>
                        <a:gd name="T7" fmla="*/ 302 h 307"/>
                        <a:gd name="T8" fmla="*/ 249 w 253"/>
                        <a:gd name="T9" fmla="*/ 307 h 307"/>
                      </a:gdLst>
                      <a:ahLst/>
                      <a:cxnLst>
                        <a:cxn ang="0">
                          <a:pos x="T0" y="T1"/>
                        </a:cxn>
                        <a:cxn ang="0">
                          <a:pos x="T2" y="T3"/>
                        </a:cxn>
                        <a:cxn ang="0">
                          <a:pos x="T4" y="T5"/>
                        </a:cxn>
                        <a:cxn ang="0">
                          <a:pos x="T6" y="T7"/>
                        </a:cxn>
                        <a:cxn ang="0">
                          <a:pos x="T8" y="T9"/>
                        </a:cxn>
                      </a:cxnLst>
                      <a:rect l="0" t="0" r="r" b="b"/>
                      <a:pathLst>
                        <a:path w="253" h="307">
                          <a:moveTo>
                            <a:pt x="249" y="307"/>
                          </a:moveTo>
                          <a:lnTo>
                            <a:pt x="0" y="5"/>
                          </a:lnTo>
                          <a:lnTo>
                            <a:pt x="6" y="0"/>
                          </a:lnTo>
                          <a:lnTo>
                            <a:pt x="253" y="302"/>
                          </a:lnTo>
                          <a:lnTo>
                            <a:pt x="249" y="307"/>
                          </a:lnTo>
                          <a:close/>
                        </a:path>
                      </a:pathLst>
                    </a:custGeom>
                    <a:solidFill>
                      <a:srgbClr val="7674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93" name="Freeform 482"/>
                    <p:cNvSpPr>
                      <a:spLocks noChangeAspect="1"/>
                    </p:cNvSpPr>
                    <p:nvPr/>
                  </p:nvSpPr>
                  <p:spPr bwMode="auto">
                    <a:xfrm>
                      <a:off x="2626" y="1660"/>
                      <a:ext cx="253" cy="307"/>
                    </a:xfrm>
                    <a:custGeom>
                      <a:avLst/>
                      <a:gdLst>
                        <a:gd name="T0" fmla="*/ 248 w 253"/>
                        <a:gd name="T1" fmla="*/ 307 h 307"/>
                        <a:gd name="T2" fmla="*/ 0 w 253"/>
                        <a:gd name="T3" fmla="*/ 6 h 307"/>
                        <a:gd name="T4" fmla="*/ 5 w 253"/>
                        <a:gd name="T5" fmla="*/ 0 h 307"/>
                        <a:gd name="T6" fmla="*/ 253 w 253"/>
                        <a:gd name="T7" fmla="*/ 302 h 307"/>
                        <a:gd name="T8" fmla="*/ 248 w 253"/>
                        <a:gd name="T9" fmla="*/ 307 h 307"/>
                      </a:gdLst>
                      <a:ahLst/>
                      <a:cxnLst>
                        <a:cxn ang="0">
                          <a:pos x="T0" y="T1"/>
                        </a:cxn>
                        <a:cxn ang="0">
                          <a:pos x="T2" y="T3"/>
                        </a:cxn>
                        <a:cxn ang="0">
                          <a:pos x="T4" y="T5"/>
                        </a:cxn>
                        <a:cxn ang="0">
                          <a:pos x="T6" y="T7"/>
                        </a:cxn>
                        <a:cxn ang="0">
                          <a:pos x="T8" y="T9"/>
                        </a:cxn>
                      </a:cxnLst>
                      <a:rect l="0" t="0" r="r" b="b"/>
                      <a:pathLst>
                        <a:path w="253" h="307">
                          <a:moveTo>
                            <a:pt x="248" y="307"/>
                          </a:moveTo>
                          <a:lnTo>
                            <a:pt x="0" y="6"/>
                          </a:lnTo>
                          <a:lnTo>
                            <a:pt x="5" y="0"/>
                          </a:lnTo>
                          <a:lnTo>
                            <a:pt x="253" y="302"/>
                          </a:lnTo>
                          <a:lnTo>
                            <a:pt x="248" y="307"/>
                          </a:lnTo>
                          <a:close/>
                        </a:path>
                      </a:pathLst>
                    </a:custGeom>
                    <a:solidFill>
                      <a:srgbClr val="7574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94" name="Freeform 483"/>
                    <p:cNvSpPr>
                      <a:spLocks noChangeAspect="1"/>
                    </p:cNvSpPr>
                    <p:nvPr/>
                  </p:nvSpPr>
                  <p:spPr bwMode="auto">
                    <a:xfrm>
                      <a:off x="2629" y="1657"/>
                      <a:ext cx="252" cy="308"/>
                    </a:xfrm>
                    <a:custGeom>
                      <a:avLst/>
                      <a:gdLst>
                        <a:gd name="T0" fmla="*/ 247 w 252"/>
                        <a:gd name="T1" fmla="*/ 308 h 308"/>
                        <a:gd name="T2" fmla="*/ 0 w 252"/>
                        <a:gd name="T3" fmla="*/ 6 h 308"/>
                        <a:gd name="T4" fmla="*/ 5 w 252"/>
                        <a:gd name="T5" fmla="*/ 0 h 308"/>
                        <a:gd name="T6" fmla="*/ 252 w 252"/>
                        <a:gd name="T7" fmla="*/ 300 h 308"/>
                        <a:gd name="T8" fmla="*/ 247 w 252"/>
                        <a:gd name="T9" fmla="*/ 308 h 308"/>
                      </a:gdLst>
                      <a:ahLst/>
                      <a:cxnLst>
                        <a:cxn ang="0">
                          <a:pos x="T0" y="T1"/>
                        </a:cxn>
                        <a:cxn ang="0">
                          <a:pos x="T2" y="T3"/>
                        </a:cxn>
                        <a:cxn ang="0">
                          <a:pos x="T4" y="T5"/>
                        </a:cxn>
                        <a:cxn ang="0">
                          <a:pos x="T6" y="T7"/>
                        </a:cxn>
                        <a:cxn ang="0">
                          <a:pos x="T8" y="T9"/>
                        </a:cxn>
                      </a:cxnLst>
                      <a:rect l="0" t="0" r="r" b="b"/>
                      <a:pathLst>
                        <a:path w="252" h="308">
                          <a:moveTo>
                            <a:pt x="247" y="308"/>
                          </a:moveTo>
                          <a:lnTo>
                            <a:pt x="0" y="6"/>
                          </a:lnTo>
                          <a:lnTo>
                            <a:pt x="5" y="0"/>
                          </a:lnTo>
                          <a:lnTo>
                            <a:pt x="252" y="300"/>
                          </a:lnTo>
                          <a:lnTo>
                            <a:pt x="247" y="308"/>
                          </a:lnTo>
                          <a:close/>
                        </a:path>
                      </a:pathLst>
                    </a:custGeom>
                    <a:solidFill>
                      <a:srgbClr val="7573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95" name="Freeform 484"/>
                    <p:cNvSpPr>
                      <a:spLocks noChangeAspect="1"/>
                    </p:cNvSpPr>
                    <p:nvPr/>
                  </p:nvSpPr>
                  <p:spPr bwMode="auto">
                    <a:xfrm>
                      <a:off x="2631" y="1655"/>
                      <a:ext cx="253" cy="307"/>
                    </a:xfrm>
                    <a:custGeom>
                      <a:avLst/>
                      <a:gdLst>
                        <a:gd name="T0" fmla="*/ 248 w 253"/>
                        <a:gd name="T1" fmla="*/ 307 h 307"/>
                        <a:gd name="T2" fmla="*/ 0 w 253"/>
                        <a:gd name="T3" fmla="*/ 5 h 307"/>
                        <a:gd name="T4" fmla="*/ 6 w 253"/>
                        <a:gd name="T5" fmla="*/ 0 h 307"/>
                        <a:gd name="T6" fmla="*/ 253 w 253"/>
                        <a:gd name="T7" fmla="*/ 300 h 307"/>
                        <a:gd name="T8" fmla="*/ 248 w 253"/>
                        <a:gd name="T9" fmla="*/ 307 h 307"/>
                      </a:gdLst>
                      <a:ahLst/>
                      <a:cxnLst>
                        <a:cxn ang="0">
                          <a:pos x="T0" y="T1"/>
                        </a:cxn>
                        <a:cxn ang="0">
                          <a:pos x="T2" y="T3"/>
                        </a:cxn>
                        <a:cxn ang="0">
                          <a:pos x="T4" y="T5"/>
                        </a:cxn>
                        <a:cxn ang="0">
                          <a:pos x="T6" y="T7"/>
                        </a:cxn>
                        <a:cxn ang="0">
                          <a:pos x="T8" y="T9"/>
                        </a:cxn>
                      </a:cxnLst>
                      <a:rect l="0" t="0" r="r" b="b"/>
                      <a:pathLst>
                        <a:path w="253" h="307">
                          <a:moveTo>
                            <a:pt x="248" y="307"/>
                          </a:moveTo>
                          <a:lnTo>
                            <a:pt x="0" y="5"/>
                          </a:lnTo>
                          <a:lnTo>
                            <a:pt x="6" y="0"/>
                          </a:lnTo>
                          <a:lnTo>
                            <a:pt x="253" y="300"/>
                          </a:lnTo>
                          <a:lnTo>
                            <a:pt x="248" y="307"/>
                          </a:lnTo>
                          <a:close/>
                        </a:path>
                      </a:pathLst>
                    </a:custGeom>
                    <a:solidFill>
                      <a:srgbClr val="747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96" name="Freeform 485"/>
                    <p:cNvSpPr>
                      <a:spLocks noChangeAspect="1"/>
                    </p:cNvSpPr>
                    <p:nvPr/>
                  </p:nvSpPr>
                  <p:spPr bwMode="auto">
                    <a:xfrm>
                      <a:off x="2634" y="1652"/>
                      <a:ext cx="252" cy="305"/>
                    </a:xfrm>
                    <a:custGeom>
                      <a:avLst/>
                      <a:gdLst>
                        <a:gd name="T0" fmla="*/ 247 w 252"/>
                        <a:gd name="T1" fmla="*/ 305 h 305"/>
                        <a:gd name="T2" fmla="*/ 0 w 252"/>
                        <a:gd name="T3" fmla="*/ 5 h 305"/>
                        <a:gd name="T4" fmla="*/ 6 w 252"/>
                        <a:gd name="T5" fmla="*/ 0 h 305"/>
                        <a:gd name="T6" fmla="*/ 252 w 252"/>
                        <a:gd name="T7" fmla="*/ 300 h 305"/>
                        <a:gd name="T8" fmla="*/ 247 w 252"/>
                        <a:gd name="T9" fmla="*/ 305 h 305"/>
                      </a:gdLst>
                      <a:ahLst/>
                      <a:cxnLst>
                        <a:cxn ang="0">
                          <a:pos x="T0" y="T1"/>
                        </a:cxn>
                        <a:cxn ang="0">
                          <a:pos x="T2" y="T3"/>
                        </a:cxn>
                        <a:cxn ang="0">
                          <a:pos x="T4" y="T5"/>
                        </a:cxn>
                        <a:cxn ang="0">
                          <a:pos x="T6" y="T7"/>
                        </a:cxn>
                        <a:cxn ang="0">
                          <a:pos x="T8" y="T9"/>
                        </a:cxn>
                      </a:cxnLst>
                      <a:rect l="0" t="0" r="r" b="b"/>
                      <a:pathLst>
                        <a:path w="252" h="305">
                          <a:moveTo>
                            <a:pt x="247" y="305"/>
                          </a:moveTo>
                          <a:lnTo>
                            <a:pt x="0" y="5"/>
                          </a:lnTo>
                          <a:lnTo>
                            <a:pt x="6" y="0"/>
                          </a:lnTo>
                          <a:lnTo>
                            <a:pt x="252" y="300"/>
                          </a:lnTo>
                          <a:lnTo>
                            <a:pt x="247" y="305"/>
                          </a:lnTo>
                          <a:close/>
                        </a:path>
                      </a:pathLst>
                    </a:custGeom>
                    <a:solidFill>
                      <a:srgbClr val="737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97" name="Freeform 486"/>
                    <p:cNvSpPr>
                      <a:spLocks noChangeAspect="1"/>
                    </p:cNvSpPr>
                    <p:nvPr/>
                  </p:nvSpPr>
                  <p:spPr bwMode="auto">
                    <a:xfrm>
                      <a:off x="2637" y="1649"/>
                      <a:ext cx="251" cy="306"/>
                    </a:xfrm>
                    <a:custGeom>
                      <a:avLst/>
                      <a:gdLst>
                        <a:gd name="T0" fmla="*/ 247 w 251"/>
                        <a:gd name="T1" fmla="*/ 306 h 306"/>
                        <a:gd name="T2" fmla="*/ 0 w 251"/>
                        <a:gd name="T3" fmla="*/ 6 h 306"/>
                        <a:gd name="T4" fmla="*/ 5 w 251"/>
                        <a:gd name="T5" fmla="*/ 0 h 306"/>
                        <a:gd name="T6" fmla="*/ 251 w 251"/>
                        <a:gd name="T7" fmla="*/ 300 h 306"/>
                        <a:gd name="T8" fmla="*/ 247 w 251"/>
                        <a:gd name="T9" fmla="*/ 306 h 306"/>
                      </a:gdLst>
                      <a:ahLst/>
                      <a:cxnLst>
                        <a:cxn ang="0">
                          <a:pos x="T0" y="T1"/>
                        </a:cxn>
                        <a:cxn ang="0">
                          <a:pos x="T2" y="T3"/>
                        </a:cxn>
                        <a:cxn ang="0">
                          <a:pos x="T4" y="T5"/>
                        </a:cxn>
                        <a:cxn ang="0">
                          <a:pos x="T6" y="T7"/>
                        </a:cxn>
                        <a:cxn ang="0">
                          <a:pos x="T8" y="T9"/>
                        </a:cxn>
                      </a:cxnLst>
                      <a:rect l="0" t="0" r="r" b="b"/>
                      <a:pathLst>
                        <a:path w="251" h="306">
                          <a:moveTo>
                            <a:pt x="247" y="306"/>
                          </a:moveTo>
                          <a:lnTo>
                            <a:pt x="0" y="6"/>
                          </a:lnTo>
                          <a:lnTo>
                            <a:pt x="5" y="0"/>
                          </a:lnTo>
                          <a:lnTo>
                            <a:pt x="251" y="300"/>
                          </a:lnTo>
                          <a:lnTo>
                            <a:pt x="247" y="306"/>
                          </a:lnTo>
                          <a:close/>
                        </a:path>
                      </a:pathLst>
                    </a:custGeom>
                    <a:solidFill>
                      <a:srgbClr val="7371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98" name="Freeform 487"/>
                    <p:cNvSpPr>
                      <a:spLocks noChangeAspect="1"/>
                    </p:cNvSpPr>
                    <p:nvPr/>
                  </p:nvSpPr>
                  <p:spPr bwMode="auto">
                    <a:xfrm>
                      <a:off x="2640" y="1646"/>
                      <a:ext cx="251" cy="306"/>
                    </a:xfrm>
                    <a:custGeom>
                      <a:avLst/>
                      <a:gdLst>
                        <a:gd name="T0" fmla="*/ 246 w 251"/>
                        <a:gd name="T1" fmla="*/ 306 h 306"/>
                        <a:gd name="T2" fmla="*/ 0 w 251"/>
                        <a:gd name="T3" fmla="*/ 6 h 306"/>
                        <a:gd name="T4" fmla="*/ 4 w 251"/>
                        <a:gd name="T5" fmla="*/ 0 h 306"/>
                        <a:gd name="T6" fmla="*/ 251 w 251"/>
                        <a:gd name="T7" fmla="*/ 298 h 306"/>
                        <a:gd name="T8" fmla="*/ 246 w 251"/>
                        <a:gd name="T9" fmla="*/ 306 h 306"/>
                      </a:gdLst>
                      <a:ahLst/>
                      <a:cxnLst>
                        <a:cxn ang="0">
                          <a:pos x="T0" y="T1"/>
                        </a:cxn>
                        <a:cxn ang="0">
                          <a:pos x="T2" y="T3"/>
                        </a:cxn>
                        <a:cxn ang="0">
                          <a:pos x="T4" y="T5"/>
                        </a:cxn>
                        <a:cxn ang="0">
                          <a:pos x="T6" y="T7"/>
                        </a:cxn>
                        <a:cxn ang="0">
                          <a:pos x="T8" y="T9"/>
                        </a:cxn>
                      </a:cxnLst>
                      <a:rect l="0" t="0" r="r" b="b"/>
                      <a:pathLst>
                        <a:path w="251" h="306">
                          <a:moveTo>
                            <a:pt x="246" y="306"/>
                          </a:moveTo>
                          <a:lnTo>
                            <a:pt x="0" y="6"/>
                          </a:lnTo>
                          <a:lnTo>
                            <a:pt x="4" y="0"/>
                          </a:lnTo>
                          <a:lnTo>
                            <a:pt x="251" y="298"/>
                          </a:lnTo>
                          <a:lnTo>
                            <a:pt x="246" y="306"/>
                          </a:lnTo>
                          <a:close/>
                        </a:path>
                      </a:pathLst>
                    </a:custGeom>
                    <a:solidFill>
                      <a:srgbClr val="72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99" name="Freeform 488"/>
                    <p:cNvSpPr>
                      <a:spLocks noChangeAspect="1"/>
                    </p:cNvSpPr>
                    <p:nvPr/>
                  </p:nvSpPr>
                  <p:spPr bwMode="auto">
                    <a:xfrm>
                      <a:off x="2642" y="1643"/>
                      <a:ext cx="252" cy="306"/>
                    </a:xfrm>
                    <a:custGeom>
                      <a:avLst/>
                      <a:gdLst>
                        <a:gd name="T0" fmla="*/ 246 w 252"/>
                        <a:gd name="T1" fmla="*/ 306 h 306"/>
                        <a:gd name="T2" fmla="*/ 0 w 252"/>
                        <a:gd name="T3" fmla="*/ 6 h 306"/>
                        <a:gd name="T4" fmla="*/ 5 w 252"/>
                        <a:gd name="T5" fmla="*/ 0 h 306"/>
                        <a:gd name="T6" fmla="*/ 252 w 252"/>
                        <a:gd name="T7" fmla="*/ 299 h 306"/>
                        <a:gd name="T8" fmla="*/ 246 w 252"/>
                        <a:gd name="T9" fmla="*/ 306 h 306"/>
                      </a:gdLst>
                      <a:ahLst/>
                      <a:cxnLst>
                        <a:cxn ang="0">
                          <a:pos x="T0" y="T1"/>
                        </a:cxn>
                        <a:cxn ang="0">
                          <a:pos x="T2" y="T3"/>
                        </a:cxn>
                        <a:cxn ang="0">
                          <a:pos x="T4" y="T5"/>
                        </a:cxn>
                        <a:cxn ang="0">
                          <a:pos x="T6" y="T7"/>
                        </a:cxn>
                        <a:cxn ang="0">
                          <a:pos x="T8" y="T9"/>
                        </a:cxn>
                      </a:cxnLst>
                      <a:rect l="0" t="0" r="r" b="b"/>
                      <a:pathLst>
                        <a:path w="252" h="306">
                          <a:moveTo>
                            <a:pt x="246" y="306"/>
                          </a:moveTo>
                          <a:lnTo>
                            <a:pt x="0" y="6"/>
                          </a:lnTo>
                          <a:lnTo>
                            <a:pt x="5" y="0"/>
                          </a:lnTo>
                          <a:lnTo>
                            <a:pt x="252" y="299"/>
                          </a:lnTo>
                          <a:lnTo>
                            <a:pt x="246" y="306"/>
                          </a:lnTo>
                          <a:close/>
                        </a:path>
                      </a:pathLst>
                    </a:custGeom>
                    <a:solidFill>
                      <a:srgbClr val="72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00" name="Freeform 489"/>
                    <p:cNvSpPr>
                      <a:spLocks noChangeAspect="1"/>
                    </p:cNvSpPr>
                    <p:nvPr/>
                  </p:nvSpPr>
                  <p:spPr bwMode="auto">
                    <a:xfrm>
                      <a:off x="2644" y="1640"/>
                      <a:ext cx="251" cy="304"/>
                    </a:xfrm>
                    <a:custGeom>
                      <a:avLst/>
                      <a:gdLst>
                        <a:gd name="T0" fmla="*/ 247 w 251"/>
                        <a:gd name="T1" fmla="*/ 304 h 304"/>
                        <a:gd name="T2" fmla="*/ 0 w 251"/>
                        <a:gd name="T3" fmla="*/ 6 h 304"/>
                        <a:gd name="T4" fmla="*/ 6 w 251"/>
                        <a:gd name="T5" fmla="*/ 0 h 304"/>
                        <a:gd name="T6" fmla="*/ 251 w 251"/>
                        <a:gd name="T7" fmla="*/ 299 h 304"/>
                        <a:gd name="T8" fmla="*/ 247 w 251"/>
                        <a:gd name="T9" fmla="*/ 304 h 304"/>
                      </a:gdLst>
                      <a:ahLst/>
                      <a:cxnLst>
                        <a:cxn ang="0">
                          <a:pos x="T0" y="T1"/>
                        </a:cxn>
                        <a:cxn ang="0">
                          <a:pos x="T2" y="T3"/>
                        </a:cxn>
                        <a:cxn ang="0">
                          <a:pos x="T4" y="T5"/>
                        </a:cxn>
                        <a:cxn ang="0">
                          <a:pos x="T6" y="T7"/>
                        </a:cxn>
                        <a:cxn ang="0">
                          <a:pos x="T8" y="T9"/>
                        </a:cxn>
                      </a:cxnLst>
                      <a:rect l="0" t="0" r="r" b="b"/>
                      <a:pathLst>
                        <a:path w="251" h="304">
                          <a:moveTo>
                            <a:pt x="247" y="304"/>
                          </a:moveTo>
                          <a:lnTo>
                            <a:pt x="0" y="6"/>
                          </a:lnTo>
                          <a:lnTo>
                            <a:pt x="6" y="0"/>
                          </a:lnTo>
                          <a:lnTo>
                            <a:pt x="251" y="299"/>
                          </a:lnTo>
                          <a:lnTo>
                            <a:pt x="247" y="304"/>
                          </a:lnTo>
                          <a:close/>
                        </a:path>
                      </a:pathLst>
                    </a:custGeom>
                    <a:solidFill>
                      <a:srgbClr val="7170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01" name="Freeform 490"/>
                    <p:cNvSpPr>
                      <a:spLocks noChangeAspect="1"/>
                    </p:cNvSpPr>
                    <p:nvPr/>
                  </p:nvSpPr>
                  <p:spPr bwMode="auto">
                    <a:xfrm>
                      <a:off x="2647" y="1637"/>
                      <a:ext cx="251" cy="305"/>
                    </a:xfrm>
                    <a:custGeom>
                      <a:avLst/>
                      <a:gdLst>
                        <a:gd name="T0" fmla="*/ 247 w 251"/>
                        <a:gd name="T1" fmla="*/ 305 h 305"/>
                        <a:gd name="T2" fmla="*/ 0 w 251"/>
                        <a:gd name="T3" fmla="*/ 6 h 305"/>
                        <a:gd name="T4" fmla="*/ 6 w 251"/>
                        <a:gd name="T5" fmla="*/ 0 h 305"/>
                        <a:gd name="T6" fmla="*/ 251 w 251"/>
                        <a:gd name="T7" fmla="*/ 299 h 305"/>
                        <a:gd name="T8" fmla="*/ 247 w 251"/>
                        <a:gd name="T9" fmla="*/ 305 h 305"/>
                      </a:gdLst>
                      <a:ahLst/>
                      <a:cxnLst>
                        <a:cxn ang="0">
                          <a:pos x="T0" y="T1"/>
                        </a:cxn>
                        <a:cxn ang="0">
                          <a:pos x="T2" y="T3"/>
                        </a:cxn>
                        <a:cxn ang="0">
                          <a:pos x="T4" y="T5"/>
                        </a:cxn>
                        <a:cxn ang="0">
                          <a:pos x="T6" y="T7"/>
                        </a:cxn>
                        <a:cxn ang="0">
                          <a:pos x="T8" y="T9"/>
                        </a:cxn>
                      </a:cxnLst>
                      <a:rect l="0" t="0" r="r" b="b"/>
                      <a:pathLst>
                        <a:path w="251" h="305">
                          <a:moveTo>
                            <a:pt x="247" y="305"/>
                          </a:moveTo>
                          <a:lnTo>
                            <a:pt x="0" y="6"/>
                          </a:lnTo>
                          <a:lnTo>
                            <a:pt x="6" y="0"/>
                          </a:lnTo>
                          <a:lnTo>
                            <a:pt x="251" y="299"/>
                          </a:lnTo>
                          <a:lnTo>
                            <a:pt x="247" y="305"/>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02" name="Freeform 491"/>
                    <p:cNvSpPr>
                      <a:spLocks noChangeAspect="1"/>
                    </p:cNvSpPr>
                    <p:nvPr/>
                  </p:nvSpPr>
                  <p:spPr bwMode="auto">
                    <a:xfrm>
                      <a:off x="2650" y="1634"/>
                      <a:ext cx="251" cy="305"/>
                    </a:xfrm>
                    <a:custGeom>
                      <a:avLst/>
                      <a:gdLst>
                        <a:gd name="T0" fmla="*/ 245 w 251"/>
                        <a:gd name="T1" fmla="*/ 305 h 305"/>
                        <a:gd name="T2" fmla="*/ 0 w 251"/>
                        <a:gd name="T3" fmla="*/ 6 h 305"/>
                        <a:gd name="T4" fmla="*/ 6 w 251"/>
                        <a:gd name="T5" fmla="*/ 0 h 305"/>
                        <a:gd name="T6" fmla="*/ 251 w 251"/>
                        <a:gd name="T7" fmla="*/ 297 h 305"/>
                        <a:gd name="T8" fmla="*/ 245 w 251"/>
                        <a:gd name="T9" fmla="*/ 305 h 305"/>
                      </a:gdLst>
                      <a:ahLst/>
                      <a:cxnLst>
                        <a:cxn ang="0">
                          <a:pos x="T0" y="T1"/>
                        </a:cxn>
                        <a:cxn ang="0">
                          <a:pos x="T2" y="T3"/>
                        </a:cxn>
                        <a:cxn ang="0">
                          <a:pos x="T4" y="T5"/>
                        </a:cxn>
                        <a:cxn ang="0">
                          <a:pos x="T6" y="T7"/>
                        </a:cxn>
                        <a:cxn ang="0">
                          <a:pos x="T8" y="T9"/>
                        </a:cxn>
                      </a:cxnLst>
                      <a:rect l="0" t="0" r="r" b="b"/>
                      <a:pathLst>
                        <a:path w="251" h="305">
                          <a:moveTo>
                            <a:pt x="245" y="305"/>
                          </a:moveTo>
                          <a:lnTo>
                            <a:pt x="0" y="6"/>
                          </a:lnTo>
                          <a:lnTo>
                            <a:pt x="6" y="0"/>
                          </a:lnTo>
                          <a:lnTo>
                            <a:pt x="251" y="297"/>
                          </a:lnTo>
                          <a:lnTo>
                            <a:pt x="245" y="305"/>
                          </a:lnTo>
                          <a:close/>
                        </a:path>
                      </a:pathLst>
                    </a:custGeom>
                    <a:solidFill>
                      <a:srgbClr val="706F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03" name="Freeform 492"/>
                    <p:cNvSpPr>
                      <a:spLocks noChangeAspect="1"/>
                    </p:cNvSpPr>
                    <p:nvPr/>
                  </p:nvSpPr>
                  <p:spPr bwMode="auto">
                    <a:xfrm>
                      <a:off x="2653" y="1631"/>
                      <a:ext cx="249" cy="305"/>
                    </a:xfrm>
                    <a:custGeom>
                      <a:avLst/>
                      <a:gdLst>
                        <a:gd name="T0" fmla="*/ 245 w 249"/>
                        <a:gd name="T1" fmla="*/ 305 h 305"/>
                        <a:gd name="T2" fmla="*/ 0 w 249"/>
                        <a:gd name="T3" fmla="*/ 6 h 305"/>
                        <a:gd name="T4" fmla="*/ 6 w 249"/>
                        <a:gd name="T5" fmla="*/ 0 h 305"/>
                        <a:gd name="T6" fmla="*/ 249 w 249"/>
                        <a:gd name="T7" fmla="*/ 298 h 305"/>
                        <a:gd name="T8" fmla="*/ 245 w 249"/>
                        <a:gd name="T9" fmla="*/ 305 h 305"/>
                      </a:gdLst>
                      <a:ahLst/>
                      <a:cxnLst>
                        <a:cxn ang="0">
                          <a:pos x="T0" y="T1"/>
                        </a:cxn>
                        <a:cxn ang="0">
                          <a:pos x="T2" y="T3"/>
                        </a:cxn>
                        <a:cxn ang="0">
                          <a:pos x="T4" y="T5"/>
                        </a:cxn>
                        <a:cxn ang="0">
                          <a:pos x="T6" y="T7"/>
                        </a:cxn>
                        <a:cxn ang="0">
                          <a:pos x="T8" y="T9"/>
                        </a:cxn>
                      </a:cxnLst>
                      <a:rect l="0" t="0" r="r" b="b"/>
                      <a:pathLst>
                        <a:path w="249" h="305">
                          <a:moveTo>
                            <a:pt x="245" y="305"/>
                          </a:moveTo>
                          <a:lnTo>
                            <a:pt x="0" y="6"/>
                          </a:lnTo>
                          <a:lnTo>
                            <a:pt x="6" y="0"/>
                          </a:lnTo>
                          <a:lnTo>
                            <a:pt x="249" y="298"/>
                          </a:lnTo>
                          <a:lnTo>
                            <a:pt x="245" y="305"/>
                          </a:lnTo>
                          <a:close/>
                        </a:path>
                      </a:pathLst>
                    </a:custGeom>
                    <a:solidFill>
                      <a:srgbClr val="706E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04" name="Freeform 493"/>
                    <p:cNvSpPr>
                      <a:spLocks noChangeAspect="1"/>
                    </p:cNvSpPr>
                    <p:nvPr/>
                  </p:nvSpPr>
                  <p:spPr bwMode="auto">
                    <a:xfrm>
                      <a:off x="2656" y="1629"/>
                      <a:ext cx="249" cy="302"/>
                    </a:xfrm>
                    <a:custGeom>
                      <a:avLst/>
                      <a:gdLst>
                        <a:gd name="T0" fmla="*/ 245 w 249"/>
                        <a:gd name="T1" fmla="*/ 302 h 302"/>
                        <a:gd name="T2" fmla="*/ 0 w 249"/>
                        <a:gd name="T3" fmla="*/ 5 h 302"/>
                        <a:gd name="T4" fmla="*/ 6 w 249"/>
                        <a:gd name="T5" fmla="*/ 0 h 302"/>
                        <a:gd name="T6" fmla="*/ 249 w 249"/>
                        <a:gd name="T7" fmla="*/ 297 h 302"/>
                        <a:gd name="T8" fmla="*/ 245 w 249"/>
                        <a:gd name="T9" fmla="*/ 302 h 302"/>
                      </a:gdLst>
                      <a:ahLst/>
                      <a:cxnLst>
                        <a:cxn ang="0">
                          <a:pos x="T0" y="T1"/>
                        </a:cxn>
                        <a:cxn ang="0">
                          <a:pos x="T2" y="T3"/>
                        </a:cxn>
                        <a:cxn ang="0">
                          <a:pos x="T4" y="T5"/>
                        </a:cxn>
                        <a:cxn ang="0">
                          <a:pos x="T6" y="T7"/>
                        </a:cxn>
                        <a:cxn ang="0">
                          <a:pos x="T8" y="T9"/>
                        </a:cxn>
                      </a:cxnLst>
                      <a:rect l="0" t="0" r="r" b="b"/>
                      <a:pathLst>
                        <a:path w="249" h="302">
                          <a:moveTo>
                            <a:pt x="245" y="302"/>
                          </a:moveTo>
                          <a:lnTo>
                            <a:pt x="0" y="5"/>
                          </a:lnTo>
                          <a:lnTo>
                            <a:pt x="6" y="0"/>
                          </a:lnTo>
                          <a:lnTo>
                            <a:pt x="249" y="297"/>
                          </a:lnTo>
                          <a:lnTo>
                            <a:pt x="245" y="302"/>
                          </a:lnTo>
                          <a:close/>
                        </a:path>
                      </a:pathLst>
                    </a:custGeom>
                    <a:solidFill>
                      <a:srgbClr val="6F6D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05" name="Freeform 494"/>
                    <p:cNvSpPr>
                      <a:spLocks noChangeAspect="1"/>
                    </p:cNvSpPr>
                    <p:nvPr/>
                  </p:nvSpPr>
                  <p:spPr bwMode="auto">
                    <a:xfrm>
                      <a:off x="2659" y="1626"/>
                      <a:ext cx="248" cy="303"/>
                    </a:xfrm>
                    <a:custGeom>
                      <a:avLst/>
                      <a:gdLst>
                        <a:gd name="T0" fmla="*/ 243 w 248"/>
                        <a:gd name="T1" fmla="*/ 303 h 303"/>
                        <a:gd name="T2" fmla="*/ 0 w 248"/>
                        <a:gd name="T3" fmla="*/ 5 h 303"/>
                        <a:gd name="T4" fmla="*/ 6 w 248"/>
                        <a:gd name="T5" fmla="*/ 0 h 303"/>
                        <a:gd name="T6" fmla="*/ 248 w 248"/>
                        <a:gd name="T7" fmla="*/ 297 h 303"/>
                        <a:gd name="T8" fmla="*/ 243 w 248"/>
                        <a:gd name="T9" fmla="*/ 303 h 303"/>
                      </a:gdLst>
                      <a:ahLst/>
                      <a:cxnLst>
                        <a:cxn ang="0">
                          <a:pos x="T0" y="T1"/>
                        </a:cxn>
                        <a:cxn ang="0">
                          <a:pos x="T2" y="T3"/>
                        </a:cxn>
                        <a:cxn ang="0">
                          <a:pos x="T4" y="T5"/>
                        </a:cxn>
                        <a:cxn ang="0">
                          <a:pos x="T6" y="T7"/>
                        </a:cxn>
                        <a:cxn ang="0">
                          <a:pos x="T8" y="T9"/>
                        </a:cxn>
                      </a:cxnLst>
                      <a:rect l="0" t="0" r="r" b="b"/>
                      <a:pathLst>
                        <a:path w="248" h="303">
                          <a:moveTo>
                            <a:pt x="243" y="303"/>
                          </a:moveTo>
                          <a:lnTo>
                            <a:pt x="0" y="5"/>
                          </a:lnTo>
                          <a:lnTo>
                            <a:pt x="6" y="0"/>
                          </a:lnTo>
                          <a:lnTo>
                            <a:pt x="248" y="297"/>
                          </a:lnTo>
                          <a:lnTo>
                            <a:pt x="243" y="303"/>
                          </a:lnTo>
                          <a:close/>
                        </a:path>
                      </a:pathLst>
                    </a:custGeom>
                    <a:solidFill>
                      <a:srgbClr val="6E6D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06" name="Freeform 495"/>
                    <p:cNvSpPr>
                      <a:spLocks noChangeAspect="1"/>
                    </p:cNvSpPr>
                    <p:nvPr/>
                  </p:nvSpPr>
                  <p:spPr bwMode="auto">
                    <a:xfrm>
                      <a:off x="2662" y="1624"/>
                      <a:ext cx="248" cy="302"/>
                    </a:xfrm>
                    <a:custGeom>
                      <a:avLst/>
                      <a:gdLst>
                        <a:gd name="T0" fmla="*/ 243 w 248"/>
                        <a:gd name="T1" fmla="*/ 302 h 302"/>
                        <a:gd name="T2" fmla="*/ 0 w 248"/>
                        <a:gd name="T3" fmla="*/ 5 h 302"/>
                        <a:gd name="T4" fmla="*/ 5 w 248"/>
                        <a:gd name="T5" fmla="*/ 0 h 302"/>
                        <a:gd name="T6" fmla="*/ 248 w 248"/>
                        <a:gd name="T7" fmla="*/ 296 h 302"/>
                        <a:gd name="T8" fmla="*/ 243 w 248"/>
                        <a:gd name="T9" fmla="*/ 302 h 302"/>
                      </a:gdLst>
                      <a:ahLst/>
                      <a:cxnLst>
                        <a:cxn ang="0">
                          <a:pos x="T0" y="T1"/>
                        </a:cxn>
                        <a:cxn ang="0">
                          <a:pos x="T2" y="T3"/>
                        </a:cxn>
                        <a:cxn ang="0">
                          <a:pos x="T4" y="T5"/>
                        </a:cxn>
                        <a:cxn ang="0">
                          <a:pos x="T6" y="T7"/>
                        </a:cxn>
                        <a:cxn ang="0">
                          <a:pos x="T8" y="T9"/>
                        </a:cxn>
                      </a:cxnLst>
                      <a:rect l="0" t="0" r="r" b="b"/>
                      <a:pathLst>
                        <a:path w="248" h="302">
                          <a:moveTo>
                            <a:pt x="243" y="302"/>
                          </a:moveTo>
                          <a:lnTo>
                            <a:pt x="0" y="5"/>
                          </a:lnTo>
                          <a:lnTo>
                            <a:pt x="5" y="0"/>
                          </a:lnTo>
                          <a:lnTo>
                            <a:pt x="248" y="296"/>
                          </a:lnTo>
                          <a:lnTo>
                            <a:pt x="243" y="302"/>
                          </a:lnTo>
                          <a:close/>
                        </a:path>
                      </a:pathLst>
                    </a:custGeom>
                    <a:solidFill>
                      <a:srgbClr val="6E6C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07" name="Freeform 496"/>
                    <p:cNvSpPr>
                      <a:spLocks noChangeAspect="1"/>
                    </p:cNvSpPr>
                    <p:nvPr/>
                  </p:nvSpPr>
                  <p:spPr bwMode="auto">
                    <a:xfrm>
                      <a:off x="2665" y="1621"/>
                      <a:ext cx="247" cy="302"/>
                    </a:xfrm>
                    <a:custGeom>
                      <a:avLst/>
                      <a:gdLst>
                        <a:gd name="T0" fmla="*/ 242 w 247"/>
                        <a:gd name="T1" fmla="*/ 302 h 302"/>
                        <a:gd name="T2" fmla="*/ 0 w 247"/>
                        <a:gd name="T3" fmla="*/ 5 h 302"/>
                        <a:gd name="T4" fmla="*/ 4 w 247"/>
                        <a:gd name="T5" fmla="*/ 0 h 302"/>
                        <a:gd name="T6" fmla="*/ 247 w 247"/>
                        <a:gd name="T7" fmla="*/ 295 h 302"/>
                        <a:gd name="T8" fmla="*/ 242 w 247"/>
                        <a:gd name="T9" fmla="*/ 302 h 302"/>
                      </a:gdLst>
                      <a:ahLst/>
                      <a:cxnLst>
                        <a:cxn ang="0">
                          <a:pos x="T0" y="T1"/>
                        </a:cxn>
                        <a:cxn ang="0">
                          <a:pos x="T2" y="T3"/>
                        </a:cxn>
                        <a:cxn ang="0">
                          <a:pos x="T4" y="T5"/>
                        </a:cxn>
                        <a:cxn ang="0">
                          <a:pos x="T6" y="T7"/>
                        </a:cxn>
                        <a:cxn ang="0">
                          <a:pos x="T8" y="T9"/>
                        </a:cxn>
                      </a:cxnLst>
                      <a:rect l="0" t="0" r="r" b="b"/>
                      <a:pathLst>
                        <a:path w="247" h="302">
                          <a:moveTo>
                            <a:pt x="242" y="302"/>
                          </a:moveTo>
                          <a:lnTo>
                            <a:pt x="0" y="5"/>
                          </a:lnTo>
                          <a:lnTo>
                            <a:pt x="4" y="0"/>
                          </a:lnTo>
                          <a:lnTo>
                            <a:pt x="247" y="295"/>
                          </a:lnTo>
                          <a:lnTo>
                            <a:pt x="242" y="302"/>
                          </a:lnTo>
                          <a:close/>
                        </a:path>
                      </a:pathLst>
                    </a:custGeom>
                    <a:solidFill>
                      <a:srgbClr val="6D6B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08" name="Freeform 497"/>
                    <p:cNvSpPr>
                      <a:spLocks noChangeAspect="1"/>
                    </p:cNvSpPr>
                    <p:nvPr/>
                  </p:nvSpPr>
                  <p:spPr bwMode="auto">
                    <a:xfrm>
                      <a:off x="2667" y="1618"/>
                      <a:ext cx="247" cy="302"/>
                    </a:xfrm>
                    <a:custGeom>
                      <a:avLst/>
                      <a:gdLst>
                        <a:gd name="T0" fmla="*/ 243 w 247"/>
                        <a:gd name="T1" fmla="*/ 302 h 302"/>
                        <a:gd name="T2" fmla="*/ 0 w 247"/>
                        <a:gd name="T3" fmla="*/ 6 h 302"/>
                        <a:gd name="T4" fmla="*/ 5 w 247"/>
                        <a:gd name="T5" fmla="*/ 0 h 302"/>
                        <a:gd name="T6" fmla="*/ 247 w 247"/>
                        <a:gd name="T7" fmla="*/ 295 h 302"/>
                        <a:gd name="T8" fmla="*/ 243 w 247"/>
                        <a:gd name="T9" fmla="*/ 302 h 302"/>
                      </a:gdLst>
                      <a:ahLst/>
                      <a:cxnLst>
                        <a:cxn ang="0">
                          <a:pos x="T0" y="T1"/>
                        </a:cxn>
                        <a:cxn ang="0">
                          <a:pos x="T2" y="T3"/>
                        </a:cxn>
                        <a:cxn ang="0">
                          <a:pos x="T4" y="T5"/>
                        </a:cxn>
                        <a:cxn ang="0">
                          <a:pos x="T6" y="T7"/>
                        </a:cxn>
                        <a:cxn ang="0">
                          <a:pos x="T8" y="T9"/>
                        </a:cxn>
                      </a:cxnLst>
                      <a:rect l="0" t="0" r="r" b="b"/>
                      <a:pathLst>
                        <a:path w="247" h="302">
                          <a:moveTo>
                            <a:pt x="243" y="302"/>
                          </a:moveTo>
                          <a:lnTo>
                            <a:pt x="0" y="6"/>
                          </a:lnTo>
                          <a:lnTo>
                            <a:pt x="5" y="0"/>
                          </a:lnTo>
                          <a:lnTo>
                            <a:pt x="247" y="295"/>
                          </a:lnTo>
                          <a:lnTo>
                            <a:pt x="243" y="302"/>
                          </a:lnTo>
                          <a:close/>
                        </a:path>
                      </a:pathLst>
                    </a:custGeom>
                    <a:solidFill>
                      <a:srgbClr val="6C6A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09" name="Freeform 498"/>
                    <p:cNvSpPr>
                      <a:spLocks noChangeAspect="1"/>
                    </p:cNvSpPr>
                    <p:nvPr/>
                  </p:nvSpPr>
                  <p:spPr bwMode="auto">
                    <a:xfrm>
                      <a:off x="2669" y="1616"/>
                      <a:ext cx="248" cy="300"/>
                    </a:xfrm>
                    <a:custGeom>
                      <a:avLst/>
                      <a:gdLst>
                        <a:gd name="T0" fmla="*/ 243 w 248"/>
                        <a:gd name="T1" fmla="*/ 300 h 300"/>
                        <a:gd name="T2" fmla="*/ 0 w 248"/>
                        <a:gd name="T3" fmla="*/ 5 h 300"/>
                        <a:gd name="T4" fmla="*/ 6 w 248"/>
                        <a:gd name="T5" fmla="*/ 0 h 300"/>
                        <a:gd name="T6" fmla="*/ 248 w 248"/>
                        <a:gd name="T7" fmla="*/ 294 h 300"/>
                        <a:gd name="T8" fmla="*/ 243 w 248"/>
                        <a:gd name="T9" fmla="*/ 300 h 300"/>
                      </a:gdLst>
                      <a:ahLst/>
                      <a:cxnLst>
                        <a:cxn ang="0">
                          <a:pos x="T0" y="T1"/>
                        </a:cxn>
                        <a:cxn ang="0">
                          <a:pos x="T2" y="T3"/>
                        </a:cxn>
                        <a:cxn ang="0">
                          <a:pos x="T4" y="T5"/>
                        </a:cxn>
                        <a:cxn ang="0">
                          <a:pos x="T6" y="T7"/>
                        </a:cxn>
                        <a:cxn ang="0">
                          <a:pos x="T8" y="T9"/>
                        </a:cxn>
                      </a:cxnLst>
                      <a:rect l="0" t="0" r="r" b="b"/>
                      <a:pathLst>
                        <a:path w="248" h="300">
                          <a:moveTo>
                            <a:pt x="243" y="300"/>
                          </a:moveTo>
                          <a:lnTo>
                            <a:pt x="0" y="5"/>
                          </a:lnTo>
                          <a:lnTo>
                            <a:pt x="6" y="0"/>
                          </a:lnTo>
                          <a:lnTo>
                            <a:pt x="248" y="294"/>
                          </a:lnTo>
                          <a:lnTo>
                            <a:pt x="243" y="300"/>
                          </a:lnTo>
                          <a:close/>
                        </a:path>
                      </a:pathLst>
                    </a:custGeom>
                    <a:solidFill>
                      <a:srgbClr val="6C6A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10" name="Freeform 499"/>
                    <p:cNvSpPr>
                      <a:spLocks noChangeAspect="1"/>
                    </p:cNvSpPr>
                    <p:nvPr/>
                  </p:nvSpPr>
                  <p:spPr bwMode="auto">
                    <a:xfrm>
                      <a:off x="2672" y="1613"/>
                      <a:ext cx="248" cy="300"/>
                    </a:xfrm>
                    <a:custGeom>
                      <a:avLst/>
                      <a:gdLst>
                        <a:gd name="T0" fmla="*/ 242 w 248"/>
                        <a:gd name="T1" fmla="*/ 300 h 300"/>
                        <a:gd name="T2" fmla="*/ 0 w 248"/>
                        <a:gd name="T3" fmla="*/ 5 h 300"/>
                        <a:gd name="T4" fmla="*/ 6 w 248"/>
                        <a:gd name="T5" fmla="*/ 0 h 300"/>
                        <a:gd name="T6" fmla="*/ 248 w 248"/>
                        <a:gd name="T7" fmla="*/ 294 h 300"/>
                        <a:gd name="T8" fmla="*/ 242 w 248"/>
                        <a:gd name="T9" fmla="*/ 300 h 300"/>
                      </a:gdLst>
                      <a:ahLst/>
                      <a:cxnLst>
                        <a:cxn ang="0">
                          <a:pos x="T0" y="T1"/>
                        </a:cxn>
                        <a:cxn ang="0">
                          <a:pos x="T2" y="T3"/>
                        </a:cxn>
                        <a:cxn ang="0">
                          <a:pos x="T4" y="T5"/>
                        </a:cxn>
                        <a:cxn ang="0">
                          <a:pos x="T6" y="T7"/>
                        </a:cxn>
                        <a:cxn ang="0">
                          <a:pos x="T8" y="T9"/>
                        </a:cxn>
                      </a:cxnLst>
                      <a:rect l="0" t="0" r="r" b="b"/>
                      <a:pathLst>
                        <a:path w="248" h="300">
                          <a:moveTo>
                            <a:pt x="242" y="300"/>
                          </a:moveTo>
                          <a:lnTo>
                            <a:pt x="0" y="5"/>
                          </a:lnTo>
                          <a:lnTo>
                            <a:pt x="6" y="0"/>
                          </a:lnTo>
                          <a:lnTo>
                            <a:pt x="248" y="294"/>
                          </a:lnTo>
                          <a:lnTo>
                            <a:pt x="242" y="300"/>
                          </a:lnTo>
                          <a:close/>
                        </a:path>
                      </a:pathLst>
                    </a:custGeom>
                    <a:solidFill>
                      <a:srgbClr val="6C6A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11" name="Freeform 500"/>
                    <p:cNvSpPr>
                      <a:spLocks noChangeAspect="1"/>
                    </p:cNvSpPr>
                    <p:nvPr/>
                  </p:nvSpPr>
                  <p:spPr bwMode="auto">
                    <a:xfrm>
                      <a:off x="2675" y="1610"/>
                      <a:ext cx="246" cy="300"/>
                    </a:xfrm>
                    <a:custGeom>
                      <a:avLst/>
                      <a:gdLst>
                        <a:gd name="T0" fmla="*/ 242 w 246"/>
                        <a:gd name="T1" fmla="*/ 300 h 300"/>
                        <a:gd name="T2" fmla="*/ 0 w 246"/>
                        <a:gd name="T3" fmla="*/ 6 h 300"/>
                        <a:gd name="T4" fmla="*/ 5 w 246"/>
                        <a:gd name="T5" fmla="*/ 0 h 300"/>
                        <a:gd name="T6" fmla="*/ 246 w 246"/>
                        <a:gd name="T7" fmla="*/ 293 h 300"/>
                        <a:gd name="T8" fmla="*/ 242 w 246"/>
                        <a:gd name="T9" fmla="*/ 300 h 300"/>
                      </a:gdLst>
                      <a:ahLst/>
                      <a:cxnLst>
                        <a:cxn ang="0">
                          <a:pos x="T0" y="T1"/>
                        </a:cxn>
                        <a:cxn ang="0">
                          <a:pos x="T2" y="T3"/>
                        </a:cxn>
                        <a:cxn ang="0">
                          <a:pos x="T4" y="T5"/>
                        </a:cxn>
                        <a:cxn ang="0">
                          <a:pos x="T6" y="T7"/>
                        </a:cxn>
                        <a:cxn ang="0">
                          <a:pos x="T8" y="T9"/>
                        </a:cxn>
                      </a:cxnLst>
                      <a:rect l="0" t="0" r="r" b="b"/>
                      <a:pathLst>
                        <a:path w="246" h="300">
                          <a:moveTo>
                            <a:pt x="242" y="300"/>
                          </a:moveTo>
                          <a:lnTo>
                            <a:pt x="0" y="6"/>
                          </a:lnTo>
                          <a:lnTo>
                            <a:pt x="5" y="0"/>
                          </a:lnTo>
                          <a:lnTo>
                            <a:pt x="246" y="293"/>
                          </a:lnTo>
                          <a:lnTo>
                            <a:pt x="242" y="300"/>
                          </a:lnTo>
                          <a:close/>
                        </a:path>
                      </a:pathLst>
                    </a:custGeom>
                    <a:solidFill>
                      <a:srgbClr val="6B69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12" name="Freeform 501"/>
                    <p:cNvSpPr>
                      <a:spLocks noChangeAspect="1"/>
                    </p:cNvSpPr>
                    <p:nvPr/>
                  </p:nvSpPr>
                  <p:spPr bwMode="auto">
                    <a:xfrm>
                      <a:off x="2678" y="1607"/>
                      <a:ext cx="246" cy="300"/>
                    </a:xfrm>
                    <a:custGeom>
                      <a:avLst/>
                      <a:gdLst>
                        <a:gd name="T0" fmla="*/ 242 w 246"/>
                        <a:gd name="T1" fmla="*/ 300 h 300"/>
                        <a:gd name="T2" fmla="*/ 0 w 246"/>
                        <a:gd name="T3" fmla="*/ 6 h 300"/>
                        <a:gd name="T4" fmla="*/ 5 w 246"/>
                        <a:gd name="T5" fmla="*/ 0 h 300"/>
                        <a:gd name="T6" fmla="*/ 246 w 246"/>
                        <a:gd name="T7" fmla="*/ 293 h 300"/>
                        <a:gd name="T8" fmla="*/ 242 w 246"/>
                        <a:gd name="T9" fmla="*/ 300 h 300"/>
                      </a:gdLst>
                      <a:ahLst/>
                      <a:cxnLst>
                        <a:cxn ang="0">
                          <a:pos x="T0" y="T1"/>
                        </a:cxn>
                        <a:cxn ang="0">
                          <a:pos x="T2" y="T3"/>
                        </a:cxn>
                        <a:cxn ang="0">
                          <a:pos x="T4" y="T5"/>
                        </a:cxn>
                        <a:cxn ang="0">
                          <a:pos x="T6" y="T7"/>
                        </a:cxn>
                        <a:cxn ang="0">
                          <a:pos x="T8" y="T9"/>
                        </a:cxn>
                      </a:cxnLst>
                      <a:rect l="0" t="0" r="r" b="b"/>
                      <a:pathLst>
                        <a:path w="246" h="300">
                          <a:moveTo>
                            <a:pt x="242" y="300"/>
                          </a:moveTo>
                          <a:lnTo>
                            <a:pt x="0" y="6"/>
                          </a:lnTo>
                          <a:lnTo>
                            <a:pt x="5" y="0"/>
                          </a:lnTo>
                          <a:lnTo>
                            <a:pt x="246" y="293"/>
                          </a:lnTo>
                          <a:lnTo>
                            <a:pt x="242" y="300"/>
                          </a:lnTo>
                          <a:close/>
                        </a:path>
                      </a:pathLst>
                    </a:custGeom>
                    <a:solidFill>
                      <a:srgbClr val="6A68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13" name="Freeform 502"/>
                    <p:cNvSpPr>
                      <a:spLocks noChangeAspect="1"/>
                    </p:cNvSpPr>
                    <p:nvPr/>
                  </p:nvSpPr>
                  <p:spPr bwMode="auto">
                    <a:xfrm>
                      <a:off x="2680" y="1604"/>
                      <a:ext cx="247" cy="299"/>
                    </a:xfrm>
                    <a:custGeom>
                      <a:avLst/>
                      <a:gdLst>
                        <a:gd name="T0" fmla="*/ 241 w 247"/>
                        <a:gd name="T1" fmla="*/ 299 h 299"/>
                        <a:gd name="T2" fmla="*/ 0 w 247"/>
                        <a:gd name="T3" fmla="*/ 6 h 299"/>
                        <a:gd name="T4" fmla="*/ 6 w 247"/>
                        <a:gd name="T5" fmla="*/ 0 h 299"/>
                        <a:gd name="T6" fmla="*/ 247 w 247"/>
                        <a:gd name="T7" fmla="*/ 293 h 299"/>
                        <a:gd name="T8" fmla="*/ 241 w 247"/>
                        <a:gd name="T9" fmla="*/ 299 h 299"/>
                      </a:gdLst>
                      <a:ahLst/>
                      <a:cxnLst>
                        <a:cxn ang="0">
                          <a:pos x="T0" y="T1"/>
                        </a:cxn>
                        <a:cxn ang="0">
                          <a:pos x="T2" y="T3"/>
                        </a:cxn>
                        <a:cxn ang="0">
                          <a:pos x="T4" y="T5"/>
                        </a:cxn>
                        <a:cxn ang="0">
                          <a:pos x="T6" y="T7"/>
                        </a:cxn>
                        <a:cxn ang="0">
                          <a:pos x="T8" y="T9"/>
                        </a:cxn>
                      </a:cxnLst>
                      <a:rect l="0" t="0" r="r" b="b"/>
                      <a:pathLst>
                        <a:path w="247" h="299">
                          <a:moveTo>
                            <a:pt x="241" y="299"/>
                          </a:moveTo>
                          <a:lnTo>
                            <a:pt x="0" y="6"/>
                          </a:lnTo>
                          <a:lnTo>
                            <a:pt x="6" y="0"/>
                          </a:lnTo>
                          <a:lnTo>
                            <a:pt x="247" y="293"/>
                          </a:lnTo>
                          <a:lnTo>
                            <a:pt x="241" y="299"/>
                          </a:lnTo>
                          <a:close/>
                        </a:path>
                      </a:pathLst>
                    </a:custGeom>
                    <a:solidFill>
                      <a:srgbClr val="6A68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14" name="Freeform 503"/>
                    <p:cNvSpPr>
                      <a:spLocks noChangeAspect="1"/>
                    </p:cNvSpPr>
                    <p:nvPr/>
                  </p:nvSpPr>
                  <p:spPr bwMode="auto">
                    <a:xfrm>
                      <a:off x="2683" y="1601"/>
                      <a:ext cx="245" cy="299"/>
                    </a:xfrm>
                    <a:custGeom>
                      <a:avLst/>
                      <a:gdLst>
                        <a:gd name="T0" fmla="*/ 241 w 245"/>
                        <a:gd name="T1" fmla="*/ 299 h 299"/>
                        <a:gd name="T2" fmla="*/ 0 w 245"/>
                        <a:gd name="T3" fmla="*/ 6 h 299"/>
                        <a:gd name="T4" fmla="*/ 6 w 245"/>
                        <a:gd name="T5" fmla="*/ 0 h 299"/>
                        <a:gd name="T6" fmla="*/ 245 w 245"/>
                        <a:gd name="T7" fmla="*/ 293 h 299"/>
                        <a:gd name="T8" fmla="*/ 241 w 245"/>
                        <a:gd name="T9" fmla="*/ 299 h 299"/>
                      </a:gdLst>
                      <a:ahLst/>
                      <a:cxnLst>
                        <a:cxn ang="0">
                          <a:pos x="T0" y="T1"/>
                        </a:cxn>
                        <a:cxn ang="0">
                          <a:pos x="T2" y="T3"/>
                        </a:cxn>
                        <a:cxn ang="0">
                          <a:pos x="T4" y="T5"/>
                        </a:cxn>
                        <a:cxn ang="0">
                          <a:pos x="T6" y="T7"/>
                        </a:cxn>
                        <a:cxn ang="0">
                          <a:pos x="T8" y="T9"/>
                        </a:cxn>
                      </a:cxnLst>
                      <a:rect l="0" t="0" r="r" b="b"/>
                      <a:pathLst>
                        <a:path w="245" h="299">
                          <a:moveTo>
                            <a:pt x="241" y="299"/>
                          </a:moveTo>
                          <a:lnTo>
                            <a:pt x="0" y="6"/>
                          </a:lnTo>
                          <a:lnTo>
                            <a:pt x="6" y="0"/>
                          </a:lnTo>
                          <a:lnTo>
                            <a:pt x="245" y="293"/>
                          </a:lnTo>
                          <a:lnTo>
                            <a:pt x="241" y="299"/>
                          </a:lnTo>
                          <a:close/>
                        </a:path>
                      </a:pathLst>
                    </a:custGeom>
                    <a:solidFill>
                      <a:srgbClr val="6967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15" name="Freeform 504"/>
                    <p:cNvSpPr>
                      <a:spLocks noChangeAspect="1"/>
                    </p:cNvSpPr>
                    <p:nvPr/>
                  </p:nvSpPr>
                  <p:spPr bwMode="auto">
                    <a:xfrm>
                      <a:off x="2686" y="1598"/>
                      <a:ext cx="245" cy="299"/>
                    </a:xfrm>
                    <a:custGeom>
                      <a:avLst/>
                      <a:gdLst>
                        <a:gd name="T0" fmla="*/ 241 w 245"/>
                        <a:gd name="T1" fmla="*/ 299 h 299"/>
                        <a:gd name="T2" fmla="*/ 0 w 245"/>
                        <a:gd name="T3" fmla="*/ 6 h 299"/>
                        <a:gd name="T4" fmla="*/ 6 w 245"/>
                        <a:gd name="T5" fmla="*/ 0 h 299"/>
                        <a:gd name="T6" fmla="*/ 245 w 245"/>
                        <a:gd name="T7" fmla="*/ 292 h 299"/>
                        <a:gd name="T8" fmla="*/ 241 w 245"/>
                        <a:gd name="T9" fmla="*/ 299 h 299"/>
                      </a:gdLst>
                      <a:ahLst/>
                      <a:cxnLst>
                        <a:cxn ang="0">
                          <a:pos x="T0" y="T1"/>
                        </a:cxn>
                        <a:cxn ang="0">
                          <a:pos x="T2" y="T3"/>
                        </a:cxn>
                        <a:cxn ang="0">
                          <a:pos x="T4" y="T5"/>
                        </a:cxn>
                        <a:cxn ang="0">
                          <a:pos x="T6" y="T7"/>
                        </a:cxn>
                        <a:cxn ang="0">
                          <a:pos x="T8" y="T9"/>
                        </a:cxn>
                      </a:cxnLst>
                      <a:rect l="0" t="0" r="r" b="b"/>
                      <a:pathLst>
                        <a:path w="245" h="299">
                          <a:moveTo>
                            <a:pt x="241" y="299"/>
                          </a:moveTo>
                          <a:lnTo>
                            <a:pt x="0" y="6"/>
                          </a:lnTo>
                          <a:lnTo>
                            <a:pt x="6" y="0"/>
                          </a:lnTo>
                          <a:lnTo>
                            <a:pt x="245" y="292"/>
                          </a:lnTo>
                          <a:lnTo>
                            <a:pt x="241" y="299"/>
                          </a:lnTo>
                          <a:close/>
                        </a:path>
                      </a:pathLst>
                    </a:custGeom>
                    <a:solidFill>
                      <a:srgbClr val="6866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16" name="Freeform 505"/>
                    <p:cNvSpPr>
                      <a:spLocks noChangeAspect="1"/>
                    </p:cNvSpPr>
                    <p:nvPr/>
                  </p:nvSpPr>
                  <p:spPr bwMode="auto">
                    <a:xfrm>
                      <a:off x="2689" y="1595"/>
                      <a:ext cx="245" cy="299"/>
                    </a:xfrm>
                    <a:custGeom>
                      <a:avLst/>
                      <a:gdLst>
                        <a:gd name="T0" fmla="*/ 239 w 245"/>
                        <a:gd name="T1" fmla="*/ 299 h 299"/>
                        <a:gd name="T2" fmla="*/ 0 w 245"/>
                        <a:gd name="T3" fmla="*/ 6 h 299"/>
                        <a:gd name="T4" fmla="*/ 6 w 245"/>
                        <a:gd name="T5" fmla="*/ 0 h 299"/>
                        <a:gd name="T6" fmla="*/ 245 w 245"/>
                        <a:gd name="T7" fmla="*/ 292 h 299"/>
                        <a:gd name="T8" fmla="*/ 239 w 245"/>
                        <a:gd name="T9" fmla="*/ 299 h 299"/>
                      </a:gdLst>
                      <a:ahLst/>
                      <a:cxnLst>
                        <a:cxn ang="0">
                          <a:pos x="T0" y="T1"/>
                        </a:cxn>
                        <a:cxn ang="0">
                          <a:pos x="T2" y="T3"/>
                        </a:cxn>
                        <a:cxn ang="0">
                          <a:pos x="T4" y="T5"/>
                        </a:cxn>
                        <a:cxn ang="0">
                          <a:pos x="T6" y="T7"/>
                        </a:cxn>
                        <a:cxn ang="0">
                          <a:pos x="T8" y="T9"/>
                        </a:cxn>
                      </a:cxnLst>
                      <a:rect l="0" t="0" r="r" b="b"/>
                      <a:pathLst>
                        <a:path w="245" h="299">
                          <a:moveTo>
                            <a:pt x="239" y="299"/>
                          </a:moveTo>
                          <a:lnTo>
                            <a:pt x="0" y="6"/>
                          </a:lnTo>
                          <a:lnTo>
                            <a:pt x="6" y="0"/>
                          </a:lnTo>
                          <a:lnTo>
                            <a:pt x="245" y="292"/>
                          </a:lnTo>
                          <a:lnTo>
                            <a:pt x="239" y="299"/>
                          </a:lnTo>
                          <a:close/>
                        </a:path>
                      </a:pathLst>
                    </a:custGeom>
                    <a:solidFill>
                      <a:srgbClr val="6865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17" name="Freeform 506"/>
                    <p:cNvSpPr>
                      <a:spLocks noChangeAspect="1"/>
                    </p:cNvSpPr>
                    <p:nvPr/>
                  </p:nvSpPr>
                  <p:spPr bwMode="auto">
                    <a:xfrm>
                      <a:off x="2692" y="1593"/>
                      <a:ext cx="243" cy="297"/>
                    </a:xfrm>
                    <a:custGeom>
                      <a:avLst/>
                      <a:gdLst>
                        <a:gd name="T0" fmla="*/ 239 w 243"/>
                        <a:gd name="T1" fmla="*/ 297 h 297"/>
                        <a:gd name="T2" fmla="*/ 0 w 243"/>
                        <a:gd name="T3" fmla="*/ 5 h 297"/>
                        <a:gd name="T4" fmla="*/ 4 w 243"/>
                        <a:gd name="T5" fmla="*/ 0 h 297"/>
                        <a:gd name="T6" fmla="*/ 243 w 243"/>
                        <a:gd name="T7" fmla="*/ 291 h 297"/>
                        <a:gd name="T8" fmla="*/ 239 w 243"/>
                        <a:gd name="T9" fmla="*/ 297 h 297"/>
                      </a:gdLst>
                      <a:ahLst/>
                      <a:cxnLst>
                        <a:cxn ang="0">
                          <a:pos x="T0" y="T1"/>
                        </a:cxn>
                        <a:cxn ang="0">
                          <a:pos x="T2" y="T3"/>
                        </a:cxn>
                        <a:cxn ang="0">
                          <a:pos x="T4" y="T5"/>
                        </a:cxn>
                        <a:cxn ang="0">
                          <a:pos x="T6" y="T7"/>
                        </a:cxn>
                        <a:cxn ang="0">
                          <a:pos x="T8" y="T9"/>
                        </a:cxn>
                      </a:cxnLst>
                      <a:rect l="0" t="0" r="r" b="b"/>
                      <a:pathLst>
                        <a:path w="243" h="297">
                          <a:moveTo>
                            <a:pt x="239" y="297"/>
                          </a:moveTo>
                          <a:lnTo>
                            <a:pt x="0" y="5"/>
                          </a:lnTo>
                          <a:lnTo>
                            <a:pt x="4" y="0"/>
                          </a:lnTo>
                          <a:lnTo>
                            <a:pt x="243" y="291"/>
                          </a:lnTo>
                          <a:lnTo>
                            <a:pt x="239" y="297"/>
                          </a:lnTo>
                          <a:close/>
                        </a:path>
                      </a:pathLst>
                    </a:custGeom>
                    <a:solidFill>
                      <a:srgbClr val="6765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18" name="Freeform 507"/>
                    <p:cNvSpPr>
                      <a:spLocks noChangeAspect="1"/>
                    </p:cNvSpPr>
                    <p:nvPr/>
                  </p:nvSpPr>
                  <p:spPr bwMode="auto">
                    <a:xfrm>
                      <a:off x="2695" y="1590"/>
                      <a:ext cx="243" cy="297"/>
                    </a:xfrm>
                    <a:custGeom>
                      <a:avLst/>
                      <a:gdLst>
                        <a:gd name="T0" fmla="*/ 239 w 243"/>
                        <a:gd name="T1" fmla="*/ 297 h 297"/>
                        <a:gd name="T2" fmla="*/ 0 w 243"/>
                        <a:gd name="T3" fmla="*/ 5 h 297"/>
                        <a:gd name="T4" fmla="*/ 4 w 243"/>
                        <a:gd name="T5" fmla="*/ 0 h 297"/>
                        <a:gd name="T6" fmla="*/ 243 w 243"/>
                        <a:gd name="T7" fmla="*/ 291 h 297"/>
                        <a:gd name="T8" fmla="*/ 239 w 243"/>
                        <a:gd name="T9" fmla="*/ 297 h 297"/>
                      </a:gdLst>
                      <a:ahLst/>
                      <a:cxnLst>
                        <a:cxn ang="0">
                          <a:pos x="T0" y="T1"/>
                        </a:cxn>
                        <a:cxn ang="0">
                          <a:pos x="T2" y="T3"/>
                        </a:cxn>
                        <a:cxn ang="0">
                          <a:pos x="T4" y="T5"/>
                        </a:cxn>
                        <a:cxn ang="0">
                          <a:pos x="T6" y="T7"/>
                        </a:cxn>
                        <a:cxn ang="0">
                          <a:pos x="T8" y="T9"/>
                        </a:cxn>
                      </a:cxnLst>
                      <a:rect l="0" t="0" r="r" b="b"/>
                      <a:pathLst>
                        <a:path w="243" h="297">
                          <a:moveTo>
                            <a:pt x="239" y="297"/>
                          </a:moveTo>
                          <a:lnTo>
                            <a:pt x="0" y="5"/>
                          </a:lnTo>
                          <a:lnTo>
                            <a:pt x="4" y="0"/>
                          </a:lnTo>
                          <a:lnTo>
                            <a:pt x="243" y="291"/>
                          </a:lnTo>
                          <a:lnTo>
                            <a:pt x="239" y="297"/>
                          </a:lnTo>
                          <a:close/>
                        </a:path>
                      </a:pathLst>
                    </a:custGeom>
                    <a:solidFill>
                      <a:srgbClr val="6664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19" name="Freeform 508"/>
                    <p:cNvSpPr>
                      <a:spLocks noChangeAspect="1"/>
                    </p:cNvSpPr>
                    <p:nvPr/>
                  </p:nvSpPr>
                  <p:spPr bwMode="auto">
                    <a:xfrm>
                      <a:off x="2696" y="1587"/>
                      <a:ext cx="244" cy="297"/>
                    </a:xfrm>
                    <a:custGeom>
                      <a:avLst/>
                      <a:gdLst>
                        <a:gd name="T0" fmla="*/ 239 w 244"/>
                        <a:gd name="T1" fmla="*/ 297 h 297"/>
                        <a:gd name="T2" fmla="*/ 0 w 244"/>
                        <a:gd name="T3" fmla="*/ 6 h 297"/>
                        <a:gd name="T4" fmla="*/ 6 w 244"/>
                        <a:gd name="T5" fmla="*/ 0 h 297"/>
                        <a:gd name="T6" fmla="*/ 244 w 244"/>
                        <a:gd name="T7" fmla="*/ 290 h 297"/>
                        <a:gd name="T8" fmla="*/ 239 w 244"/>
                        <a:gd name="T9" fmla="*/ 297 h 297"/>
                      </a:gdLst>
                      <a:ahLst/>
                      <a:cxnLst>
                        <a:cxn ang="0">
                          <a:pos x="T0" y="T1"/>
                        </a:cxn>
                        <a:cxn ang="0">
                          <a:pos x="T2" y="T3"/>
                        </a:cxn>
                        <a:cxn ang="0">
                          <a:pos x="T4" y="T5"/>
                        </a:cxn>
                        <a:cxn ang="0">
                          <a:pos x="T6" y="T7"/>
                        </a:cxn>
                        <a:cxn ang="0">
                          <a:pos x="T8" y="T9"/>
                        </a:cxn>
                      </a:cxnLst>
                      <a:rect l="0" t="0" r="r" b="b"/>
                      <a:pathLst>
                        <a:path w="244" h="297">
                          <a:moveTo>
                            <a:pt x="239" y="297"/>
                          </a:moveTo>
                          <a:lnTo>
                            <a:pt x="0" y="6"/>
                          </a:lnTo>
                          <a:lnTo>
                            <a:pt x="6" y="0"/>
                          </a:lnTo>
                          <a:lnTo>
                            <a:pt x="244" y="290"/>
                          </a:lnTo>
                          <a:lnTo>
                            <a:pt x="239" y="297"/>
                          </a:lnTo>
                          <a:close/>
                        </a:path>
                      </a:pathLst>
                    </a:custGeom>
                    <a:solidFill>
                      <a:srgbClr val="6664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20" name="Freeform 509"/>
                    <p:cNvSpPr>
                      <a:spLocks noChangeAspect="1"/>
                    </p:cNvSpPr>
                    <p:nvPr/>
                  </p:nvSpPr>
                  <p:spPr bwMode="auto">
                    <a:xfrm>
                      <a:off x="2699" y="1585"/>
                      <a:ext cx="244" cy="296"/>
                    </a:xfrm>
                    <a:custGeom>
                      <a:avLst/>
                      <a:gdLst>
                        <a:gd name="T0" fmla="*/ 239 w 244"/>
                        <a:gd name="T1" fmla="*/ 296 h 296"/>
                        <a:gd name="T2" fmla="*/ 0 w 244"/>
                        <a:gd name="T3" fmla="*/ 5 h 296"/>
                        <a:gd name="T4" fmla="*/ 6 w 244"/>
                        <a:gd name="T5" fmla="*/ 0 h 296"/>
                        <a:gd name="T6" fmla="*/ 244 w 244"/>
                        <a:gd name="T7" fmla="*/ 289 h 296"/>
                        <a:gd name="T8" fmla="*/ 239 w 244"/>
                        <a:gd name="T9" fmla="*/ 296 h 296"/>
                      </a:gdLst>
                      <a:ahLst/>
                      <a:cxnLst>
                        <a:cxn ang="0">
                          <a:pos x="T0" y="T1"/>
                        </a:cxn>
                        <a:cxn ang="0">
                          <a:pos x="T2" y="T3"/>
                        </a:cxn>
                        <a:cxn ang="0">
                          <a:pos x="T4" y="T5"/>
                        </a:cxn>
                        <a:cxn ang="0">
                          <a:pos x="T6" y="T7"/>
                        </a:cxn>
                        <a:cxn ang="0">
                          <a:pos x="T8" y="T9"/>
                        </a:cxn>
                      </a:cxnLst>
                      <a:rect l="0" t="0" r="r" b="b"/>
                      <a:pathLst>
                        <a:path w="244" h="296">
                          <a:moveTo>
                            <a:pt x="239" y="296"/>
                          </a:moveTo>
                          <a:lnTo>
                            <a:pt x="0" y="5"/>
                          </a:lnTo>
                          <a:lnTo>
                            <a:pt x="6" y="0"/>
                          </a:lnTo>
                          <a:lnTo>
                            <a:pt x="244" y="289"/>
                          </a:lnTo>
                          <a:lnTo>
                            <a:pt x="239" y="296"/>
                          </a:lnTo>
                          <a:close/>
                        </a:path>
                      </a:pathLst>
                    </a:custGeom>
                    <a:solidFill>
                      <a:srgbClr val="6563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21" name="Freeform 510"/>
                    <p:cNvSpPr>
                      <a:spLocks noChangeAspect="1"/>
                    </p:cNvSpPr>
                    <p:nvPr/>
                  </p:nvSpPr>
                  <p:spPr bwMode="auto">
                    <a:xfrm>
                      <a:off x="2702" y="1582"/>
                      <a:ext cx="244" cy="295"/>
                    </a:xfrm>
                    <a:custGeom>
                      <a:avLst/>
                      <a:gdLst>
                        <a:gd name="T0" fmla="*/ 238 w 244"/>
                        <a:gd name="T1" fmla="*/ 295 h 295"/>
                        <a:gd name="T2" fmla="*/ 0 w 244"/>
                        <a:gd name="T3" fmla="*/ 5 h 295"/>
                        <a:gd name="T4" fmla="*/ 6 w 244"/>
                        <a:gd name="T5" fmla="*/ 0 h 295"/>
                        <a:gd name="T6" fmla="*/ 244 w 244"/>
                        <a:gd name="T7" fmla="*/ 289 h 295"/>
                        <a:gd name="T8" fmla="*/ 238 w 244"/>
                        <a:gd name="T9" fmla="*/ 295 h 295"/>
                      </a:gdLst>
                      <a:ahLst/>
                      <a:cxnLst>
                        <a:cxn ang="0">
                          <a:pos x="T0" y="T1"/>
                        </a:cxn>
                        <a:cxn ang="0">
                          <a:pos x="T2" y="T3"/>
                        </a:cxn>
                        <a:cxn ang="0">
                          <a:pos x="T4" y="T5"/>
                        </a:cxn>
                        <a:cxn ang="0">
                          <a:pos x="T6" y="T7"/>
                        </a:cxn>
                        <a:cxn ang="0">
                          <a:pos x="T8" y="T9"/>
                        </a:cxn>
                      </a:cxnLst>
                      <a:rect l="0" t="0" r="r" b="b"/>
                      <a:pathLst>
                        <a:path w="244" h="295">
                          <a:moveTo>
                            <a:pt x="238" y="295"/>
                          </a:moveTo>
                          <a:lnTo>
                            <a:pt x="0" y="5"/>
                          </a:lnTo>
                          <a:lnTo>
                            <a:pt x="6" y="0"/>
                          </a:lnTo>
                          <a:lnTo>
                            <a:pt x="244" y="289"/>
                          </a:lnTo>
                          <a:lnTo>
                            <a:pt x="238" y="295"/>
                          </a:lnTo>
                          <a:close/>
                        </a:path>
                      </a:pathLst>
                    </a:custGeom>
                    <a:solidFill>
                      <a:srgbClr val="6562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22" name="Freeform 511"/>
                    <p:cNvSpPr>
                      <a:spLocks noChangeAspect="1"/>
                    </p:cNvSpPr>
                    <p:nvPr/>
                  </p:nvSpPr>
                  <p:spPr bwMode="auto">
                    <a:xfrm>
                      <a:off x="2705" y="1580"/>
                      <a:ext cx="242" cy="294"/>
                    </a:xfrm>
                    <a:custGeom>
                      <a:avLst/>
                      <a:gdLst>
                        <a:gd name="T0" fmla="*/ 238 w 242"/>
                        <a:gd name="T1" fmla="*/ 294 h 294"/>
                        <a:gd name="T2" fmla="*/ 0 w 242"/>
                        <a:gd name="T3" fmla="*/ 5 h 294"/>
                        <a:gd name="T4" fmla="*/ 6 w 242"/>
                        <a:gd name="T5" fmla="*/ 0 h 294"/>
                        <a:gd name="T6" fmla="*/ 242 w 242"/>
                        <a:gd name="T7" fmla="*/ 288 h 294"/>
                        <a:gd name="T8" fmla="*/ 238 w 242"/>
                        <a:gd name="T9" fmla="*/ 294 h 294"/>
                      </a:gdLst>
                      <a:ahLst/>
                      <a:cxnLst>
                        <a:cxn ang="0">
                          <a:pos x="T0" y="T1"/>
                        </a:cxn>
                        <a:cxn ang="0">
                          <a:pos x="T2" y="T3"/>
                        </a:cxn>
                        <a:cxn ang="0">
                          <a:pos x="T4" y="T5"/>
                        </a:cxn>
                        <a:cxn ang="0">
                          <a:pos x="T6" y="T7"/>
                        </a:cxn>
                        <a:cxn ang="0">
                          <a:pos x="T8" y="T9"/>
                        </a:cxn>
                      </a:cxnLst>
                      <a:rect l="0" t="0" r="r" b="b"/>
                      <a:pathLst>
                        <a:path w="242" h="294">
                          <a:moveTo>
                            <a:pt x="238" y="294"/>
                          </a:moveTo>
                          <a:lnTo>
                            <a:pt x="0" y="5"/>
                          </a:lnTo>
                          <a:lnTo>
                            <a:pt x="6" y="0"/>
                          </a:lnTo>
                          <a:lnTo>
                            <a:pt x="242" y="288"/>
                          </a:lnTo>
                          <a:lnTo>
                            <a:pt x="238" y="294"/>
                          </a:lnTo>
                          <a:close/>
                        </a:path>
                      </a:pathLst>
                    </a:custGeom>
                    <a:solidFill>
                      <a:srgbClr val="6462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23" name="Freeform 512"/>
                    <p:cNvSpPr>
                      <a:spLocks noChangeAspect="1"/>
                    </p:cNvSpPr>
                    <p:nvPr/>
                  </p:nvSpPr>
                  <p:spPr bwMode="auto">
                    <a:xfrm>
                      <a:off x="2708" y="1577"/>
                      <a:ext cx="242" cy="294"/>
                    </a:xfrm>
                    <a:custGeom>
                      <a:avLst/>
                      <a:gdLst>
                        <a:gd name="T0" fmla="*/ 238 w 242"/>
                        <a:gd name="T1" fmla="*/ 294 h 294"/>
                        <a:gd name="T2" fmla="*/ 0 w 242"/>
                        <a:gd name="T3" fmla="*/ 5 h 294"/>
                        <a:gd name="T4" fmla="*/ 6 w 242"/>
                        <a:gd name="T5" fmla="*/ 0 h 294"/>
                        <a:gd name="T6" fmla="*/ 242 w 242"/>
                        <a:gd name="T7" fmla="*/ 287 h 294"/>
                        <a:gd name="T8" fmla="*/ 238 w 242"/>
                        <a:gd name="T9" fmla="*/ 294 h 294"/>
                      </a:gdLst>
                      <a:ahLst/>
                      <a:cxnLst>
                        <a:cxn ang="0">
                          <a:pos x="T0" y="T1"/>
                        </a:cxn>
                        <a:cxn ang="0">
                          <a:pos x="T2" y="T3"/>
                        </a:cxn>
                        <a:cxn ang="0">
                          <a:pos x="T4" y="T5"/>
                        </a:cxn>
                        <a:cxn ang="0">
                          <a:pos x="T6" y="T7"/>
                        </a:cxn>
                        <a:cxn ang="0">
                          <a:pos x="T8" y="T9"/>
                        </a:cxn>
                      </a:cxnLst>
                      <a:rect l="0" t="0" r="r" b="b"/>
                      <a:pathLst>
                        <a:path w="242" h="294">
                          <a:moveTo>
                            <a:pt x="238" y="294"/>
                          </a:moveTo>
                          <a:lnTo>
                            <a:pt x="0" y="5"/>
                          </a:lnTo>
                          <a:lnTo>
                            <a:pt x="6" y="0"/>
                          </a:lnTo>
                          <a:lnTo>
                            <a:pt x="242" y="287"/>
                          </a:lnTo>
                          <a:lnTo>
                            <a:pt x="238" y="294"/>
                          </a:lnTo>
                          <a:close/>
                        </a:path>
                      </a:pathLst>
                    </a:custGeom>
                    <a:solidFill>
                      <a:srgbClr val="6361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24" name="Freeform 513"/>
                    <p:cNvSpPr>
                      <a:spLocks noChangeAspect="1"/>
                    </p:cNvSpPr>
                    <p:nvPr/>
                  </p:nvSpPr>
                  <p:spPr bwMode="auto">
                    <a:xfrm>
                      <a:off x="2711" y="1574"/>
                      <a:ext cx="242" cy="294"/>
                    </a:xfrm>
                    <a:custGeom>
                      <a:avLst/>
                      <a:gdLst>
                        <a:gd name="T0" fmla="*/ 236 w 242"/>
                        <a:gd name="T1" fmla="*/ 294 h 294"/>
                        <a:gd name="T2" fmla="*/ 0 w 242"/>
                        <a:gd name="T3" fmla="*/ 6 h 294"/>
                        <a:gd name="T4" fmla="*/ 5 w 242"/>
                        <a:gd name="T5" fmla="*/ 0 h 294"/>
                        <a:gd name="T6" fmla="*/ 242 w 242"/>
                        <a:gd name="T7" fmla="*/ 287 h 294"/>
                        <a:gd name="T8" fmla="*/ 236 w 242"/>
                        <a:gd name="T9" fmla="*/ 294 h 294"/>
                      </a:gdLst>
                      <a:ahLst/>
                      <a:cxnLst>
                        <a:cxn ang="0">
                          <a:pos x="T0" y="T1"/>
                        </a:cxn>
                        <a:cxn ang="0">
                          <a:pos x="T2" y="T3"/>
                        </a:cxn>
                        <a:cxn ang="0">
                          <a:pos x="T4" y="T5"/>
                        </a:cxn>
                        <a:cxn ang="0">
                          <a:pos x="T6" y="T7"/>
                        </a:cxn>
                        <a:cxn ang="0">
                          <a:pos x="T8" y="T9"/>
                        </a:cxn>
                      </a:cxnLst>
                      <a:rect l="0" t="0" r="r" b="b"/>
                      <a:pathLst>
                        <a:path w="242" h="294">
                          <a:moveTo>
                            <a:pt x="236" y="294"/>
                          </a:moveTo>
                          <a:lnTo>
                            <a:pt x="0" y="6"/>
                          </a:lnTo>
                          <a:lnTo>
                            <a:pt x="5" y="0"/>
                          </a:lnTo>
                          <a:lnTo>
                            <a:pt x="242" y="287"/>
                          </a:lnTo>
                          <a:lnTo>
                            <a:pt x="236" y="294"/>
                          </a:lnTo>
                          <a:close/>
                        </a:path>
                      </a:pathLst>
                    </a:custGeom>
                    <a:solidFill>
                      <a:srgbClr val="6260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25" name="Freeform 514"/>
                    <p:cNvSpPr>
                      <a:spLocks noChangeAspect="1"/>
                    </p:cNvSpPr>
                    <p:nvPr/>
                  </p:nvSpPr>
                  <p:spPr bwMode="auto">
                    <a:xfrm>
                      <a:off x="2714" y="1571"/>
                      <a:ext cx="240" cy="293"/>
                    </a:xfrm>
                    <a:custGeom>
                      <a:avLst/>
                      <a:gdLst>
                        <a:gd name="T0" fmla="*/ 236 w 240"/>
                        <a:gd name="T1" fmla="*/ 293 h 293"/>
                        <a:gd name="T2" fmla="*/ 0 w 240"/>
                        <a:gd name="T3" fmla="*/ 6 h 293"/>
                        <a:gd name="T4" fmla="*/ 5 w 240"/>
                        <a:gd name="T5" fmla="*/ 0 h 293"/>
                        <a:gd name="T6" fmla="*/ 240 w 240"/>
                        <a:gd name="T7" fmla="*/ 287 h 293"/>
                        <a:gd name="T8" fmla="*/ 236 w 240"/>
                        <a:gd name="T9" fmla="*/ 293 h 293"/>
                      </a:gdLst>
                      <a:ahLst/>
                      <a:cxnLst>
                        <a:cxn ang="0">
                          <a:pos x="T0" y="T1"/>
                        </a:cxn>
                        <a:cxn ang="0">
                          <a:pos x="T2" y="T3"/>
                        </a:cxn>
                        <a:cxn ang="0">
                          <a:pos x="T4" y="T5"/>
                        </a:cxn>
                        <a:cxn ang="0">
                          <a:pos x="T6" y="T7"/>
                        </a:cxn>
                        <a:cxn ang="0">
                          <a:pos x="T8" y="T9"/>
                        </a:cxn>
                      </a:cxnLst>
                      <a:rect l="0" t="0" r="r" b="b"/>
                      <a:pathLst>
                        <a:path w="240" h="293">
                          <a:moveTo>
                            <a:pt x="236" y="293"/>
                          </a:moveTo>
                          <a:lnTo>
                            <a:pt x="0" y="6"/>
                          </a:lnTo>
                          <a:lnTo>
                            <a:pt x="5" y="0"/>
                          </a:lnTo>
                          <a:lnTo>
                            <a:pt x="240" y="287"/>
                          </a:lnTo>
                          <a:lnTo>
                            <a:pt x="236" y="293"/>
                          </a:lnTo>
                          <a:close/>
                        </a:path>
                      </a:pathLst>
                    </a:custGeom>
                    <a:solidFill>
                      <a:srgbClr val="625F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26" name="Freeform 515"/>
                    <p:cNvSpPr>
                      <a:spLocks noChangeAspect="1"/>
                    </p:cNvSpPr>
                    <p:nvPr/>
                  </p:nvSpPr>
                  <p:spPr bwMode="auto">
                    <a:xfrm>
                      <a:off x="2716" y="1568"/>
                      <a:ext cx="241" cy="293"/>
                    </a:xfrm>
                    <a:custGeom>
                      <a:avLst/>
                      <a:gdLst>
                        <a:gd name="T0" fmla="*/ 237 w 241"/>
                        <a:gd name="T1" fmla="*/ 293 h 293"/>
                        <a:gd name="T2" fmla="*/ 0 w 241"/>
                        <a:gd name="T3" fmla="*/ 6 h 293"/>
                        <a:gd name="T4" fmla="*/ 6 w 241"/>
                        <a:gd name="T5" fmla="*/ 0 h 293"/>
                        <a:gd name="T6" fmla="*/ 241 w 241"/>
                        <a:gd name="T7" fmla="*/ 287 h 293"/>
                        <a:gd name="T8" fmla="*/ 237 w 241"/>
                        <a:gd name="T9" fmla="*/ 293 h 293"/>
                      </a:gdLst>
                      <a:ahLst/>
                      <a:cxnLst>
                        <a:cxn ang="0">
                          <a:pos x="T0" y="T1"/>
                        </a:cxn>
                        <a:cxn ang="0">
                          <a:pos x="T2" y="T3"/>
                        </a:cxn>
                        <a:cxn ang="0">
                          <a:pos x="T4" y="T5"/>
                        </a:cxn>
                        <a:cxn ang="0">
                          <a:pos x="T6" y="T7"/>
                        </a:cxn>
                        <a:cxn ang="0">
                          <a:pos x="T8" y="T9"/>
                        </a:cxn>
                      </a:cxnLst>
                      <a:rect l="0" t="0" r="r" b="b"/>
                      <a:pathLst>
                        <a:path w="241" h="293">
                          <a:moveTo>
                            <a:pt x="237" y="293"/>
                          </a:moveTo>
                          <a:lnTo>
                            <a:pt x="0" y="6"/>
                          </a:lnTo>
                          <a:lnTo>
                            <a:pt x="6" y="0"/>
                          </a:lnTo>
                          <a:lnTo>
                            <a:pt x="241" y="287"/>
                          </a:lnTo>
                          <a:lnTo>
                            <a:pt x="237" y="293"/>
                          </a:lnTo>
                          <a:close/>
                        </a:path>
                      </a:pathLst>
                    </a:custGeom>
                    <a:solidFill>
                      <a:srgbClr val="615E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27" name="Freeform 516"/>
                    <p:cNvSpPr>
                      <a:spLocks noChangeAspect="1"/>
                    </p:cNvSpPr>
                    <p:nvPr/>
                  </p:nvSpPr>
                  <p:spPr bwMode="auto">
                    <a:xfrm>
                      <a:off x="2719" y="1565"/>
                      <a:ext cx="241" cy="293"/>
                    </a:xfrm>
                    <a:custGeom>
                      <a:avLst/>
                      <a:gdLst>
                        <a:gd name="T0" fmla="*/ 235 w 241"/>
                        <a:gd name="T1" fmla="*/ 293 h 293"/>
                        <a:gd name="T2" fmla="*/ 0 w 241"/>
                        <a:gd name="T3" fmla="*/ 6 h 293"/>
                        <a:gd name="T4" fmla="*/ 5 w 241"/>
                        <a:gd name="T5" fmla="*/ 0 h 293"/>
                        <a:gd name="T6" fmla="*/ 241 w 241"/>
                        <a:gd name="T7" fmla="*/ 286 h 293"/>
                        <a:gd name="T8" fmla="*/ 235 w 241"/>
                        <a:gd name="T9" fmla="*/ 293 h 293"/>
                      </a:gdLst>
                      <a:ahLst/>
                      <a:cxnLst>
                        <a:cxn ang="0">
                          <a:pos x="T0" y="T1"/>
                        </a:cxn>
                        <a:cxn ang="0">
                          <a:pos x="T2" y="T3"/>
                        </a:cxn>
                        <a:cxn ang="0">
                          <a:pos x="T4" y="T5"/>
                        </a:cxn>
                        <a:cxn ang="0">
                          <a:pos x="T6" y="T7"/>
                        </a:cxn>
                        <a:cxn ang="0">
                          <a:pos x="T8" y="T9"/>
                        </a:cxn>
                      </a:cxnLst>
                      <a:rect l="0" t="0" r="r" b="b"/>
                      <a:pathLst>
                        <a:path w="241" h="293">
                          <a:moveTo>
                            <a:pt x="235" y="293"/>
                          </a:moveTo>
                          <a:lnTo>
                            <a:pt x="0" y="6"/>
                          </a:lnTo>
                          <a:lnTo>
                            <a:pt x="5" y="0"/>
                          </a:lnTo>
                          <a:lnTo>
                            <a:pt x="241" y="286"/>
                          </a:lnTo>
                          <a:lnTo>
                            <a:pt x="235" y="293"/>
                          </a:lnTo>
                          <a:close/>
                        </a:path>
                      </a:pathLst>
                    </a:custGeom>
                    <a:solidFill>
                      <a:srgbClr val="605E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28" name="Freeform 517"/>
                    <p:cNvSpPr>
                      <a:spLocks noChangeAspect="1"/>
                    </p:cNvSpPr>
                    <p:nvPr/>
                  </p:nvSpPr>
                  <p:spPr bwMode="auto">
                    <a:xfrm>
                      <a:off x="2722" y="1562"/>
                      <a:ext cx="239" cy="293"/>
                    </a:xfrm>
                    <a:custGeom>
                      <a:avLst/>
                      <a:gdLst>
                        <a:gd name="T0" fmla="*/ 235 w 239"/>
                        <a:gd name="T1" fmla="*/ 293 h 293"/>
                        <a:gd name="T2" fmla="*/ 0 w 239"/>
                        <a:gd name="T3" fmla="*/ 6 h 293"/>
                        <a:gd name="T4" fmla="*/ 5 w 239"/>
                        <a:gd name="T5" fmla="*/ 0 h 293"/>
                        <a:gd name="T6" fmla="*/ 239 w 239"/>
                        <a:gd name="T7" fmla="*/ 286 h 293"/>
                        <a:gd name="T8" fmla="*/ 235 w 239"/>
                        <a:gd name="T9" fmla="*/ 293 h 293"/>
                      </a:gdLst>
                      <a:ahLst/>
                      <a:cxnLst>
                        <a:cxn ang="0">
                          <a:pos x="T0" y="T1"/>
                        </a:cxn>
                        <a:cxn ang="0">
                          <a:pos x="T2" y="T3"/>
                        </a:cxn>
                        <a:cxn ang="0">
                          <a:pos x="T4" y="T5"/>
                        </a:cxn>
                        <a:cxn ang="0">
                          <a:pos x="T6" y="T7"/>
                        </a:cxn>
                        <a:cxn ang="0">
                          <a:pos x="T8" y="T9"/>
                        </a:cxn>
                      </a:cxnLst>
                      <a:rect l="0" t="0" r="r" b="b"/>
                      <a:pathLst>
                        <a:path w="239" h="293">
                          <a:moveTo>
                            <a:pt x="235" y="293"/>
                          </a:moveTo>
                          <a:lnTo>
                            <a:pt x="0" y="6"/>
                          </a:lnTo>
                          <a:lnTo>
                            <a:pt x="5" y="0"/>
                          </a:lnTo>
                          <a:lnTo>
                            <a:pt x="239" y="286"/>
                          </a:lnTo>
                          <a:lnTo>
                            <a:pt x="235" y="293"/>
                          </a:lnTo>
                          <a:close/>
                        </a:path>
                      </a:pathLst>
                    </a:custGeom>
                    <a:solidFill>
                      <a:srgbClr val="5F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29" name="Freeform 518"/>
                    <p:cNvSpPr>
                      <a:spLocks noChangeAspect="1"/>
                    </p:cNvSpPr>
                    <p:nvPr/>
                  </p:nvSpPr>
                  <p:spPr bwMode="auto">
                    <a:xfrm>
                      <a:off x="2724" y="1559"/>
                      <a:ext cx="240" cy="292"/>
                    </a:xfrm>
                    <a:custGeom>
                      <a:avLst/>
                      <a:gdLst>
                        <a:gd name="T0" fmla="*/ 236 w 240"/>
                        <a:gd name="T1" fmla="*/ 292 h 292"/>
                        <a:gd name="T2" fmla="*/ 0 w 240"/>
                        <a:gd name="T3" fmla="*/ 6 h 292"/>
                        <a:gd name="T4" fmla="*/ 5 w 240"/>
                        <a:gd name="T5" fmla="*/ 0 h 292"/>
                        <a:gd name="T6" fmla="*/ 240 w 240"/>
                        <a:gd name="T7" fmla="*/ 286 h 292"/>
                        <a:gd name="T8" fmla="*/ 236 w 240"/>
                        <a:gd name="T9" fmla="*/ 292 h 292"/>
                      </a:gdLst>
                      <a:ahLst/>
                      <a:cxnLst>
                        <a:cxn ang="0">
                          <a:pos x="T0" y="T1"/>
                        </a:cxn>
                        <a:cxn ang="0">
                          <a:pos x="T2" y="T3"/>
                        </a:cxn>
                        <a:cxn ang="0">
                          <a:pos x="T4" y="T5"/>
                        </a:cxn>
                        <a:cxn ang="0">
                          <a:pos x="T6" y="T7"/>
                        </a:cxn>
                        <a:cxn ang="0">
                          <a:pos x="T8" y="T9"/>
                        </a:cxn>
                      </a:cxnLst>
                      <a:rect l="0" t="0" r="r" b="b"/>
                      <a:pathLst>
                        <a:path w="240" h="292">
                          <a:moveTo>
                            <a:pt x="236" y="292"/>
                          </a:moveTo>
                          <a:lnTo>
                            <a:pt x="0" y="6"/>
                          </a:lnTo>
                          <a:lnTo>
                            <a:pt x="5" y="0"/>
                          </a:lnTo>
                          <a:lnTo>
                            <a:pt x="240" y="286"/>
                          </a:lnTo>
                          <a:lnTo>
                            <a:pt x="236" y="292"/>
                          </a:lnTo>
                          <a:close/>
                        </a:path>
                      </a:pathLst>
                    </a:custGeom>
                    <a:solidFill>
                      <a:srgbClr val="5F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30" name="Freeform 519"/>
                    <p:cNvSpPr>
                      <a:spLocks noChangeAspect="1"/>
                    </p:cNvSpPr>
                    <p:nvPr/>
                  </p:nvSpPr>
                  <p:spPr bwMode="auto">
                    <a:xfrm>
                      <a:off x="2727" y="1556"/>
                      <a:ext cx="239" cy="292"/>
                    </a:xfrm>
                    <a:custGeom>
                      <a:avLst/>
                      <a:gdLst>
                        <a:gd name="T0" fmla="*/ 234 w 239"/>
                        <a:gd name="T1" fmla="*/ 292 h 292"/>
                        <a:gd name="T2" fmla="*/ 0 w 239"/>
                        <a:gd name="T3" fmla="*/ 6 h 292"/>
                        <a:gd name="T4" fmla="*/ 5 w 239"/>
                        <a:gd name="T5" fmla="*/ 0 h 292"/>
                        <a:gd name="T6" fmla="*/ 239 w 239"/>
                        <a:gd name="T7" fmla="*/ 286 h 292"/>
                        <a:gd name="T8" fmla="*/ 234 w 239"/>
                        <a:gd name="T9" fmla="*/ 292 h 292"/>
                      </a:gdLst>
                      <a:ahLst/>
                      <a:cxnLst>
                        <a:cxn ang="0">
                          <a:pos x="T0" y="T1"/>
                        </a:cxn>
                        <a:cxn ang="0">
                          <a:pos x="T2" y="T3"/>
                        </a:cxn>
                        <a:cxn ang="0">
                          <a:pos x="T4" y="T5"/>
                        </a:cxn>
                        <a:cxn ang="0">
                          <a:pos x="T6" y="T7"/>
                        </a:cxn>
                        <a:cxn ang="0">
                          <a:pos x="T8" y="T9"/>
                        </a:cxn>
                      </a:cxnLst>
                      <a:rect l="0" t="0" r="r" b="b"/>
                      <a:pathLst>
                        <a:path w="239" h="292">
                          <a:moveTo>
                            <a:pt x="234" y="292"/>
                          </a:moveTo>
                          <a:lnTo>
                            <a:pt x="0" y="6"/>
                          </a:lnTo>
                          <a:lnTo>
                            <a:pt x="5" y="0"/>
                          </a:lnTo>
                          <a:lnTo>
                            <a:pt x="239" y="286"/>
                          </a:lnTo>
                          <a:lnTo>
                            <a:pt x="234" y="292"/>
                          </a:lnTo>
                          <a:close/>
                        </a:path>
                      </a:pathLst>
                    </a:custGeom>
                    <a:solidFill>
                      <a:srgbClr val="5E5C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31" name="Freeform 520"/>
                    <p:cNvSpPr>
                      <a:spLocks noChangeAspect="1"/>
                    </p:cNvSpPr>
                    <p:nvPr/>
                  </p:nvSpPr>
                  <p:spPr bwMode="auto">
                    <a:xfrm>
                      <a:off x="2729" y="1554"/>
                      <a:ext cx="240" cy="291"/>
                    </a:xfrm>
                    <a:custGeom>
                      <a:avLst/>
                      <a:gdLst>
                        <a:gd name="T0" fmla="*/ 235 w 240"/>
                        <a:gd name="T1" fmla="*/ 291 h 291"/>
                        <a:gd name="T2" fmla="*/ 0 w 240"/>
                        <a:gd name="T3" fmla="*/ 5 h 291"/>
                        <a:gd name="T4" fmla="*/ 6 w 240"/>
                        <a:gd name="T5" fmla="*/ 0 h 291"/>
                        <a:gd name="T6" fmla="*/ 240 w 240"/>
                        <a:gd name="T7" fmla="*/ 284 h 291"/>
                        <a:gd name="T8" fmla="*/ 235 w 240"/>
                        <a:gd name="T9" fmla="*/ 291 h 291"/>
                      </a:gdLst>
                      <a:ahLst/>
                      <a:cxnLst>
                        <a:cxn ang="0">
                          <a:pos x="T0" y="T1"/>
                        </a:cxn>
                        <a:cxn ang="0">
                          <a:pos x="T2" y="T3"/>
                        </a:cxn>
                        <a:cxn ang="0">
                          <a:pos x="T4" y="T5"/>
                        </a:cxn>
                        <a:cxn ang="0">
                          <a:pos x="T6" y="T7"/>
                        </a:cxn>
                        <a:cxn ang="0">
                          <a:pos x="T8" y="T9"/>
                        </a:cxn>
                      </a:cxnLst>
                      <a:rect l="0" t="0" r="r" b="b"/>
                      <a:pathLst>
                        <a:path w="240" h="291">
                          <a:moveTo>
                            <a:pt x="235" y="291"/>
                          </a:moveTo>
                          <a:lnTo>
                            <a:pt x="0" y="5"/>
                          </a:lnTo>
                          <a:lnTo>
                            <a:pt x="6" y="0"/>
                          </a:lnTo>
                          <a:lnTo>
                            <a:pt x="240" y="284"/>
                          </a:lnTo>
                          <a:lnTo>
                            <a:pt x="235" y="291"/>
                          </a:lnTo>
                          <a:close/>
                        </a:path>
                      </a:pathLst>
                    </a:custGeom>
                    <a:solidFill>
                      <a:srgbClr val="5D5B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32" name="Freeform 521"/>
                    <p:cNvSpPr>
                      <a:spLocks noChangeAspect="1"/>
                    </p:cNvSpPr>
                    <p:nvPr/>
                  </p:nvSpPr>
                  <p:spPr bwMode="auto">
                    <a:xfrm>
                      <a:off x="2732" y="1551"/>
                      <a:ext cx="240" cy="291"/>
                    </a:xfrm>
                    <a:custGeom>
                      <a:avLst/>
                      <a:gdLst>
                        <a:gd name="T0" fmla="*/ 234 w 240"/>
                        <a:gd name="T1" fmla="*/ 291 h 291"/>
                        <a:gd name="T2" fmla="*/ 0 w 240"/>
                        <a:gd name="T3" fmla="*/ 5 h 291"/>
                        <a:gd name="T4" fmla="*/ 6 w 240"/>
                        <a:gd name="T5" fmla="*/ 0 h 291"/>
                        <a:gd name="T6" fmla="*/ 240 w 240"/>
                        <a:gd name="T7" fmla="*/ 284 h 291"/>
                        <a:gd name="T8" fmla="*/ 234 w 240"/>
                        <a:gd name="T9" fmla="*/ 291 h 291"/>
                      </a:gdLst>
                      <a:ahLst/>
                      <a:cxnLst>
                        <a:cxn ang="0">
                          <a:pos x="T0" y="T1"/>
                        </a:cxn>
                        <a:cxn ang="0">
                          <a:pos x="T2" y="T3"/>
                        </a:cxn>
                        <a:cxn ang="0">
                          <a:pos x="T4" y="T5"/>
                        </a:cxn>
                        <a:cxn ang="0">
                          <a:pos x="T6" y="T7"/>
                        </a:cxn>
                        <a:cxn ang="0">
                          <a:pos x="T8" y="T9"/>
                        </a:cxn>
                      </a:cxnLst>
                      <a:rect l="0" t="0" r="r" b="b"/>
                      <a:pathLst>
                        <a:path w="240" h="291">
                          <a:moveTo>
                            <a:pt x="234" y="291"/>
                          </a:moveTo>
                          <a:lnTo>
                            <a:pt x="0" y="5"/>
                          </a:lnTo>
                          <a:lnTo>
                            <a:pt x="6" y="0"/>
                          </a:lnTo>
                          <a:lnTo>
                            <a:pt x="240" y="284"/>
                          </a:lnTo>
                          <a:lnTo>
                            <a:pt x="234" y="291"/>
                          </a:lnTo>
                          <a:close/>
                        </a:path>
                      </a:pathLst>
                    </a:custGeom>
                    <a:solidFill>
                      <a:srgbClr val="5D5A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33" name="Freeform 522"/>
                    <p:cNvSpPr>
                      <a:spLocks noChangeAspect="1"/>
                    </p:cNvSpPr>
                    <p:nvPr/>
                  </p:nvSpPr>
                  <p:spPr bwMode="auto">
                    <a:xfrm>
                      <a:off x="2735" y="1548"/>
                      <a:ext cx="238" cy="290"/>
                    </a:xfrm>
                    <a:custGeom>
                      <a:avLst/>
                      <a:gdLst>
                        <a:gd name="T0" fmla="*/ 234 w 238"/>
                        <a:gd name="T1" fmla="*/ 290 h 290"/>
                        <a:gd name="T2" fmla="*/ 0 w 238"/>
                        <a:gd name="T3" fmla="*/ 6 h 290"/>
                        <a:gd name="T4" fmla="*/ 6 w 238"/>
                        <a:gd name="T5" fmla="*/ 0 h 290"/>
                        <a:gd name="T6" fmla="*/ 238 w 238"/>
                        <a:gd name="T7" fmla="*/ 284 h 290"/>
                        <a:gd name="T8" fmla="*/ 234 w 238"/>
                        <a:gd name="T9" fmla="*/ 290 h 290"/>
                      </a:gdLst>
                      <a:ahLst/>
                      <a:cxnLst>
                        <a:cxn ang="0">
                          <a:pos x="T0" y="T1"/>
                        </a:cxn>
                        <a:cxn ang="0">
                          <a:pos x="T2" y="T3"/>
                        </a:cxn>
                        <a:cxn ang="0">
                          <a:pos x="T4" y="T5"/>
                        </a:cxn>
                        <a:cxn ang="0">
                          <a:pos x="T6" y="T7"/>
                        </a:cxn>
                        <a:cxn ang="0">
                          <a:pos x="T8" y="T9"/>
                        </a:cxn>
                      </a:cxnLst>
                      <a:rect l="0" t="0" r="r" b="b"/>
                      <a:pathLst>
                        <a:path w="238" h="290">
                          <a:moveTo>
                            <a:pt x="234" y="290"/>
                          </a:moveTo>
                          <a:lnTo>
                            <a:pt x="0" y="6"/>
                          </a:lnTo>
                          <a:lnTo>
                            <a:pt x="6" y="0"/>
                          </a:lnTo>
                          <a:lnTo>
                            <a:pt x="238" y="284"/>
                          </a:lnTo>
                          <a:lnTo>
                            <a:pt x="234" y="290"/>
                          </a:lnTo>
                          <a:close/>
                        </a:path>
                      </a:pathLst>
                    </a:custGeom>
                    <a:solidFill>
                      <a:srgbClr val="5C5A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34" name="Freeform 523"/>
                    <p:cNvSpPr>
                      <a:spLocks noChangeAspect="1"/>
                    </p:cNvSpPr>
                    <p:nvPr/>
                  </p:nvSpPr>
                  <p:spPr bwMode="auto">
                    <a:xfrm>
                      <a:off x="2738" y="1545"/>
                      <a:ext cx="238" cy="290"/>
                    </a:xfrm>
                    <a:custGeom>
                      <a:avLst/>
                      <a:gdLst>
                        <a:gd name="T0" fmla="*/ 234 w 238"/>
                        <a:gd name="T1" fmla="*/ 290 h 290"/>
                        <a:gd name="T2" fmla="*/ 0 w 238"/>
                        <a:gd name="T3" fmla="*/ 6 h 290"/>
                        <a:gd name="T4" fmla="*/ 6 w 238"/>
                        <a:gd name="T5" fmla="*/ 0 h 290"/>
                        <a:gd name="T6" fmla="*/ 238 w 238"/>
                        <a:gd name="T7" fmla="*/ 284 h 290"/>
                        <a:gd name="T8" fmla="*/ 234 w 238"/>
                        <a:gd name="T9" fmla="*/ 290 h 290"/>
                      </a:gdLst>
                      <a:ahLst/>
                      <a:cxnLst>
                        <a:cxn ang="0">
                          <a:pos x="T0" y="T1"/>
                        </a:cxn>
                        <a:cxn ang="0">
                          <a:pos x="T2" y="T3"/>
                        </a:cxn>
                        <a:cxn ang="0">
                          <a:pos x="T4" y="T5"/>
                        </a:cxn>
                        <a:cxn ang="0">
                          <a:pos x="T6" y="T7"/>
                        </a:cxn>
                        <a:cxn ang="0">
                          <a:pos x="T8" y="T9"/>
                        </a:cxn>
                      </a:cxnLst>
                      <a:rect l="0" t="0" r="r" b="b"/>
                      <a:pathLst>
                        <a:path w="238" h="290">
                          <a:moveTo>
                            <a:pt x="234" y="290"/>
                          </a:moveTo>
                          <a:lnTo>
                            <a:pt x="0" y="6"/>
                          </a:lnTo>
                          <a:lnTo>
                            <a:pt x="6" y="0"/>
                          </a:lnTo>
                          <a:lnTo>
                            <a:pt x="238" y="284"/>
                          </a:lnTo>
                          <a:lnTo>
                            <a:pt x="234" y="290"/>
                          </a:lnTo>
                          <a:close/>
                        </a:path>
                      </a:pathLst>
                    </a:custGeom>
                    <a:solidFill>
                      <a:srgbClr val="5C59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35" name="Freeform 524"/>
                    <p:cNvSpPr>
                      <a:spLocks noChangeAspect="1"/>
                    </p:cNvSpPr>
                    <p:nvPr/>
                  </p:nvSpPr>
                  <p:spPr bwMode="auto">
                    <a:xfrm>
                      <a:off x="2741" y="1543"/>
                      <a:ext cx="238" cy="289"/>
                    </a:xfrm>
                    <a:custGeom>
                      <a:avLst/>
                      <a:gdLst>
                        <a:gd name="T0" fmla="*/ 232 w 238"/>
                        <a:gd name="T1" fmla="*/ 289 h 289"/>
                        <a:gd name="T2" fmla="*/ 0 w 238"/>
                        <a:gd name="T3" fmla="*/ 5 h 289"/>
                        <a:gd name="T4" fmla="*/ 6 w 238"/>
                        <a:gd name="T5" fmla="*/ 0 h 289"/>
                        <a:gd name="T6" fmla="*/ 238 w 238"/>
                        <a:gd name="T7" fmla="*/ 282 h 289"/>
                        <a:gd name="T8" fmla="*/ 232 w 238"/>
                        <a:gd name="T9" fmla="*/ 289 h 289"/>
                      </a:gdLst>
                      <a:ahLst/>
                      <a:cxnLst>
                        <a:cxn ang="0">
                          <a:pos x="T0" y="T1"/>
                        </a:cxn>
                        <a:cxn ang="0">
                          <a:pos x="T2" y="T3"/>
                        </a:cxn>
                        <a:cxn ang="0">
                          <a:pos x="T4" y="T5"/>
                        </a:cxn>
                        <a:cxn ang="0">
                          <a:pos x="T6" y="T7"/>
                        </a:cxn>
                        <a:cxn ang="0">
                          <a:pos x="T8" y="T9"/>
                        </a:cxn>
                      </a:cxnLst>
                      <a:rect l="0" t="0" r="r" b="b"/>
                      <a:pathLst>
                        <a:path w="238" h="289">
                          <a:moveTo>
                            <a:pt x="232" y="289"/>
                          </a:moveTo>
                          <a:lnTo>
                            <a:pt x="0" y="5"/>
                          </a:lnTo>
                          <a:lnTo>
                            <a:pt x="6" y="0"/>
                          </a:lnTo>
                          <a:lnTo>
                            <a:pt x="238" y="282"/>
                          </a:lnTo>
                          <a:lnTo>
                            <a:pt x="232" y="289"/>
                          </a:lnTo>
                          <a:close/>
                        </a:path>
                      </a:pathLst>
                    </a:custGeom>
                    <a:solidFill>
                      <a:srgbClr val="5B5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36" name="Freeform 525"/>
                    <p:cNvSpPr>
                      <a:spLocks noChangeAspect="1"/>
                    </p:cNvSpPr>
                    <p:nvPr/>
                  </p:nvSpPr>
                  <p:spPr bwMode="auto">
                    <a:xfrm>
                      <a:off x="2744" y="1541"/>
                      <a:ext cx="236" cy="288"/>
                    </a:xfrm>
                    <a:custGeom>
                      <a:avLst/>
                      <a:gdLst>
                        <a:gd name="T0" fmla="*/ 232 w 236"/>
                        <a:gd name="T1" fmla="*/ 288 h 288"/>
                        <a:gd name="T2" fmla="*/ 0 w 236"/>
                        <a:gd name="T3" fmla="*/ 4 h 288"/>
                        <a:gd name="T4" fmla="*/ 4 w 236"/>
                        <a:gd name="T5" fmla="*/ 0 h 288"/>
                        <a:gd name="T6" fmla="*/ 236 w 236"/>
                        <a:gd name="T7" fmla="*/ 281 h 288"/>
                        <a:gd name="T8" fmla="*/ 232 w 236"/>
                        <a:gd name="T9" fmla="*/ 288 h 288"/>
                      </a:gdLst>
                      <a:ahLst/>
                      <a:cxnLst>
                        <a:cxn ang="0">
                          <a:pos x="T0" y="T1"/>
                        </a:cxn>
                        <a:cxn ang="0">
                          <a:pos x="T2" y="T3"/>
                        </a:cxn>
                        <a:cxn ang="0">
                          <a:pos x="T4" y="T5"/>
                        </a:cxn>
                        <a:cxn ang="0">
                          <a:pos x="T6" y="T7"/>
                        </a:cxn>
                        <a:cxn ang="0">
                          <a:pos x="T8" y="T9"/>
                        </a:cxn>
                      </a:cxnLst>
                      <a:rect l="0" t="0" r="r" b="b"/>
                      <a:pathLst>
                        <a:path w="236" h="288">
                          <a:moveTo>
                            <a:pt x="232" y="288"/>
                          </a:moveTo>
                          <a:lnTo>
                            <a:pt x="0" y="4"/>
                          </a:lnTo>
                          <a:lnTo>
                            <a:pt x="4" y="0"/>
                          </a:lnTo>
                          <a:lnTo>
                            <a:pt x="236" y="281"/>
                          </a:lnTo>
                          <a:lnTo>
                            <a:pt x="232" y="288"/>
                          </a:lnTo>
                          <a:close/>
                        </a:path>
                      </a:pathLst>
                    </a:custGeom>
                    <a:solidFill>
                      <a:srgbClr val="5A58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37" name="Freeform 526"/>
                    <p:cNvSpPr>
                      <a:spLocks noChangeAspect="1"/>
                    </p:cNvSpPr>
                    <p:nvPr/>
                  </p:nvSpPr>
                  <p:spPr bwMode="auto">
                    <a:xfrm>
                      <a:off x="2747" y="1538"/>
                      <a:ext cx="236" cy="287"/>
                    </a:xfrm>
                    <a:custGeom>
                      <a:avLst/>
                      <a:gdLst>
                        <a:gd name="T0" fmla="*/ 232 w 236"/>
                        <a:gd name="T1" fmla="*/ 287 h 287"/>
                        <a:gd name="T2" fmla="*/ 0 w 236"/>
                        <a:gd name="T3" fmla="*/ 5 h 287"/>
                        <a:gd name="T4" fmla="*/ 4 w 236"/>
                        <a:gd name="T5" fmla="*/ 0 h 287"/>
                        <a:gd name="T6" fmla="*/ 236 w 236"/>
                        <a:gd name="T7" fmla="*/ 281 h 287"/>
                        <a:gd name="T8" fmla="*/ 232 w 236"/>
                        <a:gd name="T9" fmla="*/ 287 h 287"/>
                      </a:gdLst>
                      <a:ahLst/>
                      <a:cxnLst>
                        <a:cxn ang="0">
                          <a:pos x="T0" y="T1"/>
                        </a:cxn>
                        <a:cxn ang="0">
                          <a:pos x="T2" y="T3"/>
                        </a:cxn>
                        <a:cxn ang="0">
                          <a:pos x="T4" y="T5"/>
                        </a:cxn>
                        <a:cxn ang="0">
                          <a:pos x="T6" y="T7"/>
                        </a:cxn>
                        <a:cxn ang="0">
                          <a:pos x="T8" y="T9"/>
                        </a:cxn>
                      </a:cxnLst>
                      <a:rect l="0" t="0" r="r" b="b"/>
                      <a:pathLst>
                        <a:path w="236" h="287">
                          <a:moveTo>
                            <a:pt x="232" y="287"/>
                          </a:moveTo>
                          <a:lnTo>
                            <a:pt x="0" y="5"/>
                          </a:lnTo>
                          <a:lnTo>
                            <a:pt x="4" y="0"/>
                          </a:lnTo>
                          <a:lnTo>
                            <a:pt x="236" y="281"/>
                          </a:lnTo>
                          <a:lnTo>
                            <a:pt x="232" y="287"/>
                          </a:lnTo>
                          <a:close/>
                        </a:path>
                      </a:pathLst>
                    </a:custGeom>
                    <a:solidFill>
                      <a:srgbClr val="5A57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38" name="Freeform 527"/>
                    <p:cNvSpPr>
                      <a:spLocks noChangeAspect="1"/>
                    </p:cNvSpPr>
                    <p:nvPr/>
                  </p:nvSpPr>
                  <p:spPr bwMode="auto">
                    <a:xfrm>
                      <a:off x="2748" y="1535"/>
                      <a:ext cx="238" cy="287"/>
                    </a:xfrm>
                    <a:custGeom>
                      <a:avLst/>
                      <a:gdLst>
                        <a:gd name="T0" fmla="*/ 232 w 238"/>
                        <a:gd name="T1" fmla="*/ 287 h 287"/>
                        <a:gd name="T2" fmla="*/ 0 w 238"/>
                        <a:gd name="T3" fmla="*/ 6 h 287"/>
                        <a:gd name="T4" fmla="*/ 6 w 238"/>
                        <a:gd name="T5" fmla="*/ 0 h 287"/>
                        <a:gd name="T6" fmla="*/ 238 w 238"/>
                        <a:gd name="T7" fmla="*/ 281 h 287"/>
                        <a:gd name="T8" fmla="*/ 232 w 238"/>
                        <a:gd name="T9" fmla="*/ 287 h 287"/>
                      </a:gdLst>
                      <a:ahLst/>
                      <a:cxnLst>
                        <a:cxn ang="0">
                          <a:pos x="T0" y="T1"/>
                        </a:cxn>
                        <a:cxn ang="0">
                          <a:pos x="T2" y="T3"/>
                        </a:cxn>
                        <a:cxn ang="0">
                          <a:pos x="T4" y="T5"/>
                        </a:cxn>
                        <a:cxn ang="0">
                          <a:pos x="T6" y="T7"/>
                        </a:cxn>
                        <a:cxn ang="0">
                          <a:pos x="T8" y="T9"/>
                        </a:cxn>
                      </a:cxnLst>
                      <a:rect l="0" t="0" r="r" b="b"/>
                      <a:pathLst>
                        <a:path w="238" h="287">
                          <a:moveTo>
                            <a:pt x="232" y="287"/>
                          </a:moveTo>
                          <a:lnTo>
                            <a:pt x="0" y="6"/>
                          </a:lnTo>
                          <a:lnTo>
                            <a:pt x="6" y="0"/>
                          </a:lnTo>
                          <a:lnTo>
                            <a:pt x="238" y="281"/>
                          </a:lnTo>
                          <a:lnTo>
                            <a:pt x="232" y="287"/>
                          </a:lnTo>
                          <a:close/>
                        </a:path>
                      </a:pathLst>
                    </a:custGeom>
                    <a:solidFill>
                      <a:srgbClr val="5957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39" name="Freeform 528"/>
                    <p:cNvSpPr>
                      <a:spLocks noChangeAspect="1"/>
                    </p:cNvSpPr>
                    <p:nvPr/>
                  </p:nvSpPr>
                  <p:spPr bwMode="auto">
                    <a:xfrm>
                      <a:off x="2751" y="1532"/>
                      <a:ext cx="236" cy="287"/>
                    </a:xfrm>
                    <a:custGeom>
                      <a:avLst/>
                      <a:gdLst>
                        <a:gd name="T0" fmla="*/ 232 w 236"/>
                        <a:gd name="T1" fmla="*/ 287 h 287"/>
                        <a:gd name="T2" fmla="*/ 0 w 236"/>
                        <a:gd name="T3" fmla="*/ 6 h 287"/>
                        <a:gd name="T4" fmla="*/ 6 w 236"/>
                        <a:gd name="T5" fmla="*/ 0 h 287"/>
                        <a:gd name="T6" fmla="*/ 236 w 236"/>
                        <a:gd name="T7" fmla="*/ 281 h 287"/>
                        <a:gd name="T8" fmla="*/ 232 w 236"/>
                        <a:gd name="T9" fmla="*/ 287 h 287"/>
                      </a:gdLst>
                      <a:ahLst/>
                      <a:cxnLst>
                        <a:cxn ang="0">
                          <a:pos x="T0" y="T1"/>
                        </a:cxn>
                        <a:cxn ang="0">
                          <a:pos x="T2" y="T3"/>
                        </a:cxn>
                        <a:cxn ang="0">
                          <a:pos x="T4" y="T5"/>
                        </a:cxn>
                        <a:cxn ang="0">
                          <a:pos x="T6" y="T7"/>
                        </a:cxn>
                        <a:cxn ang="0">
                          <a:pos x="T8" y="T9"/>
                        </a:cxn>
                      </a:cxnLst>
                      <a:rect l="0" t="0" r="r" b="b"/>
                      <a:pathLst>
                        <a:path w="236" h="287">
                          <a:moveTo>
                            <a:pt x="232" y="287"/>
                          </a:moveTo>
                          <a:lnTo>
                            <a:pt x="0" y="6"/>
                          </a:lnTo>
                          <a:lnTo>
                            <a:pt x="6" y="0"/>
                          </a:lnTo>
                          <a:lnTo>
                            <a:pt x="236" y="281"/>
                          </a:lnTo>
                          <a:lnTo>
                            <a:pt x="232" y="287"/>
                          </a:lnTo>
                          <a:close/>
                        </a:path>
                      </a:pathLst>
                    </a:custGeom>
                    <a:solidFill>
                      <a:srgbClr val="5957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40" name="Freeform 529"/>
                    <p:cNvSpPr>
                      <a:spLocks noChangeAspect="1"/>
                    </p:cNvSpPr>
                    <p:nvPr/>
                  </p:nvSpPr>
                  <p:spPr bwMode="auto">
                    <a:xfrm>
                      <a:off x="2754" y="1529"/>
                      <a:ext cx="236" cy="287"/>
                    </a:xfrm>
                    <a:custGeom>
                      <a:avLst/>
                      <a:gdLst>
                        <a:gd name="T0" fmla="*/ 232 w 236"/>
                        <a:gd name="T1" fmla="*/ 287 h 287"/>
                        <a:gd name="T2" fmla="*/ 0 w 236"/>
                        <a:gd name="T3" fmla="*/ 6 h 287"/>
                        <a:gd name="T4" fmla="*/ 6 w 236"/>
                        <a:gd name="T5" fmla="*/ 0 h 287"/>
                        <a:gd name="T6" fmla="*/ 236 w 236"/>
                        <a:gd name="T7" fmla="*/ 280 h 287"/>
                        <a:gd name="T8" fmla="*/ 232 w 236"/>
                        <a:gd name="T9" fmla="*/ 287 h 287"/>
                      </a:gdLst>
                      <a:ahLst/>
                      <a:cxnLst>
                        <a:cxn ang="0">
                          <a:pos x="T0" y="T1"/>
                        </a:cxn>
                        <a:cxn ang="0">
                          <a:pos x="T2" y="T3"/>
                        </a:cxn>
                        <a:cxn ang="0">
                          <a:pos x="T4" y="T5"/>
                        </a:cxn>
                        <a:cxn ang="0">
                          <a:pos x="T6" y="T7"/>
                        </a:cxn>
                        <a:cxn ang="0">
                          <a:pos x="T8" y="T9"/>
                        </a:cxn>
                      </a:cxnLst>
                      <a:rect l="0" t="0" r="r" b="b"/>
                      <a:pathLst>
                        <a:path w="236" h="287">
                          <a:moveTo>
                            <a:pt x="232" y="287"/>
                          </a:moveTo>
                          <a:lnTo>
                            <a:pt x="0" y="6"/>
                          </a:lnTo>
                          <a:lnTo>
                            <a:pt x="6" y="0"/>
                          </a:lnTo>
                          <a:lnTo>
                            <a:pt x="236" y="280"/>
                          </a:lnTo>
                          <a:lnTo>
                            <a:pt x="232" y="287"/>
                          </a:lnTo>
                          <a:close/>
                        </a:path>
                      </a:pathLst>
                    </a:custGeom>
                    <a:solidFill>
                      <a:srgbClr val="5856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41" name="Freeform 530"/>
                    <p:cNvSpPr>
                      <a:spLocks noChangeAspect="1"/>
                    </p:cNvSpPr>
                    <p:nvPr/>
                  </p:nvSpPr>
                  <p:spPr bwMode="auto">
                    <a:xfrm>
                      <a:off x="2757" y="1526"/>
                      <a:ext cx="236" cy="287"/>
                    </a:xfrm>
                    <a:custGeom>
                      <a:avLst/>
                      <a:gdLst>
                        <a:gd name="T0" fmla="*/ 230 w 236"/>
                        <a:gd name="T1" fmla="*/ 287 h 287"/>
                        <a:gd name="T2" fmla="*/ 0 w 236"/>
                        <a:gd name="T3" fmla="*/ 6 h 287"/>
                        <a:gd name="T4" fmla="*/ 6 w 236"/>
                        <a:gd name="T5" fmla="*/ 0 h 287"/>
                        <a:gd name="T6" fmla="*/ 236 w 236"/>
                        <a:gd name="T7" fmla="*/ 280 h 287"/>
                        <a:gd name="T8" fmla="*/ 230 w 236"/>
                        <a:gd name="T9" fmla="*/ 287 h 287"/>
                      </a:gdLst>
                      <a:ahLst/>
                      <a:cxnLst>
                        <a:cxn ang="0">
                          <a:pos x="T0" y="T1"/>
                        </a:cxn>
                        <a:cxn ang="0">
                          <a:pos x="T2" y="T3"/>
                        </a:cxn>
                        <a:cxn ang="0">
                          <a:pos x="T4" y="T5"/>
                        </a:cxn>
                        <a:cxn ang="0">
                          <a:pos x="T6" y="T7"/>
                        </a:cxn>
                        <a:cxn ang="0">
                          <a:pos x="T8" y="T9"/>
                        </a:cxn>
                      </a:cxnLst>
                      <a:rect l="0" t="0" r="r" b="b"/>
                      <a:pathLst>
                        <a:path w="236" h="287">
                          <a:moveTo>
                            <a:pt x="230" y="287"/>
                          </a:moveTo>
                          <a:lnTo>
                            <a:pt x="0" y="6"/>
                          </a:lnTo>
                          <a:lnTo>
                            <a:pt x="6" y="0"/>
                          </a:lnTo>
                          <a:lnTo>
                            <a:pt x="236" y="280"/>
                          </a:lnTo>
                          <a:lnTo>
                            <a:pt x="230" y="287"/>
                          </a:lnTo>
                          <a:close/>
                        </a:path>
                      </a:pathLst>
                    </a:custGeom>
                    <a:solidFill>
                      <a:srgbClr val="5855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42" name="Freeform 531"/>
                    <p:cNvSpPr>
                      <a:spLocks noChangeAspect="1"/>
                    </p:cNvSpPr>
                    <p:nvPr/>
                  </p:nvSpPr>
                  <p:spPr bwMode="auto">
                    <a:xfrm>
                      <a:off x="2760" y="1523"/>
                      <a:ext cx="235" cy="286"/>
                    </a:xfrm>
                    <a:custGeom>
                      <a:avLst/>
                      <a:gdLst>
                        <a:gd name="T0" fmla="*/ 230 w 235"/>
                        <a:gd name="T1" fmla="*/ 286 h 286"/>
                        <a:gd name="T2" fmla="*/ 0 w 235"/>
                        <a:gd name="T3" fmla="*/ 6 h 286"/>
                        <a:gd name="T4" fmla="*/ 5 w 235"/>
                        <a:gd name="T5" fmla="*/ 0 h 286"/>
                        <a:gd name="T6" fmla="*/ 235 w 235"/>
                        <a:gd name="T7" fmla="*/ 280 h 286"/>
                        <a:gd name="T8" fmla="*/ 230 w 235"/>
                        <a:gd name="T9" fmla="*/ 286 h 286"/>
                      </a:gdLst>
                      <a:ahLst/>
                      <a:cxnLst>
                        <a:cxn ang="0">
                          <a:pos x="T0" y="T1"/>
                        </a:cxn>
                        <a:cxn ang="0">
                          <a:pos x="T2" y="T3"/>
                        </a:cxn>
                        <a:cxn ang="0">
                          <a:pos x="T4" y="T5"/>
                        </a:cxn>
                        <a:cxn ang="0">
                          <a:pos x="T6" y="T7"/>
                        </a:cxn>
                        <a:cxn ang="0">
                          <a:pos x="T8" y="T9"/>
                        </a:cxn>
                      </a:cxnLst>
                      <a:rect l="0" t="0" r="r" b="b"/>
                      <a:pathLst>
                        <a:path w="235" h="286">
                          <a:moveTo>
                            <a:pt x="230" y="286"/>
                          </a:moveTo>
                          <a:lnTo>
                            <a:pt x="0" y="6"/>
                          </a:lnTo>
                          <a:lnTo>
                            <a:pt x="5" y="0"/>
                          </a:lnTo>
                          <a:lnTo>
                            <a:pt x="235" y="280"/>
                          </a:lnTo>
                          <a:lnTo>
                            <a:pt x="230" y="286"/>
                          </a:lnTo>
                          <a:close/>
                        </a:path>
                      </a:pathLst>
                    </a:custGeom>
                    <a:solidFill>
                      <a:srgbClr val="5754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43" name="Freeform 532"/>
                    <p:cNvSpPr>
                      <a:spLocks noChangeAspect="1"/>
                    </p:cNvSpPr>
                    <p:nvPr/>
                  </p:nvSpPr>
                  <p:spPr bwMode="auto">
                    <a:xfrm>
                      <a:off x="2763" y="1520"/>
                      <a:ext cx="234" cy="286"/>
                    </a:xfrm>
                    <a:custGeom>
                      <a:avLst/>
                      <a:gdLst>
                        <a:gd name="T0" fmla="*/ 230 w 234"/>
                        <a:gd name="T1" fmla="*/ 286 h 286"/>
                        <a:gd name="T2" fmla="*/ 0 w 234"/>
                        <a:gd name="T3" fmla="*/ 6 h 286"/>
                        <a:gd name="T4" fmla="*/ 5 w 234"/>
                        <a:gd name="T5" fmla="*/ 0 h 286"/>
                        <a:gd name="T6" fmla="*/ 234 w 234"/>
                        <a:gd name="T7" fmla="*/ 280 h 286"/>
                        <a:gd name="T8" fmla="*/ 230 w 234"/>
                        <a:gd name="T9" fmla="*/ 286 h 286"/>
                      </a:gdLst>
                      <a:ahLst/>
                      <a:cxnLst>
                        <a:cxn ang="0">
                          <a:pos x="T0" y="T1"/>
                        </a:cxn>
                        <a:cxn ang="0">
                          <a:pos x="T2" y="T3"/>
                        </a:cxn>
                        <a:cxn ang="0">
                          <a:pos x="T4" y="T5"/>
                        </a:cxn>
                        <a:cxn ang="0">
                          <a:pos x="T6" y="T7"/>
                        </a:cxn>
                        <a:cxn ang="0">
                          <a:pos x="T8" y="T9"/>
                        </a:cxn>
                      </a:cxnLst>
                      <a:rect l="0" t="0" r="r" b="b"/>
                      <a:pathLst>
                        <a:path w="234" h="286">
                          <a:moveTo>
                            <a:pt x="230" y="286"/>
                          </a:moveTo>
                          <a:lnTo>
                            <a:pt x="0" y="6"/>
                          </a:lnTo>
                          <a:lnTo>
                            <a:pt x="5" y="0"/>
                          </a:lnTo>
                          <a:lnTo>
                            <a:pt x="234" y="280"/>
                          </a:lnTo>
                          <a:lnTo>
                            <a:pt x="230" y="286"/>
                          </a:lnTo>
                          <a:close/>
                        </a:path>
                      </a:pathLst>
                    </a:custGeom>
                    <a:solidFill>
                      <a:srgbClr val="5654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44" name="Freeform 533"/>
                    <p:cNvSpPr>
                      <a:spLocks noChangeAspect="1"/>
                    </p:cNvSpPr>
                    <p:nvPr/>
                  </p:nvSpPr>
                  <p:spPr bwMode="auto">
                    <a:xfrm>
                      <a:off x="2765" y="1518"/>
                      <a:ext cx="234" cy="285"/>
                    </a:xfrm>
                    <a:custGeom>
                      <a:avLst/>
                      <a:gdLst>
                        <a:gd name="T0" fmla="*/ 230 w 234"/>
                        <a:gd name="T1" fmla="*/ 285 h 285"/>
                        <a:gd name="T2" fmla="*/ 0 w 234"/>
                        <a:gd name="T3" fmla="*/ 5 h 285"/>
                        <a:gd name="T4" fmla="*/ 6 w 234"/>
                        <a:gd name="T5" fmla="*/ 0 h 285"/>
                        <a:gd name="T6" fmla="*/ 234 w 234"/>
                        <a:gd name="T7" fmla="*/ 278 h 285"/>
                        <a:gd name="T8" fmla="*/ 230 w 234"/>
                        <a:gd name="T9" fmla="*/ 285 h 285"/>
                      </a:gdLst>
                      <a:ahLst/>
                      <a:cxnLst>
                        <a:cxn ang="0">
                          <a:pos x="T0" y="T1"/>
                        </a:cxn>
                        <a:cxn ang="0">
                          <a:pos x="T2" y="T3"/>
                        </a:cxn>
                        <a:cxn ang="0">
                          <a:pos x="T4" y="T5"/>
                        </a:cxn>
                        <a:cxn ang="0">
                          <a:pos x="T6" y="T7"/>
                        </a:cxn>
                        <a:cxn ang="0">
                          <a:pos x="T8" y="T9"/>
                        </a:cxn>
                      </a:cxnLst>
                      <a:rect l="0" t="0" r="r" b="b"/>
                      <a:pathLst>
                        <a:path w="234" h="285">
                          <a:moveTo>
                            <a:pt x="230" y="285"/>
                          </a:moveTo>
                          <a:lnTo>
                            <a:pt x="0" y="5"/>
                          </a:lnTo>
                          <a:lnTo>
                            <a:pt x="6" y="0"/>
                          </a:lnTo>
                          <a:lnTo>
                            <a:pt x="234" y="278"/>
                          </a:lnTo>
                          <a:lnTo>
                            <a:pt x="230" y="285"/>
                          </a:lnTo>
                          <a:close/>
                        </a:path>
                      </a:pathLst>
                    </a:custGeom>
                    <a:solidFill>
                      <a:srgbClr val="5653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45" name="Freeform 534"/>
                    <p:cNvSpPr>
                      <a:spLocks noChangeAspect="1"/>
                    </p:cNvSpPr>
                    <p:nvPr/>
                  </p:nvSpPr>
                  <p:spPr bwMode="auto">
                    <a:xfrm>
                      <a:off x="2768" y="1515"/>
                      <a:ext cx="234" cy="285"/>
                    </a:xfrm>
                    <a:custGeom>
                      <a:avLst/>
                      <a:gdLst>
                        <a:gd name="T0" fmla="*/ 229 w 234"/>
                        <a:gd name="T1" fmla="*/ 285 h 285"/>
                        <a:gd name="T2" fmla="*/ 0 w 234"/>
                        <a:gd name="T3" fmla="*/ 5 h 285"/>
                        <a:gd name="T4" fmla="*/ 6 w 234"/>
                        <a:gd name="T5" fmla="*/ 0 h 285"/>
                        <a:gd name="T6" fmla="*/ 234 w 234"/>
                        <a:gd name="T7" fmla="*/ 278 h 285"/>
                        <a:gd name="T8" fmla="*/ 229 w 234"/>
                        <a:gd name="T9" fmla="*/ 285 h 285"/>
                      </a:gdLst>
                      <a:ahLst/>
                      <a:cxnLst>
                        <a:cxn ang="0">
                          <a:pos x="T0" y="T1"/>
                        </a:cxn>
                        <a:cxn ang="0">
                          <a:pos x="T2" y="T3"/>
                        </a:cxn>
                        <a:cxn ang="0">
                          <a:pos x="T4" y="T5"/>
                        </a:cxn>
                        <a:cxn ang="0">
                          <a:pos x="T6" y="T7"/>
                        </a:cxn>
                        <a:cxn ang="0">
                          <a:pos x="T8" y="T9"/>
                        </a:cxn>
                      </a:cxnLst>
                      <a:rect l="0" t="0" r="r" b="b"/>
                      <a:pathLst>
                        <a:path w="234" h="285">
                          <a:moveTo>
                            <a:pt x="229" y="285"/>
                          </a:moveTo>
                          <a:lnTo>
                            <a:pt x="0" y="5"/>
                          </a:lnTo>
                          <a:lnTo>
                            <a:pt x="6" y="0"/>
                          </a:lnTo>
                          <a:lnTo>
                            <a:pt x="234" y="278"/>
                          </a:lnTo>
                          <a:lnTo>
                            <a:pt x="229" y="285"/>
                          </a:lnTo>
                          <a:close/>
                        </a:path>
                      </a:pathLst>
                    </a:custGeom>
                    <a:solidFill>
                      <a:srgbClr val="5552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46" name="Freeform 535"/>
                    <p:cNvSpPr>
                      <a:spLocks noChangeAspect="1"/>
                    </p:cNvSpPr>
                    <p:nvPr/>
                  </p:nvSpPr>
                  <p:spPr bwMode="auto">
                    <a:xfrm>
                      <a:off x="2771" y="1512"/>
                      <a:ext cx="234" cy="284"/>
                    </a:xfrm>
                    <a:custGeom>
                      <a:avLst/>
                      <a:gdLst>
                        <a:gd name="T0" fmla="*/ 228 w 234"/>
                        <a:gd name="T1" fmla="*/ 284 h 284"/>
                        <a:gd name="T2" fmla="*/ 0 w 234"/>
                        <a:gd name="T3" fmla="*/ 6 h 284"/>
                        <a:gd name="T4" fmla="*/ 5 w 234"/>
                        <a:gd name="T5" fmla="*/ 0 h 284"/>
                        <a:gd name="T6" fmla="*/ 234 w 234"/>
                        <a:gd name="T7" fmla="*/ 278 h 284"/>
                        <a:gd name="T8" fmla="*/ 228 w 234"/>
                        <a:gd name="T9" fmla="*/ 284 h 284"/>
                      </a:gdLst>
                      <a:ahLst/>
                      <a:cxnLst>
                        <a:cxn ang="0">
                          <a:pos x="T0" y="T1"/>
                        </a:cxn>
                        <a:cxn ang="0">
                          <a:pos x="T2" y="T3"/>
                        </a:cxn>
                        <a:cxn ang="0">
                          <a:pos x="T4" y="T5"/>
                        </a:cxn>
                        <a:cxn ang="0">
                          <a:pos x="T6" y="T7"/>
                        </a:cxn>
                        <a:cxn ang="0">
                          <a:pos x="T8" y="T9"/>
                        </a:cxn>
                      </a:cxnLst>
                      <a:rect l="0" t="0" r="r" b="b"/>
                      <a:pathLst>
                        <a:path w="234" h="284">
                          <a:moveTo>
                            <a:pt x="228" y="284"/>
                          </a:moveTo>
                          <a:lnTo>
                            <a:pt x="0" y="6"/>
                          </a:lnTo>
                          <a:lnTo>
                            <a:pt x="5" y="0"/>
                          </a:lnTo>
                          <a:lnTo>
                            <a:pt x="234" y="278"/>
                          </a:lnTo>
                          <a:lnTo>
                            <a:pt x="228" y="284"/>
                          </a:lnTo>
                          <a:close/>
                        </a:path>
                      </a:pathLst>
                    </a:custGeom>
                    <a:solidFill>
                      <a:srgbClr val="5452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47" name="Freeform 536"/>
                    <p:cNvSpPr>
                      <a:spLocks noChangeAspect="1"/>
                    </p:cNvSpPr>
                    <p:nvPr/>
                  </p:nvSpPr>
                  <p:spPr bwMode="auto">
                    <a:xfrm>
                      <a:off x="2774" y="1509"/>
                      <a:ext cx="232" cy="284"/>
                    </a:xfrm>
                    <a:custGeom>
                      <a:avLst/>
                      <a:gdLst>
                        <a:gd name="T0" fmla="*/ 228 w 232"/>
                        <a:gd name="T1" fmla="*/ 284 h 284"/>
                        <a:gd name="T2" fmla="*/ 0 w 232"/>
                        <a:gd name="T3" fmla="*/ 6 h 284"/>
                        <a:gd name="T4" fmla="*/ 4 w 232"/>
                        <a:gd name="T5" fmla="*/ 0 h 284"/>
                        <a:gd name="T6" fmla="*/ 232 w 232"/>
                        <a:gd name="T7" fmla="*/ 278 h 284"/>
                        <a:gd name="T8" fmla="*/ 228 w 232"/>
                        <a:gd name="T9" fmla="*/ 284 h 284"/>
                      </a:gdLst>
                      <a:ahLst/>
                      <a:cxnLst>
                        <a:cxn ang="0">
                          <a:pos x="T0" y="T1"/>
                        </a:cxn>
                        <a:cxn ang="0">
                          <a:pos x="T2" y="T3"/>
                        </a:cxn>
                        <a:cxn ang="0">
                          <a:pos x="T4" y="T5"/>
                        </a:cxn>
                        <a:cxn ang="0">
                          <a:pos x="T6" y="T7"/>
                        </a:cxn>
                        <a:cxn ang="0">
                          <a:pos x="T8" y="T9"/>
                        </a:cxn>
                      </a:cxnLst>
                      <a:rect l="0" t="0" r="r" b="b"/>
                      <a:pathLst>
                        <a:path w="232" h="284">
                          <a:moveTo>
                            <a:pt x="228" y="284"/>
                          </a:moveTo>
                          <a:lnTo>
                            <a:pt x="0" y="6"/>
                          </a:lnTo>
                          <a:lnTo>
                            <a:pt x="4" y="0"/>
                          </a:lnTo>
                          <a:lnTo>
                            <a:pt x="232" y="278"/>
                          </a:lnTo>
                          <a:lnTo>
                            <a:pt x="228" y="284"/>
                          </a:lnTo>
                          <a:close/>
                        </a:path>
                      </a:pathLst>
                    </a:custGeom>
                    <a:solidFill>
                      <a:srgbClr val="5351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48" name="Freeform 537"/>
                    <p:cNvSpPr>
                      <a:spLocks noChangeAspect="1"/>
                    </p:cNvSpPr>
                    <p:nvPr/>
                  </p:nvSpPr>
                  <p:spPr bwMode="auto">
                    <a:xfrm>
                      <a:off x="2776" y="1506"/>
                      <a:ext cx="233" cy="284"/>
                    </a:xfrm>
                    <a:custGeom>
                      <a:avLst/>
                      <a:gdLst>
                        <a:gd name="T0" fmla="*/ 229 w 233"/>
                        <a:gd name="T1" fmla="*/ 284 h 284"/>
                        <a:gd name="T2" fmla="*/ 0 w 233"/>
                        <a:gd name="T3" fmla="*/ 6 h 284"/>
                        <a:gd name="T4" fmla="*/ 5 w 233"/>
                        <a:gd name="T5" fmla="*/ 0 h 284"/>
                        <a:gd name="T6" fmla="*/ 233 w 233"/>
                        <a:gd name="T7" fmla="*/ 277 h 284"/>
                        <a:gd name="T8" fmla="*/ 229 w 233"/>
                        <a:gd name="T9" fmla="*/ 284 h 284"/>
                      </a:gdLst>
                      <a:ahLst/>
                      <a:cxnLst>
                        <a:cxn ang="0">
                          <a:pos x="T0" y="T1"/>
                        </a:cxn>
                        <a:cxn ang="0">
                          <a:pos x="T2" y="T3"/>
                        </a:cxn>
                        <a:cxn ang="0">
                          <a:pos x="T4" y="T5"/>
                        </a:cxn>
                        <a:cxn ang="0">
                          <a:pos x="T6" y="T7"/>
                        </a:cxn>
                        <a:cxn ang="0">
                          <a:pos x="T8" y="T9"/>
                        </a:cxn>
                      </a:cxnLst>
                      <a:rect l="0" t="0" r="r" b="b"/>
                      <a:pathLst>
                        <a:path w="233" h="284">
                          <a:moveTo>
                            <a:pt x="229" y="284"/>
                          </a:moveTo>
                          <a:lnTo>
                            <a:pt x="0" y="6"/>
                          </a:lnTo>
                          <a:lnTo>
                            <a:pt x="5" y="0"/>
                          </a:lnTo>
                          <a:lnTo>
                            <a:pt x="233" y="277"/>
                          </a:lnTo>
                          <a:lnTo>
                            <a:pt x="229" y="284"/>
                          </a:lnTo>
                          <a:close/>
                        </a:path>
                      </a:pathLst>
                    </a:custGeom>
                    <a:solidFill>
                      <a:srgbClr val="5351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49" name="Freeform 538"/>
                    <p:cNvSpPr>
                      <a:spLocks noChangeAspect="1"/>
                    </p:cNvSpPr>
                    <p:nvPr/>
                  </p:nvSpPr>
                  <p:spPr bwMode="auto">
                    <a:xfrm>
                      <a:off x="2778" y="1505"/>
                      <a:ext cx="234" cy="282"/>
                    </a:xfrm>
                    <a:custGeom>
                      <a:avLst/>
                      <a:gdLst>
                        <a:gd name="T0" fmla="*/ 228 w 234"/>
                        <a:gd name="T1" fmla="*/ 282 h 282"/>
                        <a:gd name="T2" fmla="*/ 0 w 234"/>
                        <a:gd name="T3" fmla="*/ 4 h 282"/>
                        <a:gd name="T4" fmla="*/ 6 w 234"/>
                        <a:gd name="T5" fmla="*/ 0 h 282"/>
                        <a:gd name="T6" fmla="*/ 234 w 234"/>
                        <a:gd name="T7" fmla="*/ 275 h 282"/>
                        <a:gd name="T8" fmla="*/ 228 w 234"/>
                        <a:gd name="T9" fmla="*/ 282 h 282"/>
                      </a:gdLst>
                      <a:ahLst/>
                      <a:cxnLst>
                        <a:cxn ang="0">
                          <a:pos x="T0" y="T1"/>
                        </a:cxn>
                        <a:cxn ang="0">
                          <a:pos x="T2" y="T3"/>
                        </a:cxn>
                        <a:cxn ang="0">
                          <a:pos x="T4" y="T5"/>
                        </a:cxn>
                        <a:cxn ang="0">
                          <a:pos x="T6" y="T7"/>
                        </a:cxn>
                        <a:cxn ang="0">
                          <a:pos x="T8" y="T9"/>
                        </a:cxn>
                      </a:cxnLst>
                      <a:rect l="0" t="0" r="r" b="b"/>
                      <a:pathLst>
                        <a:path w="234" h="282">
                          <a:moveTo>
                            <a:pt x="228" y="282"/>
                          </a:moveTo>
                          <a:lnTo>
                            <a:pt x="0" y="4"/>
                          </a:lnTo>
                          <a:lnTo>
                            <a:pt x="6" y="0"/>
                          </a:lnTo>
                          <a:lnTo>
                            <a:pt x="234" y="275"/>
                          </a:lnTo>
                          <a:lnTo>
                            <a:pt x="228" y="282"/>
                          </a:lnTo>
                          <a:close/>
                        </a:path>
                      </a:pathLst>
                    </a:custGeom>
                    <a:solidFill>
                      <a:srgbClr val="5350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50" name="Freeform 539"/>
                    <p:cNvSpPr>
                      <a:spLocks noChangeAspect="1"/>
                    </p:cNvSpPr>
                    <p:nvPr/>
                  </p:nvSpPr>
                  <p:spPr bwMode="auto">
                    <a:xfrm>
                      <a:off x="2781" y="1502"/>
                      <a:ext cx="232" cy="281"/>
                    </a:xfrm>
                    <a:custGeom>
                      <a:avLst/>
                      <a:gdLst>
                        <a:gd name="T0" fmla="*/ 228 w 232"/>
                        <a:gd name="T1" fmla="*/ 281 h 281"/>
                        <a:gd name="T2" fmla="*/ 0 w 232"/>
                        <a:gd name="T3" fmla="*/ 4 h 281"/>
                        <a:gd name="T4" fmla="*/ 6 w 232"/>
                        <a:gd name="T5" fmla="*/ 0 h 281"/>
                        <a:gd name="T6" fmla="*/ 232 w 232"/>
                        <a:gd name="T7" fmla="*/ 275 h 281"/>
                        <a:gd name="T8" fmla="*/ 228 w 232"/>
                        <a:gd name="T9" fmla="*/ 281 h 281"/>
                      </a:gdLst>
                      <a:ahLst/>
                      <a:cxnLst>
                        <a:cxn ang="0">
                          <a:pos x="T0" y="T1"/>
                        </a:cxn>
                        <a:cxn ang="0">
                          <a:pos x="T2" y="T3"/>
                        </a:cxn>
                        <a:cxn ang="0">
                          <a:pos x="T4" y="T5"/>
                        </a:cxn>
                        <a:cxn ang="0">
                          <a:pos x="T6" y="T7"/>
                        </a:cxn>
                        <a:cxn ang="0">
                          <a:pos x="T8" y="T9"/>
                        </a:cxn>
                      </a:cxnLst>
                      <a:rect l="0" t="0" r="r" b="b"/>
                      <a:pathLst>
                        <a:path w="232" h="281">
                          <a:moveTo>
                            <a:pt x="228" y="281"/>
                          </a:moveTo>
                          <a:lnTo>
                            <a:pt x="0" y="4"/>
                          </a:lnTo>
                          <a:lnTo>
                            <a:pt x="6" y="0"/>
                          </a:lnTo>
                          <a:lnTo>
                            <a:pt x="232" y="275"/>
                          </a:lnTo>
                          <a:lnTo>
                            <a:pt x="228" y="281"/>
                          </a:lnTo>
                          <a:close/>
                        </a:path>
                      </a:pathLst>
                    </a:custGeom>
                    <a:solidFill>
                      <a:srgbClr val="524F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51" name="Freeform 540"/>
                    <p:cNvSpPr>
                      <a:spLocks noChangeAspect="1"/>
                    </p:cNvSpPr>
                    <p:nvPr/>
                  </p:nvSpPr>
                  <p:spPr bwMode="auto">
                    <a:xfrm>
                      <a:off x="2784" y="1500"/>
                      <a:ext cx="231" cy="280"/>
                    </a:xfrm>
                    <a:custGeom>
                      <a:avLst/>
                      <a:gdLst>
                        <a:gd name="T0" fmla="*/ 228 w 231"/>
                        <a:gd name="T1" fmla="*/ 280 h 280"/>
                        <a:gd name="T2" fmla="*/ 0 w 231"/>
                        <a:gd name="T3" fmla="*/ 5 h 280"/>
                        <a:gd name="T4" fmla="*/ 5 w 231"/>
                        <a:gd name="T5" fmla="*/ 0 h 280"/>
                        <a:gd name="T6" fmla="*/ 231 w 231"/>
                        <a:gd name="T7" fmla="*/ 276 h 280"/>
                        <a:gd name="T8" fmla="*/ 228 w 231"/>
                        <a:gd name="T9" fmla="*/ 280 h 280"/>
                      </a:gdLst>
                      <a:ahLst/>
                      <a:cxnLst>
                        <a:cxn ang="0">
                          <a:pos x="T0" y="T1"/>
                        </a:cxn>
                        <a:cxn ang="0">
                          <a:pos x="T2" y="T3"/>
                        </a:cxn>
                        <a:cxn ang="0">
                          <a:pos x="T4" y="T5"/>
                        </a:cxn>
                        <a:cxn ang="0">
                          <a:pos x="T6" y="T7"/>
                        </a:cxn>
                        <a:cxn ang="0">
                          <a:pos x="T8" y="T9"/>
                        </a:cxn>
                      </a:cxnLst>
                      <a:rect l="0" t="0" r="r" b="b"/>
                      <a:pathLst>
                        <a:path w="231" h="280">
                          <a:moveTo>
                            <a:pt x="228" y="280"/>
                          </a:moveTo>
                          <a:lnTo>
                            <a:pt x="0" y="5"/>
                          </a:lnTo>
                          <a:lnTo>
                            <a:pt x="5" y="0"/>
                          </a:lnTo>
                          <a:lnTo>
                            <a:pt x="231" y="276"/>
                          </a:lnTo>
                          <a:lnTo>
                            <a:pt x="228" y="280"/>
                          </a:lnTo>
                          <a:close/>
                        </a:path>
                      </a:pathLst>
                    </a:custGeom>
                    <a:solidFill>
                      <a:srgbClr val="514E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52" name="Freeform 541"/>
                    <p:cNvSpPr>
                      <a:spLocks noChangeAspect="1"/>
                    </p:cNvSpPr>
                    <p:nvPr/>
                  </p:nvSpPr>
                  <p:spPr bwMode="auto">
                    <a:xfrm>
                      <a:off x="2787" y="1500"/>
                      <a:ext cx="228" cy="277"/>
                    </a:xfrm>
                    <a:custGeom>
                      <a:avLst/>
                      <a:gdLst>
                        <a:gd name="T0" fmla="*/ 226 w 228"/>
                        <a:gd name="T1" fmla="*/ 277 h 277"/>
                        <a:gd name="T2" fmla="*/ 0 w 228"/>
                        <a:gd name="T3" fmla="*/ 2 h 277"/>
                        <a:gd name="T4" fmla="*/ 2 w 228"/>
                        <a:gd name="T5" fmla="*/ 0 h 277"/>
                        <a:gd name="T6" fmla="*/ 228 w 228"/>
                        <a:gd name="T7" fmla="*/ 276 h 277"/>
                        <a:gd name="T8" fmla="*/ 226 w 228"/>
                        <a:gd name="T9" fmla="*/ 277 h 277"/>
                      </a:gdLst>
                      <a:ahLst/>
                      <a:cxnLst>
                        <a:cxn ang="0">
                          <a:pos x="T0" y="T1"/>
                        </a:cxn>
                        <a:cxn ang="0">
                          <a:pos x="T2" y="T3"/>
                        </a:cxn>
                        <a:cxn ang="0">
                          <a:pos x="T4" y="T5"/>
                        </a:cxn>
                        <a:cxn ang="0">
                          <a:pos x="T6" y="T7"/>
                        </a:cxn>
                        <a:cxn ang="0">
                          <a:pos x="T8" y="T9"/>
                        </a:cxn>
                      </a:cxnLst>
                      <a:rect l="0" t="0" r="r" b="b"/>
                      <a:pathLst>
                        <a:path w="228" h="277">
                          <a:moveTo>
                            <a:pt x="226" y="277"/>
                          </a:moveTo>
                          <a:lnTo>
                            <a:pt x="0" y="2"/>
                          </a:lnTo>
                          <a:lnTo>
                            <a:pt x="2" y="0"/>
                          </a:lnTo>
                          <a:lnTo>
                            <a:pt x="228" y="276"/>
                          </a:lnTo>
                          <a:lnTo>
                            <a:pt x="226" y="277"/>
                          </a:lnTo>
                          <a:close/>
                        </a:path>
                      </a:pathLst>
                    </a:custGeom>
                    <a:solidFill>
                      <a:srgbClr val="514E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53" name="Freeform 542"/>
                    <p:cNvSpPr>
                      <a:spLocks noChangeAspect="1"/>
                    </p:cNvSpPr>
                    <p:nvPr/>
                  </p:nvSpPr>
                  <p:spPr bwMode="auto">
                    <a:xfrm>
                      <a:off x="2369" y="1500"/>
                      <a:ext cx="646" cy="772"/>
                    </a:xfrm>
                    <a:custGeom>
                      <a:avLst/>
                      <a:gdLst>
                        <a:gd name="T0" fmla="*/ 283 w 646"/>
                        <a:gd name="T1" fmla="*/ 772 h 772"/>
                        <a:gd name="T2" fmla="*/ 646 w 646"/>
                        <a:gd name="T3" fmla="*/ 276 h 772"/>
                        <a:gd name="T4" fmla="*/ 420 w 646"/>
                        <a:gd name="T5" fmla="*/ 0 h 772"/>
                        <a:gd name="T6" fmla="*/ 0 w 646"/>
                        <a:gd name="T7" fmla="*/ 427 h 772"/>
                        <a:gd name="T8" fmla="*/ 283 w 646"/>
                        <a:gd name="T9" fmla="*/ 772 h 772"/>
                      </a:gdLst>
                      <a:ahLst/>
                      <a:cxnLst>
                        <a:cxn ang="0">
                          <a:pos x="T0" y="T1"/>
                        </a:cxn>
                        <a:cxn ang="0">
                          <a:pos x="T2" y="T3"/>
                        </a:cxn>
                        <a:cxn ang="0">
                          <a:pos x="T4" y="T5"/>
                        </a:cxn>
                        <a:cxn ang="0">
                          <a:pos x="T6" y="T7"/>
                        </a:cxn>
                        <a:cxn ang="0">
                          <a:pos x="T8" y="T9"/>
                        </a:cxn>
                      </a:cxnLst>
                      <a:rect l="0" t="0" r="r" b="b"/>
                      <a:pathLst>
                        <a:path w="646" h="772">
                          <a:moveTo>
                            <a:pt x="283" y="772"/>
                          </a:moveTo>
                          <a:lnTo>
                            <a:pt x="646" y="276"/>
                          </a:lnTo>
                          <a:lnTo>
                            <a:pt x="420" y="0"/>
                          </a:lnTo>
                          <a:lnTo>
                            <a:pt x="0" y="427"/>
                          </a:lnTo>
                          <a:lnTo>
                            <a:pt x="283" y="772"/>
                          </a:lnTo>
                          <a:close/>
                        </a:path>
                      </a:pathLst>
                    </a:custGeom>
                    <a:noFill/>
                    <a:ln w="158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solidFill>
                          <a:prstClr val="black"/>
                        </a:solidFill>
                      </a:endParaRPr>
                    </a:p>
                  </p:txBody>
                </p:sp>
                <p:sp>
                  <p:nvSpPr>
                    <p:cNvPr id="1654" name="Freeform 543"/>
                    <p:cNvSpPr>
                      <a:spLocks noChangeAspect="1"/>
                    </p:cNvSpPr>
                    <p:nvPr/>
                  </p:nvSpPr>
                  <p:spPr bwMode="auto">
                    <a:xfrm>
                      <a:off x="1918" y="1926"/>
                      <a:ext cx="453" cy="1"/>
                    </a:xfrm>
                    <a:custGeom>
                      <a:avLst/>
                      <a:gdLst>
                        <a:gd name="T0" fmla="*/ 2 w 453"/>
                        <a:gd name="T1" fmla="*/ 0 h 1"/>
                        <a:gd name="T2" fmla="*/ 453 w 453"/>
                        <a:gd name="T3" fmla="*/ 0 h 1"/>
                        <a:gd name="T4" fmla="*/ 451 w 453"/>
                        <a:gd name="T5" fmla="*/ 1 h 1"/>
                        <a:gd name="T6" fmla="*/ 0 w 453"/>
                        <a:gd name="T7" fmla="*/ 1 h 1"/>
                        <a:gd name="T8" fmla="*/ 2 w 453"/>
                        <a:gd name="T9" fmla="*/ 0 h 1"/>
                      </a:gdLst>
                      <a:ahLst/>
                      <a:cxnLst>
                        <a:cxn ang="0">
                          <a:pos x="T0" y="T1"/>
                        </a:cxn>
                        <a:cxn ang="0">
                          <a:pos x="T2" y="T3"/>
                        </a:cxn>
                        <a:cxn ang="0">
                          <a:pos x="T4" y="T5"/>
                        </a:cxn>
                        <a:cxn ang="0">
                          <a:pos x="T6" y="T7"/>
                        </a:cxn>
                        <a:cxn ang="0">
                          <a:pos x="T8" y="T9"/>
                        </a:cxn>
                      </a:cxnLst>
                      <a:rect l="0" t="0" r="r" b="b"/>
                      <a:pathLst>
                        <a:path w="453" h="1">
                          <a:moveTo>
                            <a:pt x="2" y="0"/>
                          </a:moveTo>
                          <a:lnTo>
                            <a:pt x="453" y="0"/>
                          </a:lnTo>
                          <a:lnTo>
                            <a:pt x="451" y="1"/>
                          </a:lnTo>
                          <a:lnTo>
                            <a:pt x="0" y="1"/>
                          </a:lnTo>
                          <a:lnTo>
                            <a:pt x="2" y="0"/>
                          </a:lnTo>
                          <a:close/>
                        </a:path>
                      </a:pathLst>
                    </a:custGeom>
                    <a:solidFill>
                      <a:srgbClr val="D5D5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55" name="Freeform 544"/>
                    <p:cNvSpPr>
                      <a:spLocks noChangeAspect="1"/>
                    </p:cNvSpPr>
                    <p:nvPr/>
                  </p:nvSpPr>
                  <p:spPr bwMode="auto">
                    <a:xfrm>
                      <a:off x="1918" y="1924"/>
                      <a:ext cx="454" cy="3"/>
                    </a:xfrm>
                    <a:custGeom>
                      <a:avLst/>
                      <a:gdLst>
                        <a:gd name="T0" fmla="*/ 5 w 454"/>
                        <a:gd name="T1" fmla="*/ 0 h 3"/>
                        <a:gd name="T2" fmla="*/ 454 w 454"/>
                        <a:gd name="T3" fmla="*/ 0 h 3"/>
                        <a:gd name="T4" fmla="*/ 451 w 454"/>
                        <a:gd name="T5" fmla="*/ 3 h 3"/>
                        <a:gd name="T6" fmla="*/ 0 w 454"/>
                        <a:gd name="T7" fmla="*/ 3 h 3"/>
                        <a:gd name="T8" fmla="*/ 5 w 454"/>
                        <a:gd name="T9" fmla="*/ 0 h 3"/>
                      </a:gdLst>
                      <a:ahLst/>
                      <a:cxnLst>
                        <a:cxn ang="0">
                          <a:pos x="T0" y="T1"/>
                        </a:cxn>
                        <a:cxn ang="0">
                          <a:pos x="T2" y="T3"/>
                        </a:cxn>
                        <a:cxn ang="0">
                          <a:pos x="T4" y="T5"/>
                        </a:cxn>
                        <a:cxn ang="0">
                          <a:pos x="T6" y="T7"/>
                        </a:cxn>
                        <a:cxn ang="0">
                          <a:pos x="T8" y="T9"/>
                        </a:cxn>
                      </a:cxnLst>
                      <a:rect l="0" t="0" r="r" b="b"/>
                      <a:pathLst>
                        <a:path w="454" h="3">
                          <a:moveTo>
                            <a:pt x="5" y="0"/>
                          </a:moveTo>
                          <a:lnTo>
                            <a:pt x="454" y="0"/>
                          </a:lnTo>
                          <a:lnTo>
                            <a:pt x="451" y="3"/>
                          </a:lnTo>
                          <a:lnTo>
                            <a:pt x="0" y="3"/>
                          </a:lnTo>
                          <a:lnTo>
                            <a:pt x="5" y="0"/>
                          </a:lnTo>
                          <a:close/>
                        </a:path>
                      </a:pathLst>
                    </a:custGeom>
                    <a:solidFill>
                      <a:srgbClr val="D5D5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56" name="Freeform 545"/>
                    <p:cNvSpPr>
                      <a:spLocks noChangeAspect="1"/>
                    </p:cNvSpPr>
                    <p:nvPr/>
                  </p:nvSpPr>
                  <p:spPr bwMode="auto">
                    <a:xfrm>
                      <a:off x="1920" y="1923"/>
                      <a:ext cx="454" cy="3"/>
                    </a:xfrm>
                    <a:custGeom>
                      <a:avLst/>
                      <a:gdLst>
                        <a:gd name="T0" fmla="*/ 451 w 454"/>
                        <a:gd name="T1" fmla="*/ 3 h 3"/>
                        <a:gd name="T2" fmla="*/ 0 w 454"/>
                        <a:gd name="T3" fmla="*/ 3 h 3"/>
                        <a:gd name="T4" fmla="*/ 4 w 454"/>
                        <a:gd name="T5" fmla="*/ 0 h 3"/>
                        <a:gd name="T6" fmla="*/ 454 w 454"/>
                        <a:gd name="T7" fmla="*/ 0 h 3"/>
                        <a:gd name="T8" fmla="*/ 451 w 454"/>
                        <a:gd name="T9" fmla="*/ 3 h 3"/>
                      </a:gdLst>
                      <a:ahLst/>
                      <a:cxnLst>
                        <a:cxn ang="0">
                          <a:pos x="T0" y="T1"/>
                        </a:cxn>
                        <a:cxn ang="0">
                          <a:pos x="T2" y="T3"/>
                        </a:cxn>
                        <a:cxn ang="0">
                          <a:pos x="T4" y="T5"/>
                        </a:cxn>
                        <a:cxn ang="0">
                          <a:pos x="T6" y="T7"/>
                        </a:cxn>
                        <a:cxn ang="0">
                          <a:pos x="T8" y="T9"/>
                        </a:cxn>
                      </a:cxnLst>
                      <a:rect l="0" t="0" r="r" b="b"/>
                      <a:pathLst>
                        <a:path w="454" h="3">
                          <a:moveTo>
                            <a:pt x="451" y="3"/>
                          </a:moveTo>
                          <a:lnTo>
                            <a:pt x="0" y="3"/>
                          </a:lnTo>
                          <a:lnTo>
                            <a:pt x="4" y="0"/>
                          </a:lnTo>
                          <a:lnTo>
                            <a:pt x="454" y="0"/>
                          </a:lnTo>
                          <a:lnTo>
                            <a:pt x="451" y="3"/>
                          </a:lnTo>
                          <a:close/>
                        </a:path>
                      </a:pathLst>
                    </a:custGeom>
                    <a:solidFill>
                      <a:srgbClr val="D5D5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57" name="Freeform 546"/>
                    <p:cNvSpPr>
                      <a:spLocks noChangeAspect="1"/>
                    </p:cNvSpPr>
                    <p:nvPr/>
                  </p:nvSpPr>
                  <p:spPr bwMode="auto">
                    <a:xfrm>
                      <a:off x="1923" y="1920"/>
                      <a:ext cx="452" cy="4"/>
                    </a:xfrm>
                    <a:custGeom>
                      <a:avLst/>
                      <a:gdLst>
                        <a:gd name="T0" fmla="*/ 449 w 452"/>
                        <a:gd name="T1" fmla="*/ 4 h 4"/>
                        <a:gd name="T2" fmla="*/ 0 w 452"/>
                        <a:gd name="T3" fmla="*/ 4 h 4"/>
                        <a:gd name="T4" fmla="*/ 2 w 452"/>
                        <a:gd name="T5" fmla="*/ 0 h 4"/>
                        <a:gd name="T6" fmla="*/ 452 w 452"/>
                        <a:gd name="T7" fmla="*/ 0 h 4"/>
                        <a:gd name="T8" fmla="*/ 449 w 452"/>
                        <a:gd name="T9" fmla="*/ 4 h 4"/>
                      </a:gdLst>
                      <a:ahLst/>
                      <a:cxnLst>
                        <a:cxn ang="0">
                          <a:pos x="T0" y="T1"/>
                        </a:cxn>
                        <a:cxn ang="0">
                          <a:pos x="T2" y="T3"/>
                        </a:cxn>
                        <a:cxn ang="0">
                          <a:pos x="T4" y="T5"/>
                        </a:cxn>
                        <a:cxn ang="0">
                          <a:pos x="T6" y="T7"/>
                        </a:cxn>
                        <a:cxn ang="0">
                          <a:pos x="T8" y="T9"/>
                        </a:cxn>
                      </a:cxnLst>
                      <a:rect l="0" t="0" r="r" b="b"/>
                      <a:pathLst>
                        <a:path w="452" h="4">
                          <a:moveTo>
                            <a:pt x="449" y="4"/>
                          </a:moveTo>
                          <a:lnTo>
                            <a:pt x="0" y="4"/>
                          </a:lnTo>
                          <a:lnTo>
                            <a:pt x="2" y="0"/>
                          </a:lnTo>
                          <a:lnTo>
                            <a:pt x="452" y="0"/>
                          </a:lnTo>
                          <a:lnTo>
                            <a:pt x="449" y="4"/>
                          </a:lnTo>
                          <a:close/>
                        </a:path>
                      </a:pathLst>
                    </a:custGeom>
                    <a:solidFill>
                      <a:srgbClr val="D4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58" name="Freeform 547"/>
                    <p:cNvSpPr>
                      <a:spLocks noChangeAspect="1"/>
                    </p:cNvSpPr>
                    <p:nvPr/>
                  </p:nvSpPr>
                  <p:spPr bwMode="auto">
                    <a:xfrm>
                      <a:off x="1924" y="1918"/>
                      <a:ext cx="452" cy="5"/>
                    </a:xfrm>
                    <a:custGeom>
                      <a:avLst/>
                      <a:gdLst>
                        <a:gd name="T0" fmla="*/ 450 w 452"/>
                        <a:gd name="T1" fmla="*/ 5 h 5"/>
                        <a:gd name="T2" fmla="*/ 0 w 452"/>
                        <a:gd name="T3" fmla="*/ 5 h 5"/>
                        <a:gd name="T4" fmla="*/ 4 w 452"/>
                        <a:gd name="T5" fmla="*/ 0 h 5"/>
                        <a:gd name="T6" fmla="*/ 452 w 452"/>
                        <a:gd name="T7" fmla="*/ 0 h 5"/>
                        <a:gd name="T8" fmla="*/ 450 w 452"/>
                        <a:gd name="T9" fmla="*/ 5 h 5"/>
                      </a:gdLst>
                      <a:ahLst/>
                      <a:cxnLst>
                        <a:cxn ang="0">
                          <a:pos x="T0" y="T1"/>
                        </a:cxn>
                        <a:cxn ang="0">
                          <a:pos x="T2" y="T3"/>
                        </a:cxn>
                        <a:cxn ang="0">
                          <a:pos x="T4" y="T5"/>
                        </a:cxn>
                        <a:cxn ang="0">
                          <a:pos x="T6" y="T7"/>
                        </a:cxn>
                        <a:cxn ang="0">
                          <a:pos x="T8" y="T9"/>
                        </a:cxn>
                      </a:cxnLst>
                      <a:rect l="0" t="0" r="r" b="b"/>
                      <a:pathLst>
                        <a:path w="452" h="5">
                          <a:moveTo>
                            <a:pt x="450" y="5"/>
                          </a:moveTo>
                          <a:lnTo>
                            <a:pt x="0" y="5"/>
                          </a:lnTo>
                          <a:lnTo>
                            <a:pt x="4" y="0"/>
                          </a:lnTo>
                          <a:lnTo>
                            <a:pt x="452" y="0"/>
                          </a:lnTo>
                          <a:lnTo>
                            <a:pt x="450" y="5"/>
                          </a:lnTo>
                          <a:close/>
                        </a:path>
                      </a:pathLst>
                    </a:custGeom>
                    <a:solidFill>
                      <a:srgbClr val="D3D2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59" name="Freeform 548"/>
                    <p:cNvSpPr>
                      <a:spLocks noChangeAspect="1"/>
                    </p:cNvSpPr>
                    <p:nvPr/>
                  </p:nvSpPr>
                  <p:spPr bwMode="auto">
                    <a:xfrm>
                      <a:off x="1925" y="1917"/>
                      <a:ext cx="453" cy="3"/>
                    </a:xfrm>
                    <a:custGeom>
                      <a:avLst/>
                      <a:gdLst>
                        <a:gd name="T0" fmla="*/ 450 w 453"/>
                        <a:gd name="T1" fmla="*/ 3 h 3"/>
                        <a:gd name="T2" fmla="*/ 0 w 453"/>
                        <a:gd name="T3" fmla="*/ 3 h 3"/>
                        <a:gd name="T4" fmla="*/ 5 w 453"/>
                        <a:gd name="T5" fmla="*/ 0 h 3"/>
                        <a:gd name="T6" fmla="*/ 453 w 453"/>
                        <a:gd name="T7" fmla="*/ 0 h 3"/>
                        <a:gd name="T8" fmla="*/ 450 w 453"/>
                        <a:gd name="T9" fmla="*/ 3 h 3"/>
                      </a:gdLst>
                      <a:ahLst/>
                      <a:cxnLst>
                        <a:cxn ang="0">
                          <a:pos x="T0" y="T1"/>
                        </a:cxn>
                        <a:cxn ang="0">
                          <a:pos x="T2" y="T3"/>
                        </a:cxn>
                        <a:cxn ang="0">
                          <a:pos x="T4" y="T5"/>
                        </a:cxn>
                        <a:cxn ang="0">
                          <a:pos x="T6" y="T7"/>
                        </a:cxn>
                        <a:cxn ang="0">
                          <a:pos x="T8" y="T9"/>
                        </a:cxn>
                      </a:cxnLst>
                      <a:rect l="0" t="0" r="r" b="b"/>
                      <a:pathLst>
                        <a:path w="453" h="3">
                          <a:moveTo>
                            <a:pt x="450" y="3"/>
                          </a:moveTo>
                          <a:lnTo>
                            <a:pt x="0" y="3"/>
                          </a:lnTo>
                          <a:lnTo>
                            <a:pt x="5" y="0"/>
                          </a:lnTo>
                          <a:lnTo>
                            <a:pt x="453" y="0"/>
                          </a:lnTo>
                          <a:lnTo>
                            <a:pt x="450" y="3"/>
                          </a:lnTo>
                          <a:close/>
                        </a:path>
                      </a:pathLst>
                    </a:custGeom>
                    <a:solidFill>
                      <a:srgbClr val="D1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60" name="Freeform 549"/>
                    <p:cNvSpPr>
                      <a:spLocks noChangeAspect="1"/>
                    </p:cNvSpPr>
                    <p:nvPr/>
                  </p:nvSpPr>
                  <p:spPr bwMode="auto">
                    <a:xfrm>
                      <a:off x="1928" y="1916"/>
                      <a:ext cx="451" cy="2"/>
                    </a:xfrm>
                    <a:custGeom>
                      <a:avLst/>
                      <a:gdLst>
                        <a:gd name="T0" fmla="*/ 448 w 451"/>
                        <a:gd name="T1" fmla="*/ 2 h 2"/>
                        <a:gd name="T2" fmla="*/ 0 w 451"/>
                        <a:gd name="T3" fmla="*/ 2 h 2"/>
                        <a:gd name="T4" fmla="*/ 5 w 451"/>
                        <a:gd name="T5" fmla="*/ 0 h 2"/>
                        <a:gd name="T6" fmla="*/ 451 w 451"/>
                        <a:gd name="T7" fmla="*/ 0 h 2"/>
                        <a:gd name="T8" fmla="*/ 448 w 451"/>
                        <a:gd name="T9" fmla="*/ 2 h 2"/>
                      </a:gdLst>
                      <a:ahLst/>
                      <a:cxnLst>
                        <a:cxn ang="0">
                          <a:pos x="T0" y="T1"/>
                        </a:cxn>
                        <a:cxn ang="0">
                          <a:pos x="T2" y="T3"/>
                        </a:cxn>
                        <a:cxn ang="0">
                          <a:pos x="T4" y="T5"/>
                        </a:cxn>
                        <a:cxn ang="0">
                          <a:pos x="T6" y="T7"/>
                        </a:cxn>
                        <a:cxn ang="0">
                          <a:pos x="T8" y="T9"/>
                        </a:cxn>
                      </a:cxnLst>
                      <a:rect l="0" t="0" r="r" b="b"/>
                      <a:pathLst>
                        <a:path w="451" h="2">
                          <a:moveTo>
                            <a:pt x="448" y="2"/>
                          </a:moveTo>
                          <a:lnTo>
                            <a:pt x="0" y="2"/>
                          </a:lnTo>
                          <a:lnTo>
                            <a:pt x="5" y="0"/>
                          </a:lnTo>
                          <a:lnTo>
                            <a:pt x="451" y="0"/>
                          </a:lnTo>
                          <a:lnTo>
                            <a:pt x="448" y="2"/>
                          </a:lnTo>
                          <a:close/>
                        </a:path>
                      </a:pathLst>
                    </a:custGeom>
                    <a:solidFill>
                      <a:srgbClr val="D0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61" name="Freeform 550"/>
                    <p:cNvSpPr>
                      <a:spLocks noChangeAspect="1"/>
                    </p:cNvSpPr>
                    <p:nvPr/>
                  </p:nvSpPr>
                  <p:spPr bwMode="auto">
                    <a:xfrm>
                      <a:off x="1930" y="1914"/>
                      <a:ext cx="452" cy="3"/>
                    </a:xfrm>
                    <a:custGeom>
                      <a:avLst/>
                      <a:gdLst>
                        <a:gd name="T0" fmla="*/ 448 w 452"/>
                        <a:gd name="T1" fmla="*/ 3 h 3"/>
                        <a:gd name="T2" fmla="*/ 0 w 452"/>
                        <a:gd name="T3" fmla="*/ 3 h 3"/>
                        <a:gd name="T4" fmla="*/ 4 w 452"/>
                        <a:gd name="T5" fmla="*/ 0 h 3"/>
                        <a:gd name="T6" fmla="*/ 452 w 452"/>
                        <a:gd name="T7" fmla="*/ 0 h 3"/>
                        <a:gd name="T8" fmla="*/ 448 w 452"/>
                        <a:gd name="T9" fmla="*/ 3 h 3"/>
                      </a:gdLst>
                      <a:ahLst/>
                      <a:cxnLst>
                        <a:cxn ang="0">
                          <a:pos x="T0" y="T1"/>
                        </a:cxn>
                        <a:cxn ang="0">
                          <a:pos x="T2" y="T3"/>
                        </a:cxn>
                        <a:cxn ang="0">
                          <a:pos x="T4" y="T5"/>
                        </a:cxn>
                        <a:cxn ang="0">
                          <a:pos x="T6" y="T7"/>
                        </a:cxn>
                        <a:cxn ang="0">
                          <a:pos x="T8" y="T9"/>
                        </a:cxn>
                      </a:cxnLst>
                      <a:rect l="0" t="0" r="r" b="b"/>
                      <a:pathLst>
                        <a:path w="452" h="3">
                          <a:moveTo>
                            <a:pt x="448" y="3"/>
                          </a:moveTo>
                          <a:lnTo>
                            <a:pt x="0" y="3"/>
                          </a:lnTo>
                          <a:lnTo>
                            <a:pt x="4" y="0"/>
                          </a:lnTo>
                          <a:lnTo>
                            <a:pt x="452" y="0"/>
                          </a:lnTo>
                          <a:lnTo>
                            <a:pt x="448" y="3"/>
                          </a:lnTo>
                          <a:close/>
                        </a:path>
                      </a:pathLst>
                    </a:custGeom>
                    <a:solidFill>
                      <a:srgbClr val="CF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62" name="Freeform 551"/>
                    <p:cNvSpPr>
                      <a:spLocks noChangeAspect="1"/>
                    </p:cNvSpPr>
                    <p:nvPr/>
                  </p:nvSpPr>
                  <p:spPr bwMode="auto">
                    <a:xfrm>
                      <a:off x="1933" y="1913"/>
                      <a:ext cx="451" cy="3"/>
                    </a:xfrm>
                    <a:custGeom>
                      <a:avLst/>
                      <a:gdLst>
                        <a:gd name="T0" fmla="*/ 446 w 451"/>
                        <a:gd name="T1" fmla="*/ 3 h 3"/>
                        <a:gd name="T2" fmla="*/ 0 w 451"/>
                        <a:gd name="T3" fmla="*/ 3 h 3"/>
                        <a:gd name="T4" fmla="*/ 2 w 451"/>
                        <a:gd name="T5" fmla="*/ 0 h 3"/>
                        <a:gd name="T6" fmla="*/ 451 w 451"/>
                        <a:gd name="T7" fmla="*/ 0 h 3"/>
                        <a:gd name="T8" fmla="*/ 446 w 451"/>
                        <a:gd name="T9" fmla="*/ 3 h 3"/>
                      </a:gdLst>
                      <a:ahLst/>
                      <a:cxnLst>
                        <a:cxn ang="0">
                          <a:pos x="T0" y="T1"/>
                        </a:cxn>
                        <a:cxn ang="0">
                          <a:pos x="T2" y="T3"/>
                        </a:cxn>
                        <a:cxn ang="0">
                          <a:pos x="T4" y="T5"/>
                        </a:cxn>
                        <a:cxn ang="0">
                          <a:pos x="T6" y="T7"/>
                        </a:cxn>
                        <a:cxn ang="0">
                          <a:pos x="T8" y="T9"/>
                        </a:cxn>
                      </a:cxnLst>
                      <a:rect l="0" t="0" r="r" b="b"/>
                      <a:pathLst>
                        <a:path w="451" h="3">
                          <a:moveTo>
                            <a:pt x="446" y="3"/>
                          </a:moveTo>
                          <a:lnTo>
                            <a:pt x="0" y="3"/>
                          </a:lnTo>
                          <a:lnTo>
                            <a:pt x="2" y="0"/>
                          </a:lnTo>
                          <a:lnTo>
                            <a:pt x="451" y="0"/>
                          </a:lnTo>
                          <a:lnTo>
                            <a:pt x="446" y="3"/>
                          </a:lnTo>
                          <a:close/>
                        </a:path>
                      </a:pathLst>
                    </a:custGeom>
                    <a:solidFill>
                      <a:srgbClr val="CECE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63" name="Freeform 552"/>
                    <p:cNvSpPr>
                      <a:spLocks noChangeAspect="1"/>
                    </p:cNvSpPr>
                    <p:nvPr/>
                  </p:nvSpPr>
                  <p:spPr bwMode="auto">
                    <a:xfrm>
                      <a:off x="1934" y="1911"/>
                      <a:ext cx="451" cy="3"/>
                    </a:xfrm>
                    <a:custGeom>
                      <a:avLst/>
                      <a:gdLst>
                        <a:gd name="T0" fmla="*/ 448 w 451"/>
                        <a:gd name="T1" fmla="*/ 3 h 3"/>
                        <a:gd name="T2" fmla="*/ 0 w 451"/>
                        <a:gd name="T3" fmla="*/ 3 h 3"/>
                        <a:gd name="T4" fmla="*/ 4 w 451"/>
                        <a:gd name="T5" fmla="*/ 0 h 3"/>
                        <a:gd name="T6" fmla="*/ 451 w 451"/>
                        <a:gd name="T7" fmla="*/ 0 h 3"/>
                        <a:gd name="T8" fmla="*/ 448 w 451"/>
                        <a:gd name="T9" fmla="*/ 3 h 3"/>
                      </a:gdLst>
                      <a:ahLst/>
                      <a:cxnLst>
                        <a:cxn ang="0">
                          <a:pos x="T0" y="T1"/>
                        </a:cxn>
                        <a:cxn ang="0">
                          <a:pos x="T2" y="T3"/>
                        </a:cxn>
                        <a:cxn ang="0">
                          <a:pos x="T4" y="T5"/>
                        </a:cxn>
                        <a:cxn ang="0">
                          <a:pos x="T6" y="T7"/>
                        </a:cxn>
                        <a:cxn ang="0">
                          <a:pos x="T8" y="T9"/>
                        </a:cxn>
                      </a:cxnLst>
                      <a:rect l="0" t="0" r="r" b="b"/>
                      <a:pathLst>
                        <a:path w="451" h="3">
                          <a:moveTo>
                            <a:pt x="448" y="3"/>
                          </a:moveTo>
                          <a:lnTo>
                            <a:pt x="0" y="3"/>
                          </a:lnTo>
                          <a:lnTo>
                            <a:pt x="4" y="0"/>
                          </a:lnTo>
                          <a:lnTo>
                            <a:pt x="451" y="0"/>
                          </a:lnTo>
                          <a:lnTo>
                            <a:pt x="448" y="3"/>
                          </a:lnTo>
                          <a:close/>
                        </a:path>
                      </a:pathLst>
                    </a:custGeom>
                    <a:solidFill>
                      <a:srgbClr val="CECE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64" name="Freeform 553"/>
                    <p:cNvSpPr>
                      <a:spLocks noChangeAspect="1"/>
                    </p:cNvSpPr>
                    <p:nvPr/>
                  </p:nvSpPr>
                  <p:spPr bwMode="auto">
                    <a:xfrm>
                      <a:off x="1935" y="1908"/>
                      <a:ext cx="452" cy="5"/>
                    </a:xfrm>
                    <a:custGeom>
                      <a:avLst/>
                      <a:gdLst>
                        <a:gd name="T0" fmla="*/ 449 w 452"/>
                        <a:gd name="T1" fmla="*/ 5 h 5"/>
                        <a:gd name="T2" fmla="*/ 0 w 452"/>
                        <a:gd name="T3" fmla="*/ 5 h 5"/>
                        <a:gd name="T4" fmla="*/ 5 w 452"/>
                        <a:gd name="T5" fmla="*/ 0 h 5"/>
                        <a:gd name="T6" fmla="*/ 452 w 452"/>
                        <a:gd name="T7" fmla="*/ 0 h 5"/>
                        <a:gd name="T8" fmla="*/ 449 w 452"/>
                        <a:gd name="T9" fmla="*/ 5 h 5"/>
                      </a:gdLst>
                      <a:ahLst/>
                      <a:cxnLst>
                        <a:cxn ang="0">
                          <a:pos x="T0" y="T1"/>
                        </a:cxn>
                        <a:cxn ang="0">
                          <a:pos x="T2" y="T3"/>
                        </a:cxn>
                        <a:cxn ang="0">
                          <a:pos x="T4" y="T5"/>
                        </a:cxn>
                        <a:cxn ang="0">
                          <a:pos x="T6" y="T7"/>
                        </a:cxn>
                        <a:cxn ang="0">
                          <a:pos x="T8" y="T9"/>
                        </a:cxn>
                      </a:cxnLst>
                      <a:rect l="0" t="0" r="r" b="b"/>
                      <a:pathLst>
                        <a:path w="452" h="5">
                          <a:moveTo>
                            <a:pt x="449" y="5"/>
                          </a:moveTo>
                          <a:lnTo>
                            <a:pt x="0" y="5"/>
                          </a:lnTo>
                          <a:lnTo>
                            <a:pt x="5" y="0"/>
                          </a:lnTo>
                          <a:lnTo>
                            <a:pt x="452" y="0"/>
                          </a:lnTo>
                          <a:lnTo>
                            <a:pt x="449" y="5"/>
                          </a:lnTo>
                          <a:close/>
                        </a:path>
                      </a:pathLst>
                    </a:custGeom>
                    <a:solidFill>
                      <a:srgbClr val="CDCD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65" name="Freeform 554"/>
                    <p:cNvSpPr>
                      <a:spLocks noChangeAspect="1"/>
                    </p:cNvSpPr>
                    <p:nvPr/>
                  </p:nvSpPr>
                  <p:spPr bwMode="auto">
                    <a:xfrm>
                      <a:off x="1938" y="1907"/>
                      <a:ext cx="450" cy="4"/>
                    </a:xfrm>
                    <a:custGeom>
                      <a:avLst/>
                      <a:gdLst>
                        <a:gd name="T0" fmla="*/ 447 w 450"/>
                        <a:gd name="T1" fmla="*/ 4 h 4"/>
                        <a:gd name="T2" fmla="*/ 0 w 450"/>
                        <a:gd name="T3" fmla="*/ 4 h 4"/>
                        <a:gd name="T4" fmla="*/ 5 w 450"/>
                        <a:gd name="T5" fmla="*/ 0 h 4"/>
                        <a:gd name="T6" fmla="*/ 450 w 450"/>
                        <a:gd name="T7" fmla="*/ 0 h 4"/>
                        <a:gd name="T8" fmla="*/ 447 w 450"/>
                        <a:gd name="T9" fmla="*/ 4 h 4"/>
                      </a:gdLst>
                      <a:ahLst/>
                      <a:cxnLst>
                        <a:cxn ang="0">
                          <a:pos x="T0" y="T1"/>
                        </a:cxn>
                        <a:cxn ang="0">
                          <a:pos x="T2" y="T3"/>
                        </a:cxn>
                        <a:cxn ang="0">
                          <a:pos x="T4" y="T5"/>
                        </a:cxn>
                        <a:cxn ang="0">
                          <a:pos x="T6" y="T7"/>
                        </a:cxn>
                        <a:cxn ang="0">
                          <a:pos x="T8" y="T9"/>
                        </a:cxn>
                      </a:cxnLst>
                      <a:rect l="0" t="0" r="r" b="b"/>
                      <a:pathLst>
                        <a:path w="450" h="4">
                          <a:moveTo>
                            <a:pt x="447" y="4"/>
                          </a:moveTo>
                          <a:lnTo>
                            <a:pt x="0" y="4"/>
                          </a:lnTo>
                          <a:lnTo>
                            <a:pt x="5" y="0"/>
                          </a:lnTo>
                          <a:lnTo>
                            <a:pt x="450" y="0"/>
                          </a:lnTo>
                          <a:lnTo>
                            <a:pt x="447" y="4"/>
                          </a:lnTo>
                          <a:close/>
                        </a:path>
                      </a:pathLst>
                    </a:custGeom>
                    <a:solidFill>
                      <a:srgbClr val="CCCC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66" name="Freeform 555"/>
                    <p:cNvSpPr>
                      <a:spLocks noChangeAspect="1"/>
                    </p:cNvSpPr>
                    <p:nvPr/>
                  </p:nvSpPr>
                  <p:spPr bwMode="auto">
                    <a:xfrm>
                      <a:off x="1940" y="1905"/>
                      <a:ext cx="449" cy="3"/>
                    </a:xfrm>
                    <a:custGeom>
                      <a:avLst/>
                      <a:gdLst>
                        <a:gd name="T0" fmla="*/ 447 w 449"/>
                        <a:gd name="T1" fmla="*/ 3 h 3"/>
                        <a:gd name="T2" fmla="*/ 0 w 449"/>
                        <a:gd name="T3" fmla="*/ 3 h 3"/>
                        <a:gd name="T4" fmla="*/ 4 w 449"/>
                        <a:gd name="T5" fmla="*/ 0 h 3"/>
                        <a:gd name="T6" fmla="*/ 449 w 449"/>
                        <a:gd name="T7" fmla="*/ 0 h 3"/>
                        <a:gd name="T8" fmla="*/ 447 w 449"/>
                        <a:gd name="T9" fmla="*/ 3 h 3"/>
                      </a:gdLst>
                      <a:ahLst/>
                      <a:cxnLst>
                        <a:cxn ang="0">
                          <a:pos x="T0" y="T1"/>
                        </a:cxn>
                        <a:cxn ang="0">
                          <a:pos x="T2" y="T3"/>
                        </a:cxn>
                        <a:cxn ang="0">
                          <a:pos x="T4" y="T5"/>
                        </a:cxn>
                        <a:cxn ang="0">
                          <a:pos x="T6" y="T7"/>
                        </a:cxn>
                        <a:cxn ang="0">
                          <a:pos x="T8" y="T9"/>
                        </a:cxn>
                      </a:cxnLst>
                      <a:rect l="0" t="0" r="r" b="b"/>
                      <a:pathLst>
                        <a:path w="449" h="3">
                          <a:moveTo>
                            <a:pt x="447" y="3"/>
                          </a:moveTo>
                          <a:lnTo>
                            <a:pt x="0" y="3"/>
                          </a:lnTo>
                          <a:lnTo>
                            <a:pt x="4" y="0"/>
                          </a:lnTo>
                          <a:lnTo>
                            <a:pt x="449" y="0"/>
                          </a:lnTo>
                          <a:lnTo>
                            <a:pt x="447" y="3"/>
                          </a:lnTo>
                          <a:close/>
                        </a:path>
                      </a:pathLst>
                    </a:custGeom>
                    <a:solidFill>
                      <a:srgbClr val="CBCB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67" name="Freeform 556"/>
                    <p:cNvSpPr>
                      <a:spLocks noChangeAspect="1"/>
                    </p:cNvSpPr>
                    <p:nvPr/>
                  </p:nvSpPr>
                  <p:spPr bwMode="auto">
                    <a:xfrm>
                      <a:off x="1943" y="1904"/>
                      <a:ext cx="448" cy="3"/>
                    </a:xfrm>
                    <a:custGeom>
                      <a:avLst/>
                      <a:gdLst>
                        <a:gd name="T0" fmla="*/ 445 w 448"/>
                        <a:gd name="T1" fmla="*/ 3 h 3"/>
                        <a:gd name="T2" fmla="*/ 0 w 448"/>
                        <a:gd name="T3" fmla="*/ 3 h 3"/>
                        <a:gd name="T4" fmla="*/ 3 w 448"/>
                        <a:gd name="T5" fmla="*/ 0 h 3"/>
                        <a:gd name="T6" fmla="*/ 448 w 448"/>
                        <a:gd name="T7" fmla="*/ 0 h 3"/>
                        <a:gd name="T8" fmla="*/ 445 w 448"/>
                        <a:gd name="T9" fmla="*/ 3 h 3"/>
                      </a:gdLst>
                      <a:ahLst/>
                      <a:cxnLst>
                        <a:cxn ang="0">
                          <a:pos x="T0" y="T1"/>
                        </a:cxn>
                        <a:cxn ang="0">
                          <a:pos x="T2" y="T3"/>
                        </a:cxn>
                        <a:cxn ang="0">
                          <a:pos x="T4" y="T5"/>
                        </a:cxn>
                        <a:cxn ang="0">
                          <a:pos x="T6" y="T7"/>
                        </a:cxn>
                        <a:cxn ang="0">
                          <a:pos x="T8" y="T9"/>
                        </a:cxn>
                      </a:cxnLst>
                      <a:rect l="0" t="0" r="r" b="b"/>
                      <a:pathLst>
                        <a:path w="448" h="3">
                          <a:moveTo>
                            <a:pt x="445" y="3"/>
                          </a:moveTo>
                          <a:lnTo>
                            <a:pt x="0" y="3"/>
                          </a:lnTo>
                          <a:lnTo>
                            <a:pt x="3" y="0"/>
                          </a:lnTo>
                          <a:lnTo>
                            <a:pt x="448" y="0"/>
                          </a:lnTo>
                          <a:lnTo>
                            <a:pt x="445" y="3"/>
                          </a:lnTo>
                          <a:close/>
                        </a:path>
                      </a:pathLst>
                    </a:custGeom>
                    <a:solidFill>
                      <a:srgbClr val="CB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68" name="Freeform 557"/>
                    <p:cNvSpPr>
                      <a:spLocks noChangeAspect="1"/>
                    </p:cNvSpPr>
                    <p:nvPr/>
                  </p:nvSpPr>
                  <p:spPr bwMode="auto">
                    <a:xfrm>
                      <a:off x="1944" y="1903"/>
                      <a:ext cx="450" cy="2"/>
                    </a:xfrm>
                    <a:custGeom>
                      <a:avLst/>
                      <a:gdLst>
                        <a:gd name="T0" fmla="*/ 445 w 450"/>
                        <a:gd name="T1" fmla="*/ 2 h 2"/>
                        <a:gd name="T2" fmla="*/ 0 w 450"/>
                        <a:gd name="T3" fmla="*/ 2 h 2"/>
                        <a:gd name="T4" fmla="*/ 4 w 450"/>
                        <a:gd name="T5" fmla="*/ 0 h 2"/>
                        <a:gd name="T6" fmla="*/ 450 w 450"/>
                        <a:gd name="T7" fmla="*/ 0 h 2"/>
                        <a:gd name="T8" fmla="*/ 445 w 450"/>
                        <a:gd name="T9" fmla="*/ 2 h 2"/>
                      </a:gdLst>
                      <a:ahLst/>
                      <a:cxnLst>
                        <a:cxn ang="0">
                          <a:pos x="T0" y="T1"/>
                        </a:cxn>
                        <a:cxn ang="0">
                          <a:pos x="T2" y="T3"/>
                        </a:cxn>
                        <a:cxn ang="0">
                          <a:pos x="T4" y="T5"/>
                        </a:cxn>
                        <a:cxn ang="0">
                          <a:pos x="T6" y="T7"/>
                        </a:cxn>
                        <a:cxn ang="0">
                          <a:pos x="T8" y="T9"/>
                        </a:cxn>
                      </a:cxnLst>
                      <a:rect l="0" t="0" r="r" b="b"/>
                      <a:pathLst>
                        <a:path w="450" h="2">
                          <a:moveTo>
                            <a:pt x="445" y="2"/>
                          </a:moveTo>
                          <a:lnTo>
                            <a:pt x="0" y="2"/>
                          </a:lnTo>
                          <a:lnTo>
                            <a:pt x="4" y="0"/>
                          </a:lnTo>
                          <a:lnTo>
                            <a:pt x="450" y="0"/>
                          </a:lnTo>
                          <a:lnTo>
                            <a:pt x="445" y="2"/>
                          </a:lnTo>
                          <a:close/>
                        </a:path>
                      </a:pathLst>
                    </a:custGeom>
                    <a:solidFill>
                      <a:srgbClr val="CA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69" name="Freeform 558"/>
                    <p:cNvSpPr>
                      <a:spLocks noChangeAspect="1"/>
                    </p:cNvSpPr>
                    <p:nvPr/>
                  </p:nvSpPr>
                  <p:spPr bwMode="auto">
                    <a:xfrm>
                      <a:off x="1946" y="1901"/>
                      <a:ext cx="449" cy="3"/>
                    </a:xfrm>
                    <a:custGeom>
                      <a:avLst/>
                      <a:gdLst>
                        <a:gd name="T0" fmla="*/ 445 w 449"/>
                        <a:gd name="T1" fmla="*/ 3 h 3"/>
                        <a:gd name="T2" fmla="*/ 0 w 449"/>
                        <a:gd name="T3" fmla="*/ 3 h 3"/>
                        <a:gd name="T4" fmla="*/ 4 w 449"/>
                        <a:gd name="T5" fmla="*/ 0 h 3"/>
                        <a:gd name="T6" fmla="*/ 449 w 449"/>
                        <a:gd name="T7" fmla="*/ 0 h 3"/>
                        <a:gd name="T8" fmla="*/ 445 w 449"/>
                        <a:gd name="T9" fmla="*/ 3 h 3"/>
                      </a:gdLst>
                      <a:ahLst/>
                      <a:cxnLst>
                        <a:cxn ang="0">
                          <a:pos x="T0" y="T1"/>
                        </a:cxn>
                        <a:cxn ang="0">
                          <a:pos x="T2" y="T3"/>
                        </a:cxn>
                        <a:cxn ang="0">
                          <a:pos x="T4" y="T5"/>
                        </a:cxn>
                        <a:cxn ang="0">
                          <a:pos x="T6" y="T7"/>
                        </a:cxn>
                        <a:cxn ang="0">
                          <a:pos x="T8" y="T9"/>
                        </a:cxn>
                      </a:cxnLst>
                      <a:rect l="0" t="0" r="r" b="b"/>
                      <a:pathLst>
                        <a:path w="449" h="3">
                          <a:moveTo>
                            <a:pt x="445" y="3"/>
                          </a:moveTo>
                          <a:lnTo>
                            <a:pt x="0" y="3"/>
                          </a:lnTo>
                          <a:lnTo>
                            <a:pt x="4" y="0"/>
                          </a:lnTo>
                          <a:lnTo>
                            <a:pt x="449" y="0"/>
                          </a:lnTo>
                          <a:lnTo>
                            <a:pt x="445" y="3"/>
                          </a:lnTo>
                          <a:close/>
                        </a:path>
                      </a:pathLst>
                    </a:custGeom>
                    <a:solidFill>
                      <a:srgbClr val="C9C8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70" name="Freeform 559"/>
                    <p:cNvSpPr>
                      <a:spLocks noChangeAspect="1"/>
                    </p:cNvSpPr>
                    <p:nvPr/>
                  </p:nvSpPr>
                  <p:spPr bwMode="auto">
                    <a:xfrm>
                      <a:off x="1948" y="1898"/>
                      <a:ext cx="449" cy="5"/>
                    </a:xfrm>
                    <a:custGeom>
                      <a:avLst/>
                      <a:gdLst>
                        <a:gd name="T0" fmla="*/ 446 w 449"/>
                        <a:gd name="T1" fmla="*/ 5 h 5"/>
                        <a:gd name="T2" fmla="*/ 0 w 449"/>
                        <a:gd name="T3" fmla="*/ 5 h 5"/>
                        <a:gd name="T4" fmla="*/ 3 w 449"/>
                        <a:gd name="T5" fmla="*/ 0 h 5"/>
                        <a:gd name="T6" fmla="*/ 449 w 449"/>
                        <a:gd name="T7" fmla="*/ 0 h 5"/>
                        <a:gd name="T8" fmla="*/ 446 w 449"/>
                        <a:gd name="T9" fmla="*/ 5 h 5"/>
                      </a:gdLst>
                      <a:ahLst/>
                      <a:cxnLst>
                        <a:cxn ang="0">
                          <a:pos x="T0" y="T1"/>
                        </a:cxn>
                        <a:cxn ang="0">
                          <a:pos x="T2" y="T3"/>
                        </a:cxn>
                        <a:cxn ang="0">
                          <a:pos x="T4" y="T5"/>
                        </a:cxn>
                        <a:cxn ang="0">
                          <a:pos x="T6" y="T7"/>
                        </a:cxn>
                        <a:cxn ang="0">
                          <a:pos x="T8" y="T9"/>
                        </a:cxn>
                      </a:cxnLst>
                      <a:rect l="0" t="0" r="r" b="b"/>
                      <a:pathLst>
                        <a:path w="449" h="5">
                          <a:moveTo>
                            <a:pt x="446" y="5"/>
                          </a:moveTo>
                          <a:lnTo>
                            <a:pt x="0" y="5"/>
                          </a:lnTo>
                          <a:lnTo>
                            <a:pt x="3" y="0"/>
                          </a:lnTo>
                          <a:lnTo>
                            <a:pt x="449" y="0"/>
                          </a:lnTo>
                          <a:lnTo>
                            <a:pt x="446" y="5"/>
                          </a:lnTo>
                          <a:close/>
                        </a:path>
                      </a:pathLst>
                    </a:custGeom>
                    <a:solidFill>
                      <a:srgbClr val="C8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71" name="Freeform 560"/>
                    <p:cNvSpPr>
                      <a:spLocks noChangeAspect="1"/>
                    </p:cNvSpPr>
                    <p:nvPr/>
                  </p:nvSpPr>
                  <p:spPr bwMode="auto">
                    <a:xfrm>
                      <a:off x="1950" y="1897"/>
                      <a:ext cx="448" cy="4"/>
                    </a:xfrm>
                    <a:custGeom>
                      <a:avLst/>
                      <a:gdLst>
                        <a:gd name="T0" fmla="*/ 445 w 448"/>
                        <a:gd name="T1" fmla="*/ 4 h 4"/>
                        <a:gd name="T2" fmla="*/ 0 w 448"/>
                        <a:gd name="T3" fmla="*/ 4 h 4"/>
                        <a:gd name="T4" fmla="*/ 4 w 448"/>
                        <a:gd name="T5" fmla="*/ 0 h 4"/>
                        <a:gd name="T6" fmla="*/ 448 w 448"/>
                        <a:gd name="T7" fmla="*/ 0 h 4"/>
                        <a:gd name="T8" fmla="*/ 445 w 448"/>
                        <a:gd name="T9" fmla="*/ 4 h 4"/>
                      </a:gdLst>
                      <a:ahLst/>
                      <a:cxnLst>
                        <a:cxn ang="0">
                          <a:pos x="T0" y="T1"/>
                        </a:cxn>
                        <a:cxn ang="0">
                          <a:pos x="T2" y="T3"/>
                        </a:cxn>
                        <a:cxn ang="0">
                          <a:pos x="T4" y="T5"/>
                        </a:cxn>
                        <a:cxn ang="0">
                          <a:pos x="T6" y="T7"/>
                        </a:cxn>
                        <a:cxn ang="0">
                          <a:pos x="T8" y="T9"/>
                        </a:cxn>
                      </a:cxnLst>
                      <a:rect l="0" t="0" r="r" b="b"/>
                      <a:pathLst>
                        <a:path w="448" h="4">
                          <a:moveTo>
                            <a:pt x="445" y="4"/>
                          </a:moveTo>
                          <a:lnTo>
                            <a:pt x="0" y="4"/>
                          </a:lnTo>
                          <a:lnTo>
                            <a:pt x="4" y="0"/>
                          </a:lnTo>
                          <a:lnTo>
                            <a:pt x="448" y="0"/>
                          </a:lnTo>
                          <a:lnTo>
                            <a:pt x="445" y="4"/>
                          </a:lnTo>
                          <a:close/>
                        </a:path>
                      </a:pathLst>
                    </a:custGeom>
                    <a:solidFill>
                      <a:srgbClr val="C8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72" name="Freeform 561"/>
                    <p:cNvSpPr>
                      <a:spLocks noChangeAspect="1"/>
                    </p:cNvSpPr>
                    <p:nvPr/>
                  </p:nvSpPr>
                  <p:spPr bwMode="auto">
                    <a:xfrm>
                      <a:off x="1951" y="1895"/>
                      <a:ext cx="448" cy="3"/>
                    </a:xfrm>
                    <a:custGeom>
                      <a:avLst/>
                      <a:gdLst>
                        <a:gd name="T0" fmla="*/ 446 w 448"/>
                        <a:gd name="T1" fmla="*/ 3 h 3"/>
                        <a:gd name="T2" fmla="*/ 0 w 448"/>
                        <a:gd name="T3" fmla="*/ 3 h 3"/>
                        <a:gd name="T4" fmla="*/ 5 w 448"/>
                        <a:gd name="T5" fmla="*/ 0 h 3"/>
                        <a:gd name="T6" fmla="*/ 448 w 448"/>
                        <a:gd name="T7" fmla="*/ 0 h 3"/>
                        <a:gd name="T8" fmla="*/ 446 w 448"/>
                        <a:gd name="T9" fmla="*/ 3 h 3"/>
                      </a:gdLst>
                      <a:ahLst/>
                      <a:cxnLst>
                        <a:cxn ang="0">
                          <a:pos x="T0" y="T1"/>
                        </a:cxn>
                        <a:cxn ang="0">
                          <a:pos x="T2" y="T3"/>
                        </a:cxn>
                        <a:cxn ang="0">
                          <a:pos x="T4" y="T5"/>
                        </a:cxn>
                        <a:cxn ang="0">
                          <a:pos x="T6" y="T7"/>
                        </a:cxn>
                        <a:cxn ang="0">
                          <a:pos x="T8" y="T9"/>
                        </a:cxn>
                      </a:cxnLst>
                      <a:rect l="0" t="0" r="r" b="b"/>
                      <a:pathLst>
                        <a:path w="448" h="3">
                          <a:moveTo>
                            <a:pt x="446" y="3"/>
                          </a:moveTo>
                          <a:lnTo>
                            <a:pt x="0" y="3"/>
                          </a:lnTo>
                          <a:lnTo>
                            <a:pt x="5" y="0"/>
                          </a:lnTo>
                          <a:lnTo>
                            <a:pt x="448" y="0"/>
                          </a:lnTo>
                          <a:lnTo>
                            <a:pt x="446" y="3"/>
                          </a:lnTo>
                          <a:close/>
                        </a:path>
                      </a:pathLst>
                    </a:custGeom>
                    <a:solidFill>
                      <a:srgbClr val="C7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73" name="Freeform 562"/>
                    <p:cNvSpPr>
                      <a:spLocks noChangeAspect="1"/>
                    </p:cNvSpPr>
                    <p:nvPr/>
                  </p:nvSpPr>
                  <p:spPr bwMode="auto">
                    <a:xfrm>
                      <a:off x="1954" y="1894"/>
                      <a:ext cx="447" cy="3"/>
                    </a:xfrm>
                    <a:custGeom>
                      <a:avLst/>
                      <a:gdLst>
                        <a:gd name="T0" fmla="*/ 444 w 447"/>
                        <a:gd name="T1" fmla="*/ 3 h 3"/>
                        <a:gd name="T2" fmla="*/ 0 w 447"/>
                        <a:gd name="T3" fmla="*/ 3 h 3"/>
                        <a:gd name="T4" fmla="*/ 5 w 447"/>
                        <a:gd name="T5" fmla="*/ 0 h 3"/>
                        <a:gd name="T6" fmla="*/ 447 w 447"/>
                        <a:gd name="T7" fmla="*/ 0 h 3"/>
                        <a:gd name="T8" fmla="*/ 444 w 447"/>
                        <a:gd name="T9" fmla="*/ 3 h 3"/>
                      </a:gdLst>
                      <a:ahLst/>
                      <a:cxnLst>
                        <a:cxn ang="0">
                          <a:pos x="T0" y="T1"/>
                        </a:cxn>
                        <a:cxn ang="0">
                          <a:pos x="T2" y="T3"/>
                        </a:cxn>
                        <a:cxn ang="0">
                          <a:pos x="T4" y="T5"/>
                        </a:cxn>
                        <a:cxn ang="0">
                          <a:pos x="T6" y="T7"/>
                        </a:cxn>
                        <a:cxn ang="0">
                          <a:pos x="T8" y="T9"/>
                        </a:cxn>
                      </a:cxnLst>
                      <a:rect l="0" t="0" r="r" b="b"/>
                      <a:pathLst>
                        <a:path w="447" h="3">
                          <a:moveTo>
                            <a:pt x="444" y="3"/>
                          </a:moveTo>
                          <a:lnTo>
                            <a:pt x="0" y="3"/>
                          </a:lnTo>
                          <a:lnTo>
                            <a:pt x="5" y="0"/>
                          </a:lnTo>
                          <a:lnTo>
                            <a:pt x="447" y="0"/>
                          </a:lnTo>
                          <a:lnTo>
                            <a:pt x="444" y="3"/>
                          </a:lnTo>
                          <a:close/>
                        </a:path>
                      </a:pathLst>
                    </a:custGeom>
                    <a:solidFill>
                      <a:srgbClr val="C6C5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74" name="Freeform 563"/>
                    <p:cNvSpPr>
                      <a:spLocks noChangeAspect="1"/>
                    </p:cNvSpPr>
                    <p:nvPr/>
                  </p:nvSpPr>
                  <p:spPr bwMode="auto">
                    <a:xfrm>
                      <a:off x="1956" y="1893"/>
                      <a:ext cx="446" cy="2"/>
                    </a:xfrm>
                    <a:custGeom>
                      <a:avLst/>
                      <a:gdLst>
                        <a:gd name="T0" fmla="*/ 443 w 446"/>
                        <a:gd name="T1" fmla="*/ 2 h 2"/>
                        <a:gd name="T2" fmla="*/ 0 w 446"/>
                        <a:gd name="T3" fmla="*/ 2 h 2"/>
                        <a:gd name="T4" fmla="*/ 4 w 446"/>
                        <a:gd name="T5" fmla="*/ 0 h 2"/>
                        <a:gd name="T6" fmla="*/ 446 w 446"/>
                        <a:gd name="T7" fmla="*/ 0 h 2"/>
                        <a:gd name="T8" fmla="*/ 443 w 446"/>
                        <a:gd name="T9" fmla="*/ 2 h 2"/>
                      </a:gdLst>
                      <a:ahLst/>
                      <a:cxnLst>
                        <a:cxn ang="0">
                          <a:pos x="T0" y="T1"/>
                        </a:cxn>
                        <a:cxn ang="0">
                          <a:pos x="T2" y="T3"/>
                        </a:cxn>
                        <a:cxn ang="0">
                          <a:pos x="T4" y="T5"/>
                        </a:cxn>
                        <a:cxn ang="0">
                          <a:pos x="T6" y="T7"/>
                        </a:cxn>
                        <a:cxn ang="0">
                          <a:pos x="T8" y="T9"/>
                        </a:cxn>
                      </a:cxnLst>
                      <a:rect l="0" t="0" r="r" b="b"/>
                      <a:pathLst>
                        <a:path w="446" h="2">
                          <a:moveTo>
                            <a:pt x="443" y="2"/>
                          </a:moveTo>
                          <a:lnTo>
                            <a:pt x="0" y="2"/>
                          </a:lnTo>
                          <a:lnTo>
                            <a:pt x="4" y="0"/>
                          </a:lnTo>
                          <a:lnTo>
                            <a:pt x="446" y="0"/>
                          </a:lnTo>
                          <a:lnTo>
                            <a:pt x="443" y="2"/>
                          </a:lnTo>
                          <a:close/>
                        </a:path>
                      </a:pathLst>
                    </a:custGeom>
                    <a:solidFill>
                      <a:srgbClr val="C5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75" name="Freeform 564"/>
                    <p:cNvSpPr>
                      <a:spLocks noChangeAspect="1"/>
                    </p:cNvSpPr>
                    <p:nvPr/>
                  </p:nvSpPr>
                  <p:spPr bwMode="auto">
                    <a:xfrm>
                      <a:off x="1959" y="1891"/>
                      <a:ext cx="446" cy="3"/>
                    </a:xfrm>
                    <a:custGeom>
                      <a:avLst/>
                      <a:gdLst>
                        <a:gd name="T0" fmla="*/ 442 w 446"/>
                        <a:gd name="T1" fmla="*/ 3 h 3"/>
                        <a:gd name="T2" fmla="*/ 0 w 446"/>
                        <a:gd name="T3" fmla="*/ 3 h 3"/>
                        <a:gd name="T4" fmla="*/ 2 w 446"/>
                        <a:gd name="T5" fmla="*/ 0 h 3"/>
                        <a:gd name="T6" fmla="*/ 446 w 446"/>
                        <a:gd name="T7" fmla="*/ 0 h 3"/>
                        <a:gd name="T8" fmla="*/ 442 w 446"/>
                        <a:gd name="T9" fmla="*/ 3 h 3"/>
                      </a:gdLst>
                      <a:ahLst/>
                      <a:cxnLst>
                        <a:cxn ang="0">
                          <a:pos x="T0" y="T1"/>
                        </a:cxn>
                        <a:cxn ang="0">
                          <a:pos x="T2" y="T3"/>
                        </a:cxn>
                        <a:cxn ang="0">
                          <a:pos x="T4" y="T5"/>
                        </a:cxn>
                        <a:cxn ang="0">
                          <a:pos x="T6" y="T7"/>
                        </a:cxn>
                        <a:cxn ang="0">
                          <a:pos x="T8" y="T9"/>
                        </a:cxn>
                      </a:cxnLst>
                      <a:rect l="0" t="0" r="r" b="b"/>
                      <a:pathLst>
                        <a:path w="446" h="3">
                          <a:moveTo>
                            <a:pt x="442" y="3"/>
                          </a:moveTo>
                          <a:lnTo>
                            <a:pt x="0" y="3"/>
                          </a:lnTo>
                          <a:lnTo>
                            <a:pt x="2" y="0"/>
                          </a:lnTo>
                          <a:lnTo>
                            <a:pt x="446" y="0"/>
                          </a:lnTo>
                          <a:lnTo>
                            <a:pt x="442" y="3"/>
                          </a:lnTo>
                          <a:close/>
                        </a:path>
                      </a:pathLst>
                    </a:custGeom>
                    <a:solidFill>
                      <a:srgbClr val="C4C4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76" name="Freeform 565"/>
                    <p:cNvSpPr>
                      <a:spLocks noChangeAspect="1"/>
                    </p:cNvSpPr>
                    <p:nvPr/>
                  </p:nvSpPr>
                  <p:spPr bwMode="auto">
                    <a:xfrm>
                      <a:off x="1960" y="1890"/>
                      <a:ext cx="447" cy="3"/>
                    </a:xfrm>
                    <a:custGeom>
                      <a:avLst/>
                      <a:gdLst>
                        <a:gd name="T0" fmla="*/ 442 w 447"/>
                        <a:gd name="T1" fmla="*/ 3 h 3"/>
                        <a:gd name="T2" fmla="*/ 0 w 447"/>
                        <a:gd name="T3" fmla="*/ 3 h 3"/>
                        <a:gd name="T4" fmla="*/ 4 w 447"/>
                        <a:gd name="T5" fmla="*/ 0 h 3"/>
                        <a:gd name="T6" fmla="*/ 447 w 447"/>
                        <a:gd name="T7" fmla="*/ 0 h 3"/>
                        <a:gd name="T8" fmla="*/ 442 w 447"/>
                        <a:gd name="T9" fmla="*/ 3 h 3"/>
                      </a:gdLst>
                      <a:ahLst/>
                      <a:cxnLst>
                        <a:cxn ang="0">
                          <a:pos x="T0" y="T1"/>
                        </a:cxn>
                        <a:cxn ang="0">
                          <a:pos x="T2" y="T3"/>
                        </a:cxn>
                        <a:cxn ang="0">
                          <a:pos x="T4" y="T5"/>
                        </a:cxn>
                        <a:cxn ang="0">
                          <a:pos x="T6" y="T7"/>
                        </a:cxn>
                        <a:cxn ang="0">
                          <a:pos x="T8" y="T9"/>
                        </a:cxn>
                      </a:cxnLst>
                      <a:rect l="0" t="0" r="r" b="b"/>
                      <a:pathLst>
                        <a:path w="447" h="3">
                          <a:moveTo>
                            <a:pt x="442" y="3"/>
                          </a:moveTo>
                          <a:lnTo>
                            <a:pt x="0" y="3"/>
                          </a:lnTo>
                          <a:lnTo>
                            <a:pt x="4" y="0"/>
                          </a:lnTo>
                          <a:lnTo>
                            <a:pt x="447" y="0"/>
                          </a:lnTo>
                          <a:lnTo>
                            <a:pt x="442" y="3"/>
                          </a:lnTo>
                          <a:close/>
                        </a:path>
                      </a:pathLst>
                    </a:custGeom>
                    <a:solidFill>
                      <a:srgbClr val="C3C3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77" name="Freeform 566"/>
                    <p:cNvSpPr>
                      <a:spLocks noChangeAspect="1"/>
                    </p:cNvSpPr>
                    <p:nvPr/>
                  </p:nvSpPr>
                  <p:spPr bwMode="auto">
                    <a:xfrm>
                      <a:off x="1961" y="1887"/>
                      <a:ext cx="447" cy="4"/>
                    </a:xfrm>
                    <a:custGeom>
                      <a:avLst/>
                      <a:gdLst>
                        <a:gd name="T0" fmla="*/ 444 w 447"/>
                        <a:gd name="T1" fmla="*/ 4 h 4"/>
                        <a:gd name="T2" fmla="*/ 0 w 447"/>
                        <a:gd name="T3" fmla="*/ 4 h 4"/>
                        <a:gd name="T4" fmla="*/ 5 w 447"/>
                        <a:gd name="T5" fmla="*/ 0 h 4"/>
                        <a:gd name="T6" fmla="*/ 447 w 447"/>
                        <a:gd name="T7" fmla="*/ 0 h 4"/>
                        <a:gd name="T8" fmla="*/ 444 w 447"/>
                        <a:gd name="T9" fmla="*/ 4 h 4"/>
                      </a:gdLst>
                      <a:ahLst/>
                      <a:cxnLst>
                        <a:cxn ang="0">
                          <a:pos x="T0" y="T1"/>
                        </a:cxn>
                        <a:cxn ang="0">
                          <a:pos x="T2" y="T3"/>
                        </a:cxn>
                        <a:cxn ang="0">
                          <a:pos x="T4" y="T5"/>
                        </a:cxn>
                        <a:cxn ang="0">
                          <a:pos x="T6" y="T7"/>
                        </a:cxn>
                        <a:cxn ang="0">
                          <a:pos x="T8" y="T9"/>
                        </a:cxn>
                      </a:cxnLst>
                      <a:rect l="0" t="0" r="r" b="b"/>
                      <a:pathLst>
                        <a:path w="447" h="4">
                          <a:moveTo>
                            <a:pt x="444" y="4"/>
                          </a:moveTo>
                          <a:lnTo>
                            <a:pt x="0" y="4"/>
                          </a:lnTo>
                          <a:lnTo>
                            <a:pt x="5" y="0"/>
                          </a:lnTo>
                          <a:lnTo>
                            <a:pt x="447" y="0"/>
                          </a:lnTo>
                          <a:lnTo>
                            <a:pt x="444" y="4"/>
                          </a:lnTo>
                          <a:close/>
                        </a:path>
                      </a:pathLst>
                    </a:custGeom>
                    <a:solidFill>
                      <a:srgbClr val="C2C2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78" name="Freeform 567"/>
                    <p:cNvSpPr>
                      <a:spLocks noChangeAspect="1"/>
                    </p:cNvSpPr>
                    <p:nvPr/>
                  </p:nvSpPr>
                  <p:spPr bwMode="auto">
                    <a:xfrm>
                      <a:off x="1964" y="1885"/>
                      <a:ext cx="446" cy="5"/>
                    </a:xfrm>
                    <a:custGeom>
                      <a:avLst/>
                      <a:gdLst>
                        <a:gd name="T0" fmla="*/ 443 w 446"/>
                        <a:gd name="T1" fmla="*/ 5 h 5"/>
                        <a:gd name="T2" fmla="*/ 0 w 446"/>
                        <a:gd name="T3" fmla="*/ 5 h 5"/>
                        <a:gd name="T4" fmla="*/ 3 w 446"/>
                        <a:gd name="T5" fmla="*/ 0 h 5"/>
                        <a:gd name="T6" fmla="*/ 446 w 446"/>
                        <a:gd name="T7" fmla="*/ 0 h 5"/>
                        <a:gd name="T8" fmla="*/ 443 w 446"/>
                        <a:gd name="T9" fmla="*/ 5 h 5"/>
                      </a:gdLst>
                      <a:ahLst/>
                      <a:cxnLst>
                        <a:cxn ang="0">
                          <a:pos x="T0" y="T1"/>
                        </a:cxn>
                        <a:cxn ang="0">
                          <a:pos x="T2" y="T3"/>
                        </a:cxn>
                        <a:cxn ang="0">
                          <a:pos x="T4" y="T5"/>
                        </a:cxn>
                        <a:cxn ang="0">
                          <a:pos x="T6" y="T7"/>
                        </a:cxn>
                        <a:cxn ang="0">
                          <a:pos x="T8" y="T9"/>
                        </a:cxn>
                      </a:cxnLst>
                      <a:rect l="0" t="0" r="r" b="b"/>
                      <a:pathLst>
                        <a:path w="446" h="5">
                          <a:moveTo>
                            <a:pt x="443" y="5"/>
                          </a:moveTo>
                          <a:lnTo>
                            <a:pt x="0" y="5"/>
                          </a:lnTo>
                          <a:lnTo>
                            <a:pt x="3" y="0"/>
                          </a:lnTo>
                          <a:lnTo>
                            <a:pt x="446" y="0"/>
                          </a:lnTo>
                          <a:lnTo>
                            <a:pt x="443" y="5"/>
                          </a:lnTo>
                          <a:close/>
                        </a:path>
                      </a:pathLst>
                    </a:custGeom>
                    <a:solidFill>
                      <a:srgbClr val="C1C1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79" name="Freeform 568"/>
                    <p:cNvSpPr>
                      <a:spLocks noChangeAspect="1"/>
                    </p:cNvSpPr>
                    <p:nvPr/>
                  </p:nvSpPr>
                  <p:spPr bwMode="auto">
                    <a:xfrm>
                      <a:off x="1966" y="1884"/>
                      <a:ext cx="445" cy="3"/>
                    </a:xfrm>
                    <a:custGeom>
                      <a:avLst/>
                      <a:gdLst>
                        <a:gd name="T0" fmla="*/ 442 w 445"/>
                        <a:gd name="T1" fmla="*/ 3 h 3"/>
                        <a:gd name="T2" fmla="*/ 0 w 445"/>
                        <a:gd name="T3" fmla="*/ 3 h 3"/>
                        <a:gd name="T4" fmla="*/ 4 w 445"/>
                        <a:gd name="T5" fmla="*/ 0 h 3"/>
                        <a:gd name="T6" fmla="*/ 445 w 445"/>
                        <a:gd name="T7" fmla="*/ 0 h 3"/>
                        <a:gd name="T8" fmla="*/ 442 w 445"/>
                        <a:gd name="T9" fmla="*/ 3 h 3"/>
                      </a:gdLst>
                      <a:ahLst/>
                      <a:cxnLst>
                        <a:cxn ang="0">
                          <a:pos x="T0" y="T1"/>
                        </a:cxn>
                        <a:cxn ang="0">
                          <a:pos x="T2" y="T3"/>
                        </a:cxn>
                        <a:cxn ang="0">
                          <a:pos x="T4" y="T5"/>
                        </a:cxn>
                        <a:cxn ang="0">
                          <a:pos x="T6" y="T7"/>
                        </a:cxn>
                        <a:cxn ang="0">
                          <a:pos x="T8" y="T9"/>
                        </a:cxn>
                      </a:cxnLst>
                      <a:rect l="0" t="0" r="r" b="b"/>
                      <a:pathLst>
                        <a:path w="445" h="3">
                          <a:moveTo>
                            <a:pt x="442" y="3"/>
                          </a:moveTo>
                          <a:lnTo>
                            <a:pt x="0" y="3"/>
                          </a:lnTo>
                          <a:lnTo>
                            <a:pt x="4" y="0"/>
                          </a:lnTo>
                          <a:lnTo>
                            <a:pt x="445" y="0"/>
                          </a:lnTo>
                          <a:lnTo>
                            <a:pt x="442" y="3"/>
                          </a:lnTo>
                          <a:close/>
                        </a:path>
                      </a:pathLst>
                    </a:custGeom>
                    <a:solidFill>
                      <a:srgbClr val="C1C1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80" name="Freeform 569"/>
                    <p:cNvSpPr>
                      <a:spLocks noChangeAspect="1"/>
                    </p:cNvSpPr>
                    <p:nvPr/>
                  </p:nvSpPr>
                  <p:spPr bwMode="auto">
                    <a:xfrm>
                      <a:off x="1967" y="1882"/>
                      <a:ext cx="445" cy="3"/>
                    </a:xfrm>
                    <a:custGeom>
                      <a:avLst/>
                      <a:gdLst>
                        <a:gd name="T0" fmla="*/ 443 w 445"/>
                        <a:gd name="T1" fmla="*/ 3 h 3"/>
                        <a:gd name="T2" fmla="*/ 0 w 445"/>
                        <a:gd name="T3" fmla="*/ 3 h 3"/>
                        <a:gd name="T4" fmla="*/ 5 w 445"/>
                        <a:gd name="T5" fmla="*/ 0 h 3"/>
                        <a:gd name="T6" fmla="*/ 445 w 445"/>
                        <a:gd name="T7" fmla="*/ 0 h 3"/>
                        <a:gd name="T8" fmla="*/ 443 w 445"/>
                        <a:gd name="T9" fmla="*/ 3 h 3"/>
                      </a:gdLst>
                      <a:ahLst/>
                      <a:cxnLst>
                        <a:cxn ang="0">
                          <a:pos x="T0" y="T1"/>
                        </a:cxn>
                        <a:cxn ang="0">
                          <a:pos x="T2" y="T3"/>
                        </a:cxn>
                        <a:cxn ang="0">
                          <a:pos x="T4" y="T5"/>
                        </a:cxn>
                        <a:cxn ang="0">
                          <a:pos x="T6" y="T7"/>
                        </a:cxn>
                        <a:cxn ang="0">
                          <a:pos x="T8" y="T9"/>
                        </a:cxn>
                      </a:cxnLst>
                      <a:rect l="0" t="0" r="r" b="b"/>
                      <a:pathLst>
                        <a:path w="445" h="3">
                          <a:moveTo>
                            <a:pt x="443" y="3"/>
                          </a:moveTo>
                          <a:lnTo>
                            <a:pt x="0" y="3"/>
                          </a:lnTo>
                          <a:lnTo>
                            <a:pt x="5" y="0"/>
                          </a:lnTo>
                          <a:lnTo>
                            <a:pt x="445" y="0"/>
                          </a:lnTo>
                          <a:lnTo>
                            <a:pt x="443" y="3"/>
                          </a:lnTo>
                          <a:close/>
                        </a:path>
                      </a:pathLst>
                    </a:custGeom>
                    <a:solidFill>
                      <a:srgbClr val="C0C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81" name="Freeform 570"/>
                    <p:cNvSpPr>
                      <a:spLocks noChangeAspect="1"/>
                    </p:cNvSpPr>
                    <p:nvPr/>
                  </p:nvSpPr>
                  <p:spPr bwMode="auto">
                    <a:xfrm>
                      <a:off x="1970" y="1881"/>
                      <a:ext cx="444" cy="3"/>
                    </a:xfrm>
                    <a:custGeom>
                      <a:avLst/>
                      <a:gdLst>
                        <a:gd name="T0" fmla="*/ 441 w 444"/>
                        <a:gd name="T1" fmla="*/ 3 h 3"/>
                        <a:gd name="T2" fmla="*/ 0 w 444"/>
                        <a:gd name="T3" fmla="*/ 3 h 3"/>
                        <a:gd name="T4" fmla="*/ 4 w 444"/>
                        <a:gd name="T5" fmla="*/ 0 h 3"/>
                        <a:gd name="T6" fmla="*/ 444 w 444"/>
                        <a:gd name="T7" fmla="*/ 0 h 3"/>
                        <a:gd name="T8" fmla="*/ 441 w 444"/>
                        <a:gd name="T9" fmla="*/ 3 h 3"/>
                      </a:gdLst>
                      <a:ahLst/>
                      <a:cxnLst>
                        <a:cxn ang="0">
                          <a:pos x="T0" y="T1"/>
                        </a:cxn>
                        <a:cxn ang="0">
                          <a:pos x="T2" y="T3"/>
                        </a:cxn>
                        <a:cxn ang="0">
                          <a:pos x="T4" y="T5"/>
                        </a:cxn>
                        <a:cxn ang="0">
                          <a:pos x="T6" y="T7"/>
                        </a:cxn>
                        <a:cxn ang="0">
                          <a:pos x="T8" y="T9"/>
                        </a:cxn>
                      </a:cxnLst>
                      <a:rect l="0" t="0" r="r" b="b"/>
                      <a:pathLst>
                        <a:path w="444" h="3">
                          <a:moveTo>
                            <a:pt x="441" y="3"/>
                          </a:moveTo>
                          <a:lnTo>
                            <a:pt x="0" y="3"/>
                          </a:lnTo>
                          <a:lnTo>
                            <a:pt x="4" y="0"/>
                          </a:lnTo>
                          <a:lnTo>
                            <a:pt x="444" y="0"/>
                          </a:lnTo>
                          <a:lnTo>
                            <a:pt x="441" y="3"/>
                          </a:lnTo>
                          <a:close/>
                        </a:path>
                      </a:pathLst>
                    </a:custGeom>
                    <a:solidFill>
                      <a:srgbClr val="BFBF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82" name="Freeform 571"/>
                    <p:cNvSpPr>
                      <a:spLocks noChangeAspect="1"/>
                    </p:cNvSpPr>
                    <p:nvPr/>
                  </p:nvSpPr>
                  <p:spPr bwMode="auto">
                    <a:xfrm>
                      <a:off x="1972" y="1880"/>
                      <a:ext cx="445" cy="2"/>
                    </a:xfrm>
                    <a:custGeom>
                      <a:avLst/>
                      <a:gdLst>
                        <a:gd name="T0" fmla="*/ 440 w 445"/>
                        <a:gd name="T1" fmla="*/ 2 h 2"/>
                        <a:gd name="T2" fmla="*/ 0 w 445"/>
                        <a:gd name="T3" fmla="*/ 2 h 2"/>
                        <a:gd name="T4" fmla="*/ 4 w 445"/>
                        <a:gd name="T5" fmla="*/ 0 h 2"/>
                        <a:gd name="T6" fmla="*/ 445 w 445"/>
                        <a:gd name="T7" fmla="*/ 0 h 2"/>
                        <a:gd name="T8" fmla="*/ 440 w 445"/>
                        <a:gd name="T9" fmla="*/ 2 h 2"/>
                      </a:gdLst>
                      <a:ahLst/>
                      <a:cxnLst>
                        <a:cxn ang="0">
                          <a:pos x="T0" y="T1"/>
                        </a:cxn>
                        <a:cxn ang="0">
                          <a:pos x="T2" y="T3"/>
                        </a:cxn>
                        <a:cxn ang="0">
                          <a:pos x="T4" y="T5"/>
                        </a:cxn>
                        <a:cxn ang="0">
                          <a:pos x="T6" y="T7"/>
                        </a:cxn>
                        <a:cxn ang="0">
                          <a:pos x="T8" y="T9"/>
                        </a:cxn>
                      </a:cxnLst>
                      <a:rect l="0" t="0" r="r" b="b"/>
                      <a:pathLst>
                        <a:path w="445" h="2">
                          <a:moveTo>
                            <a:pt x="440" y="2"/>
                          </a:moveTo>
                          <a:lnTo>
                            <a:pt x="0" y="2"/>
                          </a:lnTo>
                          <a:lnTo>
                            <a:pt x="4" y="0"/>
                          </a:lnTo>
                          <a:lnTo>
                            <a:pt x="445" y="0"/>
                          </a:lnTo>
                          <a:lnTo>
                            <a:pt x="440" y="2"/>
                          </a:lnTo>
                          <a:close/>
                        </a:path>
                      </a:pathLst>
                    </a:custGeom>
                    <a:solidFill>
                      <a:srgbClr val="BEBE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83" name="Freeform 572"/>
                    <p:cNvSpPr>
                      <a:spLocks noChangeAspect="1"/>
                    </p:cNvSpPr>
                    <p:nvPr/>
                  </p:nvSpPr>
                  <p:spPr bwMode="auto">
                    <a:xfrm>
                      <a:off x="1974" y="1877"/>
                      <a:ext cx="444" cy="4"/>
                    </a:xfrm>
                    <a:custGeom>
                      <a:avLst/>
                      <a:gdLst>
                        <a:gd name="T0" fmla="*/ 440 w 444"/>
                        <a:gd name="T1" fmla="*/ 4 h 4"/>
                        <a:gd name="T2" fmla="*/ 0 w 444"/>
                        <a:gd name="T3" fmla="*/ 4 h 4"/>
                        <a:gd name="T4" fmla="*/ 3 w 444"/>
                        <a:gd name="T5" fmla="*/ 0 h 4"/>
                        <a:gd name="T6" fmla="*/ 444 w 444"/>
                        <a:gd name="T7" fmla="*/ 0 h 4"/>
                        <a:gd name="T8" fmla="*/ 440 w 444"/>
                        <a:gd name="T9" fmla="*/ 4 h 4"/>
                      </a:gdLst>
                      <a:ahLst/>
                      <a:cxnLst>
                        <a:cxn ang="0">
                          <a:pos x="T0" y="T1"/>
                        </a:cxn>
                        <a:cxn ang="0">
                          <a:pos x="T2" y="T3"/>
                        </a:cxn>
                        <a:cxn ang="0">
                          <a:pos x="T4" y="T5"/>
                        </a:cxn>
                        <a:cxn ang="0">
                          <a:pos x="T6" y="T7"/>
                        </a:cxn>
                        <a:cxn ang="0">
                          <a:pos x="T8" y="T9"/>
                        </a:cxn>
                      </a:cxnLst>
                      <a:rect l="0" t="0" r="r" b="b"/>
                      <a:pathLst>
                        <a:path w="444" h="4">
                          <a:moveTo>
                            <a:pt x="440" y="4"/>
                          </a:moveTo>
                          <a:lnTo>
                            <a:pt x="0" y="4"/>
                          </a:lnTo>
                          <a:lnTo>
                            <a:pt x="3" y="0"/>
                          </a:lnTo>
                          <a:lnTo>
                            <a:pt x="444" y="0"/>
                          </a:lnTo>
                          <a:lnTo>
                            <a:pt x="440" y="4"/>
                          </a:lnTo>
                          <a:close/>
                        </a:path>
                      </a:pathLst>
                    </a:custGeom>
                    <a:solidFill>
                      <a:srgbClr val="BDB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84" name="Freeform 573"/>
                    <p:cNvSpPr>
                      <a:spLocks noChangeAspect="1"/>
                    </p:cNvSpPr>
                    <p:nvPr/>
                  </p:nvSpPr>
                  <p:spPr bwMode="auto">
                    <a:xfrm>
                      <a:off x="1976" y="1875"/>
                      <a:ext cx="444" cy="5"/>
                    </a:xfrm>
                    <a:custGeom>
                      <a:avLst/>
                      <a:gdLst>
                        <a:gd name="T0" fmla="*/ 441 w 444"/>
                        <a:gd name="T1" fmla="*/ 5 h 5"/>
                        <a:gd name="T2" fmla="*/ 0 w 444"/>
                        <a:gd name="T3" fmla="*/ 5 h 5"/>
                        <a:gd name="T4" fmla="*/ 4 w 444"/>
                        <a:gd name="T5" fmla="*/ 0 h 5"/>
                        <a:gd name="T6" fmla="*/ 444 w 444"/>
                        <a:gd name="T7" fmla="*/ 0 h 5"/>
                        <a:gd name="T8" fmla="*/ 441 w 444"/>
                        <a:gd name="T9" fmla="*/ 5 h 5"/>
                      </a:gdLst>
                      <a:ahLst/>
                      <a:cxnLst>
                        <a:cxn ang="0">
                          <a:pos x="T0" y="T1"/>
                        </a:cxn>
                        <a:cxn ang="0">
                          <a:pos x="T2" y="T3"/>
                        </a:cxn>
                        <a:cxn ang="0">
                          <a:pos x="T4" y="T5"/>
                        </a:cxn>
                        <a:cxn ang="0">
                          <a:pos x="T6" y="T7"/>
                        </a:cxn>
                        <a:cxn ang="0">
                          <a:pos x="T8" y="T9"/>
                        </a:cxn>
                      </a:cxnLst>
                      <a:rect l="0" t="0" r="r" b="b"/>
                      <a:pathLst>
                        <a:path w="444" h="5">
                          <a:moveTo>
                            <a:pt x="441" y="5"/>
                          </a:moveTo>
                          <a:lnTo>
                            <a:pt x="0" y="5"/>
                          </a:lnTo>
                          <a:lnTo>
                            <a:pt x="4" y="0"/>
                          </a:lnTo>
                          <a:lnTo>
                            <a:pt x="444" y="0"/>
                          </a:lnTo>
                          <a:lnTo>
                            <a:pt x="441" y="5"/>
                          </a:lnTo>
                          <a:close/>
                        </a:path>
                      </a:pathLst>
                    </a:custGeom>
                    <a:solidFill>
                      <a:srgbClr val="BCBC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85" name="Freeform 574"/>
                    <p:cNvSpPr>
                      <a:spLocks noChangeAspect="1"/>
                    </p:cNvSpPr>
                    <p:nvPr/>
                  </p:nvSpPr>
                  <p:spPr bwMode="auto">
                    <a:xfrm>
                      <a:off x="1977" y="1874"/>
                      <a:ext cx="444" cy="3"/>
                    </a:xfrm>
                    <a:custGeom>
                      <a:avLst/>
                      <a:gdLst>
                        <a:gd name="T0" fmla="*/ 441 w 444"/>
                        <a:gd name="T1" fmla="*/ 3 h 3"/>
                        <a:gd name="T2" fmla="*/ 0 w 444"/>
                        <a:gd name="T3" fmla="*/ 3 h 3"/>
                        <a:gd name="T4" fmla="*/ 5 w 444"/>
                        <a:gd name="T5" fmla="*/ 0 h 3"/>
                        <a:gd name="T6" fmla="*/ 444 w 444"/>
                        <a:gd name="T7" fmla="*/ 0 h 3"/>
                        <a:gd name="T8" fmla="*/ 441 w 444"/>
                        <a:gd name="T9" fmla="*/ 3 h 3"/>
                      </a:gdLst>
                      <a:ahLst/>
                      <a:cxnLst>
                        <a:cxn ang="0">
                          <a:pos x="T0" y="T1"/>
                        </a:cxn>
                        <a:cxn ang="0">
                          <a:pos x="T2" y="T3"/>
                        </a:cxn>
                        <a:cxn ang="0">
                          <a:pos x="T4" y="T5"/>
                        </a:cxn>
                        <a:cxn ang="0">
                          <a:pos x="T6" y="T7"/>
                        </a:cxn>
                        <a:cxn ang="0">
                          <a:pos x="T8" y="T9"/>
                        </a:cxn>
                      </a:cxnLst>
                      <a:rect l="0" t="0" r="r" b="b"/>
                      <a:pathLst>
                        <a:path w="444" h="3">
                          <a:moveTo>
                            <a:pt x="441" y="3"/>
                          </a:moveTo>
                          <a:lnTo>
                            <a:pt x="0" y="3"/>
                          </a:lnTo>
                          <a:lnTo>
                            <a:pt x="5" y="0"/>
                          </a:lnTo>
                          <a:lnTo>
                            <a:pt x="444" y="0"/>
                          </a:lnTo>
                          <a:lnTo>
                            <a:pt x="441" y="3"/>
                          </a:lnTo>
                          <a:close/>
                        </a:path>
                      </a:pathLst>
                    </a:custGeom>
                    <a:solidFill>
                      <a:srgbClr val="BBB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86" name="Freeform 575"/>
                    <p:cNvSpPr>
                      <a:spLocks noChangeAspect="1"/>
                    </p:cNvSpPr>
                    <p:nvPr/>
                  </p:nvSpPr>
                  <p:spPr bwMode="auto">
                    <a:xfrm>
                      <a:off x="1980" y="1872"/>
                      <a:ext cx="443" cy="3"/>
                    </a:xfrm>
                    <a:custGeom>
                      <a:avLst/>
                      <a:gdLst>
                        <a:gd name="T0" fmla="*/ 440 w 443"/>
                        <a:gd name="T1" fmla="*/ 3 h 3"/>
                        <a:gd name="T2" fmla="*/ 0 w 443"/>
                        <a:gd name="T3" fmla="*/ 3 h 3"/>
                        <a:gd name="T4" fmla="*/ 4 w 443"/>
                        <a:gd name="T5" fmla="*/ 0 h 3"/>
                        <a:gd name="T6" fmla="*/ 443 w 443"/>
                        <a:gd name="T7" fmla="*/ 0 h 3"/>
                        <a:gd name="T8" fmla="*/ 440 w 443"/>
                        <a:gd name="T9" fmla="*/ 3 h 3"/>
                      </a:gdLst>
                      <a:ahLst/>
                      <a:cxnLst>
                        <a:cxn ang="0">
                          <a:pos x="T0" y="T1"/>
                        </a:cxn>
                        <a:cxn ang="0">
                          <a:pos x="T2" y="T3"/>
                        </a:cxn>
                        <a:cxn ang="0">
                          <a:pos x="T4" y="T5"/>
                        </a:cxn>
                        <a:cxn ang="0">
                          <a:pos x="T6" y="T7"/>
                        </a:cxn>
                        <a:cxn ang="0">
                          <a:pos x="T8" y="T9"/>
                        </a:cxn>
                      </a:cxnLst>
                      <a:rect l="0" t="0" r="r" b="b"/>
                      <a:pathLst>
                        <a:path w="443" h="3">
                          <a:moveTo>
                            <a:pt x="440" y="3"/>
                          </a:moveTo>
                          <a:lnTo>
                            <a:pt x="0" y="3"/>
                          </a:lnTo>
                          <a:lnTo>
                            <a:pt x="4" y="0"/>
                          </a:lnTo>
                          <a:lnTo>
                            <a:pt x="443" y="0"/>
                          </a:lnTo>
                          <a:lnTo>
                            <a:pt x="440" y="3"/>
                          </a:lnTo>
                          <a:close/>
                        </a:path>
                      </a:pathLst>
                    </a:custGeom>
                    <a:solidFill>
                      <a:srgbClr val="BBB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87" name="Freeform 576"/>
                    <p:cNvSpPr>
                      <a:spLocks noChangeAspect="1"/>
                    </p:cNvSpPr>
                    <p:nvPr/>
                  </p:nvSpPr>
                  <p:spPr bwMode="auto">
                    <a:xfrm>
                      <a:off x="1982" y="1871"/>
                      <a:ext cx="442" cy="3"/>
                    </a:xfrm>
                    <a:custGeom>
                      <a:avLst/>
                      <a:gdLst>
                        <a:gd name="T0" fmla="*/ 439 w 442"/>
                        <a:gd name="T1" fmla="*/ 3 h 3"/>
                        <a:gd name="T2" fmla="*/ 0 w 442"/>
                        <a:gd name="T3" fmla="*/ 3 h 3"/>
                        <a:gd name="T4" fmla="*/ 4 w 442"/>
                        <a:gd name="T5" fmla="*/ 0 h 3"/>
                        <a:gd name="T6" fmla="*/ 442 w 442"/>
                        <a:gd name="T7" fmla="*/ 0 h 3"/>
                        <a:gd name="T8" fmla="*/ 439 w 442"/>
                        <a:gd name="T9" fmla="*/ 3 h 3"/>
                      </a:gdLst>
                      <a:ahLst/>
                      <a:cxnLst>
                        <a:cxn ang="0">
                          <a:pos x="T0" y="T1"/>
                        </a:cxn>
                        <a:cxn ang="0">
                          <a:pos x="T2" y="T3"/>
                        </a:cxn>
                        <a:cxn ang="0">
                          <a:pos x="T4" y="T5"/>
                        </a:cxn>
                        <a:cxn ang="0">
                          <a:pos x="T6" y="T7"/>
                        </a:cxn>
                        <a:cxn ang="0">
                          <a:pos x="T8" y="T9"/>
                        </a:cxn>
                      </a:cxnLst>
                      <a:rect l="0" t="0" r="r" b="b"/>
                      <a:pathLst>
                        <a:path w="442" h="3">
                          <a:moveTo>
                            <a:pt x="439" y="3"/>
                          </a:moveTo>
                          <a:lnTo>
                            <a:pt x="0" y="3"/>
                          </a:lnTo>
                          <a:lnTo>
                            <a:pt x="4" y="0"/>
                          </a:lnTo>
                          <a:lnTo>
                            <a:pt x="442" y="0"/>
                          </a:lnTo>
                          <a:lnTo>
                            <a:pt x="439" y="3"/>
                          </a:lnTo>
                          <a:close/>
                        </a:path>
                      </a:pathLst>
                    </a:custGeom>
                    <a:solidFill>
                      <a:srgbClr val="BABA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88" name="Freeform 577"/>
                    <p:cNvSpPr>
                      <a:spLocks noChangeAspect="1"/>
                    </p:cNvSpPr>
                    <p:nvPr/>
                  </p:nvSpPr>
                  <p:spPr bwMode="auto">
                    <a:xfrm>
                      <a:off x="1984" y="1869"/>
                      <a:ext cx="441" cy="3"/>
                    </a:xfrm>
                    <a:custGeom>
                      <a:avLst/>
                      <a:gdLst>
                        <a:gd name="T0" fmla="*/ 439 w 441"/>
                        <a:gd name="T1" fmla="*/ 3 h 3"/>
                        <a:gd name="T2" fmla="*/ 0 w 441"/>
                        <a:gd name="T3" fmla="*/ 3 h 3"/>
                        <a:gd name="T4" fmla="*/ 3 w 441"/>
                        <a:gd name="T5" fmla="*/ 0 h 3"/>
                        <a:gd name="T6" fmla="*/ 441 w 441"/>
                        <a:gd name="T7" fmla="*/ 0 h 3"/>
                        <a:gd name="T8" fmla="*/ 439 w 441"/>
                        <a:gd name="T9" fmla="*/ 3 h 3"/>
                      </a:gdLst>
                      <a:ahLst/>
                      <a:cxnLst>
                        <a:cxn ang="0">
                          <a:pos x="T0" y="T1"/>
                        </a:cxn>
                        <a:cxn ang="0">
                          <a:pos x="T2" y="T3"/>
                        </a:cxn>
                        <a:cxn ang="0">
                          <a:pos x="T4" y="T5"/>
                        </a:cxn>
                        <a:cxn ang="0">
                          <a:pos x="T6" y="T7"/>
                        </a:cxn>
                        <a:cxn ang="0">
                          <a:pos x="T8" y="T9"/>
                        </a:cxn>
                      </a:cxnLst>
                      <a:rect l="0" t="0" r="r" b="b"/>
                      <a:pathLst>
                        <a:path w="441" h="3">
                          <a:moveTo>
                            <a:pt x="439" y="3"/>
                          </a:moveTo>
                          <a:lnTo>
                            <a:pt x="0" y="3"/>
                          </a:lnTo>
                          <a:lnTo>
                            <a:pt x="3" y="0"/>
                          </a:lnTo>
                          <a:lnTo>
                            <a:pt x="441" y="0"/>
                          </a:lnTo>
                          <a:lnTo>
                            <a:pt x="439" y="3"/>
                          </a:lnTo>
                          <a:close/>
                        </a:path>
                      </a:pathLst>
                    </a:custGeom>
                    <a:solidFill>
                      <a:srgbClr val="B9B9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89" name="Freeform 578"/>
                    <p:cNvSpPr>
                      <a:spLocks noChangeAspect="1"/>
                    </p:cNvSpPr>
                    <p:nvPr/>
                  </p:nvSpPr>
                  <p:spPr bwMode="auto">
                    <a:xfrm>
                      <a:off x="1986" y="1867"/>
                      <a:ext cx="441" cy="4"/>
                    </a:xfrm>
                    <a:custGeom>
                      <a:avLst/>
                      <a:gdLst>
                        <a:gd name="T0" fmla="*/ 438 w 441"/>
                        <a:gd name="T1" fmla="*/ 4 h 4"/>
                        <a:gd name="T2" fmla="*/ 0 w 441"/>
                        <a:gd name="T3" fmla="*/ 4 h 4"/>
                        <a:gd name="T4" fmla="*/ 4 w 441"/>
                        <a:gd name="T5" fmla="*/ 0 h 4"/>
                        <a:gd name="T6" fmla="*/ 441 w 441"/>
                        <a:gd name="T7" fmla="*/ 0 h 4"/>
                        <a:gd name="T8" fmla="*/ 438 w 441"/>
                        <a:gd name="T9" fmla="*/ 4 h 4"/>
                      </a:gdLst>
                      <a:ahLst/>
                      <a:cxnLst>
                        <a:cxn ang="0">
                          <a:pos x="T0" y="T1"/>
                        </a:cxn>
                        <a:cxn ang="0">
                          <a:pos x="T2" y="T3"/>
                        </a:cxn>
                        <a:cxn ang="0">
                          <a:pos x="T4" y="T5"/>
                        </a:cxn>
                        <a:cxn ang="0">
                          <a:pos x="T6" y="T7"/>
                        </a:cxn>
                        <a:cxn ang="0">
                          <a:pos x="T8" y="T9"/>
                        </a:cxn>
                      </a:cxnLst>
                      <a:rect l="0" t="0" r="r" b="b"/>
                      <a:pathLst>
                        <a:path w="441" h="4">
                          <a:moveTo>
                            <a:pt x="438" y="4"/>
                          </a:moveTo>
                          <a:lnTo>
                            <a:pt x="0" y="4"/>
                          </a:lnTo>
                          <a:lnTo>
                            <a:pt x="4" y="0"/>
                          </a:lnTo>
                          <a:lnTo>
                            <a:pt x="441" y="0"/>
                          </a:lnTo>
                          <a:lnTo>
                            <a:pt x="438" y="4"/>
                          </a:lnTo>
                          <a:close/>
                        </a:path>
                      </a:pathLst>
                    </a:custGeom>
                    <a:solidFill>
                      <a:srgbClr val="B8B8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90" name="Freeform 579"/>
                    <p:cNvSpPr>
                      <a:spLocks noChangeAspect="1"/>
                    </p:cNvSpPr>
                    <p:nvPr/>
                  </p:nvSpPr>
                  <p:spPr bwMode="auto">
                    <a:xfrm>
                      <a:off x="1987" y="1865"/>
                      <a:ext cx="443" cy="4"/>
                    </a:xfrm>
                    <a:custGeom>
                      <a:avLst/>
                      <a:gdLst>
                        <a:gd name="T0" fmla="*/ 438 w 443"/>
                        <a:gd name="T1" fmla="*/ 4 h 4"/>
                        <a:gd name="T2" fmla="*/ 0 w 443"/>
                        <a:gd name="T3" fmla="*/ 4 h 4"/>
                        <a:gd name="T4" fmla="*/ 5 w 443"/>
                        <a:gd name="T5" fmla="*/ 0 h 4"/>
                        <a:gd name="T6" fmla="*/ 443 w 443"/>
                        <a:gd name="T7" fmla="*/ 0 h 4"/>
                        <a:gd name="T8" fmla="*/ 438 w 443"/>
                        <a:gd name="T9" fmla="*/ 4 h 4"/>
                      </a:gdLst>
                      <a:ahLst/>
                      <a:cxnLst>
                        <a:cxn ang="0">
                          <a:pos x="T0" y="T1"/>
                        </a:cxn>
                        <a:cxn ang="0">
                          <a:pos x="T2" y="T3"/>
                        </a:cxn>
                        <a:cxn ang="0">
                          <a:pos x="T4" y="T5"/>
                        </a:cxn>
                        <a:cxn ang="0">
                          <a:pos x="T6" y="T7"/>
                        </a:cxn>
                        <a:cxn ang="0">
                          <a:pos x="T8" y="T9"/>
                        </a:cxn>
                      </a:cxnLst>
                      <a:rect l="0" t="0" r="r" b="b"/>
                      <a:pathLst>
                        <a:path w="443" h="4">
                          <a:moveTo>
                            <a:pt x="438" y="4"/>
                          </a:moveTo>
                          <a:lnTo>
                            <a:pt x="0" y="4"/>
                          </a:lnTo>
                          <a:lnTo>
                            <a:pt x="5" y="0"/>
                          </a:lnTo>
                          <a:lnTo>
                            <a:pt x="443" y="0"/>
                          </a:lnTo>
                          <a:lnTo>
                            <a:pt x="438" y="4"/>
                          </a:lnTo>
                          <a:close/>
                        </a:path>
                      </a:pathLst>
                    </a:custGeom>
                    <a:solidFill>
                      <a:srgbClr val="B7B7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91" name="Freeform 580"/>
                    <p:cNvSpPr>
                      <a:spLocks noChangeAspect="1"/>
                    </p:cNvSpPr>
                    <p:nvPr/>
                  </p:nvSpPr>
                  <p:spPr bwMode="auto">
                    <a:xfrm>
                      <a:off x="1990" y="1864"/>
                      <a:ext cx="441" cy="3"/>
                    </a:xfrm>
                    <a:custGeom>
                      <a:avLst/>
                      <a:gdLst>
                        <a:gd name="T0" fmla="*/ 437 w 441"/>
                        <a:gd name="T1" fmla="*/ 3 h 3"/>
                        <a:gd name="T2" fmla="*/ 0 w 441"/>
                        <a:gd name="T3" fmla="*/ 3 h 3"/>
                        <a:gd name="T4" fmla="*/ 3 w 441"/>
                        <a:gd name="T5" fmla="*/ 0 h 3"/>
                        <a:gd name="T6" fmla="*/ 441 w 441"/>
                        <a:gd name="T7" fmla="*/ 0 h 3"/>
                        <a:gd name="T8" fmla="*/ 437 w 441"/>
                        <a:gd name="T9" fmla="*/ 3 h 3"/>
                      </a:gdLst>
                      <a:ahLst/>
                      <a:cxnLst>
                        <a:cxn ang="0">
                          <a:pos x="T0" y="T1"/>
                        </a:cxn>
                        <a:cxn ang="0">
                          <a:pos x="T2" y="T3"/>
                        </a:cxn>
                        <a:cxn ang="0">
                          <a:pos x="T4" y="T5"/>
                        </a:cxn>
                        <a:cxn ang="0">
                          <a:pos x="T6" y="T7"/>
                        </a:cxn>
                        <a:cxn ang="0">
                          <a:pos x="T8" y="T9"/>
                        </a:cxn>
                      </a:cxnLst>
                      <a:rect l="0" t="0" r="r" b="b"/>
                      <a:pathLst>
                        <a:path w="441" h="3">
                          <a:moveTo>
                            <a:pt x="437" y="3"/>
                          </a:moveTo>
                          <a:lnTo>
                            <a:pt x="0" y="3"/>
                          </a:lnTo>
                          <a:lnTo>
                            <a:pt x="3" y="0"/>
                          </a:lnTo>
                          <a:lnTo>
                            <a:pt x="441" y="0"/>
                          </a:lnTo>
                          <a:lnTo>
                            <a:pt x="437" y="3"/>
                          </a:lnTo>
                          <a:close/>
                        </a:path>
                      </a:pathLst>
                    </a:custGeom>
                    <a:solidFill>
                      <a:srgbClr val="B6B6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92" name="Freeform 581"/>
                    <p:cNvSpPr>
                      <a:spLocks noChangeAspect="1"/>
                    </p:cNvSpPr>
                    <p:nvPr/>
                  </p:nvSpPr>
                  <p:spPr bwMode="auto">
                    <a:xfrm>
                      <a:off x="1992" y="1862"/>
                      <a:ext cx="441" cy="3"/>
                    </a:xfrm>
                    <a:custGeom>
                      <a:avLst/>
                      <a:gdLst>
                        <a:gd name="T0" fmla="*/ 438 w 441"/>
                        <a:gd name="T1" fmla="*/ 3 h 3"/>
                        <a:gd name="T2" fmla="*/ 0 w 441"/>
                        <a:gd name="T3" fmla="*/ 3 h 3"/>
                        <a:gd name="T4" fmla="*/ 4 w 441"/>
                        <a:gd name="T5" fmla="*/ 0 h 3"/>
                        <a:gd name="T6" fmla="*/ 441 w 441"/>
                        <a:gd name="T7" fmla="*/ 0 h 3"/>
                        <a:gd name="T8" fmla="*/ 438 w 441"/>
                        <a:gd name="T9" fmla="*/ 3 h 3"/>
                      </a:gdLst>
                      <a:ahLst/>
                      <a:cxnLst>
                        <a:cxn ang="0">
                          <a:pos x="T0" y="T1"/>
                        </a:cxn>
                        <a:cxn ang="0">
                          <a:pos x="T2" y="T3"/>
                        </a:cxn>
                        <a:cxn ang="0">
                          <a:pos x="T4" y="T5"/>
                        </a:cxn>
                        <a:cxn ang="0">
                          <a:pos x="T6" y="T7"/>
                        </a:cxn>
                        <a:cxn ang="0">
                          <a:pos x="T8" y="T9"/>
                        </a:cxn>
                      </a:cxnLst>
                      <a:rect l="0" t="0" r="r" b="b"/>
                      <a:pathLst>
                        <a:path w="441" h="3">
                          <a:moveTo>
                            <a:pt x="438" y="3"/>
                          </a:moveTo>
                          <a:lnTo>
                            <a:pt x="0" y="3"/>
                          </a:lnTo>
                          <a:lnTo>
                            <a:pt x="4" y="0"/>
                          </a:lnTo>
                          <a:lnTo>
                            <a:pt x="441" y="0"/>
                          </a:lnTo>
                          <a:lnTo>
                            <a:pt x="438" y="3"/>
                          </a:lnTo>
                          <a:close/>
                        </a:path>
                      </a:pathLst>
                    </a:custGeom>
                    <a:solidFill>
                      <a:srgbClr val="B5B5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93" name="Freeform 582"/>
                    <p:cNvSpPr>
                      <a:spLocks noChangeAspect="1"/>
                    </p:cNvSpPr>
                    <p:nvPr/>
                  </p:nvSpPr>
                  <p:spPr bwMode="auto">
                    <a:xfrm>
                      <a:off x="1993" y="1861"/>
                      <a:ext cx="441" cy="3"/>
                    </a:xfrm>
                    <a:custGeom>
                      <a:avLst/>
                      <a:gdLst>
                        <a:gd name="T0" fmla="*/ 438 w 441"/>
                        <a:gd name="T1" fmla="*/ 3 h 3"/>
                        <a:gd name="T2" fmla="*/ 0 w 441"/>
                        <a:gd name="T3" fmla="*/ 3 h 3"/>
                        <a:gd name="T4" fmla="*/ 4 w 441"/>
                        <a:gd name="T5" fmla="*/ 0 h 3"/>
                        <a:gd name="T6" fmla="*/ 441 w 441"/>
                        <a:gd name="T7" fmla="*/ 0 h 3"/>
                        <a:gd name="T8" fmla="*/ 438 w 441"/>
                        <a:gd name="T9" fmla="*/ 3 h 3"/>
                      </a:gdLst>
                      <a:ahLst/>
                      <a:cxnLst>
                        <a:cxn ang="0">
                          <a:pos x="T0" y="T1"/>
                        </a:cxn>
                        <a:cxn ang="0">
                          <a:pos x="T2" y="T3"/>
                        </a:cxn>
                        <a:cxn ang="0">
                          <a:pos x="T4" y="T5"/>
                        </a:cxn>
                        <a:cxn ang="0">
                          <a:pos x="T6" y="T7"/>
                        </a:cxn>
                        <a:cxn ang="0">
                          <a:pos x="T8" y="T9"/>
                        </a:cxn>
                      </a:cxnLst>
                      <a:rect l="0" t="0" r="r" b="b"/>
                      <a:pathLst>
                        <a:path w="441" h="3">
                          <a:moveTo>
                            <a:pt x="438" y="3"/>
                          </a:moveTo>
                          <a:lnTo>
                            <a:pt x="0" y="3"/>
                          </a:lnTo>
                          <a:lnTo>
                            <a:pt x="4" y="0"/>
                          </a:lnTo>
                          <a:lnTo>
                            <a:pt x="441" y="0"/>
                          </a:lnTo>
                          <a:lnTo>
                            <a:pt x="438" y="3"/>
                          </a:lnTo>
                          <a:close/>
                        </a:path>
                      </a:pathLst>
                    </a:custGeom>
                    <a:solidFill>
                      <a:srgbClr val="B4B4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94" name="Freeform 583"/>
                    <p:cNvSpPr>
                      <a:spLocks noChangeAspect="1"/>
                    </p:cNvSpPr>
                    <p:nvPr/>
                  </p:nvSpPr>
                  <p:spPr bwMode="auto">
                    <a:xfrm>
                      <a:off x="1996" y="1859"/>
                      <a:ext cx="439" cy="3"/>
                    </a:xfrm>
                    <a:custGeom>
                      <a:avLst/>
                      <a:gdLst>
                        <a:gd name="T0" fmla="*/ 437 w 439"/>
                        <a:gd name="T1" fmla="*/ 3 h 3"/>
                        <a:gd name="T2" fmla="*/ 0 w 439"/>
                        <a:gd name="T3" fmla="*/ 3 h 3"/>
                        <a:gd name="T4" fmla="*/ 4 w 439"/>
                        <a:gd name="T5" fmla="*/ 0 h 3"/>
                        <a:gd name="T6" fmla="*/ 439 w 439"/>
                        <a:gd name="T7" fmla="*/ 0 h 3"/>
                        <a:gd name="T8" fmla="*/ 437 w 439"/>
                        <a:gd name="T9" fmla="*/ 3 h 3"/>
                      </a:gdLst>
                      <a:ahLst/>
                      <a:cxnLst>
                        <a:cxn ang="0">
                          <a:pos x="T0" y="T1"/>
                        </a:cxn>
                        <a:cxn ang="0">
                          <a:pos x="T2" y="T3"/>
                        </a:cxn>
                        <a:cxn ang="0">
                          <a:pos x="T4" y="T5"/>
                        </a:cxn>
                        <a:cxn ang="0">
                          <a:pos x="T6" y="T7"/>
                        </a:cxn>
                        <a:cxn ang="0">
                          <a:pos x="T8" y="T9"/>
                        </a:cxn>
                      </a:cxnLst>
                      <a:rect l="0" t="0" r="r" b="b"/>
                      <a:pathLst>
                        <a:path w="439" h="3">
                          <a:moveTo>
                            <a:pt x="437" y="3"/>
                          </a:moveTo>
                          <a:lnTo>
                            <a:pt x="0" y="3"/>
                          </a:lnTo>
                          <a:lnTo>
                            <a:pt x="4" y="0"/>
                          </a:lnTo>
                          <a:lnTo>
                            <a:pt x="439" y="0"/>
                          </a:lnTo>
                          <a:lnTo>
                            <a:pt x="437" y="3"/>
                          </a:lnTo>
                          <a:close/>
                        </a:path>
                      </a:pathLst>
                    </a:custGeom>
                    <a:solidFill>
                      <a:srgbClr val="B4B4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95" name="Freeform 584"/>
                    <p:cNvSpPr>
                      <a:spLocks noChangeAspect="1"/>
                    </p:cNvSpPr>
                    <p:nvPr/>
                  </p:nvSpPr>
                  <p:spPr bwMode="auto">
                    <a:xfrm>
                      <a:off x="1997" y="1858"/>
                      <a:ext cx="440" cy="3"/>
                    </a:xfrm>
                    <a:custGeom>
                      <a:avLst/>
                      <a:gdLst>
                        <a:gd name="T0" fmla="*/ 437 w 440"/>
                        <a:gd name="T1" fmla="*/ 3 h 3"/>
                        <a:gd name="T2" fmla="*/ 0 w 440"/>
                        <a:gd name="T3" fmla="*/ 3 h 3"/>
                        <a:gd name="T4" fmla="*/ 5 w 440"/>
                        <a:gd name="T5" fmla="*/ 0 h 3"/>
                        <a:gd name="T6" fmla="*/ 440 w 440"/>
                        <a:gd name="T7" fmla="*/ 0 h 3"/>
                        <a:gd name="T8" fmla="*/ 437 w 440"/>
                        <a:gd name="T9" fmla="*/ 3 h 3"/>
                      </a:gdLst>
                      <a:ahLst/>
                      <a:cxnLst>
                        <a:cxn ang="0">
                          <a:pos x="T0" y="T1"/>
                        </a:cxn>
                        <a:cxn ang="0">
                          <a:pos x="T2" y="T3"/>
                        </a:cxn>
                        <a:cxn ang="0">
                          <a:pos x="T4" y="T5"/>
                        </a:cxn>
                        <a:cxn ang="0">
                          <a:pos x="T6" y="T7"/>
                        </a:cxn>
                        <a:cxn ang="0">
                          <a:pos x="T8" y="T9"/>
                        </a:cxn>
                      </a:cxnLst>
                      <a:rect l="0" t="0" r="r" b="b"/>
                      <a:pathLst>
                        <a:path w="440" h="3">
                          <a:moveTo>
                            <a:pt x="437" y="3"/>
                          </a:moveTo>
                          <a:lnTo>
                            <a:pt x="0" y="3"/>
                          </a:lnTo>
                          <a:lnTo>
                            <a:pt x="5" y="0"/>
                          </a:lnTo>
                          <a:lnTo>
                            <a:pt x="440" y="0"/>
                          </a:lnTo>
                          <a:lnTo>
                            <a:pt x="437" y="3"/>
                          </a:lnTo>
                          <a:close/>
                        </a:path>
                      </a:pathLst>
                    </a:custGeom>
                    <a:solidFill>
                      <a:srgbClr val="B3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96" name="Freeform 585"/>
                    <p:cNvSpPr>
                      <a:spLocks noChangeAspect="1"/>
                    </p:cNvSpPr>
                    <p:nvPr/>
                  </p:nvSpPr>
                  <p:spPr bwMode="auto">
                    <a:xfrm>
                      <a:off x="2000" y="1855"/>
                      <a:ext cx="438" cy="4"/>
                    </a:xfrm>
                    <a:custGeom>
                      <a:avLst/>
                      <a:gdLst>
                        <a:gd name="T0" fmla="*/ 435 w 438"/>
                        <a:gd name="T1" fmla="*/ 4 h 4"/>
                        <a:gd name="T2" fmla="*/ 0 w 438"/>
                        <a:gd name="T3" fmla="*/ 4 h 4"/>
                        <a:gd name="T4" fmla="*/ 3 w 438"/>
                        <a:gd name="T5" fmla="*/ 0 h 4"/>
                        <a:gd name="T6" fmla="*/ 438 w 438"/>
                        <a:gd name="T7" fmla="*/ 0 h 4"/>
                        <a:gd name="T8" fmla="*/ 435 w 438"/>
                        <a:gd name="T9" fmla="*/ 4 h 4"/>
                      </a:gdLst>
                      <a:ahLst/>
                      <a:cxnLst>
                        <a:cxn ang="0">
                          <a:pos x="T0" y="T1"/>
                        </a:cxn>
                        <a:cxn ang="0">
                          <a:pos x="T2" y="T3"/>
                        </a:cxn>
                        <a:cxn ang="0">
                          <a:pos x="T4" y="T5"/>
                        </a:cxn>
                        <a:cxn ang="0">
                          <a:pos x="T6" y="T7"/>
                        </a:cxn>
                        <a:cxn ang="0">
                          <a:pos x="T8" y="T9"/>
                        </a:cxn>
                      </a:cxnLst>
                      <a:rect l="0" t="0" r="r" b="b"/>
                      <a:pathLst>
                        <a:path w="438" h="4">
                          <a:moveTo>
                            <a:pt x="435" y="4"/>
                          </a:moveTo>
                          <a:lnTo>
                            <a:pt x="0" y="4"/>
                          </a:lnTo>
                          <a:lnTo>
                            <a:pt x="3" y="0"/>
                          </a:lnTo>
                          <a:lnTo>
                            <a:pt x="438" y="0"/>
                          </a:lnTo>
                          <a:lnTo>
                            <a:pt x="435" y="4"/>
                          </a:lnTo>
                          <a:close/>
                        </a:path>
                      </a:pathLst>
                    </a:custGeom>
                    <a:solidFill>
                      <a:srgbClr val="B2B1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97" name="Freeform 586"/>
                    <p:cNvSpPr>
                      <a:spLocks noChangeAspect="1"/>
                    </p:cNvSpPr>
                    <p:nvPr/>
                  </p:nvSpPr>
                  <p:spPr bwMode="auto">
                    <a:xfrm>
                      <a:off x="2002" y="1854"/>
                      <a:ext cx="439" cy="4"/>
                    </a:xfrm>
                    <a:custGeom>
                      <a:avLst/>
                      <a:gdLst>
                        <a:gd name="T0" fmla="*/ 435 w 439"/>
                        <a:gd name="T1" fmla="*/ 4 h 4"/>
                        <a:gd name="T2" fmla="*/ 0 w 439"/>
                        <a:gd name="T3" fmla="*/ 4 h 4"/>
                        <a:gd name="T4" fmla="*/ 4 w 439"/>
                        <a:gd name="T5" fmla="*/ 0 h 4"/>
                        <a:gd name="T6" fmla="*/ 439 w 439"/>
                        <a:gd name="T7" fmla="*/ 0 h 4"/>
                        <a:gd name="T8" fmla="*/ 435 w 439"/>
                        <a:gd name="T9" fmla="*/ 4 h 4"/>
                      </a:gdLst>
                      <a:ahLst/>
                      <a:cxnLst>
                        <a:cxn ang="0">
                          <a:pos x="T0" y="T1"/>
                        </a:cxn>
                        <a:cxn ang="0">
                          <a:pos x="T2" y="T3"/>
                        </a:cxn>
                        <a:cxn ang="0">
                          <a:pos x="T4" y="T5"/>
                        </a:cxn>
                        <a:cxn ang="0">
                          <a:pos x="T6" y="T7"/>
                        </a:cxn>
                        <a:cxn ang="0">
                          <a:pos x="T8" y="T9"/>
                        </a:cxn>
                      </a:cxnLst>
                      <a:rect l="0" t="0" r="r" b="b"/>
                      <a:pathLst>
                        <a:path w="439" h="4">
                          <a:moveTo>
                            <a:pt x="435" y="4"/>
                          </a:moveTo>
                          <a:lnTo>
                            <a:pt x="0" y="4"/>
                          </a:lnTo>
                          <a:lnTo>
                            <a:pt x="4" y="0"/>
                          </a:lnTo>
                          <a:lnTo>
                            <a:pt x="439" y="0"/>
                          </a:lnTo>
                          <a:lnTo>
                            <a:pt x="435" y="4"/>
                          </a:lnTo>
                          <a:close/>
                        </a:path>
                      </a:pathLst>
                    </a:custGeom>
                    <a:solidFill>
                      <a:srgbClr val="B1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grpSp>
              <p:grpSp>
                <p:nvGrpSpPr>
                  <p:cNvPr id="30" name="Group 587"/>
                  <p:cNvGrpSpPr>
                    <a:grpSpLocks noChangeAspect="1"/>
                  </p:cNvGrpSpPr>
                  <p:nvPr/>
                </p:nvGrpSpPr>
                <p:grpSpPr bwMode="auto">
                  <a:xfrm>
                    <a:off x="3349" y="1224"/>
                    <a:ext cx="765" cy="406"/>
                    <a:chOff x="2003" y="1520"/>
                    <a:chExt cx="765" cy="335"/>
                  </a:xfrm>
                </p:grpSpPr>
                <p:sp>
                  <p:nvSpPr>
                    <p:cNvPr id="1298" name="Freeform 588"/>
                    <p:cNvSpPr>
                      <a:spLocks noChangeAspect="1"/>
                    </p:cNvSpPr>
                    <p:nvPr/>
                  </p:nvSpPr>
                  <p:spPr bwMode="auto">
                    <a:xfrm>
                      <a:off x="2003" y="1852"/>
                      <a:ext cx="440" cy="3"/>
                    </a:xfrm>
                    <a:custGeom>
                      <a:avLst/>
                      <a:gdLst>
                        <a:gd name="T0" fmla="*/ 435 w 440"/>
                        <a:gd name="T1" fmla="*/ 3 h 3"/>
                        <a:gd name="T2" fmla="*/ 0 w 440"/>
                        <a:gd name="T3" fmla="*/ 3 h 3"/>
                        <a:gd name="T4" fmla="*/ 5 w 440"/>
                        <a:gd name="T5" fmla="*/ 0 h 3"/>
                        <a:gd name="T6" fmla="*/ 440 w 440"/>
                        <a:gd name="T7" fmla="*/ 0 h 3"/>
                        <a:gd name="T8" fmla="*/ 435 w 440"/>
                        <a:gd name="T9" fmla="*/ 3 h 3"/>
                      </a:gdLst>
                      <a:ahLst/>
                      <a:cxnLst>
                        <a:cxn ang="0">
                          <a:pos x="T0" y="T1"/>
                        </a:cxn>
                        <a:cxn ang="0">
                          <a:pos x="T2" y="T3"/>
                        </a:cxn>
                        <a:cxn ang="0">
                          <a:pos x="T4" y="T5"/>
                        </a:cxn>
                        <a:cxn ang="0">
                          <a:pos x="T6" y="T7"/>
                        </a:cxn>
                        <a:cxn ang="0">
                          <a:pos x="T8" y="T9"/>
                        </a:cxn>
                      </a:cxnLst>
                      <a:rect l="0" t="0" r="r" b="b"/>
                      <a:pathLst>
                        <a:path w="440" h="3">
                          <a:moveTo>
                            <a:pt x="435" y="3"/>
                          </a:moveTo>
                          <a:lnTo>
                            <a:pt x="0" y="3"/>
                          </a:lnTo>
                          <a:lnTo>
                            <a:pt x="5" y="0"/>
                          </a:lnTo>
                          <a:lnTo>
                            <a:pt x="440" y="0"/>
                          </a:lnTo>
                          <a:lnTo>
                            <a:pt x="435" y="3"/>
                          </a:lnTo>
                          <a:close/>
                        </a:path>
                      </a:pathLst>
                    </a:custGeom>
                    <a:solidFill>
                      <a:srgbClr val="B0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99" name="Freeform 589"/>
                    <p:cNvSpPr>
                      <a:spLocks noChangeAspect="1"/>
                    </p:cNvSpPr>
                    <p:nvPr/>
                  </p:nvSpPr>
                  <p:spPr bwMode="auto">
                    <a:xfrm>
                      <a:off x="2006" y="1851"/>
                      <a:ext cx="438" cy="3"/>
                    </a:xfrm>
                    <a:custGeom>
                      <a:avLst/>
                      <a:gdLst>
                        <a:gd name="T0" fmla="*/ 435 w 438"/>
                        <a:gd name="T1" fmla="*/ 3 h 3"/>
                        <a:gd name="T2" fmla="*/ 0 w 438"/>
                        <a:gd name="T3" fmla="*/ 3 h 3"/>
                        <a:gd name="T4" fmla="*/ 3 w 438"/>
                        <a:gd name="T5" fmla="*/ 0 h 3"/>
                        <a:gd name="T6" fmla="*/ 438 w 438"/>
                        <a:gd name="T7" fmla="*/ 0 h 3"/>
                        <a:gd name="T8" fmla="*/ 435 w 438"/>
                        <a:gd name="T9" fmla="*/ 3 h 3"/>
                      </a:gdLst>
                      <a:ahLst/>
                      <a:cxnLst>
                        <a:cxn ang="0">
                          <a:pos x="T0" y="T1"/>
                        </a:cxn>
                        <a:cxn ang="0">
                          <a:pos x="T2" y="T3"/>
                        </a:cxn>
                        <a:cxn ang="0">
                          <a:pos x="T4" y="T5"/>
                        </a:cxn>
                        <a:cxn ang="0">
                          <a:pos x="T6" y="T7"/>
                        </a:cxn>
                        <a:cxn ang="0">
                          <a:pos x="T8" y="T9"/>
                        </a:cxn>
                      </a:cxnLst>
                      <a:rect l="0" t="0" r="r" b="b"/>
                      <a:pathLst>
                        <a:path w="438" h="3">
                          <a:moveTo>
                            <a:pt x="435" y="3"/>
                          </a:moveTo>
                          <a:lnTo>
                            <a:pt x="0" y="3"/>
                          </a:lnTo>
                          <a:lnTo>
                            <a:pt x="3" y="0"/>
                          </a:lnTo>
                          <a:lnTo>
                            <a:pt x="438" y="0"/>
                          </a:lnTo>
                          <a:lnTo>
                            <a:pt x="435" y="3"/>
                          </a:lnTo>
                          <a:close/>
                        </a:path>
                      </a:pathLst>
                    </a:custGeom>
                    <a:solidFill>
                      <a:srgbClr val="AFAE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00" name="Freeform 590"/>
                    <p:cNvSpPr>
                      <a:spLocks noChangeAspect="1"/>
                    </p:cNvSpPr>
                    <p:nvPr/>
                  </p:nvSpPr>
                  <p:spPr bwMode="auto">
                    <a:xfrm>
                      <a:off x="2008" y="1849"/>
                      <a:ext cx="438" cy="3"/>
                    </a:xfrm>
                    <a:custGeom>
                      <a:avLst/>
                      <a:gdLst>
                        <a:gd name="T0" fmla="*/ 435 w 438"/>
                        <a:gd name="T1" fmla="*/ 3 h 3"/>
                        <a:gd name="T2" fmla="*/ 0 w 438"/>
                        <a:gd name="T3" fmla="*/ 3 h 3"/>
                        <a:gd name="T4" fmla="*/ 4 w 438"/>
                        <a:gd name="T5" fmla="*/ 0 h 3"/>
                        <a:gd name="T6" fmla="*/ 438 w 438"/>
                        <a:gd name="T7" fmla="*/ 0 h 3"/>
                        <a:gd name="T8" fmla="*/ 435 w 438"/>
                        <a:gd name="T9" fmla="*/ 3 h 3"/>
                      </a:gdLst>
                      <a:ahLst/>
                      <a:cxnLst>
                        <a:cxn ang="0">
                          <a:pos x="T0" y="T1"/>
                        </a:cxn>
                        <a:cxn ang="0">
                          <a:pos x="T2" y="T3"/>
                        </a:cxn>
                        <a:cxn ang="0">
                          <a:pos x="T4" y="T5"/>
                        </a:cxn>
                        <a:cxn ang="0">
                          <a:pos x="T6" y="T7"/>
                        </a:cxn>
                        <a:cxn ang="0">
                          <a:pos x="T8" y="T9"/>
                        </a:cxn>
                      </a:cxnLst>
                      <a:rect l="0" t="0" r="r" b="b"/>
                      <a:pathLst>
                        <a:path w="438" h="3">
                          <a:moveTo>
                            <a:pt x="435" y="3"/>
                          </a:moveTo>
                          <a:lnTo>
                            <a:pt x="0" y="3"/>
                          </a:lnTo>
                          <a:lnTo>
                            <a:pt x="4" y="0"/>
                          </a:lnTo>
                          <a:lnTo>
                            <a:pt x="438" y="0"/>
                          </a:lnTo>
                          <a:lnTo>
                            <a:pt x="435" y="3"/>
                          </a:lnTo>
                          <a:close/>
                        </a:path>
                      </a:pathLst>
                    </a:custGeom>
                    <a:solidFill>
                      <a:srgbClr val="AE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01" name="Freeform 591"/>
                    <p:cNvSpPr>
                      <a:spLocks noChangeAspect="1"/>
                    </p:cNvSpPr>
                    <p:nvPr/>
                  </p:nvSpPr>
                  <p:spPr bwMode="auto">
                    <a:xfrm>
                      <a:off x="2009" y="1848"/>
                      <a:ext cx="438" cy="3"/>
                    </a:xfrm>
                    <a:custGeom>
                      <a:avLst/>
                      <a:gdLst>
                        <a:gd name="T0" fmla="*/ 435 w 438"/>
                        <a:gd name="T1" fmla="*/ 3 h 3"/>
                        <a:gd name="T2" fmla="*/ 0 w 438"/>
                        <a:gd name="T3" fmla="*/ 3 h 3"/>
                        <a:gd name="T4" fmla="*/ 4 w 438"/>
                        <a:gd name="T5" fmla="*/ 0 h 3"/>
                        <a:gd name="T6" fmla="*/ 438 w 438"/>
                        <a:gd name="T7" fmla="*/ 0 h 3"/>
                        <a:gd name="T8" fmla="*/ 435 w 438"/>
                        <a:gd name="T9" fmla="*/ 3 h 3"/>
                      </a:gdLst>
                      <a:ahLst/>
                      <a:cxnLst>
                        <a:cxn ang="0">
                          <a:pos x="T0" y="T1"/>
                        </a:cxn>
                        <a:cxn ang="0">
                          <a:pos x="T2" y="T3"/>
                        </a:cxn>
                        <a:cxn ang="0">
                          <a:pos x="T4" y="T5"/>
                        </a:cxn>
                        <a:cxn ang="0">
                          <a:pos x="T6" y="T7"/>
                        </a:cxn>
                        <a:cxn ang="0">
                          <a:pos x="T8" y="T9"/>
                        </a:cxn>
                      </a:cxnLst>
                      <a:rect l="0" t="0" r="r" b="b"/>
                      <a:pathLst>
                        <a:path w="438" h="3">
                          <a:moveTo>
                            <a:pt x="435" y="3"/>
                          </a:moveTo>
                          <a:lnTo>
                            <a:pt x="0" y="3"/>
                          </a:lnTo>
                          <a:lnTo>
                            <a:pt x="4" y="0"/>
                          </a:lnTo>
                          <a:lnTo>
                            <a:pt x="438" y="0"/>
                          </a:lnTo>
                          <a:lnTo>
                            <a:pt x="435" y="3"/>
                          </a:lnTo>
                          <a:close/>
                        </a:path>
                      </a:pathLst>
                    </a:custGeom>
                    <a:solidFill>
                      <a:srgbClr val="ADAC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02" name="Freeform 592"/>
                    <p:cNvSpPr>
                      <a:spLocks noChangeAspect="1"/>
                    </p:cNvSpPr>
                    <p:nvPr/>
                  </p:nvSpPr>
                  <p:spPr bwMode="auto">
                    <a:xfrm>
                      <a:off x="2012" y="1845"/>
                      <a:ext cx="436" cy="4"/>
                    </a:xfrm>
                    <a:custGeom>
                      <a:avLst/>
                      <a:gdLst>
                        <a:gd name="T0" fmla="*/ 434 w 436"/>
                        <a:gd name="T1" fmla="*/ 4 h 4"/>
                        <a:gd name="T2" fmla="*/ 0 w 436"/>
                        <a:gd name="T3" fmla="*/ 4 h 4"/>
                        <a:gd name="T4" fmla="*/ 4 w 436"/>
                        <a:gd name="T5" fmla="*/ 0 h 4"/>
                        <a:gd name="T6" fmla="*/ 436 w 436"/>
                        <a:gd name="T7" fmla="*/ 0 h 4"/>
                        <a:gd name="T8" fmla="*/ 434 w 436"/>
                        <a:gd name="T9" fmla="*/ 4 h 4"/>
                      </a:gdLst>
                      <a:ahLst/>
                      <a:cxnLst>
                        <a:cxn ang="0">
                          <a:pos x="T0" y="T1"/>
                        </a:cxn>
                        <a:cxn ang="0">
                          <a:pos x="T2" y="T3"/>
                        </a:cxn>
                        <a:cxn ang="0">
                          <a:pos x="T4" y="T5"/>
                        </a:cxn>
                        <a:cxn ang="0">
                          <a:pos x="T6" y="T7"/>
                        </a:cxn>
                        <a:cxn ang="0">
                          <a:pos x="T8" y="T9"/>
                        </a:cxn>
                      </a:cxnLst>
                      <a:rect l="0" t="0" r="r" b="b"/>
                      <a:pathLst>
                        <a:path w="436" h="4">
                          <a:moveTo>
                            <a:pt x="434" y="4"/>
                          </a:moveTo>
                          <a:lnTo>
                            <a:pt x="0" y="4"/>
                          </a:lnTo>
                          <a:lnTo>
                            <a:pt x="4" y="0"/>
                          </a:lnTo>
                          <a:lnTo>
                            <a:pt x="436" y="0"/>
                          </a:lnTo>
                          <a:lnTo>
                            <a:pt x="434" y="4"/>
                          </a:lnTo>
                          <a:close/>
                        </a:path>
                      </a:pathLst>
                    </a:custGeom>
                    <a:solidFill>
                      <a:srgbClr val="ADAC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03" name="Freeform 593"/>
                    <p:cNvSpPr>
                      <a:spLocks noChangeAspect="1"/>
                    </p:cNvSpPr>
                    <p:nvPr/>
                  </p:nvSpPr>
                  <p:spPr bwMode="auto">
                    <a:xfrm>
                      <a:off x="2013" y="1843"/>
                      <a:ext cx="437" cy="5"/>
                    </a:xfrm>
                    <a:custGeom>
                      <a:avLst/>
                      <a:gdLst>
                        <a:gd name="T0" fmla="*/ 434 w 437"/>
                        <a:gd name="T1" fmla="*/ 5 h 5"/>
                        <a:gd name="T2" fmla="*/ 0 w 437"/>
                        <a:gd name="T3" fmla="*/ 5 h 5"/>
                        <a:gd name="T4" fmla="*/ 5 w 437"/>
                        <a:gd name="T5" fmla="*/ 0 h 5"/>
                        <a:gd name="T6" fmla="*/ 437 w 437"/>
                        <a:gd name="T7" fmla="*/ 0 h 5"/>
                        <a:gd name="T8" fmla="*/ 434 w 437"/>
                        <a:gd name="T9" fmla="*/ 5 h 5"/>
                      </a:gdLst>
                      <a:ahLst/>
                      <a:cxnLst>
                        <a:cxn ang="0">
                          <a:pos x="T0" y="T1"/>
                        </a:cxn>
                        <a:cxn ang="0">
                          <a:pos x="T2" y="T3"/>
                        </a:cxn>
                        <a:cxn ang="0">
                          <a:pos x="T4" y="T5"/>
                        </a:cxn>
                        <a:cxn ang="0">
                          <a:pos x="T6" y="T7"/>
                        </a:cxn>
                        <a:cxn ang="0">
                          <a:pos x="T8" y="T9"/>
                        </a:cxn>
                      </a:cxnLst>
                      <a:rect l="0" t="0" r="r" b="b"/>
                      <a:pathLst>
                        <a:path w="437" h="5">
                          <a:moveTo>
                            <a:pt x="434" y="5"/>
                          </a:moveTo>
                          <a:lnTo>
                            <a:pt x="0" y="5"/>
                          </a:lnTo>
                          <a:lnTo>
                            <a:pt x="5" y="0"/>
                          </a:lnTo>
                          <a:lnTo>
                            <a:pt x="437" y="0"/>
                          </a:lnTo>
                          <a:lnTo>
                            <a:pt x="434" y="5"/>
                          </a:lnTo>
                          <a:close/>
                        </a:path>
                      </a:pathLst>
                    </a:custGeom>
                    <a:solidFill>
                      <a:srgbClr val="AC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04" name="Freeform 594"/>
                    <p:cNvSpPr>
                      <a:spLocks noChangeAspect="1"/>
                    </p:cNvSpPr>
                    <p:nvPr/>
                  </p:nvSpPr>
                  <p:spPr bwMode="auto">
                    <a:xfrm>
                      <a:off x="2016" y="1842"/>
                      <a:ext cx="437" cy="3"/>
                    </a:xfrm>
                    <a:custGeom>
                      <a:avLst/>
                      <a:gdLst>
                        <a:gd name="T0" fmla="*/ 432 w 437"/>
                        <a:gd name="T1" fmla="*/ 3 h 3"/>
                        <a:gd name="T2" fmla="*/ 0 w 437"/>
                        <a:gd name="T3" fmla="*/ 3 h 3"/>
                        <a:gd name="T4" fmla="*/ 3 w 437"/>
                        <a:gd name="T5" fmla="*/ 0 h 3"/>
                        <a:gd name="T6" fmla="*/ 437 w 437"/>
                        <a:gd name="T7" fmla="*/ 0 h 3"/>
                        <a:gd name="T8" fmla="*/ 432 w 437"/>
                        <a:gd name="T9" fmla="*/ 3 h 3"/>
                      </a:gdLst>
                      <a:ahLst/>
                      <a:cxnLst>
                        <a:cxn ang="0">
                          <a:pos x="T0" y="T1"/>
                        </a:cxn>
                        <a:cxn ang="0">
                          <a:pos x="T2" y="T3"/>
                        </a:cxn>
                        <a:cxn ang="0">
                          <a:pos x="T4" y="T5"/>
                        </a:cxn>
                        <a:cxn ang="0">
                          <a:pos x="T6" y="T7"/>
                        </a:cxn>
                        <a:cxn ang="0">
                          <a:pos x="T8" y="T9"/>
                        </a:cxn>
                      </a:cxnLst>
                      <a:rect l="0" t="0" r="r" b="b"/>
                      <a:pathLst>
                        <a:path w="437" h="3">
                          <a:moveTo>
                            <a:pt x="432" y="3"/>
                          </a:moveTo>
                          <a:lnTo>
                            <a:pt x="0" y="3"/>
                          </a:lnTo>
                          <a:lnTo>
                            <a:pt x="3" y="0"/>
                          </a:lnTo>
                          <a:lnTo>
                            <a:pt x="437" y="0"/>
                          </a:lnTo>
                          <a:lnTo>
                            <a:pt x="432" y="3"/>
                          </a:lnTo>
                          <a:close/>
                        </a:path>
                      </a:pathLst>
                    </a:custGeom>
                    <a:solidFill>
                      <a:srgbClr val="ABAB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05" name="Freeform 595"/>
                    <p:cNvSpPr>
                      <a:spLocks noChangeAspect="1"/>
                    </p:cNvSpPr>
                    <p:nvPr/>
                  </p:nvSpPr>
                  <p:spPr bwMode="auto">
                    <a:xfrm>
                      <a:off x="2018" y="1841"/>
                      <a:ext cx="436" cy="2"/>
                    </a:xfrm>
                    <a:custGeom>
                      <a:avLst/>
                      <a:gdLst>
                        <a:gd name="T0" fmla="*/ 432 w 436"/>
                        <a:gd name="T1" fmla="*/ 2 h 2"/>
                        <a:gd name="T2" fmla="*/ 0 w 436"/>
                        <a:gd name="T3" fmla="*/ 2 h 2"/>
                        <a:gd name="T4" fmla="*/ 4 w 436"/>
                        <a:gd name="T5" fmla="*/ 0 h 2"/>
                        <a:gd name="T6" fmla="*/ 436 w 436"/>
                        <a:gd name="T7" fmla="*/ 0 h 2"/>
                        <a:gd name="T8" fmla="*/ 432 w 436"/>
                        <a:gd name="T9" fmla="*/ 2 h 2"/>
                      </a:gdLst>
                      <a:ahLst/>
                      <a:cxnLst>
                        <a:cxn ang="0">
                          <a:pos x="T0" y="T1"/>
                        </a:cxn>
                        <a:cxn ang="0">
                          <a:pos x="T2" y="T3"/>
                        </a:cxn>
                        <a:cxn ang="0">
                          <a:pos x="T4" y="T5"/>
                        </a:cxn>
                        <a:cxn ang="0">
                          <a:pos x="T6" y="T7"/>
                        </a:cxn>
                        <a:cxn ang="0">
                          <a:pos x="T8" y="T9"/>
                        </a:cxn>
                      </a:cxnLst>
                      <a:rect l="0" t="0" r="r" b="b"/>
                      <a:pathLst>
                        <a:path w="436" h="2">
                          <a:moveTo>
                            <a:pt x="432" y="2"/>
                          </a:moveTo>
                          <a:lnTo>
                            <a:pt x="0" y="2"/>
                          </a:lnTo>
                          <a:lnTo>
                            <a:pt x="4" y="0"/>
                          </a:lnTo>
                          <a:lnTo>
                            <a:pt x="436" y="0"/>
                          </a:lnTo>
                          <a:lnTo>
                            <a:pt x="432" y="2"/>
                          </a:lnTo>
                          <a:close/>
                        </a:path>
                      </a:pathLst>
                    </a:custGeom>
                    <a:solidFill>
                      <a:srgbClr val="ABAA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06" name="Freeform 596"/>
                    <p:cNvSpPr>
                      <a:spLocks noChangeAspect="1"/>
                    </p:cNvSpPr>
                    <p:nvPr/>
                  </p:nvSpPr>
                  <p:spPr bwMode="auto">
                    <a:xfrm>
                      <a:off x="2019" y="1839"/>
                      <a:ext cx="437" cy="3"/>
                    </a:xfrm>
                    <a:custGeom>
                      <a:avLst/>
                      <a:gdLst>
                        <a:gd name="T0" fmla="*/ 434 w 437"/>
                        <a:gd name="T1" fmla="*/ 3 h 3"/>
                        <a:gd name="T2" fmla="*/ 0 w 437"/>
                        <a:gd name="T3" fmla="*/ 3 h 3"/>
                        <a:gd name="T4" fmla="*/ 4 w 437"/>
                        <a:gd name="T5" fmla="*/ 0 h 3"/>
                        <a:gd name="T6" fmla="*/ 437 w 437"/>
                        <a:gd name="T7" fmla="*/ 0 h 3"/>
                        <a:gd name="T8" fmla="*/ 434 w 437"/>
                        <a:gd name="T9" fmla="*/ 3 h 3"/>
                      </a:gdLst>
                      <a:ahLst/>
                      <a:cxnLst>
                        <a:cxn ang="0">
                          <a:pos x="T0" y="T1"/>
                        </a:cxn>
                        <a:cxn ang="0">
                          <a:pos x="T2" y="T3"/>
                        </a:cxn>
                        <a:cxn ang="0">
                          <a:pos x="T4" y="T5"/>
                        </a:cxn>
                        <a:cxn ang="0">
                          <a:pos x="T6" y="T7"/>
                        </a:cxn>
                        <a:cxn ang="0">
                          <a:pos x="T8" y="T9"/>
                        </a:cxn>
                      </a:cxnLst>
                      <a:rect l="0" t="0" r="r" b="b"/>
                      <a:pathLst>
                        <a:path w="437" h="3">
                          <a:moveTo>
                            <a:pt x="434" y="3"/>
                          </a:moveTo>
                          <a:lnTo>
                            <a:pt x="0" y="3"/>
                          </a:lnTo>
                          <a:lnTo>
                            <a:pt x="4" y="0"/>
                          </a:lnTo>
                          <a:lnTo>
                            <a:pt x="437" y="0"/>
                          </a:lnTo>
                          <a:lnTo>
                            <a:pt x="434" y="3"/>
                          </a:lnTo>
                          <a:close/>
                        </a:path>
                      </a:pathLst>
                    </a:custGeom>
                    <a:solidFill>
                      <a:srgbClr val="AAA9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07" name="Freeform 597"/>
                    <p:cNvSpPr>
                      <a:spLocks noChangeAspect="1"/>
                    </p:cNvSpPr>
                    <p:nvPr/>
                  </p:nvSpPr>
                  <p:spPr bwMode="auto">
                    <a:xfrm>
                      <a:off x="2022" y="1838"/>
                      <a:ext cx="435" cy="3"/>
                    </a:xfrm>
                    <a:custGeom>
                      <a:avLst/>
                      <a:gdLst>
                        <a:gd name="T0" fmla="*/ 432 w 435"/>
                        <a:gd name="T1" fmla="*/ 3 h 3"/>
                        <a:gd name="T2" fmla="*/ 0 w 435"/>
                        <a:gd name="T3" fmla="*/ 3 h 3"/>
                        <a:gd name="T4" fmla="*/ 4 w 435"/>
                        <a:gd name="T5" fmla="*/ 0 h 3"/>
                        <a:gd name="T6" fmla="*/ 435 w 435"/>
                        <a:gd name="T7" fmla="*/ 0 h 3"/>
                        <a:gd name="T8" fmla="*/ 432 w 435"/>
                        <a:gd name="T9" fmla="*/ 3 h 3"/>
                      </a:gdLst>
                      <a:ahLst/>
                      <a:cxnLst>
                        <a:cxn ang="0">
                          <a:pos x="T0" y="T1"/>
                        </a:cxn>
                        <a:cxn ang="0">
                          <a:pos x="T2" y="T3"/>
                        </a:cxn>
                        <a:cxn ang="0">
                          <a:pos x="T4" y="T5"/>
                        </a:cxn>
                        <a:cxn ang="0">
                          <a:pos x="T6" y="T7"/>
                        </a:cxn>
                        <a:cxn ang="0">
                          <a:pos x="T8" y="T9"/>
                        </a:cxn>
                      </a:cxnLst>
                      <a:rect l="0" t="0" r="r" b="b"/>
                      <a:pathLst>
                        <a:path w="435" h="3">
                          <a:moveTo>
                            <a:pt x="432" y="3"/>
                          </a:moveTo>
                          <a:lnTo>
                            <a:pt x="0" y="3"/>
                          </a:lnTo>
                          <a:lnTo>
                            <a:pt x="4" y="0"/>
                          </a:lnTo>
                          <a:lnTo>
                            <a:pt x="435" y="0"/>
                          </a:lnTo>
                          <a:lnTo>
                            <a:pt x="432" y="3"/>
                          </a:lnTo>
                          <a:close/>
                        </a:path>
                      </a:pathLst>
                    </a:custGeom>
                    <a:solidFill>
                      <a:srgbClr val="A9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08" name="Freeform 598"/>
                    <p:cNvSpPr>
                      <a:spLocks noChangeAspect="1"/>
                    </p:cNvSpPr>
                    <p:nvPr/>
                  </p:nvSpPr>
                  <p:spPr bwMode="auto">
                    <a:xfrm>
                      <a:off x="2023" y="1835"/>
                      <a:ext cx="436" cy="4"/>
                    </a:xfrm>
                    <a:custGeom>
                      <a:avLst/>
                      <a:gdLst>
                        <a:gd name="T0" fmla="*/ 433 w 436"/>
                        <a:gd name="T1" fmla="*/ 4 h 4"/>
                        <a:gd name="T2" fmla="*/ 0 w 436"/>
                        <a:gd name="T3" fmla="*/ 4 h 4"/>
                        <a:gd name="T4" fmla="*/ 5 w 436"/>
                        <a:gd name="T5" fmla="*/ 0 h 4"/>
                        <a:gd name="T6" fmla="*/ 436 w 436"/>
                        <a:gd name="T7" fmla="*/ 0 h 4"/>
                        <a:gd name="T8" fmla="*/ 433 w 436"/>
                        <a:gd name="T9" fmla="*/ 4 h 4"/>
                      </a:gdLst>
                      <a:ahLst/>
                      <a:cxnLst>
                        <a:cxn ang="0">
                          <a:pos x="T0" y="T1"/>
                        </a:cxn>
                        <a:cxn ang="0">
                          <a:pos x="T2" y="T3"/>
                        </a:cxn>
                        <a:cxn ang="0">
                          <a:pos x="T4" y="T5"/>
                        </a:cxn>
                        <a:cxn ang="0">
                          <a:pos x="T6" y="T7"/>
                        </a:cxn>
                        <a:cxn ang="0">
                          <a:pos x="T8" y="T9"/>
                        </a:cxn>
                      </a:cxnLst>
                      <a:rect l="0" t="0" r="r" b="b"/>
                      <a:pathLst>
                        <a:path w="436" h="4">
                          <a:moveTo>
                            <a:pt x="433" y="4"/>
                          </a:moveTo>
                          <a:lnTo>
                            <a:pt x="0" y="4"/>
                          </a:lnTo>
                          <a:lnTo>
                            <a:pt x="5" y="0"/>
                          </a:lnTo>
                          <a:lnTo>
                            <a:pt x="436" y="0"/>
                          </a:lnTo>
                          <a:lnTo>
                            <a:pt x="433" y="4"/>
                          </a:lnTo>
                          <a:close/>
                        </a:path>
                      </a:pathLst>
                    </a:custGeom>
                    <a:solidFill>
                      <a:srgbClr val="A8A8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09" name="Freeform 599"/>
                    <p:cNvSpPr>
                      <a:spLocks noChangeAspect="1"/>
                    </p:cNvSpPr>
                    <p:nvPr/>
                  </p:nvSpPr>
                  <p:spPr bwMode="auto">
                    <a:xfrm>
                      <a:off x="2026" y="1833"/>
                      <a:ext cx="434" cy="5"/>
                    </a:xfrm>
                    <a:custGeom>
                      <a:avLst/>
                      <a:gdLst>
                        <a:gd name="T0" fmla="*/ 431 w 434"/>
                        <a:gd name="T1" fmla="*/ 5 h 5"/>
                        <a:gd name="T2" fmla="*/ 0 w 434"/>
                        <a:gd name="T3" fmla="*/ 5 h 5"/>
                        <a:gd name="T4" fmla="*/ 3 w 434"/>
                        <a:gd name="T5" fmla="*/ 0 h 5"/>
                        <a:gd name="T6" fmla="*/ 434 w 434"/>
                        <a:gd name="T7" fmla="*/ 0 h 5"/>
                        <a:gd name="T8" fmla="*/ 431 w 434"/>
                        <a:gd name="T9" fmla="*/ 5 h 5"/>
                      </a:gdLst>
                      <a:ahLst/>
                      <a:cxnLst>
                        <a:cxn ang="0">
                          <a:pos x="T0" y="T1"/>
                        </a:cxn>
                        <a:cxn ang="0">
                          <a:pos x="T2" y="T3"/>
                        </a:cxn>
                        <a:cxn ang="0">
                          <a:pos x="T4" y="T5"/>
                        </a:cxn>
                        <a:cxn ang="0">
                          <a:pos x="T6" y="T7"/>
                        </a:cxn>
                        <a:cxn ang="0">
                          <a:pos x="T8" y="T9"/>
                        </a:cxn>
                      </a:cxnLst>
                      <a:rect l="0" t="0" r="r" b="b"/>
                      <a:pathLst>
                        <a:path w="434" h="5">
                          <a:moveTo>
                            <a:pt x="431" y="5"/>
                          </a:moveTo>
                          <a:lnTo>
                            <a:pt x="0" y="5"/>
                          </a:lnTo>
                          <a:lnTo>
                            <a:pt x="3" y="0"/>
                          </a:lnTo>
                          <a:lnTo>
                            <a:pt x="434" y="0"/>
                          </a:lnTo>
                          <a:lnTo>
                            <a:pt x="431" y="5"/>
                          </a:lnTo>
                          <a:close/>
                        </a:path>
                      </a:pathLst>
                    </a:custGeom>
                    <a:solidFill>
                      <a:srgbClr val="A8A7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10" name="Freeform 600"/>
                    <p:cNvSpPr>
                      <a:spLocks noChangeAspect="1"/>
                    </p:cNvSpPr>
                    <p:nvPr/>
                  </p:nvSpPr>
                  <p:spPr bwMode="auto">
                    <a:xfrm>
                      <a:off x="2028" y="1832"/>
                      <a:ext cx="433" cy="3"/>
                    </a:xfrm>
                    <a:custGeom>
                      <a:avLst/>
                      <a:gdLst>
                        <a:gd name="T0" fmla="*/ 431 w 433"/>
                        <a:gd name="T1" fmla="*/ 3 h 3"/>
                        <a:gd name="T2" fmla="*/ 0 w 433"/>
                        <a:gd name="T3" fmla="*/ 3 h 3"/>
                        <a:gd name="T4" fmla="*/ 4 w 433"/>
                        <a:gd name="T5" fmla="*/ 0 h 3"/>
                        <a:gd name="T6" fmla="*/ 433 w 433"/>
                        <a:gd name="T7" fmla="*/ 0 h 3"/>
                        <a:gd name="T8" fmla="*/ 431 w 433"/>
                        <a:gd name="T9" fmla="*/ 3 h 3"/>
                      </a:gdLst>
                      <a:ahLst/>
                      <a:cxnLst>
                        <a:cxn ang="0">
                          <a:pos x="T0" y="T1"/>
                        </a:cxn>
                        <a:cxn ang="0">
                          <a:pos x="T2" y="T3"/>
                        </a:cxn>
                        <a:cxn ang="0">
                          <a:pos x="T4" y="T5"/>
                        </a:cxn>
                        <a:cxn ang="0">
                          <a:pos x="T6" y="T7"/>
                        </a:cxn>
                        <a:cxn ang="0">
                          <a:pos x="T8" y="T9"/>
                        </a:cxn>
                      </a:cxnLst>
                      <a:rect l="0" t="0" r="r" b="b"/>
                      <a:pathLst>
                        <a:path w="433" h="3">
                          <a:moveTo>
                            <a:pt x="431" y="3"/>
                          </a:moveTo>
                          <a:lnTo>
                            <a:pt x="0" y="3"/>
                          </a:lnTo>
                          <a:lnTo>
                            <a:pt x="4" y="0"/>
                          </a:lnTo>
                          <a:lnTo>
                            <a:pt x="433" y="0"/>
                          </a:lnTo>
                          <a:lnTo>
                            <a:pt x="431" y="3"/>
                          </a:lnTo>
                          <a:close/>
                        </a:path>
                      </a:pathLst>
                    </a:custGeom>
                    <a:solidFill>
                      <a:srgbClr val="A8A7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11" name="Freeform 601"/>
                    <p:cNvSpPr>
                      <a:spLocks noChangeAspect="1"/>
                    </p:cNvSpPr>
                    <p:nvPr/>
                  </p:nvSpPr>
                  <p:spPr bwMode="auto">
                    <a:xfrm>
                      <a:off x="2029" y="1830"/>
                      <a:ext cx="434" cy="3"/>
                    </a:xfrm>
                    <a:custGeom>
                      <a:avLst/>
                      <a:gdLst>
                        <a:gd name="T0" fmla="*/ 431 w 434"/>
                        <a:gd name="T1" fmla="*/ 3 h 3"/>
                        <a:gd name="T2" fmla="*/ 0 w 434"/>
                        <a:gd name="T3" fmla="*/ 3 h 3"/>
                        <a:gd name="T4" fmla="*/ 4 w 434"/>
                        <a:gd name="T5" fmla="*/ 0 h 3"/>
                        <a:gd name="T6" fmla="*/ 434 w 434"/>
                        <a:gd name="T7" fmla="*/ 0 h 3"/>
                        <a:gd name="T8" fmla="*/ 431 w 434"/>
                        <a:gd name="T9" fmla="*/ 3 h 3"/>
                      </a:gdLst>
                      <a:ahLst/>
                      <a:cxnLst>
                        <a:cxn ang="0">
                          <a:pos x="T0" y="T1"/>
                        </a:cxn>
                        <a:cxn ang="0">
                          <a:pos x="T2" y="T3"/>
                        </a:cxn>
                        <a:cxn ang="0">
                          <a:pos x="T4" y="T5"/>
                        </a:cxn>
                        <a:cxn ang="0">
                          <a:pos x="T6" y="T7"/>
                        </a:cxn>
                        <a:cxn ang="0">
                          <a:pos x="T8" y="T9"/>
                        </a:cxn>
                      </a:cxnLst>
                      <a:rect l="0" t="0" r="r" b="b"/>
                      <a:pathLst>
                        <a:path w="434" h="3">
                          <a:moveTo>
                            <a:pt x="431" y="3"/>
                          </a:moveTo>
                          <a:lnTo>
                            <a:pt x="0" y="3"/>
                          </a:lnTo>
                          <a:lnTo>
                            <a:pt x="4" y="0"/>
                          </a:lnTo>
                          <a:lnTo>
                            <a:pt x="434" y="0"/>
                          </a:lnTo>
                          <a:lnTo>
                            <a:pt x="431" y="3"/>
                          </a:lnTo>
                          <a:close/>
                        </a:path>
                      </a:pathLst>
                    </a:custGeom>
                    <a:solidFill>
                      <a:srgbClr val="A7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12" name="Freeform 602"/>
                    <p:cNvSpPr>
                      <a:spLocks noChangeAspect="1"/>
                    </p:cNvSpPr>
                    <p:nvPr/>
                  </p:nvSpPr>
                  <p:spPr bwMode="auto">
                    <a:xfrm>
                      <a:off x="2032" y="1829"/>
                      <a:ext cx="434" cy="3"/>
                    </a:xfrm>
                    <a:custGeom>
                      <a:avLst/>
                      <a:gdLst>
                        <a:gd name="T0" fmla="*/ 429 w 434"/>
                        <a:gd name="T1" fmla="*/ 3 h 3"/>
                        <a:gd name="T2" fmla="*/ 0 w 434"/>
                        <a:gd name="T3" fmla="*/ 3 h 3"/>
                        <a:gd name="T4" fmla="*/ 3 w 434"/>
                        <a:gd name="T5" fmla="*/ 0 h 3"/>
                        <a:gd name="T6" fmla="*/ 434 w 434"/>
                        <a:gd name="T7" fmla="*/ 0 h 3"/>
                        <a:gd name="T8" fmla="*/ 429 w 434"/>
                        <a:gd name="T9" fmla="*/ 3 h 3"/>
                      </a:gdLst>
                      <a:ahLst/>
                      <a:cxnLst>
                        <a:cxn ang="0">
                          <a:pos x="T0" y="T1"/>
                        </a:cxn>
                        <a:cxn ang="0">
                          <a:pos x="T2" y="T3"/>
                        </a:cxn>
                        <a:cxn ang="0">
                          <a:pos x="T4" y="T5"/>
                        </a:cxn>
                        <a:cxn ang="0">
                          <a:pos x="T6" y="T7"/>
                        </a:cxn>
                        <a:cxn ang="0">
                          <a:pos x="T8" y="T9"/>
                        </a:cxn>
                      </a:cxnLst>
                      <a:rect l="0" t="0" r="r" b="b"/>
                      <a:pathLst>
                        <a:path w="434" h="3">
                          <a:moveTo>
                            <a:pt x="429" y="3"/>
                          </a:moveTo>
                          <a:lnTo>
                            <a:pt x="0" y="3"/>
                          </a:lnTo>
                          <a:lnTo>
                            <a:pt x="3" y="0"/>
                          </a:lnTo>
                          <a:lnTo>
                            <a:pt x="434" y="0"/>
                          </a:lnTo>
                          <a:lnTo>
                            <a:pt x="429" y="3"/>
                          </a:lnTo>
                          <a:close/>
                        </a:path>
                      </a:pathLst>
                    </a:custGeom>
                    <a:solidFill>
                      <a:srgbClr val="A6A5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13" name="Freeform 603"/>
                    <p:cNvSpPr>
                      <a:spLocks noChangeAspect="1"/>
                    </p:cNvSpPr>
                    <p:nvPr/>
                  </p:nvSpPr>
                  <p:spPr bwMode="auto">
                    <a:xfrm>
                      <a:off x="2033" y="1828"/>
                      <a:ext cx="434" cy="2"/>
                    </a:xfrm>
                    <a:custGeom>
                      <a:avLst/>
                      <a:gdLst>
                        <a:gd name="T0" fmla="*/ 430 w 434"/>
                        <a:gd name="T1" fmla="*/ 2 h 2"/>
                        <a:gd name="T2" fmla="*/ 0 w 434"/>
                        <a:gd name="T3" fmla="*/ 2 h 2"/>
                        <a:gd name="T4" fmla="*/ 5 w 434"/>
                        <a:gd name="T5" fmla="*/ 0 h 2"/>
                        <a:gd name="T6" fmla="*/ 434 w 434"/>
                        <a:gd name="T7" fmla="*/ 0 h 2"/>
                        <a:gd name="T8" fmla="*/ 430 w 434"/>
                        <a:gd name="T9" fmla="*/ 2 h 2"/>
                      </a:gdLst>
                      <a:ahLst/>
                      <a:cxnLst>
                        <a:cxn ang="0">
                          <a:pos x="T0" y="T1"/>
                        </a:cxn>
                        <a:cxn ang="0">
                          <a:pos x="T2" y="T3"/>
                        </a:cxn>
                        <a:cxn ang="0">
                          <a:pos x="T4" y="T5"/>
                        </a:cxn>
                        <a:cxn ang="0">
                          <a:pos x="T6" y="T7"/>
                        </a:cxn>
                        <a:cxn ang="0">
                          <a:pos x="T8" y="T9"/>
                        </a:cxn>
                      </a:cxnLst>
                      <a:rect l="0" t="0" r="r" b="b"/>
                      <a:pathLst>
                        <a:path w="434" h="2">
                          <a:moveTo>
                            <a:pt x="430" y="2"/>
                          </a:moveTo>
                          <a:lnTo>
                            <a:pt x="0" y="2"/>
                          </a:lnTo>
                          <a:lnTo>
                            <a:pt x="5" y="0"/>
                          </a:lnTo>
                          <a:lnTo>
                            <a:pt x="434" y="0"/>
                          </a:lnTo>
                          <a:lnTo>
                            <a:pt x="430" y="2"/>
                          </a:lnTo>
                          <a:close/>
                        </a:path>
                      </a:pathLst>
                    </a:custGeom>
                    <a:solidFill>
                      <a:srgbClr val="A6A5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14" name="Freeform 604"/>
                    <p:cNvSpPr>
                      <a:spLocks noChangeAspect="1"/>
                    </p:cNvSpPr>
                    <p:nvPr/>
                  </p:nvSpPr>
                  <p:spPr bwMode="auto">
                    <a:xfrm>
                      <a:off x="2035" y="1826"/>
                      <a:ext cx="434" cy="3"/>
                    </a:xfrm>
                    <a:custGeom>
                      <a:avLst/>
                      <a:gdLst>
                        <a:gd name="T0" fmla="*/ 431 w 434"/>
                        <a:gd name="T1" fmla="*/ 3 h 3"/>
                        <a:gd name="T2" fmla="*/ 0 w 434"/>
                        <a:gd name="T3" fmla="*/ 3 h 3"/>
                        <a:gd name="T4" fmla="*/ 4 w 434"/>
                        <a:gd name="T5" fmla="*/ 0 h 3"/>
                        <a:gd name="T6" fmla="*/ 434 w 434"/>
                        <a:gd name="T7" fmla="*/ 0 h 3"/>
                        <a:gd name="T8" fmla="*/ 431 w 434"/>
                        <a:gd name="T9" fmla="*/ 3 h 3"/>
                      </a:gdLst>
                      <a:ahLst/>
                      <a:cxnLst>
                        <a:cxn ang="0">
                          <a:pos x="T0" y="T1"/>
                        </a:cxn>
                        <a:cxn ang="0">
                          <a:pos x="T2" y="T3"/>
                        </a:cxn>
                        <a:cxn ang="0">
                          <a:pos x="T4" y="T5"/>
                        </a:cxn>
                        <a:cxn ang="0">
                          <a:pos x="T6" y="T7"/>
                        </a:cxn>
                        <a:cxn ang="0">
                          <a:pos x="T8" y="T9"/>
                        </a:cxn>
                      </a:cxnLst>
                      <a:rect l="0" t="0" r="r" b="b"/>
                      <a:pathLst>
                        <a:path w="434" h="3">
                          <a:moveTo>
                            <a:pt x="431" y="3"/>
                          </a:moveTo>
                          <a:lnTo>
                            <a:pt x="0" y="3"/>
                          </a:lnTo>
                          <a:lnTo>
                            <a:pt x="4" y="0"/>
                          </a:lnTo>
                          <a:lnTo>
                            <a:pt x="434" y="0"/>
                          </a:lnTo>
                          <a:lnTo>
                            <a:pt x="431" y="3"/>
                          </a:lnTo>
                          <a:close/>
                        </a:path>
                      </a:pathLst>
                    </a:custGeom>
                    <a:solidFill>
                      <a:srgbClr val="A5A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15" name="Freeform 605"/>
                    <p:cNvSpPr>
                      <a:spLocks noChangeAspect="1"/>
                    </p:cNvSpPr>
                    <p:nvPr/>
                  </p:nvSpPr>
                  <p:spPr bwMode="auto">
                    <a:xfrm>
                      <a:off x="2038" y="1823"/>
                      <a:ext cx="432" cy="5"/>
                    </a:xfrm>
                    <a:custGeom>
                      <a:avLst/>
                      <a:gdLst>
                        <a:gd name="T0" fmla="*/ 429 w 432"/>
                        <a:gd name="T1" fmla="*/ 5 h 5"/>
                        <a:gd name="T2" fmla="*/ 0 w 432"/>
                        <a:gd name="T3" fmla="*/ 5 h 5"/>
                        <a:gd name="T4" fmla="*/ 4 w 432"/>
                        <a:gd name="T5" fmla="*/ 0 h 5"/>
                        <a:gd name="T6" fmla="*/ 432 w 432"/>
                        <a:gd name="T7" fmla="*/ 0 h 5"/>
                        <a:gd name="T8" fmla="*/ 429 w 432"/>
                        <a:gd name="T9" fmla="*/ 5 h 5"/>
                      </a:gdLst>
                      <a:ahLst/>
                      <a:cxnLst>
                        <a:cxn ang="0">
                          <a:pos x="T0" y="T1"/>
                        </a:cxn>
                        <a:cxn ang="0">
                          <a:pos x="T2" y="T3"/>
                        </a:cxn>
                        <a:cxn ang="0">
                          <a:pos x="T4" y="T5"/>
                        </a:cxn>
                        <a:cxn ang="0">
                          <a:pos x="T6" y="T7"/>
                        </a:cxn>
                        <a:cxn ang="0">
                          <a:pos x="T8" y="T9"/>
                        </a:cxn>
                      </a:cxnLst>
                      <a:rect l="0" t="0" r="r" b="b"/>
                      <a:pathLst>
                        <a:path w="432" h="5">
                          <a:moveTo>
                            <a:pt x="429" y="5"/>
                          </a:moveTo>
                          <a:lnTo>
                            <a:pt x="0" y="5"/>
                          </a:lnTo>
                          <a:lnTo>
                            <a:pt x="4" y="0"/>
                          </a:lnTo>
                          <a:lnTo>
                            <a:pt x="432" y="0"/>
                          </a:lnTo>
                          <a:lnTo>
                            <a:pt x="429" y="5"/>
                          </a:lnTo>
                          <a:close/>
                        </a:path>
                      </a:pathLst>
                    </a:custGeom>
                    <a:solidFill>
                      <a:srgbClr val="A4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16" name="Freeform 606"/>
                    <p:cNvSpPr>
                      <a:spLocks noChangeAspect="1"/>
                    </p:cNvSpPr>
                    <p:nvPr/>
                  </p:nvSpPr>
                  <p:spPr bwMode="auto">
                    <a:xfrm>
                      <a:off x="2039" y="1822"/>
                      <a:ext cx="433" cy="4"/>
                    </a:xfrm>
                    <a:custGeom>
                      <a:avLst/>
                      <a:gdLst>
                        <a:gd name="T0" fmla="*/ 430 w 433"/>
                        <a:gd name="T1" fmla="*/ 4 h 4"/>
                        <a:gd name="T2" fmla="*/ 0 w 433"/>
                        <a:gd name="T3" fmla="*/ 4 h 4"/>
                        <a:gd name="T4" fmla="*/ 5 w 433"/>
                        <a:gd name="T5" fmla="*/ 0 h 4"/>
                        <a:gd name="T6" fmla="*/ 433 w 433"/>
                        <a:gd name="T7" fmla="*/ 0 h 4"/>
                        <a:gd name="T8" fmla="*/ 430 w 433"/>
                        <a:gd name="T9" fmla="*/ 4 h 4"/>
                      </a:gdLst>
                      <a:ahLst/>
                      <a:cxnLst>
                        <a:cxn ang="0">
                          <a:pos x="T0" y="T1"/>
                        </a:cxn>
                        <a:cxn ang="0">
                          <a:pos x="T2" y="T3"/>
                        </a:cxn>
                        <a:cxn ang="0">
                          <a:pos x="T4" y="T5"/>
                        </a:cxn>
                        <a:cxn ang="0">
                          <a:pos x="T6" y="T7"/>
                        </a:cxn>
                        <a:cxn ang="0">
                          <a:pos x="T8" y="T9"/>
                        </a:cxn>
                      </a:cxnLst>
                      <a:rect l="0" t="0" r="r" b="b"/>
                      <a:pathLst>
                        <a:path w="433" h="4">
                          <a:moveTo>
                            <a:pt x="430" y="4"/>
                          </a:moveTo>
                          <a:lnTo>
                            <a:pt x="0" y="4"/>
                          </a:lnTo>
                          <a:lnTo>
                            <a:pt x="5" y="0"/>
                          </a:lnTo>
                          <a:lnTo>
                            <a:pt x="433" y="0"/>
                          </a:lnTo>
                          <a:lnTo>
                            <a:pt x="430" y="4"/>
                          </a:lnTo>
                          <a:close/>
                        </a:path>
                      </a:pathLst>
                    </a:custGeom>
                    <a:solidFill>
                      <a:srgbClr val="A3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17" name="Freeform 607"/>
                    <p:cNvSpPr>
                      <a:spLocks noChangeAspect="1"/>
                    </p:cNvSpPr>
                    <p:nvPr/>
                  </p:nvSpPr>
                  <p:spPr bwMode="auto">
                    <a:xfrm>
                      <a:off x="2042" y="1820"/>
                      <a:ext cx="431" cy="3"/>
                    </a:xfrm>
                    <a:custGeom>
                      <a:avLst/>
                      <a:gdLst>
                        <a:gd name="T0" fmla="*/ 428 w 431"/>
                        <a:gd name="T1" fmla="*/ 3 h 3"/>
                        <a:gd name="T2" fmla="*/ 0 w 431"/>
                        <a:gd name="T3" fmla="*/ 3 h 3"/>
                        <a:gd name="T4" fmla="*/ 3 w 431"/>
                        <a:gd name="T5" fmla="*/ 0 h 3"/>
                        <a:gd name="T6" fmla="*/ 431 w 431"/>
                        <a:gd name="T7" fmla="*/ 0 h 3"/>
                        <a:gd name="T8" fmla="*/ 428 w 431"/>
                        <a:gd name="T9" fmla="*/ 3 h 3"/>
                      </a:gdLst>
                      <a:ahLst/>
                      <a:cxnLst>
                        <a:cxn ang="0">
                          <a:pos x="T0" y="T1"/>
                        </a:cxn>
                        <a:cxn ang="0">
                          <a:pos x="T2" y="T3"/>
                        </a:cxn>
                        <a:cxn ang="0">
                          <a:pos x="T4" y="T5"/>
                        </a:cxn>
                        <a:cxn ang="0">
                          <a:pos x="T6" y="T7"/>
                        </a:cxn>
                        <a:cxn ang="0">
                          <a:pos x="T8" y="T9"/>
                        </a:cxn>
                      </a:cxnLst>
                      <a:rect l="0" t="0" r="r" b="b"/>
                      <a:pathLst>
                        <a:path w="431" h="3">
                          <a:moveTo>
                            <a:pt x="428" y="3"/>
                          </a:moveTo>
                          <a:lnTo>
                            <a:pt x="0" y="3"/>
                          </a:lnTo>
                          <a:lnTo>
                            <a:pt x="3" y="0"/>
                          </a:lnTo>
                          <a:lnTo>
                            <a:pt x="431" y="0"/>
                          </a:lnTo>
                          <a:lnTo>
                            <a:pt x="428" y="3"/>
                          </a:lnTo>
                          <a:close/>
                        </a:path>
                      </a:pathLst>
                    </a:custGeom>
                    <a:solidFill>
                      <a:srgbClr val="A3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18" name="Freeform 608"/>
                    <p:cNvSpPr>
                      <a:spLocks noChangeAspect="1"/>
                    </p:cNvSpPr>
                    <p:nvPr/>
                  </p:nvSpPr>
                  <p:spPr bwMode="auto">
                    <a:xfrm>
                      <a:off x="2044" y="1819"/>
                      <a:ext cx="430" cy="3"/>
                    </a:xfrm>
                    <a:custGeom>
                      <a:avLst/>
                      <a:gdLst>
                        <a:gd name="T0" fmla="*/ 428 w 430"/>
                        <a:gd name="T1" fmla="*/ 3 h 3"/>
                        <a:gd name="T2" fmla="*/ 0 w 430"/>
                        <a:gd name="T3" fmla="*/ 3 h 3"/>
                        <a:gd name="T4" fmla="*/ 4 w 430"/>
                        <a:gd name="T5" fmla="*/ 0 h 3"/>
                        <a:gd name="T6" fmla="*/ 430 w 430"/>
                        <a:gd name="T7" fmla="*/ 0 h 3"/>
                        <a:gd name="T8" fmla="*/ 428 w 430"/>
                        <a:gd name="T9" fmla="*/ 3 h 3"/>
                      </a:gdLst>
                      <a:ahLst/>
                      <a:cxnLst>
                        <a:cxn ang="0">
                          <a:pos x="T0" y="T1"/>
                        </a:cxn>
                        <a:cxn ang="0">
                          <a:pos x="T2" y="T3"/>
                        </a:cxn>
                        <a:cxn ang="0">
                          <a:pos x="T4" y="T5"/>
                        </a:cxn>
                        <a:cxn ang="0">
                          <a:pos x="T6" y="T7"/>
                        </a:cxn>
                        <a:cxn ang="0">
                          <a:pos x="T8" y="T9"/>
                        </a:cxn>
                      </a:cxnLst>
                      <a:rect l="0" t="0" r="r" b="b"/>
                      <a:pathLst>
                        <a:path w="430" h="3">
                          <a:moveTo>
                            <a:pt x="428" y="3"/>
                          </a:moveTo>
                          <a:lnTo>
                            <a:pt x="0" y="3"/>
                          </a:lnTo>
                          <a:lnTo>
                            <a:pt x="4" y="0"/>
                          </a:lnTo>
                          <a:lnTo>
                            <a:pt x="430" y="0"/>
                          </a:lnTo>
                          <a:lnTo>
                            <a:pt x="428" y="3"/>
                          </a:lnTo>
                          <a:close/>
                        </a:path>
                      </a:pathLst>
                    </a:custGeom>
                    <a:solidFill>
                      <a:srgbClr val="A2A2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19" name="Freeform 609"/>
                    <p:cNvSpPr>
                      <a:spLocks noChangeAspect="1"/>
                    </p:cNvSpPr>
                    <p:nvPr/>
                  </p:nvSpPr>
                  <p:spPr bwMode="auto">
                    <a:xfrm>
                      <a:off x="2045" y="1818"/>
                      <a:ext cx="432" cy="2"/>
                    </a:xfrm>
                    <a:custGeom>
                      <a:avLst/>
                      <a:gdLst>
                        <a:gd name="T0" fmla="*/ 428 w 432"/>
                        <a:gd name="T1" fmla="*/ 2 h 2"/>
                        <a:gd name="T2" fmla="*/ 0 w 432"/>
                        <a:gd name="T3" fmla="*/ 2 h 2"/>
                        <a:gd name="T4" fmla="*/ 4 w 432"/>
                        <a:gd name="T5" fmla="*/ 0 h 2"/>
                        <a:gd name="T6" fmla="*/ 432 w 432"/>
                        <a:gd name="T7" fmla="*/ 0 h 2"/>
                        <a:gd name="T8" fmla="*/ 428 w 432"/>
                        <a:gd name="T9" fmla="*/ 2 h 2"/>
                      </a:gdLst>
                      <a:ahLst/>
                      <a:cxnLst>
                        <a:cxn ang="0">
                          <a:pos x="T0" y="T1"/>
                        </a:cxn>
                        <a:cxn ang="0">
                          <a:pos x="T2" y="T3"/>
                        </a:cxn>
                        <a:cxn ang="0">
                          <a:pos x="T4" y="T5"/>
                        </a:cxn>
                        <a:cxn ang="0">
                          <a:pos x="T6" y="T7"/>
                        </a:cxn>
                        <a:cxn ang="0">
                          <a:pos x="T8" y="T9"/>
                        </a:cxn>
                      </a:cxnLst>
                      <a:rect l="0" t="0" r="r" b="b"/>
                      <a:pathLst>
                        <a:path w="432" h="2">
                          <a:moveTo>
                            <a:pt x="428" y="2"/>
                          </a:moveTo>
                          <a:lnTo>
                            <a:pt x="0" y="2"/>
                          </a:lnTo>
                          <a:lnTo>
                            <a:pt x="4" y="0"/>
                          </a:lnTo>
                          <a:lnTo>
                            <a:pt x="432" y="0"/>
                          </a:lnTo>
                          <a:lnTo>
                            <a:pt x="428" y="2"/>
                          </a:lnTo>
                          <a:close/>
                        </a:path>
                      </a:pathLst>
                    </a:custGeom>
                    <a:solidFill>
                      <a:srgbClr val="A2A1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20" name="Freeform 610"/>
                    <p:cNvSpPr>
                      <a:spLocks noChangeAspect="1"/>
                    </p:cNvSpPr>
                    <p:nvPr/>
                  </p:nvSpPr>
                  <p:spPr bwMode="auto">
                    <a:xfrm>
                      <a:off x="2048" y="1816"/>
                      <a:ext cx="431" cy="3"/>
                    </a:xfrm>
                    <a:custGeom>
                      <a:avLst/>
                      <a:gdLst>
                        <a:gd name="T0" fmla="*/ 426 w 431"/>
                        <a:gd name="T1" fmla="*/ 3 h 3"/>
                        <a:gd name="T2" fmla="*/ 0 w 431"/>
                        <a:gd name="T3" fmla="*/ 3 h 3"/>
                        <a:gd name="T4" fmla="*/ 4 w 431"/>
                        <a:gd name="T5" fmla="*/ 0 h 3"/>
                        <a:gd name="T6" fmla="*/ 431 w 431"/>
                        <a:gd name="T7" fmla="*/ 0 h 3"/>
                        <a:gd name="T8" fmla="*/ 426 w 431"/>
                        <a:gd name="T9" fmla="*/ 3 h 3"/>
                      </a:gdLst>
                      <a:ahLst/>
                      <a:cxnLst>
                        <a:cxn ang="0">
                          <a:pos x="T0" y="T1"/>
                        </a:cxn>
                        <a:cxn ang="0">
                          <a:pos x="T2" y="T3"/>
                        </a:cxn>
                        <a:cxn ang="0">
                          <a:pos x="T4" y="T5"/>
                        </a:cxn>
                        <a:cxn ang="0">
                          <a:pos x="T6" y="T7"/>
                        </a:cxn>
                        <a:cxn ang="0">
                          <a:pos x="T8" y="T9"/>
                        </a:cxn>
                      </a:cxnLst>
                      <a:rect l="0" t="0" r="r" b="b"/>
                      <a:pathLst>
                        <a:path w="431" h="3">
                          <a:moveTo>
                            <a:pt x="426" y="3"/>
                          </a:moveTo>
                          <a:lnTo>
                            <a:pt x="0" y="3"/>
                          </a:lnTo>
                          <a:lnTo>
                            <a:pt x="4" y="0"/>
                          </a:lnTo>
                          <a:lnTo>
                            <a:pt x="431" y="0"/>
                          </a:lnTo>
                          <a:lnTo>
                            <a:pt x="426" y="3"/>
                          </a:lnTo>
                          <a:close/>
                        </a:path>
                      </a:pathLst>
                    </a:custGeom>
                    <a:solidFill>
                      <a:srgbClr val="A1A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21" name="Freeform 611"/>
                    <p:cNvSpPr>
                      <a:spLocks noChangeAspect="1"/>
                    </p:cNvSpPr>
                    <p:nvPr/>
                  </p:nvSpPr>
                  <p:spPr bwMode="auto">
                    <a:xfrm>
                      <a:off x="2049" y="1813"/>
                      <a:ext cx="431" cy="5"/>
                    </a:xfrm>
                    <a:custGeom>
                      <a:avLst/>
                      <a:gdLst>
                        <a:gd name="T0" fmla="*/ 428 w 431"/>
                        <a:gd name="T1" fmla="*/ 5 h 5"/>
                        <a:gd name="T2" fmla="*/ 0 w 431"/>
                        <a:gd name="T3" fmla="*/ 5 h 5"/>
                        <a:gd name="T4" fmla="*/ 5 w 431"/>
                        <a:gd name="T5" fmla="*/ 0 h 5"/>
                        <a:gd name="T6" fmla="*/ 431 w 431"/>
                        <a:gd name="T7" fmla="*/ 0 h 5"/>
                        <a:gd name="T8" fmla="*/ 428 w 431"/>
                        <a:gd name="T9" fmla="*/ 5 h 5"/>
                      </a:gdLst>
                      <a:ahLst/>
                      <a:cxnLst>
                        <a:cxn ang="0">
                          <a:pos x="T0" y="T1"/>
                        </a:cxn>
                        <a:cxn ang="0">
                          <a:pos x="T2" y="T3"/>
                        </a:cxn>
                        <a:cxn ang="0">
                          <a:pos x="T4" y="T5"/>
                        </a:cxn>
                        <a:cxn ang="0">
                          <a:pos x="T6" y="T7"/>
                        </a:cxn>
                        <a:cxn ang="0">
                          <a:pos x="T8" y="T9"/>
                        </a:cxn>
                      </a:cxnLst>
                      <a:rect l="0" t="0" r="r" b="b"/>
                      <a:pathLst>
                        <a:path w="431" h="5">
                          <a:moveTo>
                            <a:pt x="428" y="5"/>
                          </a:moveTo>
                          <a:lnTo>
                            <a:pt x="0" y="5"/>
                          </a:lnTo>
                          <a:lnTo>
                            <a:pt x="5" y="0"/>
                          </a:lnTo>
                          <a:lnTo>
                            <a:pt x="431" y="0"/>
                          </a:lnTo>
                          <a:lnTo>
                            <a:pt x="428" y="5"/>
                          </a:lnTo>
                          <a:close/>
                        </a:path>
                      </a:pathLst>
                    </a:custGeom>
                    <a:solidFill>
                      <a:srgbClr val="A0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22" name="Freeform 612"/>
                    <p:cNvSpPr>
                      <a:spLocks noChangeAspect="1"/>
                    </p:cNvSpPr>
                    <p:nvPr/>
                  </p:nvSpPr>
                  <p:spPr bwMode="auto">
                    <a:xfrm>
                      <a:off x="2052" y="1812"/>
                      <a:ext cx="430" cy="4"/>
                    </a:xfrm>
                    <a:custGeom>
                      <a:avLst/>
                      <a:gdLst>
                        <a:gd name="T0" fmla="*/ 427 w 430"/>
                        <a:gd name="T1" fmla="*/ 4 h 4"/>
                        <a:gd name="T2" fmla="*/ 0 w 430"/>
                        <a:gd name="T3" fmla="*/ 4 h 4"/>
                        <a:gd name="T4" fmla="*/ 3 w 430"/>
                        <a:gd name="T5" fmla="*/ 0 h 4"/>
                        <a:gd name="T6" fmla="*/ 430 w 430"/>
                        <a:gd name="T7" fmla="*/ 0 h 4"/>
                        <a:gd name="T8" fmla="*/ 427 w 430"/>
                        <a:gd name="T9" fmla="*/ 4 h 4"/>
                      </a:gdLst>
                      <a:ahLst/>
                      <a:cxnLst>
                        <a:cxn ang="0">
                          <a:pos x="T0" y="T1"/>
                        </a:cxn>
                        <a:cxn ang="0">
                          <a:pos x="T2" y="T3"/>
                        </a:cxn>
                        <a:cxn ang="0">
                          <a:pos x="T4" y="T5"/>
                        </a:cxn>
                        <a:cxn ang="0">
                          <a:pos x="T6" y="T7"/>
                        </a:cxn>
                        <a:cxn ang="0">
                          <a:pos x="T8" y="T9"/>
                        </a:cxn>
                      </a:cxnLst>
                      <a:rect l="0" t="0" r="r" b="b"/>
                      <a:pathLst>
                        <a:path w="430" h="4">
                          <a:moveTo>
                            <a:pt x="427" y="4"/>
                          </a:moveTo>
                          <a:lnTo>
                            <a:pt x="0" y="4"/>
                          </a:lnTo>
                          <a:lnTo>
                            <a:pt x="3" y="0"/>
                          </a:lnTo>
                          <a:lnTo>
                            <a:pt x="430" y="0"/>
                          </a:lnTo>
                          <a:lnTo>
                            <a:pt x="427" y="4"/>
                          </a:lnTo>
                          <a:close/>
                        </a:path>
                      </a:pathLst>
                    </a:custGeom>
                    <a:solidFill>
                      <a:srgbClr val="9F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23" name="Freeform 613"/>
                    <p:cNvSpPr>
                      <a:spLocks noChangeAspect="1"/>
                    </p:cNvSpPr>
                    <p:nvPr/>
                  </p:nvSpPr>
                  <p:spPr bwMode="auto">
                    <a:xfrm>
                      <a:off x="2054" y="1810"/>
                      <a:ext cx="429" cy="3"/>
                    </a:xfrm>
                    <a:custGeom>
                      <a:avLst/>
                      <a:gdLst>
                        <a:gd name="T0" fmla="*/ 426 w 429"/>
                        <a:gd name="T1" fmla="*/ 3 h 3"/>
                        <a:gd name="T2" fmla="*/ 0 w 429"/>
                        <a:gd name="T3" fmla="*/ 3 h 3"/>
                        <a:gd name="T4" fmla="*/ 4 w 429"/>
                        <a:gd name="T5" fmla="*/ 0 h 3"/>
                        <a:gd name="T6" fmla="*/ 429 w 429"/>
                        <a:gd name="T7" fmla="*/ 0 h 3"/>
                        <a:gd name="T8" fmla="*/ 426 w 429"/>
                        <a:gd name="T9" fmla="*/ 3 h 3"/>
                      </a:gdLst>
                      <a:ahLst/>
                      <a:cxnLst>
                        <a:cxn ang="0">
                          <a:pos x="T0" y="T1"/>
                        </a:cxn>
                        <a:cxn ang="0">
                          <a:pos x="T2" y="T3"/>
                        </a:cxn>
                        <a:cxn ang="0">
                          <a:pos x="T4" y="T5"/>
                        </a:cxn>
                        <a:cxn ang="0">
                          <a:pos x="T6" y="T7"/>
                        </a:cxn>
                        <a:cxn ang="0">
                          <a:pos x="T8" y="T9"/>
                        </a:cxn>
                      </a:cxnLst>
                      <a:rect l="0" t="0" r="r" b="b"/>
                      <a:pathLst>
                        <a:path w="429" h="3">
                          <a:moveTo>
                            <a:pt x="426" y="3"/>
                          </a:moveTo>
                          <a:lnTo>
                            <a:pt x="0" y="3"/>
                          </a:lnTo>
                          <a:lnTo>
                            <a:pt x="4" y="0"/>
                          </a:lnTo>
                          <a:lnTo>
                            <a:pt x="429" y="0"/>
                          </a:lnTo>
                          <a:lnTo>
                            <a:pt x="426" y="3"/>
                          </a:lnTo>
                          <a:close/>
                        </a:path>
                      </a:pathLst>
                    </a:custGeom>
                    <a:solidFill>
                      <a:srgbClr val="9F9E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24" name="Freeform 614"/>
                    <p:cNvSpPr>
                      <a:spLocks noChangeAspect="1"/>
                    </p:cNvSpPr>
                    <p:nvPr/>
                  </p:nvSpPr>
                  <p:spPr bwMode="auto">
                    <a:xfrm>
                      <a:off x="2055" y="1809"/>
                      <a:ext cx="429" cy="3"/>
                    </a:xfrm>
                    <a:custGeom>
                      <a:avLst/>
                      <a:gdLst>
                        <a:gd name="T0" fmla="*/ 427 w 429"/>
                        <a:gd name="T1" fmla="*/ 3 h 3"/>
                        <a:gd name="T2" fmla="*/ 0 w 429"/>
                        <a:gd name="T3" fmla="*/ 3 h 3"/>
                        <a:gd name="T4" fmla="*/ 4 w 429"/>
                        <a:gd name="T5" fmla="*/ 0 h 3"/>
                        <a:gd name="T6" fmla="*/ 429 w 429"/>
                        <a:gd name="T7" fmla="*/ 0 h 3"/>
                        <a:gd name="T8" fmla="*/ 427 w 429"/>
                        <a:gd name="T9" fmla="*/ 3 h 3"/>
                      </a:gdLst>
                      <a:ahLst/>
                      <a:cxnLst>
                        <a:cxn ang="0">
                          <a:pos x="T0" y="T1"/>
                        </a:cxn>
                        <a:cxn ang="0">
                          <a:pos x="T2" y="T3"/>
                        </a:cxn>
                        <a:cxn ang="0">
                          <a:pos x="T4" y="T5"/>
                        </a:cxn>
                        <a:cxn ang="0">
                          <a:pos x="T6" y="T7"/>
                        </a:cxn>
                        <a:cxn ang="0">
                          <a:pos x="T8" y="T9"/>
                        </a:cxn>
                      </a:cxnLst>
                      <a:rect l="0" t="0" r="r" b="b"/>
                      <a:pathLst>
                        <a:path w="429" h="3">
                          <a:moveTo>
                            <a:pt x="427" y="3"/>
                          </a:moveTo>
                          <a:lnTo>
                            <a:pt x="0" y="3"/>
                          </a:lnTo>
                          <a:lnTo>
                            <a:pt x="4" y="0"/>
                          </a:lnTo>
                          <a:lnTo>
                            <a:pt x="429" y="0"/>
                          </a:lnTo>
                          <a:lnTo>
                            <a:pt x="427" y="3"/>
                          </a:lnTo>
                          <a:close/>
                        </a:path>
                      </a:pathLst>
                    </a:custGeom>
                    <a:solidFill>
                      <a:srgbClr val="9E9D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25" name="Freeform 615"/>
                    <p:cNvSpPr>
                      <a:spLocks noChangeAspect="1"/>
                    </p:cNvSpPr>
                    <p:nvPr/>
                  </p:nvSpPr>
                  <p:spPr bwMode="auto">
                    <a:xfrm>
                      <a:off x="2058" y="1807"/>
                      <a:ext cx="428" cy="3"/>
                    </a:xfrm>
                    <a:custGeom>
                      <a:avLst/>
                      <a:gdLst>
                        <a:gd name="T0" fmla="*/ 425 w 428"/>
                        <a:gd name="T1" fmla="*/ 3 h 3"/>
                        <a:gd name="T2" fmla="*/ 0 w 428"/>
                        <a:gd name="T3" fmla="*/ 3 h 3"/>
                        <a:gd name="T4" fmla="*/ 3 w 428"/>
                        <a:gd name="T5" fmla="*/ 0 h 3"/>
                        <a:gd name="T6" fmla="*/ 428 w 428"/>
                        <a:gd name="T7" fmla="*/ 0 h 3"/>
                        <a:gd name="T8" fmla="*/ 425 w 428"/>
                        <a:gd name="T9" fmla="*/ 3 h 3"/>
                      </a:gdLst>
                      <a:ahLst/>
                      <a:cxnLst>
                        <a:cxn ang="0">
                          <a:pos x="T0" y="T1"/>
                        </a:cxn>
                        <a:cxn ang="0">
                          <a:pos x="T2" y="T3"/>
                        </a:cxn>
                        <a:cxn ang="0">
                          <a:pos x="T4" y="T5"/>
                        </a:cxn>
                        <a:cxn ang="0">
                          <a:pos x="T6" y="T7"/>
                        </a:cxn>
                        <a:cxn ang="0">
                          <a:pos x="T8" y="T9"/>
                        </a:cxn>
                      </a:cxnLst>
                      <a:rect l="0" t="0" r="r" b="b"/>
                      <a:pathLst>
                        <a:path w="428" h="3">
                          <a:moveTo>
                            <a:pt x="425" y="3"/>
                          </a:moveTo>
                          <a:lnTo>
                            <a:pt x="0" y="3"/>
                          </a:lnTo>
                          <a:lnTo>
                            <a:pt x="3" y="0"/>
                          </a:lnTo>
                          <a:lnTo>
                            <a:pt x="428" y="0"/>
                          </a:lnTo>
                          <a:lnTo>
                            <a:pt x="425" y="3"/>
                          </a:lnTo>
                          <a:close/>
                        </a:path>
                      </a:pathLst>
                    </a:custGeom>
                    <a:solidFill>
                      <a:srgbClr val="9E9D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26" name="Freeform 616"/>
                    <p:cNvSpPr>
                      <a:spLocks noChangeAspect="1"/>
                    </p:cNvSpPr>
                    <p:nvPr/>
                  </p:nvSpPr>
                  <p:spPr bwMode="auto">
                    <a:xfrm>
                      <a:off x="2059" y="1806"/>
                      <a:ext cx="430" cy="3"/>
                    </a:xfrm>
                    <a:custGeom>
                      <a:avLst/>
                      <a:gdLst>
                        <a:gd name="T0" fmla="*/ 425 w 430"/>
                        <a:gd name="T1" fmla="*/ 3 h 3"/>
                        <a:gd name="T2" fmla="*/ 0 w 430"/>
                        <a:gd name="T3" fmla="*/ 3 h 3"/>
                        <a:gd name="T4" fmla="*/ 5 w 430"/>
                        <a:gd name="T5" fmla="*/ 0 h 3"/>
                        <a:gd name="T6" fmla="*/ 430 w 430"/>
                        <a:gd name="T7" fmla="*/ 0 h 3"/>
                        <a:gd name="T8" fmla="*/ 425 w 430"/>
                        <a:gd name="T9" fmla="*/ 3 h 3"/>
                      </a:gdLst>
                      <a:ahLst/>
                      <a:cxnLst>
                        <a:cxn ang="0">
                          <a:pos x="T0" y="T1"/>
                        </a:cxn>
                        <a:cxn ang="0">
                          <a:pos x="T2" y="T3"/>
                        </a:cxn>
                        <a:cxn ang="0">
                          <a:pos x="T4" y="T5"/>
                        </a:cxn>
                        <a:cxn ang="0">
                          <a:pos x="T6" y="T7"/>
                        </a:cxn>
                        <a:cxn ang="0">
                          <a:pos x="T8" y="T9"/>
                        </a:cxn>
                      </a:cxnLst>
                      <a:rect l="0" t="0" r="r" b="b"/>
                      <a:pathLst>
                        <a:path w="430" h="3">
                          <a:moveTo>
                            <a:pt x="425" y="3"/>
                          </a:moveTo>
                          <a:lnTo>
                            <a:pt x="0" y="3"/>
                          </a:lnTo>
                          <a:lnTo>
                            <a:pt x="5" y="0"/>
                          </a:lnTo>
                          <a:lnTo>
                            <a:pt x="430" y="0"/>
                          </a:lnTo>
                          <a:lnTo>
                            <a:pt x="425" y="3"/>
                          </a:lnTo>
                          <a:close/>
                        </a:path>
                      </a:pathLst>
                    </a:custGeom>
                    <a:solidFill>
                      <a:srgbClr val="9D9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27" name="Freeform 617"/>
                    <p:cNvSpPr>
                      <a:spLocks noChangeAspect="1"/>
                    </p:cNvSpPr>
                    <p:nvPr/>
                  </p:nvSpPr>
                  <p:spPr bwMode="auto">
                    <a:xfrm>
                      <a:off x="2061" y="1805"/>
                      <a:ext cx="429" cy="2"/>
                    </a:xfrm>
                    <a:custGeom>
                      <a:avLst/>
                      <a:gdLst>
                        <a:gd name="T0" fmla="*/ 425 w 429"/>
                        <a:gd name="T1" fmla="*/ 2 h 2"/>
                        <a:gd name="T2" fmla="*/ 0 w 429"/>
                        <a:gd name="T3" fmla="*/ 2 h 2"/>
                        <a:gd name="T4" fmla="*/ 4 w 429"/>
                        <a:gd name="T5" fmla="*/ 0 h 2"/>
                        <a:gd name="T6" fmla="*/ 429 w 429"/>
                        <a:gd name="T7" fmla="*/ 0 h 2"/>
                        <a:gd name="T8" fmla="*/ 425 w 429"/>
                        <a:gd name="T9" fmla="*/ 2 h 2"/>
                      </a:gdLst>
                      <a:ahLst/>
                      <a:cxnLst>
                        <a:cxn ang="0">
                          <a:pos x="T0" y="T1"/>
                        </a:cxn>
                        <a:cxn ang="0">
                          <a:pos x="T2" y="T3"/>
                        </a:cxn>
                        <a:cxn ang="0">
                          <a:pos x="T4" y="T5"/>
                        </a:cxn>
                        <a:cxn ang="0">
                          <a:pos x="T6" y="T7"/>
                        </a:cxn>
                        <a:cxn ang="0">
                          <a:pos x="T8" y="T9"/>
                        </a:cxn>
                      </a:cxnLst>
                      <a:rect l="0" t="0" r="r" b="b"/>
                      <a:pathLst>
                        <a:path w="429" h="2">
                          <a:moveTo>
                            <a:pt x="425" y="2"/>
                          </a:moveTo>
                          <a:lnTo>
                            <a:pt x="0" y="2"/>
                          </a:lnTo>
                          <a:lnTo>
                            <a:pt x="4" y="0"/>
                          </a:lnTo>
                          <a:lnTo>
                            <a:pt x="429" y="0"/>
                          </a:lnTo>
                          <a:lnTo>
                            <a:pt x="425" y="2"/>
                          </a:lnTo>
                          <a:close/>
                        </a:path>
                      </a:pathLst>
                    </a:custGeom>
                    <a:solidFill>
                      <a:srgbClr val="9C9B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28" name="Freeform 618"/>
                    <p:cNvSpPr>
                      <a:spLocks noChangeAspect="1"/>
                    </p:cNvSpPr>
                    <p:nvPr/>
                  </p:nvSpPr>
                  <p:spPr bwMode="auto">
                    <a:xfrm>
                      <a:off x="2064" y="1802"/>
                      <a:ext cx="428" cy="4"/>
                    </a:xfrm>
                    <a:custGeom>
                      <a:avLst/>
                      <a:gdLst>
                        <a:gd name="T0" fmla="*/ 425 w 428"/>
                        <a:gd name="T1" fmla="*/ 4 h 4"/>
                        <a:gd name="T2" fmla="*/ 0 w 428"/>
                        <a:gd name="T3" fmla="*/ 4 h 4"/>
                        <a:gd name="T4" fmla="*/ 4 w 428"/>
                        <a:gd name="T5" fmla="*/ 0 h 4"/>
                        <a:gd name="T6" fmla="*/ 428 w 428"/>
                        <a:gd name="T7" fmla="*/ 0 h 4"/>
                        <a:gd name="T8" fmla="*/ 425 w 428"/>
                        <a:gd name="T9" fmla="*/ 4 h 4"/>
                      </a:gdLst>
                      <a:ahLst/>
                      <a:cxnLst>
                        <a:cxn ang="0">
                          <a:pos x="T0" y="T1"/>
                        </a:cxn>
                        <a:cxn ang="0">
                          <a:pos x="T2" y="T3"/>
                        </a:cxn>
                        <a:cxn ang="0">
                          <a:pos x="T4" y="T5"/>
                        </a:cxn>
                        <a:cxn ang="0">
                          <a:pos x="T6" y="T7"/>
                        </a:cxn>
                        <a:cxn ang="0">
                          <a:pos x="T8" y="T9"/>
                        </a:cxn>
                      </a:cxnLst>
                      <a:rect l="0" t="0" r="r" b="b"/>
                      <a:pathLst>
                        <a:path w="428" h="4">
                          <a:moveTo>
                            <a:pt x="425" y="4"/>
                          </a:moveTo>
                          <a:lnTo>
                            <a:pt x="0" y="4"/>
                          </a:lnTo>
                          <a:lnTo>
                            <a:pt x="4" y="0"/>
                          </a:lnTo>
                          <a:lnTo>
                            <a:pt x="428" y="0"/>
                          </a:lnTo>
                          <a:lnTo>
                            <a:pt x="425" y="4"/>
                          </a:lnTo>
                          <a:close/>
                        </a:path>
                      </a:pathLst>
                    </a:custGeom>
                    <a:solidFill>
                      <a:srgbClr val="9B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29" name="Freeform 619"/>
                    <p:cNvSpPr>
                      <a:spLocks noChangeAspect="1"/>
                    </p:cNvSpPr>
                    <p:nvPr/>
                  </p:nvSpPr>
                  <p:spPr bwMode="auto">
                    <a:xfrm>
                      <a:off x="2065" y="1800"/>
                      <a:ext cx="428" cy="5"/>
                    </a:xfrm>
                    <a:custGeom>
                      <a:avLst/>
                      <a:gdLst>
                        <a:gd name="T0" fmla="*/ 425 w 428"/>
                        <a:gd name="T1" fmla="*/ 5 h 5"/>
                        <a:gd name="T2" fmla="*/ 0 w 428"/>
                        <a:gd name="T3" fmla="*/ 5 h 5"/>
                        <a:gd name="T4" fmla="*/ 5 w 428"/>
                        <a:gd name="T5" fmla="*/ 0 h 5"/>
                        <a:gd name="T6" fmla="*/ 428 w 428"/>
                        <a:gd name="T7" fmla="*/ 0 h 5"/>
                        <a:gd name="T8" fmla="*/ 425 w 428"/>
                        <a:gd name="T9" fmla="*/ 5 h 5"/>
                      </a:gdLst>
                      <a:ahLst/>
                      <a:cxnLst>
                        <a:cxn ang="0">
                          <a:pos x="T0" y="T1"/>
                        </a:cxn>
                        <a:cxn ang="0">
                          <a:pos x="T2" y="T3"/>
                        </a:cxn>
                        <a:cxn ang="0">
                          <a:pos x="T4" y="T5"/>
                        </a:cxn>
                        <a:cxn ang="0">
                          <a:pos x="T6" y="T7"/>
                        </a:cxn>
                        <a:cxn ang="0">
                          <a:pos x="T8" y="T9"/>
                        </a:cxn>
                      </a:cxnLst>
                      <a:rect l="0" t="0" r="r" b="b"/>
                      <a:pathLst>
                        <a:path w="428" h="5">
                          <a:moveTo>
                            <a:pt x="425" y="5"/>
                          </a:moveTo>
                          <a:lnTo>
                            <a:pt x="0" y="5"/>
                          </a:lnTo>
                          <a:lnTo>
                            <a:pt x="5" y="0"/>
                          </a:lnTo>
                          <a:lnTo>
                            <a:pt x="428" y="0"/>
                          </a:lnTo>
                          <a:lnTo>
                            <a:pt x="425" y="5"/>
                          </a:lnTo>
                          <a:close/>
                        </a:path>
                      </a:pathLst>
                    </a:custGeom>
                    <a:solidFill>
                      <a:srgbClr val="9A9A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30" name="Freeform 620"/>
                    <p:cNvSpPr>
                      <a:spLocks noChangeAspect="1"/>
                    </p:cNvSpPr>
                    <p:nvPr/>
                  </p:nvSpPr>
                  <p:spPr bwMode="auto">
                    <a:xfrm>
                      <a:off x="2068" y="1799"/>
                      <a:ext cx="427" cy="3"/>
                    </a:xfrm>
                    <a:custGeom>
                      <a:avLst/>
                      <a:gdLst>
                        <a:gd name="T0" fmla="*/ 424 w 427"/>
                        <a:gd name="T1" fmla="*/ 3 h 3"/>
                        <a:gd name="T2" fmla="*/ 0 w 427"/>
                        <a:gd name="T3" fmla="*/ 3 h 3"/>
                        <a:gd name="T4" fmla="*/ 3 w 427"/>
                        <a:gd name="T5" fmla="*/ 0 h 3"/>
                        <a:gd name="T6" fmla="*/ 427 w 427"/>
                        <a:gd name="T7" fmla="*/ 0 h 3"/>
                        <a:gd name="T8" fmla="*/ 424 w 427"/>
                        <a:gd name="T9" fmla="*/ 3 h 3"/>
                      </a:gdLst>
                      <a:ahLst/>
                      <a:cxnLst>
                        <a:cxn ang="0">
                          <a:pos x="T0" y="T1"/>
                        </a:cxn>
                        <a:cxn ang="0">
                          <a:pos x="T2" y="T3"/>
                        </a:cxn>
                        <a:cxn ang="0">
                          <a:pos x="T4" y="T5"/>
                        </a:cxn>
                        <a:cxn ang="0">
                          <a:pos x="T6" y="T7"/>
                        </a:cxn>
                        <a:cxn ang="0">
                          <a:pos x="T8" y="T9"/>
                        </a:cxn>
                      </a:cxnLst>
                      <a:rect l="0" t="0" r="r" b="b"/>
                      <a:pathLst>
                        <a:path w="427" h="3">
                          <a:moveTo>
                            <a:pt x="424" y="3"/>
                          </a:moveTo>
                          <a:lnTo>
                            <a:pt x="0" y="3"/>
                          </a:lnTo>
                          <a:lnTo>
                            <a:pt x="3" y="0"/>
                          </a:lnTo>
                          <a:lnTo>
                            <a:pt x="427" y="0"/>
                          </a:lnTo>
                          <a:lnTo>
                            <a:pt x="424" y="3"/>
                          </a:lnTo>
                          <a:close/>
                        </a:path>
                      </a:pathLst>
                    </a:custGeom>
                    <a:solidFill>
                      <a:srgbClr val="9A99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31" name="Freeform 621"/>
                    <p:cNvSpPr>
                      <a:spLocks noChangeAspect="1"/>
                    </p:cNvSpPr>
                    <p:nvPr/>
                  </p:nvSpPr>
                  <p:spPr bwMode="auto">
                    <a:xfrm>
                      <a:off x="2070" y="1797"/>
                      <a:ext cx="426" cy="3"/>
                    </a:xfrm>
                    <a:custGeom>
                      <a:avLst/>
                      <a:gdLst>
                        <a:gd name="T0" fmla="*/ 423 w 426"/>
                        <a:gd name="T1" fmla="*/ 3 h 3"/>
                        <a:gd name="T2" fmla="*/ 0 w 426"/>
                        <a:gd name="T3" fmla="*/ 3 h 3"/>
                        <a:gd name="T4" fmla="*/ 4 w 426"/>
                        <a:gd name="T5" fmla="*/ 0 h 3"/>
                        <a:gd name="T6" fmla="*/ 426 w 426"/>
                        <a:gd name="T7" fmla="*/ 0 h 3"/>
                        <a:gd name="T8" fmla="*/ 423 w 426"/>
                        <a:gd name="T9" fmla="*/ 3 h 3"/>
                      </a:gdLst>
                      <a:ahLst/>
                      <a:cxnLst>
                        <a:cxn ang="0">
                          <a:pos x="T0" y="T1"/>
                        </a:cxn>
                        <a:cxn ang="0">
                          <a:pos x="T2" y="T3"/>
                        </a:cxn>
                        <a:cxn ang="0">
                          <a:pos x="T4" y="T5"/>
                        </a:cxn>
                        <a:cxn ang="0">
                          <a:pos x="T6" y="T7"/>
                        </a:cxn>
                        <a:cxn ang="0">
                          <a:pos x="T8" y="T9"/>
                        </a:cxn>
                      </a:cxnLst>
                      <a:rect l="0" t="0" r="r" b="b"/>
                      <a:pathLst>
                        <a:path w="426" h="3">
                          <a:moveTo>
                            <a:pt x="423" y="3"/>
                          </a:moveTo>
                          <a:lnTo>
                            <a:pt x="0" y="3"/>
                          </a:lnTo>
                          <a:lnTo>
                            <a:pt x="4" y="0"/>
                          </a:lnTo>
                          <a:lnTo>
                            <a:pt x="426" y="0"/>
                          </a:lnTo>
                          <a:lnTo>
                            <a:pt x="423" y="3"/>
                          </a:lnTo>
                          <a:close/>
                        </a:path>
                      </a:pathLst>
                    </a:custGeom>
                    <a:solidFill>
                      <a:srgbClr val="999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32" name="Freeform 622"/>
                    <p:cNvSpPr>
                      <a:spLocks noChangeAspect="1"/>
                    </p:cNvSpPr>
                    <p:nvPr/>
                  </p:nvSpPr>
                  <p:spPr bwMode="auto">
                    <a:xfrm>
                      <a:off x="2071" y="1796"/>
                      <a:ext cx="426" cy="3"/>
                    </a:xfrm>
                    <a:custGeom>
                      <a:avLst/>
                      <a:gdLst>
                        <a:gd name="T0" fmla="*/ 424 w 426"/>
                        <a:gd name="T1" fmla="*/ 3 h 3"/>
                        <a:gd name="T2" fmla="*/ 0 w 426"/>
                        <a:gd name="T3" fmla="*/ 3 h 3"/>
                        <a:gd name="T4" fmla="*/ 4 w 426"/>
                        <a:gd name="T5" fmla="*/ 0 h 3"/>
                        <a:gd name="T6" fmla="*/ 426 w 426"/>
                        <a:gd name="T7" fmla="*/ 0 h 3"/>
                        <a:gd name="T8" fmla="*/ 424 w 426"/>
                        <a:gd name="T9" fmla="*/ 3 h 3"/>
                      </a:gdLst>
                      <a:ahLst/>
                      <a:cxnLst>
                        <a:cxn ang="0">
                          <a:pos x="T0" y="T1"/>
                        </a:cxn>
                        <a:cxn ang="0">
                          <a:pos x="T2" y="T3"/>
                        </a:cxn>
                        <a:cxn ang="0">
                          <a:pos x="T4" y="T5"/>
                        </a:cxn>
                        <a:cxn ang="0">
                          <a:pos x="T6" y="T7"/>
                        </a:cxn>
                        <a:cxn ang="0">
                          <a:pos x="T8" y="T9"/>
                        </a:cxn>
                      </a:cxnLst>
                      <a:rect l="0" t="0" r="r" b="b"/>
                      <a:pathLst>
                        <a:path w="426" h="3">
                          <a:moveTo>
                            <a:pt x="424" y="3"/>
                          </a:moveTo>
                          <a:lnTo>
                            <a:pt x="0" y="3"/>
                          </a:lnTo>
                          <a:lnTo>
                            <a:pt x="4" y="0"/>
                          </a:lnTo>
                          <a:lnTo>
                            <a:pt x="426" y="0"/>
                          </a:lnTo>
                          <a:lnTo>
                            <a:pt x="424" y="3"/>
                          </a:lnTo>
                          <a:close/>
                        </a:path>
                      </a:pathLst>
                    </a:custGeom>
                    <a:solidFill>
                      <a:srgbClr val="9897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33" name="Freeform 623"/>
                    <p:cNvSpPr>
                      <a:spLocks noChangeAspect="1"/>
                    </p:cNvSpPr>
                    <p:nvPr/>
                  </p:nvSpPr>
                  <p:spPr bwMode="auto">
                    <a:xfrm>
                      <a:off x="2074" y="1794"/>
                      <a:ext cx="426" cy="3"/>
                    </a:xfrm>
                    <a:custGeom>
                      <a:avLst/>
                      <a:gdLst>
                        <a:gd name="T0" fmla="*/ 422 w 426"/>
                        <a:gd name="T1" fmla="*/ 3 h 3"/>
                        <a:gd name="T2" fmla="*/ 0 w 426"/>
                        <a:gd name="T3" fmla="*/ 3 h 3"/>
                        <a:gd name="T4" fmla="*/ 3 w 426"/>
                        <a:gd name="T5" fmla="*/ 0 h 3"/>
                        <a:gd name="T6" fmla="*/ 426 w 426"/>
                        <a:gd name="T7" fmla="*/ 0 h 3"/>
                        <a:gd name="T8" fmla="*/ 422 w 426"/>
                        <a:gd name="T9" fmla="*/ 3 h 3"/>
                      </a:gdLst>
                      <a:ahLst/>
                      <a:cxnLst>
                        <a:cxn ang="0">
                          <a:pos x="T0" y="T1"/>
                        </a:cxn>
                        <a:cxn ang="0">
                          <a:pos x="T2" y="T3"/>
                        </a:cxn>
                        <a:cxn ang="0">
                          <a:pos x="T4" y="T5"/>
                        </a:cxn>
                        <a:cxn ang="0">
                          <a:pos x="T6" y="T7"/>
                        </a:cxn>
                        <a:cxn ang="0">
                          <a:pos x="T8" y="T9"/>
                        </a:cxn>
                      </a:cxnLst>
                      <a:rect l="0" t="0" r="r" b="b"/>
                      <a:pathLst>
                        <a:path w="426" h="3">
                          <a:moveTo>
                            <a:pt x="422" y="3"/>
                          </a:moveTo>
                          <a:lnTo>
                            <a:pt x="0" y="3"/>
                          </a:lnTo>
                          <a:lnTo>
                            <a:pt x="3" y="0"/>
                          </a:lnTo>
                          <a:lnTo>
                            <a:pt x="426" y="0"/>
                          </a:lnTo>
                          <a:lnTo>
                            <a:pt x="422" y="3"/>
                          </a:lnTo>
                          <a:close/>
                        </a:path>
                      </a:pathLst>
                    </a:custGeom>
                    <a:solidFill>
                      <a:srgbClr val="9897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34" name="Freeform 624"/>
                    <p:cNvSpPr>
                      <a:spLocks noChangeAspect="1"/>
                    </p:cNvSpPr>
                    <p:nvPr/>
                  </p:nvSpPr>
                  <p:spPr bwMode="auto">
                    <a:xfrm>
                      <a:off x="2075" y="1792"/>
                      <a:ext cx="427" cy="4"/>
                    </a:xfrm>
                    <a:custGeom>
                      <a:avLst/>
                      <a:gdLst>
                        <a:gd name="T0" fmla="*/ 422 w 427"/>
                        <a:gd name="T1" fmla="*/ 4 h 4"/>
                        <a:gd name="T2" fmla="*/ 0 w 427"/>
                        <a:gd name="T3" fmla="*/ 4 h 4"/>
                        <a:gd name="T4" fmla="*/ 5 w 427"/>
                        <a:gd name="T5" fmla="*/ 0 h 4"/>
                        <a:gd name="T6" fmla="*/ 427 w 427"/>
                        <a:gd name="T7" fmla="*/ 0 h 4"/>
                        <a:gd name="T8" fmla="*/ 422 w 427"/>
                        <a:gd name="T9" fmla="*/ 4 h 4"/>
                      </a:gdLst>
                      <a:ahLst/>
                      <a:cxnLst>
                        <a:cxn ang="0">
                          <a:pos x="T0" y="T1"/>
                        </a:cxn>
                        <a:cxn ang="0">
                          <a:pos x="T2" y="T3"/>
                        </a:cxn>
                        <a:cxn ang="0">
                          <a:pos x="T4" y="T5"/>
                        </a:cxn>
                        <a:cxn ang="0">
                          <a:pos x="T6" y="T7"/>
                        </a:cxn>
                        <a:cxn ang="0">
                          <a:pos x="T8" y="T9"/>
                        </a:cxn>
                      </a:cxnLst>
                      <a:rect l="0" t="0" r="r" b="b"/>
                      <a:pathLst>
                        <a:path w="427" h="4">
                          <a:moveTo>
                            <a:pt x="422" y="4"/>
                          </a:moveTo>
                          <a:lnTo>
                            <a:pt x="0" y="4"/>
                          </a:lnTo>
                          <a:lnTo>
                            <a:pt x="5" y="0"/>
                          </a:lnTo>
                          <a:lnTo>
                            <a:pt x="427" y="0"/>
                          </a:lnTo>
                          <a:lnTo>
                            <a:pt x="422" y="4"/>
                          </a:lnTo>
                          <a:close/>
                        </a:path>
                      </a:pathLst>
                    </a:custGeom>
                    <a:solidFill>
                      <a:srgbClr val="97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35" name="Freeform 625"/>
                    <p:cNvSpPr>
                      <a:spLocks noChangeAspect="1"/>
                    </p:cNvSpPr>
                    <p:nvPr/>
                  </p:nvSpPr>
                  <p:spPr bwMode="auto">
                    <a:xfrm>
                      <a:off x="2077" y="1790"/>
                      <a:ext cx="426" cy="4"/>
                    </a:xfrm>
                    <a:custGeom>
                      <a:avLst/>
                      <a:gdLst>
                        <a:gd name="T0" fmla="*/ 423 w 426"/>
                        <a:gd name="T1" fmla="*/ 4 h 4"/>
                        <a:gd name="T2" fmla="*/ 0 w 426"/>
                        <a:gd name="T3" fmla="*/ 4 h 4"/>
                        <a:gd name="T4" fmla="*/ 4 w 426"/>
                        <a:gd name="T5" fmla="*/ 0 h 4"/>
                        <a:gd name="T6" fmla="*/ 426 w 426"/>
                        <a:gd name="T7" fmla="*/ 0 h 4"/>
                        <a:gd name="T8" fmla="*/ 423 w 426"/>
                        <a:gd name="T9" fmla="*/ 4 h 4"/>
                      </a:gdLst>
                      <a:ahLst/>
                      <a:cxnLst>
                        <a:cxn ang="0">
                          <a:pos x="T0" y="T1"/>
                        </a:cxn>
                        <a:cxn ang="0">
                          <a:pos x="T2" y="T3"/>
                        </a:cxn>
                        <a:cxn ang="0">
                          <a:pos x="T4" y="T5"/>
                        </a:cxn>
                        <a:cxn ang="0">
                          <a:pos x="T6" y="T7"/>
                        </a:cxn>
                        <a:cxn ang="0">
                          <a:pos x="T8" y="T9"/>
                        </a:cxn>
                      </a:cxnLst>
                      <a:rect l="0" t="0" r="r" b="b"/>
                      <a:pathLst>
                        <a:path w="426" h="4">
                          <a:moveTo>
                            <a:pt x="423" y="4"/>
                          </a:moveTo>
                          <a:lnTo>
                            <a:pt x="0" y="4"/>
                          </a:lnTo>
                          <a:lnTo>
                            <a:pt x="4" y="0"/>
                          </a:lnTo>
                          <a:lnTo>
                            <a:pt x="426" y="0"/>
                          </a:lnTo>
                          <a:lnTo>
                            <a:pt x="423" y="4"/>
                          </a:ln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36" name="Freeform 626"/>
                    <p:cNvSpPr>
                      <a:spLocks noChangeAspect="1"/>
                    </p:cNvSpPr>
                    <p:nvPr/>
                  </p:nvSpPr>
                  <p:spPr bwMode="auto">
                    <a:xfrm>
                      <a:off x="2080" y="1789"/>
                      <a:ext cx="425" cy="3"/>
                    </a:xfrm>
                    <a:custGeom>
                      <a:avLst/>
                      <a:gdLst>
                        <a:gd name="T0" fmla="*/ 422 w 425"/>
                        <a:gd name="T1" fmla="*/ 3 h 3"/>
                        <a:gd name="T2" fmla="*/ 0 w 425"/>
                        <a:gd name="T3" fmla="*/ 3 h 3"/>
                        <a:gd name="T4" fmla="*/ 4 w 425"/>
                        <a:gd name="T5" fmla="*/ 0 h 3"/>
                        <a:gd name="T6" fmla="*/ 425 w 425"/>
                        <a:gd name="T7" fmla="*/ 0 h 3"/>
                        <a:gd name="T8" fmla="*/ 422 w 425"/>
                        <a:gd name="T9" fmla="*/ 3 h 3"/>
                      </a:gdLst>
                      <a:ahLst/>
                      <a:cxnLst>
                        <a:cxn ang="0">
                          <a:pos x="T0" y="T1"/>
                        </a:cxn>
                        <a:cxn ang="0">
                          <a:pos x="T2" y="T3"/>
                        </a:cxn>
                        <a:cxn ang="0">
                          <a:pos x="T4" y="T5"/>
                        </a:cxn>
                        <a:cxn ang="0">
                          <a:pos x="T6" y="T7"/>
                        </a:cxn>
                        <a:cxn ang="0">
                          <a:pos x="T8" y="T9"/>
                        </a:cxn>
                      </a:cxnLst>
                      <a:rect l="0" t="0" r="r" b="b"/>
                      <a:pathLst>
                        <a:path w="425" h="3">
                          <a:moveTo>
                            <a:pt x="422" y="3"/>
                          </a:moveTo>
                          <a:lnTo>
                            <a:pt x="0" y="3"/>
                          </a:lnTo>
                          <a:lnTo>
                            <a:pt x="4" y="0"/>
                          </a:lnTo>
                          <a:lnTo>
                            <a:pt x="425" y="0"/>
                          </a:lnTo>
                          <a:lnTo>
                            <a:pt x="422" y="3"/>
                          </a:lnTo>
                          <a:close/>
                        </a:path>
                      </a:pathLst>
                    </a:custGeom>
                    <a:solidFill>
                      <a:srgbClr val="95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37" name="Freeform 627"/>
                    <p:cNvSpPr>
                      <a:spLocks noChangeAspect="1"/>
                    </p:cNvSpPr>
                    <p:nvPr/>
                  </p:nvSpPr>
                  <p:spPr bwMode="auto">
                    <a:xfrm>
                      <a:off x="2081" y="1787"/>
                      <a:ext cx="425" cy="3"/>
                    </a:xfrm>
                    <a:custGeom>
                      <a:avLst/>
                      <a:gdLst>
                        <a:gd name="T0" fmla="*/ 422 w 425"/>
                        <a:gd name="T1" fmla="*/ 3 h 3"/>
                        <a:gd name="T2" fmla="*/ 0 w 425"/>
                        <a:gd name="T3" fmla="*/ 3 h 3"/>
                        <a:gd name="T4" fmla="*/ 4 w 425"/>
                        <a:gd name="T5" fmla="*/ 0 h 3"/>
                        <a:gd name="T6" fmla="*/ 425 w 425"/>
                        <a:gd name="T7" fmla="*/ 0 h 3"/>
                        <a:gd name="T8" fmla="*/ 422 w 425"/>
                        <a:gd name="T9" fmla="*/ 3 h 3"/>
                      </a:gdLst>
                      <a:ahLst/>
                      <a:cxnLst>
                        <a:cxn ang="0">
                          <a:pos x="T0" y="T1"/>
                        </a:cxn>
                        <a:cxn ang="0">
                          <a:pos x="T2" y="T3"/>
                        </a:cxn>
                        <a:cxn ang="0">
                          <a:pos x="T4" y="T5"/>
                        </a:cxn>
                        <a:cxn ang="0">
                          <a:pos x="T6" y="T7"/>
                        </a:cxn>
                        <a:cxn ang="0">
                          <a:pos x="T8" y="T9"/>
                        </a:cxn>
                      </a:cxnLst>
                      <a:rect l="0" t="0" r="r" b="b"/>
                      <a:pathLst>
                        <a:path w="425" h="3">
                          <a:moveTo>
                            <a:pt x="422" y="3"/>
                          </a:moveTo>
                          <a:lnTo>
                            <a:pt x="0" y="3"/>
                          </a:lnTo>
                          <a:lnTo>
                            <a:pt x="4" y="0"/>
                          </a:lnTo>
                          <a:lnTo>
                            <a:pt x="425" y="0"/>
                          </a:lnTo>
                          <a:lnTo>
                            <a:pt x="422" y="3"/>
                          </a:lnTo>
                          <a:close/>
                        </a:path>
                      </a:pathLst>
                    </a:custGeom>
                    <a:solidFill>
                      <a:srgbClr val="9594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38" name="Freeform 628"/>
                    <p:cNvSpPr>
                      <a:spLocks noChangeAspect="1"/>
                    </p:cNvSpPr>
                    <p:nvPr/>
                  </p:nvSpPr>
                  <p:spPr bwMode="auto">
                    <a:xfrm>
                      <a:off x="2084" y="1786"/>
                      <a:ext cx="424" cy="3"/>
                    </a:xfrm>
                    <a:custGeom>
                      <a:avLst/>
                      <a:gdLst>
                        <a:gd name="T0" fmla="*/ 421 w 424"/>
                        <a:gd name="T1" fmla="*/ 3 h 3"/>
                        <a:gd name="T2" fmla="*/ 0 w 424"/>
                        <a:gd name="T3" fmla="*/ 3 h 3"/>
                        <a:gd name="T4" fmla="*/ 3 w 424"/>
                        <a:gd name="T5" fmla="*/ 0 h 3"/>
                        <a:gd name="T6" fmla="*/ 424 w 424"/>
                        <a:gd name="T7" fmla="*/ 0 h 3"/>
                        <a:gd name="T8" fmla="*/ 421 w 424"/>
                        <a:gd name="T9" fmla="*/ 3 h 3"/>
                      </a:gdLst>
                      <a:ahLst/>
                      <a:cxnLst>
                        <a:cxn ang="0">
                          <a:pos x="T0" y="T1"/>
                        </a:cxn>
                        <a:cxn ang="0">
                          <a:pos x="T2" y="T3"/>
                        </a:cxn>
                        <a:cxn ang="0">
                          <a:pos x="T4" y="T5"/>
                        </a:cxn>
                        <a:cxn ang="0">
                          <a:pos x="T6" y="T7"/>
                        </a:cxn>
                        <a:cxn ang="0">
                          <a:pos x="T8" y="T9"/>
                        </a:cxn>
                      </a:cxnLst>
                      <a:rect l="0" t="0" r="r" b="b"/>
                      <a:pathLst>
                        <a:path w="424" h="3">
                          <a:moveTo>
                            <a:pt x="421" y="3"/>
                          </a:moveTo>
                          <a:lnTo>
                            <a:pt x="0" y="3"/>
                          </a:lnTo>
                          <a:lnTo>
                            <a:pt x="3" y="0"/>
                          </a:lnTo>
                          <a:lnTo>
                            <a:pt x="424" y="0"/>
                          </a:lnTo>
                          <a:lnTo>
                            <a:pt x="421" y="3"/>
                          </a:lnTo>
                          <a:close/>
                        </a:path>
                      </a:pathLst>
                    </a:custGeom>
                    <a:solidFill>
                      <a:srgbClr val="949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39" name="Freeform 629"/>
                    <p:cNvSpPr>
                      <a:spLocks noChangeAspect="1"/>
                    </p:cNvSpPr>
                    <p:nvPr/>
                  </p:nvSpPr>
                  <p:spPr bwMode="auto">
                    <a:xfrm>
                      <a:off x="2085" y="1784"/>
                      <a:ext cx="424" cy="3"/>
                    </a:xfrm>
                    <a:custGeom>
                      <a:avLst/>
                      <a:gdLst>
                        <a:gd name="T0" fmla="*/ 421 w 424"/>
                        <a:gd name="T1" fmla="*/ 3 h 3"/>
                        <a:gd name="T2" fmla="*/ 0 w 424"/>
                        <a:gd name="T3" fmla="*/ 3 h 3"/>
                        <a:gd name="T4" fmla="*/ 5 w 424"/>
                        <a:gd name="T5" fmla="*/ 0 h 3"/>
                        <a:gd name="T6" fmla="*/ 424 w 424"/>
                        <a:gd name="T7" fmla="*/ 0 h 3"/>
                        <a:gd name="T8" fmla="*/ 421 w 424"/>
                        <a:gd name="T9" fmla="*/ 3 h 3"/>
                      </a:gdLst>
                      <a:ahLst/>
                      <a:cxnLst>
                        <a:cxn ang="0">
                          <a:pos x="T0" y="T1"/>
                        </a:cxn>
                        <a:cxn ang="0">
                          <a:pos x="T2" y="T3"/>
                        </a:cxn>
                        <a:cxn ang="0">
                          <a:pos x="T4" y="T5"/>
                        </a:cxn>
                        <a:cxn ang="0">
                          <a:pos x="T6" y="T7"/>
                        </a:cxn>
                        <a:cxn ang="0">
                          <a:pos x="T8" y="T9"/>
                        </a:cxn>
                      </a:cxnLst>
                      <a:rect l="0" t="0" r="r" b="b"/>
                      <a:pathLst>
                        <a:path w="424" h="3">
                          <a:moveTo>
                            <a:pt x="421" y="3"/>
                          </a:moveTo>
                          <a:lnTo>
                            <a:pt x="0" y="3"/>
                          </a:lnTo>
                          <a:lnTo>
                            <a:pt x="5" y="0"/>
                          </a:lnTo>
                          <a:lnTo>
                            <a:pt x="424" y="0"/>
                          </a:lnTo>
                          <a:lnTo>
                            <a:pt x="421" y="3"/>
                          </a:lnTo>
                          <a:close/>
                        </a:path>
                      </a:pathLst>
                    </a:custGeom>
                    <a:solidFill>
                      <a:srgbClr val="939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40" name="Freeform 630"/>
                    <p:cNvSpPr>
                      <a:spLocks noChangeAspect="1"/>
                    </p:cNvSpPr>
                    <p:nvPr/>
                  </p:nvSpPr>
                  <p:spPr bwMode="auto">
                    <a:xfrm>
                      <a:off x="2087" y="1781"/>
                      <a:ext cx="423" cy="5"/>
                    </a:xfrm>
                    <a:custGeom>
                      <a:avLst/>
                      <a:gdLst>
                        <a:gd name="T0" fmla="*/ 421 w 423"/>
                        <a:gd name="T1" fmla="*/ 5 h 5"/>
                        <a:gd name="T2" fmla="*/ 0 w 423"/>
                        <a:gd name="T3" fmla="*/ 5 h 5"/>
                        <a:gd name="T4" fmla="*/ 4 w 423"/>
                        <a:gd name="T5" fmla="*/ 0 h 5"/>
                        <a:gd name="T6" fmla="*/ 423 w 423"/>
                        <a:gd name="T7" fmla="*/ 0 h 5"/>
                        <a:gd name="T8" fmla="*/ 421 w 423"/>
                        <a:gd name="T9" fmla="*/ 5 h 5"/>
                      </a:gdLst>
                      <a:ahLst/>
                      <a:cxnLst>
                        <a:cxn ang="0">
                          <a:pos x="T0" y="T1"/>
                        </a:cxn>
                        <a:cxn ang="0">
                          <a:pos x="T2" y="T3"/>
                        </a:cxn>
                        <a:cxn ang="0">
                          <a:pos x="T4" y="T5"/>
                        </a:cxn>
                        <a:cxn ang="0">
                          <a:pos x="T6" y="T7"/>
                        </a:cxn>
                        <a:cxn ang="0">
                          <a:pos x="T8" y="T9"/>
                        </a:cxn>
                      </a:cxnLst>
                      <a:rect l="0" t="0" r="r" b="b"/>
                      <a:pathLst>
                        <a:path w="423" h="5">
                          <a:moveTo>
                            <a:pt x="421" y="5"/>
                          </a:moveTo>
                          <a:lnTo>
                            <a:pt x="0" y="5"/>
                          </a:lnTo>
                          <a:lnTo>
                            <a:pt x="4" y="0"/>
                          </a:lnTo>
                          <a:lnTo>
                            <a:pt x="423" y="0"/>
                          </a:lnTo>
                          <a:lnTo>
                            <a:pt x="421" y="5"/>
                          </a:lnTo>
                          <a:close/>
                        </a:path>
                      </a:pathLst>
                    </a:custGeom>
                    <a:solidFill>
                      <a:srgbClr val="9291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41" name="Freeform 631"/>
                    <p:cNvSpPr>
                      <a:spLocks noChangeAspect="1"/>
                    </p:cNvSpPr>
                    <p:nvPr/>
                  </p:nvSpPr>
                  <p:spPr bwMode="auto">
                    <a:xfrm>
                      <a:off x="2090" y="1780"/>
                      <a:ext cx="423" cy="4"/>
                    </a:xfrm>
                    <a:custGeom>
                      <a:avLst/>
                      <a:gdLst>
                        <a:gd name="T0" fmla="*/ 419 w 423"/>
                        <a:gd name="T1" fmla="*/ 4 h 4"/>
                        <a:gd name="T2" fmla="*/ 0 w 423"/>
                        <a:gd name="T3" fmla="*/ 4 h 4"/>
                        <a:gd name="T4" fmla="*/ 4 w 423"/>
                        <a:gd name="T5" fmla="*/ 0 h 4"/>
                        <a:gd name="T6" fmla="*/ 423 w 423"/>
                        <a:gd name="T7" fmla="*/ 0 h 4"/>
                        <a:gd name="T8" fmla="*/ 419 w 423"/>
                        <a:gd name="T9" fmla="*/ 4 h 4"/>
                      </a:gdLst>
                      <a:ahLst/>
                      <a:cxnLst>
                        <a:cxn ang="0">
                          <a:pos x="T0" y="T1"/>
                        </a:cxn>
                        <a:cxn ang="0">
                          <a:pos x="T2" y="T3"/>
                        </a:cxn>
                        <a:cxn ang="0">
                          <a:pos x="T4" y="T5"/>
                        </a:cxn>
                        <a:cxn ang="0">
                          <a:pos x="T6" y="T7"/>
                        </a:cxn>
                        <a:cxn ang="0">
                          <a:pos x="T8" y="T9"/>
                        </a:cxn>
                      </a:cxnLst>
                      <a:rect l="0" t="0" r="r" b="b"/>
                      <a:pathLst>
                        <a:path w="423" h="4">
                          <a:moveTo>
                            <a:pt x="419" y="4"/>
                          </a:moveTo>
                          <a:lnTo>
                            <a:pt x="0" y="4"/>
                          </a:lnTo>
                          <a:lnTo>
                            <a:pt x="4" y="0"/>
                          </a:lnTo>
                          <a:lnTo>
                            <a:pt x="423" y="0"/>
                          </a:lnTo>
                          <a:lnTo>
                            <a:pt x="419" y="4"/>
                          </a:lnTo>
                          <a:close/>
                        </a:path>
                      </a:pathLst>
                    </a:custGeom>
                    <a:solidFill>
                      <a:srgbClr val="9291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42" name="Freeform 632"/>
                    <p:cNvSpPr>
                      <a:spLocks noChangeAspect="1"/>
                    </p:cNvSpPr>
                    <p:nvPr/>
                  </p:nvSpPr>
                  <p:spPr bwMode="auto">
                    <a:xfrm>
                      <a:off x="2091" y="1779"/>
                      <a:ext cx="424" cy="2"/>
                    </a:xfrm>
                    <a:custGeom>
                      <a:avLst/>
                      <a:gdLst>
                        <a:gd name="T0" fmla="*/ 419 w 424"/>
                        <a:gd name="T1" fmla="*/ 2 h 2"/>
                        <a:gd name="T2" fmla="*/ 0 w 424"/>
                        <a:gd name="T3" fmla="*/ 2 h 2"/>
                        <a:gd name="T4" fmla="*/ 4 w 424"/>
                        <a:gd name="T5" fmla="*/ 0 h 2"/>
                        <a:gd name="T6" fmla="*/ 424 w 424"/>
                        <a:gd name="T7" fmla="*/ 0 h 2"/>
                        <a:gd name="T8" fmla="*/ 419 w 424"/>
                        <a:gd name="T9" fmla="*/ 2 h 2"/>
                      </a:gdLst>
                      <a:ahLst/>
                      <a:cxnLst>
                        <a:cxn ang="0">
                          <a:pos x="T0" y="T1"/>
                        </a:cxn>
                        <a:cxn ang="0">
                          <a:pos x="T2" y="T3"/>
                        </a:cxn>
                        <a:cxn ang="0">
                          <a:pos x="T4" y="T5"/>
                        </a:cxn>
                        <a:cxn ang="0">
                          <a:pos x="T6" y="T7"/>
                        </a:cxn>
                        <a:cxn ang="0">
                          <a:pos x="T8" y="T9"/>
                        </a:cxn>
                      </a:cxnLst>
                      <a:rect l="0" t="0" r="r" b="b"/>
                      <a:pathLst>
                        <a:path w="424" h="2">
                          <a:moveTo>
                            <a:pt x="419" y="2"/>
                          </a:moveTo>
                          <a:lnTo>
                            <a:pt x="0" y="2"/>
                          </a:lnTo>
                          <a:lnTo>
                            <a:pt x="4" y="0"/>
                          </a:lnTo>
                          <a:lnTo>
                            <a:pt x="424" y="0"/>
                          </a:lnTo>
                          <a:lnTo>
                            <a:pt x="419" y="2"/>
                          </a:lnTo>
                          <a:close/>
                        </a:path>
                      </a:pathLst>
                    </a:custGeom>
                    <a:solidFill>
                      <a:srgbClr val="91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43" name="Freeform 633"/>
                    <p:cNvSpPr>
                      <a:spLocks noChangeAspect="1"/>
                    </p:cNvSpPr>
                    <p:nvPr/>
                  </p:nvSpPr>
                  <p:spPr bwMode="auto">
                    <a:xfrm>
                      <a:off x="2094" y="1777"/>
                      <a:ext cx="422" cy="3"/>
                    </a:xfrm>
                    <a:custGeom>
                      <a:avLst/>
                      <a:gdLst>
                        <a:gd name="T0" fmla="*/ 419 w 422"/>
                        <a:gd name="T1" fmla="*/ 3 h 3"/>
                        <a:gd name="T2" fmla="*/ 0 w 422"/>
                        <a:gd name="T3" fmla="*/ 3 h 3"/>
                        <a:gd name="T4" fmla="*/ 3 w 422"/>
                        <a:gd name="T5" fmla="*/ 0 h 3"/>
                        <a:gd name="T6" fmla="*/ 422 w 422"/>
                        <a:gd name="T7" fmla="*/ 0 h 3"/>
                        <a:gd name="T8" fmla="*/ 419 w 422"/>
                        <a:gd name="T9" fmla="*/ 3 h 3"/>
                      </a:gdLst>
                      <a:ahLst/>
                      <a:cxnLst>
                        <a:cxn ang="0">
                          <a:pos x="T0" y="T1"/>
                        </a:cxn>
                        <a:cxn ang="0">
                          <a:pos x="T2" y="T3"/>
                        </a:cxn>
                        <a:cxn ang="0">
                          <a:pos x="T4" y="T5"/>
                        </a:cxn>
                        <a:cxn ang="0">
                          <a:pos x="T6" y="T7"/>
                        </a:cxn>
                        <a:cxn ang="0">
                          <a:pos x="T8" y="T9"/>
                        </a:cxn>
                      </a:cxnLst>
                      <a:rect l="0" t="0" r="r" b="b"/>
                      <a:pathLst>
                        <a:path w="422" h="3">
                          <a:moveTo>
                            <a:pt x="419" y="3"/>
                          </a:moveTo>
                          <a:lnTo>
                            <a:pt x="0" y="3"/>
                          </a:lnTo>
                          <a:lnTo>
                            <a:pt x="3" y="0"/>
                          </a:lnTo>
                          <a:lnTo>
                            <a:pt x="422" y="0"/>
                          </a:lnTo>
                          <a:lnTo>
                            <a:pt x="419" y="3"/>
                          </a:lnTo>
                          <a:close/>
                        </a:path>
                      </a:pathLst>
                    </a:custGeom>
                    <a:solidFill>
                      <a:srgbClr val="90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44" name="Freeform 634"/>
                    <p:cNvSpPr>
                      <a:spLocks noChangeAspect="1"/>
                    </p:cNvSpPr>
                    <p:nvPr/>
                  </p:nvSpPr>
                  <p:spPr bwMode="auto">
                    <a:xfrm>
                      <a:off x="2095" y="1776"/>
                      <a:ext cx="423" cy="3"/>
                    </a:xfrm>
                    <a:custGeom>
                      <a:avLst/>
                      <a:gdLst>
                        <a:gd name="T0" fmla="*/ 420 w 423"/>
                        <a:gd name="T1" fmla="*/ 3 h 3"/>
                        <a:gd name="T2" fmla="*/ 0 w 423"/>
                        <a:gd name="T3" fmla="*/ 3 h 3"/>
                        <a:gd name="T4" fmla="*/ 5 w 423"/>
                        <a:gd name="T5" fmla="*/ 0 h 3"/>
                        <a:gd name="T6" fmla="*/ 423 w 423"/>
                        <a:gd name="T7" fmla="*/ 0 h 3"/>
                        <a:gd name="T8" fmla="*/ 420 w 423"/>
                        <a:gd name="T9" fmla="*/ 3 h 3"/>
                      </a:gdLst>
                      <a:ahLst/>
                      <a:cxnLst>
                        <a:cxn ang="0">
                          <a:pos x="T0" y="T1"/>
                        </a:cxn>
                        <a:cxn ang="0">
                          <a:pos x="T2" y="T3"/>
                        </a:cxn>
                        <a:cxn ang="0">
                          <a:pos x="T4" y="T5"/>
                        </a:cxn>
                        <a:cxn ang="0">
                          <a:pos x="T6" y="T7"/>
                        </a:cxn>
                        <a:cxn ang="0">
                          <a:pos x="T8" y="T9"/>
                        </a:cxn>
                      </a:cxnLst>
                      <a:rect l="0" t="0" r="r" b="b"/>
                      <a:pathLst>
                        <a:path w="423" h="3">
                          <a:moveTo>
                            <a:pt x="420" y="3"/>
                          </a:moveTo>
                          <a:lnTo>
                            <a:pt x="0" y="3"/>
                          </a:lnTo>
                          <a:lnTo>
                            <a:pt x="5" y="0"/>
                          </a:lnTo>
                          <a:lnTo>
                            <a:pt x="423" y="0"/>
                          </a:lnTo>
                          <a:lnTo>
                            <a:pt x="420" y="3"/>
                          </a:lnTo>
                          <a:close/>
                        </a:path>
                      </a:pathLst>
                    </a:custGeom>
                    <a:solidFill>
                      <a:srgbClr val="908F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45" name="Freeform 635"/>
                    <p:cNvSpPr>
                      <a:spLocks noChangeAspect="1"/>
                    </p:cNvSpPr>
                    <p:nvPr/>
                  </p:nvSpPr>
                  <p:spPr bwMode="auto">
                    <a:xfrm>
                      <a:off x="2097" y="1774"/>
                      <a:ext cx="422" cy="3"/>
                    </a:xfrm>
                    <a:custGeom>
                      <a:avLst/>
                      <a:gdLst>
                        <a:gd name="T0" fmla="*/ 419 w 422"/>
                        <a:gd name="T1" fmla="*/ 3 h 3"/>
                        <a:gd name="T2" fmla="*/ 0 w 422"/>
                        <a:gd name="T3" fmla="*/ 3 h 3"/>
                        <a:gd name="T4" fmla="*/ 4 w 422"/>
                        <a:gd name="T5" fmla="*/ 0 h 3"/>
                        <a:gd name="T6" fmla="*/ 422 w 422"/>
                        <a:gd name="T7" fmla="*/ 0 h 3"/>
                        <a:gd name="T8" fmla="*/ 419 w 422"/>
                        <a:gd name="T9" fmla="*/ 3 h 3"/>
                      </a:gdLst>
                      <a:ahLst/>
                      <a:cxnLst>
                        <a:cxn ang="0">
                          <a:pos x="T0" y="T1"/>
                        </a:cxn>
                        <a:cxn ang="0">
                          <a:pos x="T2" y="T3"/>
                        </a:cxn>
                        <a:cxn ang="0">
                          <a:pos x="T4" y="T5"/>
                        </a:cxn>
                        <a:cxn ang="0">
                          <a:pos x="T6" y="T7"/>
                        </a:cxn>
                        <a:cxn ang="0">
                          <a:pos x="T8" y="T9"/>
                        </a:cxn>
                      </a:cxnLst>
                      <a:rect l="0" t="0" r="r" b="b"/>
                      <a:pathLst>
                        <a:path w="422" h="3">
                          <a:moveTo>
                            <a:pt x="419" y="3"/>
                          </a:moveTo>
                          <a:lnTo>
                            <a:pt x="0" y="3"/>
                          </a:lnTo>
                          <a:lnTo>
                            <a:pt x="4" y="0"/>
                          </a:lnTo>
                          <a:lnTo>
                            <a:pt x="422" y="0"/>
                          </a:lnTo>
                          <a:lnTo>
                            <a:pt x="419" y="3"/>
                          </a:lnTo>
                          <a:close/>
                        </a:path>
                      </a:pathLst>
                    </a:custGeom>
                    <a:solidFill>
                      <a:srgbClr val="8F8E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46" name="Freeform 636"/>
                    <p:cNvSpPr>
                      <a:spLocks noChangeAspect="1"/>
                    </p:cNvSpPr>
                    <p:nvPr/>
                  </p:nvSpPr>
                  <p:spPr bwMode="auto">
                    <a:xfrm>
                      <a:off x="2100" y="1773"/>
                      <a:ext cx="421" cy="3"/>
                    </a:xfrm>
                    <a:custGeom>
                      <a:avLst/>
                      <a:gdLst>
                        <a:gd name="T0" fmla="*/ 418 w 421"/>
                        <a:gd name="T1" fmla="*/ 3 h 3"/>
                        <a:gd name="T2" fmla="*/ 0 w 421"/>
                        <a:gd name="T3" fmla="*/ 3 h 3"/>
                        <a:gd name="T4" fmla="*/ 3 w 421"/>
                        <a:gd name="T5" fmla="*/ 0 h 3"/>
                        <a:gd name="T6" fmla="*/ 421 w 421"/>
                        <a:gd name="T7" fmla="*/ 0 h 3"/>
                        <a:gd name="T8" fmla="*/ 418 w 421"/>
                        <a:gd name="T9" fmla="*/ 3 h 3"/>
                      </a:gdLst>
                      <a:ahLst/>
                      <a:cxnLst>
                        <a:cxn ang="0">
                          <a:pos x="T0" y="T1"/>
                        </a:cxn>
                        <a:cxn ang="0">
                          <a:pos x="T2" y="T3"/>
                        </a:cxn>
                        <a:cxn ang="0">
                          <a:pos x="T4" y="T5"/>
                        </a:cxn>
                        <a:cxn ang="0">
                          <a:pos x="T6" y="T7"/>
                        </a:cxn>
                        <a:cxn ang="0">
                          <a:pos x="T8" y="T9"/>
                        </a:cxn>
                      </a:cxnLst>
                      <a:rect l="0" t="0" r="r" b="b"/>
                      <a:pathLst>
                        <a:path w="421" h="3">
                          <a:moveTo>
                            <a:pt x="418" y="3"/>
                          </a:moveTo>
                          <a:lnTo>
                            <a:pt x="0" y="3"/>
                          </a:lnTo>
                          <a:lnTo>
                            <a:pt x="3" y="0"/>
                          </a:lnTo>
                          <a:lnTo>
                            <a:pt x="421" y="0"/>
                          </a:lnTo>
                          <a:lnTo>
                            <a:pt x="418" y="3"/>
                          </a:lnTo>
                          <a:close/>
                        </a:path>
                      </a:pathLst>
                    </a:custGeom>
                    <a:solidFill>
                      <a:srgbClr val="8E8D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47" name="Freeform 637"/>
                    <p:cNvSpPr>
                      <a:spLocks noChangeAspect="1"/>
                    </p:cNvSpPr>
                    <p:nvPr/>
                  </p:nvSpPr>
                  <p:spPr bwMode="auto">
                    <a:xfrm>
                      <a:off x="2101" y="1770"/>
                      <a:ext cx="421" cy="4"/>
                    </a:xfrm>
                    <a:custGeom>
                      <a:avLst/>
                      <a:gdLst>
                        <a:gd name="T0" fmla="*/ 418 w 421"/>
                        <a:gd name="T1" fmla="*/ 4 h 4"/>
                        <a:gd name="T2" fmla="*/ 0 w 421"/>
                        <a:gd name="T3" fmla="*/ 4 h 4"/>
                        <a:gd name="T4" fmla="*/ 5 w 421"/>
                        <a:gd name="T5" fmla="*/ 0 h 4"/>
                        <a:gd name="T6" fmla="*/ 421 w 421"/>
                        <a:gd name="T7" fmla="*/ 0 h 4"/>
                        <a:gd name="T8" fmla="*/ 418 w 421"/>
                        <a:gd name="T9" fmla="*/ 4 h 4"/>
                      </a:gdLst>
                      <a:ahLst/>
                      <a:cxnLst>
                        <a:cxn ang="0">
                          <a:pos x="T0" y="T1"/>
                        </a:cxn>
                        <a:cxn ang="0">
                          <a:pos x="T2" y="T3"/>
                        </a:cxn>
                        <a:cxn ang="0">
                          <a:pos x="T4" y="T5"/>
                        </a:cxn>
                        <a:cxn ang="0">
                          <a:pos x="T6" y="T7"/>
                        </a:cxn>
                        <a:cxn ang="0">
                          <a:pos x="T8" y="T9"/>
                        </a:cxn>
                      </a:cxnLst>
                      <a:rect l="0" t="0" r="r" b="b"/>
                      <a:pathLst>
                        <a:path w="421" h="4">
                          <a:moveTo>
                            <a:pt x="418" y="4"/>
                          </a:moveTo>
                          <a:lnTo>
                            <a:pt x="0" y="4"/>
                          </a:lnTo>
                          <a:lnTo>
                            <a:pt x="5" y="0"/>
                          </a:lnTo>
                          <a:lnTo>
                            <a:pt x="421" y="0"/>
                          </a:lnTo>
                          <a:lnTo>
                            <a:pt x="418" y="4"/>
                          </a:lnTo>
                          <a:close/>
                        </a:path>
                      </a:pathLst>
                    </a:custGeom>
                    <a:solidFill>
                      <a:srgbClr val="8E8D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48" name="Freeform 638"/>
                    <p:cNvSpPr>
                      <a:spLocks noChangeAspect="1"/>
                    </p:cNvSpPr>
                    <p:nvPr/>
                  </p:nvSpPr>
                  <p:spPr bwMode="auto">
                    <a:xfrm>
                      <a:off x="2103" y="1768"/>
                      <a:ext cx="422" cy="5"/>
                    </a:xfrm>
                    <a:custGeom>
                      <a:avLst/>
                      <a:gdLst>
                        <a:gd name="T0" fmla="*/ 418 w 422"/>
                        <a:gd name="T1" fmla="*/ 5 h 5"/>
                        <a:gd name="T2" fmla="*/ 0 w 422"/>
                        <a:gd name="T3" fmla="*/ 5 h 5"/>
                        <a:gd name="T4" fmla="*/ 4 w 422"/>
                        <a:gd name="T5" fmla="*/ 0 h 5"/>
                        <a:gd name="T6" fmla="*/ 422 w 422"/>
                        <a:gd name="T7" fmla="*/ 0 h 5"/>
                        <a:gd name="T8" fmla="*/ 418 w 422"/>
                        <a:gd name="T9" fmla="*/ 5 h 5"/>
                      </a:gdLst>
                      <a:ahLst/>
                      <a:cxnLst>
                        <a:cxn ang="0">
                          <a:pos x="T0" y="T1"/>
                        </a:cxn>
                        <a:cxn ang="0">
                          <a:pos x="T2" y="T3"/>
                        </a:cxn>
                        <a:cxn ang="0">
                          <a:pos x="T4" y="T5"/>
                        </a:cxn>
                        <a:cxn ang="0">
                          <a:pos x="T6" y="T7"/>
                        </a:cxn>
                        <a:cxn ang="0">
                          <a:pos x="T8" y="T9"/>
                        </a:cxn>
                      </a:cxnLst>
                      <a:rect l="0" t="0" r="r" b="b"/>
                      <a:pathLst>
                        <a:path w="422" h="5">
                          <a:moveTo>
                            <a:pt x="418" y="5"/>
                          </a:moveTo>
                          <a:lnTo>
                            <a:pt x="0" y="5"/>
                          </a:lnTo>
                          <a:lnTo>
                            <a:pt x="4" y="0"/>
                          </a:lnTo>
                          <a:lnTo>
                            <a:pt x="422" y="0"/>
                          </a:lnTo>
                          <a:lnTo>
                            <a:pt x="418" y="5"/>
                          </a:lnTo>
                          <a:close/>
                        </a:path>
                      </a:pathLst>
                    </a:custGeom>
                    <a:solidFill>
                      <a:srgbClr val="8E8D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49" name="Freeform 639"/>
                    <p:cNvSpPr>
                      <a:spLocks noChangeAspect="1"/>
                    </p:cNvSpPr>
                    <p:nvPr/>
                  </p:nvSpPr>
                  <p:spPr bwMode="auto">
                    <a:xfrm>
                      <a:off x="2106" y="1767"/>
                      <a:ext cx="420" cy="3"/>
                    </a:xfrm>
                    <a:custGeom>
                      <a:avLst/>
                      <a:gdLst>
                        <a:gd name="T0" fmla="*/ 416 w 420"/>
                        <a:gd name="T1" fmla="*/ 3 h 3"/>
                        <a:gd name="T2" fmla="*/ 0 w 420"/>
                        <a:gd name="T3" fmla="*/ 3 h 3"/>
                        <a:gd name="T4" fmla="*/ 4 w 420"/>
                        <a:gd name="T5" fmla="*/ 0 h 3"/>
                        <a:gd name="T6" fmla="*/ 420 w 420"/>
                        <a:gd name="T7" fmla="*/ 0 h 3"/>
                        <a:gd name="T8" fmla="*/ 416 w 420"/>
                        <a:gd name="T9" fmla="*/ 3 h 3"/>
                      </a:gdLst>
                      <a:ahLst/>
                      <a:cxnLst>
                        <a:cxn ang="0">
                          <a:pos x="T0" y="T1"/>
                        </a:cxn>
                        <a:cxn ang="0">
                          <a:pos x="T2" y="T3"/>
                        </a:cxn>
                        <a:cxn ang="0">
                          <a:pos x="T4" y="T5"/>
                        </a:cxn>
                        <a:cxn ang="0">
                          <a:pos x="T6" y="T7"/>
                        </a:cxn>
                        <a:cxn ang="0">
                          <a:pos x="T8" y="T9"/>
                        </a:cxn>
                      </a:cxnLst>
                      <a:rect l="0" t="0" r="r" b="b"/>
                      <a:pathLst>
                        <a:path w="420" h="3">
                          <a:moveTo>
                            <a:pt x="416" y="3"/>
                          </a:moveTo>
                          <a:lnTo>
                            <a:pt x="0" y="3"/>
                          </a:lnTo>
                          <a:lnTo>
                            <a:pt x="4" y="0"/>
                          </a:lnTo>
                          <a:lnTo>
                            <a:pt x="420" y="0"/>
                          </a:lnTo>
                          <a:lnTo>
                            <a:pt x="416" y="3"/>
                          </a:lnTo>
                          <a:close/>
                        </a:path>
                      </a:pathLst>
                    </a:custGeom>
                    <a:solidFill>
                      <a:srgbClr val="8D8C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50" name="Freeform 640"/>
                    <p:cNvSpPr>
                      <a:spLocks noChangeAspect="1"/>
                    </p:cNvSpPr>
                    <p:nvPr/>
                  </p:nvSpPr>
                  <p:spPr bwMode="auto">
                    <a:xfrm>
                      <a:off x="2107" y="1766"/>
                      <a:ext cx="421" cy="2"/>
                    </a:xfrm>
                    <a:custGeom>
                      <a:avLst/>
                      <a:gdLst>
                        <a:gd name="T0" fmla="*/ 418 w 421"/>
                        <a:gd name="T1" fmla="*/ 2 h 2"/>
                        <a:gd name="T2" fmla="*/ 0 w 421"/>
                        <a:gd name="T3" fmla="*/ 2 h 2"/>
                        <a:gd name="T4" fmla="*/ 4 w 421"/>
                        <a:gd name="T5" fmla="*/ 0 h 2"/>
                        <a:gd name="T6" fmla="*/ 421 w 421"/>
                        <a:gd name="T7" fmla="*/ 0 h 2"/>
                        <a:gd name="T8" fmla="*/ 418 w 421"/>
                        <a:gd name="T9" fmla="*/ 2 h 2"/>
                      </a:gdLst>
                      <a:ahLst/>
                      <a:cxnLst>
                        <a:cxn ang="0">
                          <a:pos x="T0" y="T1"/>
                        </a:cxn>
                        <a:cxn ang="0">
                          <a:pos x="T2" y="T3"/>
                        </a:cxn>
                        <a:cxn ang="0">
                          <a:pos x="T4" y="T5"/>
                        </a:cxn>
                        <a:cxn ang="0">
                          <a:pos x="T6" y="T7"/>
                        </a:cxn>
                        <a:cxn ang="0">
                          <a:pos x="T8" y="T9"/>
                        </a:cxn>
                      </a:cxnLst>
                      <a:rect l="0" t="0" r="r" b="b"/>
                      <a:pathLst>
                        <a:path w="421" h="2">
                          <a:moveTo>
                            <a:pt x="418" y="2"/>
                          </a:moveTo>
                          <a:lnTo>
                            <a:pt x="0" y="2"/>
                          </a:lnTo>
                          <a:lnTo>
                            <a:pt x="4" y="0"/>
                          </a:lnTo>
                          <a:lnTo>
                            <a:pt x="421" y="0"/>
                          </a:lnTo>
                          <a:lnTo>
                            <a:pt x="418" y="2"/>
                          </a:lnTo>
                          <a:close/>
                        </a:path>
                      </a:pathLst>
                    </a:custGeom>
                    <a:solidFill>
                      <a:srgbClr val="8C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51" name="Freeform 641"/>
                    <p:cNvSpPr>
                      <a:spLocks noChangeAspect="1"/>
                    </p:cNvSpPr>
                    <p:nvPr/>
                  </p:nvSpPr>
                  <p:spPr bwMode="auto">
                    <a:xfrm>
                      <a:off x="2110" y="1764"/>
                      <a:ext cx="419" cy="3"/>
                    </a:xfrm>
                    <a:custGeom>
                      <a:avLst/>
                      <a:gdLst>
                        <a:gd name="T0" fmla="*/ 416 w 419"/>
                        <a:gd name="T1" fmla="*/ 3 h 3"/>
                        <a:gd name="T2" fmla="*/ 0 w 419"/>
                        <a:gd name="T3" fmla="*/ 3 h 3"/>
                        <a:gd name="T4" fmla="*/ 3 w 419"/>
                        <a:gd name="T5" fmla="*/ 0 h 3"/>
                        <a:gd name="T6" fmla="*/ 419 w 419"/>
                        <a:gd name="T7" fmla="*/ 0 h 3"/>
                        <a:gd name="T8" fmla="*/ 416 w 419"/>
                        <a:gd name="T9" fmla="*/ 3 h 3"/>
                      </a:gdLst>
                      <a:ahLst/>
                      <a:cxnLst>
                        <a:cxn ang="0">
                          <a:pos x="T0" y="T1"/>
                        </a:cxn>
                        <a:cxn ang="0">
                          <a:pos x="T2" y="T3"/>
                        </a:cxn>
                        <a:cxn ang="0">
                          <a:pos x="T4" y="T5"/>
                        </a:cxn>
                        <a:cxn ang="0">
                          <a:pos x="T6" y="T7"/>
                        </a:cxn>
                        <a:cxn ang="0">
                          <a:pos x="T8" y="T9"/>
                        </a:cxn>
                      </a:cxnLst>
                      <a:rect l="0" t="0" r="r" b="b"/>
                      <a:pathLst>
                        <a:path w="419" h="3">
                          <a:moveTo>
                            <a:pt x="416" y="3"/>
                          </a:moveTo>
                          <a:lnTo>
                            <a:pt x="0" y="3"/>
                          </a:lnTo>
                          <a:lnTo>
                            <a:pt x="3" y="0"/>
                          </a:lnTo>
                          <a:lnTo>
                            <a:pt x="419" y="0"/>
                          </a:lnTo>
                          <a:lnTo>
                            <a:pt x="416" y="3"/>
                          </a:lnTo>
                          <a:close/>
                        </a:path>
                      </a:pathLst>
                    </a:custGeom>
                    <a:solidFill>
                      <a:srgbClr val="8C8B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52" name="Freeform 642"/>
                    <p:cNvSpPr>
                      <a:spLocks noChangeAspect="1"/>
                    </p:cNvSpPr>
                    <p:nvPr/>
                  </p:nvSpPr>
                  <p:spPr bwMode="auto">
                    <a:xfrm>
                      <a:off x="2111" y="1763"/>
                      <a:ext cx="420" cy="3"/>
                    </a:xfrm>
                    <a:custGeom>
                      <a:avLst/>
                      <a:gdLst>
                        <a:gd name="T0" fmla="*/ 417 w 420"/>
                        <a:gd name="T1" fmla="*/ 3 h 3"/>
                        <a:gd name="T2" fmla="*/ 0 w 420"/>
                        <a:gd name="T3" fmla="*/ 3 h 3"/>
                        <a:gd name="T4" fmla="*/ 5 w 420"/>
                        <a:gd name="T5" fmla="*/ 0 h 3"/>
                        <a:gd name="T6" fmla="*/ 420 w 420"/>
                        <a:gd name="T7" fmla="*/ 0 h 3"/>
                        <a:gd name="T8" fmla="*/ 417 w 420"/>
                        <a:gd name="T9" fmla="*/ 3 h 3"/>
                      </a:gdLst>
                      <a:ahLst/>
                      <a:cxnLst>
                        <a:cxn ang="0">
                          <a:pos x="T0" y="T1"/>
                        </a:cxn>
                        <a:cxn ang="0">
                          <a:pos x="T2" y="T3"/>
                        </a:cxn>
                        <a:cxn ang="0">
                          <a:pos x="T4" y="T5"/>
                        </a:cxn>
                        <a:cxn ang="0">
                          <a:pos x="T6" y="T7"/>
                        </a:cxn>
                        <a:cxn ang="0">
                          <a:pos x="T8" y="T9"/>
                        </a:cxn>
                      </a:cxnLst>
                      <a:rect l="0" t="0" r="r" b="b"/>
                      <a:pathLst>
                        <a:path w="420" h="3">
                          <a:moveTo>
                            <a:pt x="417" y="3"/>
                          </a:moveTo>
                          <a:lnTo>
                            <a:pt x="0" y="3"/>
                          </a:lnTo>
                          <a:lnTo>
                            <a:pt x="5" y="0"/>
                          </a:lnTo>
                          <a:lnTo>
                            <a:pt x="420" y="0"/>
                          </a:lnTo>
                          <a:lnTo>
                            <a:pt x="417" y="3"/>
                          </a:lnTo>
                          <a:close/>
                        </a:path>
                      </a:pathLst>
                    </a:custGeom>
                    <a:solidFill>
                      <a:srgbClr val="8B8A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53" name="Freeform 643"/>
                    <p:cNvSpPr>
                      <a:spLocks noChangeAspect="1"/>
                    </p:cNvSpPr>
                    <p:nvPr/>
                  </p:nvSpPr>
                  <p:spPr bwMode="auto">
                    <a:xfrm>
                      <a:off x="2113" y="1760"/>
                      <a:ext cx="419" cy="4"/>
                    </a:xfrm>
                    <a:custGeom>
                      <a:avLst/>
                      <a:gdLst>
                        <a:gd name="T0" fmla="*/ 416 w 419"/>
                        <a:gd name="T1" fmla="*/ 4 h 4"/>
                        <a:gd name="T2" fmla="*/ 0 w 419"/>
                        <a:gd name="T3" fmla="*/ 4 h 4"/>
                        <a:gd name="T4" fmla="*/ 4 w 419"/>
                        <a:gd name="T5" fmla="*/ 0 h 4"/>
                        <a:gd name="T6" fmla="*/ 419 w 419"/>
                        <a:gd name="T7" fmla="*/ 0 h 4"/>
                        <a:gd name="T8" fmla="*/ 416 w 419"/>
                        <a:gd name="T9" fmla="*/ 4 h 4"/>
                      </a:gdLst>
                      <a:ahLst/>
                      <a:cxnLst>
                        <a:cxn ang="0">
                          <a:pos x="T0" y="T1"/>
                        </a:cxn>
                        <a:cxn ang="0">
                          <a:pos x="T2" y="T3"/>
                        </a:cxn>
                        <a:cxn ang="0">
                          <a:pos x="T4" y="T5"/>
                        </a:cxn>
                        <a:cxn ang="0">
                          <a:pos x="T6" y="T7"/>
                        </a:cxn>
                        <a:cxn ang="0">
                          <a:pos x="T8" y="T9"/>
                        </a:cxn>
                      </a:cxnLst>
                      <a:rect l="0" t="0" r="r" b="b"/>
                      <a:pathLst>
                        <a:path w="419" h="4">
                          <a:moveTo>
                            <a:pt x="416" y="4"/>
                          </a:moveTo>
                          <a:lnTo>
                            <a:pt x="0" y="4"/>
                          </a:lnTo>
                          <a:lnTo>
                            <a:pt x="4" y="0"/>
                          </a:lnTo>
                          <a:lnTo>
                            <a:pt x="419" y="0"/>
                          </a:lnTo>
                          <a:lnTo>
                            <a:pt x="416" y="4"/>
                          </a:lnTo>
                          <a:close/>
                        </a:path>
                      </a:pathLst>
                    </a:custGeom>
                    <a:solidFill>
                      <a:srgbClr val="8B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54" name="Freeform 644"/>
                    <p:cNvSpPr>
                      <a:spLocks noChangeAspect="1"/>
                    </p:cNvSpPr>
                    <p:nvPr/>
                  </p:nvSpPr>
                  <p:spPr bwMode="auto">
                    <a:xfrm>
                      <a:off x="2116" y="1758"/>
                      <a:ext cx="417" cy="5"/>
                    </a:xfrm>
                    <a:custGeom>
                      <a:avLst/>
                      <a:gdLst>
                        <a:gd name="T0" fmla="*/ 415 w 417"/>
                        <a:gd name="T1" fmla="*/ 5 h 5"/>
                        <a:gd name="T2" fmla="*/ 0 w 417"/>
                        <a:gd name="T3" fmla="*/ 5 h 5"/>
                        <a:gd name="T4" fmla="*/ 2 w 417"/>
                        <a:gd name="T5" fmla="*/ 0 h 5"/>
                        <a:gd name="T6" fmla="*/ 417 w 417"/>
                        <a:gd name="T7" fmla="*/ 0 h 5"/>
                        <a:gd name="T8" fmla="*/ 415 w 417"/>
                        <a:gd name="T9" fmla="*/ 5 h 5"/>
                      </a:gdLst>
                      <a:ahLst/>
                      <a:cxnLst>
                        <a:cxn ang="0">
                          <a:pos x="T0" y="T1"/>
                        </a:cxn>
                        <a:cxn ang="0">
                          <a:pos x="T2" y="T3"/>
                        </a:cxn>
                        <a:cxn ang="0">
                          <a:pos x="T4" y="T5"/>
                        </a:cxn>
                        <a:cxn ang="0">
                          <a:pos x="T6" y="T7"/>
                        </a:cxn>
                        <a:cxn ang="0">
                          <a:pos x="T8" y="T9"/>
                        </a:cxn>
                      </a:cxnLst>
                      <a:rect l="0" t="0" r="r" b="b"/>
                      <a:pathLst>
                        <a:path w="417" h="5">
                          <a:moveTo>
                            <a:pt x="415" y="5"/>
                          </a:moveTo>
                          <a:lnTo>
                            <a:pt x="0" y="5"/>
                          </a:lnTo>
                          <a:lnTo>
                            <a:pt x="2" y="0"/>
                          </a:lnTo>
                          <a:lnTo>
                            <a:pt x="417" y="0"/>
                          </a:lnTo>
                          <a:lnTo>
                            <a:pt x="415" y="5"/>
                          </a:lnTo>
                          <a:close/>
                        </a:path>
                      </a:pathLst>
                    </a:custGeom>
                    <a:solidFill>
                      <a:srgbClr val="8A89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55" name="Freeform 645"/>
                    <p:cNvSpPr>
                      <a:spLocks noChangeAspect="1"/>
                    </p:cNvSpPr>
                    <p:nvPr/>
                  </p:nvSpPr>
                  <p:spPr bwMode="auto">
                    <a:xfrm>
                      <a:off x="2117" y="1757"/>
                      <a:ext cx="419" cy="3"/>
                    </a:xfrm>
                    <a:custGeom>
                      <a:avLst/>
                      <a:gdLst>
                        <a:gd name="T0" fmla="*/ 415 w 419"/>
                        <a:gd name="T1" fmla="*/ 3 h 3"/>
                        <a:gd name="T2" fmla="*/ 0 w 419"/>
                        <a:gd name="T3" fmla="*/ 3 h 3"/>
                        <a:gd name="T4" fmla="*/ 4 w 419"/>
                        <a:gd name="T5" fmla="*/ 0 h 3"/>
                        <a:gd name="T6" fmla="*/ 419 w 419"/>
                        <a:gd name="T7" fmla="*/ 0 h 3"/>
                        <a:gd name="T8" fmla="*/ 415 w 419"/>
                        <a:gd name="T9" fmla="*/ 3 h 3"/>
                      </a:gdLst>
                      <a:ahLst/>
                      <a:cxnLst>
                        <a:cxn ang="0">
                          <a:pos x="T0" y="T1"/>
                        </a:cxn>
                        <a:cxn ang="0">
                          <a:pos x="T2" y="T3"/>
                        </a:cxn>
                        <a:cxn ang="0">
                          <a:pos x="T4" y="T5"/>
                        </a:cxn>
                        <a:cxn ang="0">
                          <a:pos x="T6" y="T7"/>
                        </a:cxn>
                        <a:cxn ang="0">
                          <a:pos x="T8" y="T9"/>
                        </a:cxn>
                      </a:cxnLst>
                      <a:rect l="0" t="0" r="r" b="b"/>
                      <a:pathLst>
                        <a:path w="419" h="3">
                          <a:moveTo>
                            <a:pt x="415" y="3"/>
                          </a:moveTo>
                          <a:lnTo>
                            <a:pt x="0" y="3"/>
                          </a:lnTo>
                          <a:lnTo>
                            <a:pt x="4" y="0"/>
                          </a:lnTo>
                          <a:lnTo>
                            <a:pt x="419" y="0"/>
                          </a:lnTo>
                          <a:lnTo>
                            <a:pt x="415" y="3"/>
                          </a:lnTo>
                          <a:close/>
                        </a:path>
                      </a:pathLst>
                    </a:custGeom>
                    <a:solidFill>
                      <a:srgbClr val="8988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56" name="Freeform 646"/>
                    <p:cNvSpPr>
                      <a:spLocks noChangeAspect="1"/>
                    </p:cNvSpPr>
                    <p:nvPr/>
                  </p:nvSpPr>
                  <p:spPr bwMode="auto">
                    <a:xfrm>
                      <a:off x="2118" y="1755"/>
                      <a:ext cx="420" cy="3"/>
                    </a:xfrm>
                    <a:custGeom>
                      <a:avLst/>
                      <a:gdLst>
                        <a:gd name="T0" fmla="*/ 415 w 420"/>
                        <a:gd name="T1" fmla="*/ 3 h 3"/>
                        <a:gd name="T2" fmla="*/ 0 w 420"/>
                        <a:gd name="T3" fmla="*/ 3 h 3"/>
                        <a:gd name="T4" fmla="*/ 5 w 420"/>
                        <a:gd name="T5" fmla="*/ 0 h 3"/>
                        <a:gd name="T6" fmla="*/ 420 w 420"/>
                        <a:gd name="T7" fmla="*/ 0 h 3"/>
                        <a:gd name="T8" fmla="*/ 415 w 420"/>
                        <a:gd name="T9" fmla="*/ 3 h 3"/>
                      </a:gdLst>
                      <a:ahLst/>
                      <a:cxnLst>
                        <a:cxn ang="0">
                          <a:pos x="T0" y="T1"/>
                        </a:cxn>
                        <a:cxn ang="0">
                          <a:pos x="T2" y="T3"/>
                        </a:cxn>
                        <a:cxn ang="0">
                          <a:pos x="T4" y="T5"/>
                        </a:cxn>
                        <a:cxn ang="0">
                          <a:pos x="T6" y="T7"/>
                        </a:cxn>
                        <a:cxn ang="0">
                          <a:pos x="T8" y="T9"/>
                        </a:cxn>
                      </a:cxnLst>
                      <a:rect l="0" t="0" r="r" b="b"/>
                      <a:pathLst>
                        <a:path w="420" h="3">
                          <a:moveTo>
                            <a:pt x="415" y="3"/>
                          </a:moveTo>
                          <a:lnTo>
                            <a:pt x="0" y="3"/>
                          </a:lnTo>
                          <a:lnTo>
                            <a:pt x="5" y="0"/>
                          </a:lnTo>
                          <a:lnTo>
                            <a:pt x="420" y="0"/>
                          </a:lnTo>
                          <a:lnTo>
                            <a:pt x="415" y="3"/>
                          </a:lnTo>
                          <a:close/>
                        </a:path>
                      </a:pathLst>
                    </a:custGeom>
                    <a:solidFill>
                      <a:srgbClr val="8988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57" name="Freeform 647"/>
                    <p:cNvSpPr>
                      <a:spLocks noChangeAspect="1"/>
                    </p:cNvSpPr>
                    <p:nvPr/>
                  </p:nvSpPr>
                  <p:spPr bwMode="auto">
                    <a:xfrm>
                      <a:off x="2121" y="1754"/>
                      <a:ext cx="418" cy="3"/>
                    </a:xfrm>
                    <a:custGeom>
                      <a:avLst/>
                      <a:gdLst>
                        <a:gd name="T0" fmla="*/ 415 w 418"/>
                        <a:gd name="T1" fmla="*/ 3 h 3"/>
                        <a:gd name="T2" fmla="*/ 0 w 418"/>
                        <a:gd name="T3" fmla="*/ 3 h 3"/>
                        <a:gd name="T4" fmla="*/ 5 w 418"/>
                        <a:gd name="T5" fmla="*/ 0 h 3"/>
                        <a:gd name="T6" fmla="*/ 418 w 418"/>
                        <a:gd name="T7" fmla="*/ 0 h 3"/>
                        <a:gd name="T8" fmla="*/ 415 w 418"/>
                        <a:gd name="T9" fmla="*/ 3 h 3"/>
                      </a:gdLst>
                      <a:ahLst/>
                      <a:cxnLst>
                        <a:cxn ang="0">
                          <a:pos x="T0" y="T1"/>
                        </a:cxn>
                        <a:cxn ang="0">
                          <a:pos x="T2" y="T3"/>
                        </a:cxn>
                        <a:cxn ang="0">
                          <a:pos x="T4" y="T5"/>
                        </a:cxn>
                        <a:cxn ang="0">
                          <a:pos x="T6" y="T7"/>
                        </a:cxn>
                        <a:cxn ang="0">
                          <a:pos x="T8" y="T9"/>
                        </a:cxn>
                      </a:cxnLst>
                      <a:rect l="0" t="0" r="r" b="b"/>
                      <a:pathLst>
                        <a:path w="418" h="3">
                          <a:moveTo>
                            <a:pt x="415" y="3"/>
                          </a:moveTo>
                          <a:lnTo>
                            <a:pt x="0" y="3"/>
                          </a:lnTo>
                          <a:lnTo>
                            <a:pt x="5" y="0"/>
                          </a:lnTo>
                          <a:lnTo>
                            <a:pt x="418" y="0"/>
                          </a:lnTo>
                          <a:lnTo>
                            <a:pt x="415" y="3"/>
                          </a:lnTo>
                          <a:close/>
                        </a:path>
                      </a:pathLst>
                    </a:custGeom>
                    <a:solidFill>
                      <a:srgbClr val="89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58" name="Freeform 648"/>
                    <p:cNvSpPr>
                      <a:spLocks noChangeAspect="1"/>
                    </p:cNvSpPr>
                    <p:nvPr/>
                  </p:nvSpPr>
                  <p:spPr bwMode="auto">
                    <a:xfrm>
                      <a:off x="2123" y="1753"/>
                      <a:ext cx="418" cy="2"/>
                    </a:xfrm>
                    <a:custGeom>
                      <a:avLst/>
                      <a:gdLst>
                        <a:gd name="T0" fmla="*/ 415 w 418"/>
                        <a:gd name="T1" fmla="*/ 2 h 2"/>
                        <a:gd name="T2" fmla="*/ 0 w 418"/>
                        <a:gd name="T3" fmla="*/ 2 h 2"/>
                        <a:gd name="T4" fmla="*/ 4 w 418"/>
                        <a:gd name="T5" fmla="*/ 0 h 2"/>
                        <a:gd name="T6" fmla="*/ 418 w 418"/>
                        <a:gd name="T7" fmla="*/ 0 h 2"/>
                        <a:gd name="T8" fmla="*/ 415 w 418"/>
                        <a:gd name="T9" fmla="*/ 2 h 2"/>
                      </a:gdLst>
                      <a:ahLst/>
                      <a:cxnLst>
                        <a:cxn ang="0">
                          <a:pos x="T0" y="T1"/>
                        </a:cxn>
                        <a:cxn ang="0">
                          <a:pos x="T2" y="T3"/>
                        </a:cxn>
                        <a:cxn ang="0">
                          <a:pos x="T4" y="T5"/>
                        </a:cxn>
                        <a:cxn ang="0">
                          <a:pos x="T6" y="T7"/>
                        </a:cxn>
                        <a:cxn ang="0">
                          <a:pos x="T8" y="T9"/>
                        </a:cxn>
                      </a:cxnLst>
                      <a:rect l="0" t="0" r="r" b="b"/>
                      <a:pathLst>
                        <a:path w="418" h="2">
                          <a:moveTo>
                            <a:pt x="415" y="2"/>
                          </a:moveTo>
                          <a:lnTo>
                            <a:pt x="0" y="2"/>
                          </a:lnTo>
                          <a:lnTo>
                            <a:pt x="4" y="0"/>
                          </a:lnTo>
                          <a:lnTo>
                            <a:pt x="418" y="0"/>
                          </a:lnTo>
                          <a:lnTo>
                            <a:pt x="415" y="2"/>
                          </a:lnTo>
                          <a:close/>
                        </a:path>
                      </a:pathLst>
                    </a:custGeom>
                    <a:solidFill>
                      <a:srgbClr val="8887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59" name="Freeform 649"/>
                    <p:cNvSpPr>
                      <a:spLocks noChangeAspect="1"/>
                    </p:cNvSpPr>
                    <p:nvPr/>
                  </p:nvSpPr>
                  <p:spPr bwMode="auto">
                    <a:xfrm>
                      <a:off x="2126" y="1750"/>
                      <a:ext cx="416" cy="4"/>
                    </a:xfrm>
                    <a:custGeom>
                      <a:avLst/>
                      <a:gdLst>
                        <a:gd name="T0" fmla="*/ 413 w 416"/>
                        <a:gd name="T1" fmla="*/ 4 h 4"/>
                        <a:gd name="T2" fmla="*/ 0 w 416"/>
                        <a:gd name="T3" fmla="*/ 4 h 4"/>
                        <a:gd name="T4" fmla="*/ 3 w 416"/>
                        <a:gd name="T5" fmla="*/ 0 h 4"/>
                        <a:gd name="T6" fmla="*/ 416 w 416"/>
                        <a:gd name="T7" fmla="*/ 0 h 4"/>
                        <a:gd name="T8" fmla="*/ 413 w 416"/>
                        <a:gd name="T9" fmla="*/ 4 h 4"/>
                      </a:gdLst>
                      <a:ahLst/>
                      <a:cxnLst>
                        <a:cxn ang="0">
                          <a:pos x="T0" y="T1"/>
                        </a:cxn>
                        <a:cxn ang="0">
                          <a:pos x="T2" y="T3"/>
                        </a:cxn>
                        <a:cxn ang="0">
                          <a:pos x="T4" y="T5"/>
                        </a:cxn>
                        <a:cxn ang="0">
                          <a:pos x="T6" y="T7"/>
                        </a:cxn>
                        <a:cxn ang="0">
                          <a:pos x="T8" y="T9"/>
                        </a:cxn>
                      </a:cxnLst>
                      <a:rect l="0" t="0" r="r" b="b"/>
                      <a:pathLst>
                        <a:path w="416" h="4">
                          <a:moveTo>
                            <a:pt x="413" y="4"/>
                          </a:moveTo>
                          <a:lnTo>
                            <a:pt x="0" y="4"/>
                          </a:lnTo>
                          <a:lnTo>
                            <a:pt x="3" y="0"/>
                          </a:lnTo>
                          <a:lnTo>
                            <a:pt x="416" y="0"/>
                          </a:lnTo>
                          <a:lnTo>
                            <a:pt x="413" y="4"/>
                          </a:lnTo>
                          <a:close/>
                        </a:path>
                      </a:pathLst>
                    </a:custGeom>
                    <a:solidFill>
                      <a:srgbClr val="8786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60" name="Freeform 650"/>
                    <p:cNvSpPr>
                      <a:spLocks noChangeAspect="1"/>
                    </p:cNvSpPr>
                    <p:nvPr/>
                  </p:nvSpPr>
                  <p:spPr bwMode="auto">
                    <a:xfrm>
                      <a:off x="2127" y="1748"/>
                      <a:ext cx="417" cy="5"/>
                    </a:xfrm>
                    <a:custGeom>
                      <a:avLst/>
                      <a:gdLst>
                        <a:gd name="T0" fmla="*/ 414 w 417"/>
                        <a:gd name="T1" fmla="*/ 5 h 5"/>
                        <a:gd name="T2" fmla="*/ 0 w 417"/>
                        <a:gd name="T3" fmla="*/ 5 h 5"/>
                        <a:gd name="T4" fmla="*/ 4 w 417"/>
                        <a:gd name="T5" fmla="*/ 0 h 5"/>
                        <a:gd name="T6" fmla="*/ 417 w 417"/>
                        <a:gd name="T7" fmla="*/ 0 h 5"/>
                        <a:gd name="T8" fmla="*/ 414 w 417"/>
                        <a:gd name="T9" fmla="*/ 5 h 5"/>
                      </a:gdLst>
                      <a:ahLst/>
                      <a:cxnLst>
                        <a:cxn ang="0">
                          <a:pos x="T0" y="T1"/>
                        </a:cxn>
                        <a:cxn ang="0">
                          <a:pos x="T2" y="T3"/>
                        </a:cxn>
                        <a:cxn ang="0">
                          <a:pos x="T4" y="T5"/>
                        </a:cxn>
                        <a:cxn ang="0">
                          <a:pos x="T6" y="T7"/>
                        </a:cxn>
                        <a:cxn ang="0">
                          <a:pos x="T8" y="T9"/>
                        </a:cxn>
                      </a:cxnLst>
                      <a:rect l="0" t="0" r="r" b="b"/>
                      <a:pathLst>
                        <a:path w="417" h="5">
                          <a:moveTo>
                            <a:pt x="414" y="5"/>
                          </a:moveTo>
                          <a:lnTo>
                            <a:pt x="0" y="5"/>
                          </a:lnTo>
                          <a:lnTo>
                            <a:pt x="4" y="0"/>
                          </a:lnTo>
                          <a:lnTo>
                            <a:pt x="417" y="0"/>
                          </a:lnTo>
                          <a:lnTo>
                            <a:pt x="414" y="5"/>
                          </a:lnTo>
                          <a:close/>
                        </a:path>
                      </a:pathLst>
                    </a:custGeom>
                    <a:solidFill>
                      <a:srgbClr val="87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61" name="Freeform 651"/>
                    <p:cNvSpPr>
                      <a:spLocks noChangeAspect="1"/>
                    </p:cNvSpPr>
                    <p:nvPr/>
                  </p:nvSpPr>
                  <p:spPr bwMode="auto">
                    <a:xfrm>
                      <a:off x="2129" y="1747"/>
                      <a:ext cx="416" cy="3"/>
                    </a:xfrm>
                    <a:custGeom>
                      <a:avLst/>
                      <a:gdLst>
                        <a:gd name="T0" fmla="*/ 413 w 416"/>
                        <a:gd name="T1" fmla="*/ 3 h 3"/>
                        <a:gd name="T2" fmla="*/ 0 w 416"/>
                        <a:gd name="T3" fmla="*/ 3 h 3"/>
                        <a:gd name="T4" fmla="*/ 4 w 416"/>
                        <a:gd name="T5" fmla="*/ 0 h 3"/>
                        <a:gd name="T6" fmla="*/ 416 w 416"/>
                        <a:gd name="T7" fmla="*/ 0 h 3"/>
                        <a:gd name="T8" fmla="*/ 413 w 416"/>
                        <a:gd name="T9" fmla="*/ 3 h 3"/>
                      </a:gdLst>
                      <a:ahLst/>
                      <a:cxnLst>
                        <a:cxn ang="0">
                          <a:pos x="T0" y="T1"/>
                        </a:cxn>
                        <a:cxn ang="0">
                          <a:pos x="T2" y="T3"/>
                        </a:cxn>
                        <a:cxn ang="0">
                          <a:pos x="T4" y="T5"/>
                        </a:cxn>
                        <a:cxn ang="0">
                          <a:pos x="T6" y="T7"/>
                        </a:cxn>
                        <a:cxn ang="0">
                          <a:pos x="T8" y="T9"/>
                        </a:cxn>
                      </a:cxnLst>
                      <a:rect l="0" t="0" r="r" b="b"/>
                      <a:pathLst>
                        <a:path w="416" h="3">
                          <a:moveTo>
                            <a:pt x="413" y="3"/>
                          </a:moveTo>
                          <a:lnTo>
                            <a:pt x="0" y="3"/>
                          </a:lnTo>
                          <a:lnTo>
                            <a:pt x="4" y="0"/>
                          </a:lnTo>
                          <a:lnTo>
                            <a:pt x="416" y="0"/>
                          </a:lnTo>
                          <a:lnTo>
                            <a:pt x="413" y="3"/>
                          </a:lnTo>
                          <a:close/>
                        </a:path>
                      </a:pathLst>
                    </a:custGeom>
                    <a:solidFill>
                      <a:srgbClr val="8685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62" name="Freeform 652"/>
                    <p:cNvSpPr>
                      <a:spLocks noChangeAspect="1"/>
                    </p:cNvSpPr>
                    <p:nvPr/>
                  </p:nvSpPr>
                  <p:spPr bwMode="auto">
                    <a:xfrm>
                      <a:off x="2131" y="1745"/>
                      <a:ext cx="417" cy="3"/>
                    </a:xfrm>
                    <a:custGeom>
                      <a:avLst/>
                      <a:gdLst>
                        <a:gd name="T0" fmla="*/ 413 w 417"/>
                        <a:gd name="T1" fmla="*/ 3 h 3"/>
                        <a:gd name="T2" fmla="*/ 0 w 417"/>
                        <a:gd name="T3" fmla="*/ 3 h 3"/>
                        <a:gd name="T4" fmla="*/ 5 w 417"/>
                        <a:gd name="T5" fmla="*/ 0 h 3"/>
                        <a:gd name="T6" fmla="*/ 417 w 417"/>
                        <a:gd name="T7" fmla="*/ 0 h 3"/>
                        <a:gd name="T8" fmla="*/ 413 w 417"/>
                        <a:gd name="T9" fmla="*/ 3 h 3"/>
                      </a:gdLst>
                      <a:ahLst/>
                      <a:cxnLst>
                        <a:cxn ang="0">
                          <a:pos x="T0" y="T1"/>
                        </a:cxn>
                        <a:cxn ang="0">
                          <a:pos x="T2" y="T3"/>
                        </a:cxn>
                        <a:cxn ang="0">
                          <a:pos x="T4" y="T5"/>
                        </a:cxn>
                        <a:cxn ang="0">
                          <a:pos x="T6" y="T7"/>
                        </a:cxn>
                        <a:cxn ang="0">
                          <a:pos x="T8" y="T9"/>
                        </a:cxn>
                      </a:cxnLst>
                      <a:rect l="0" t="0" r="r" b="b"/>
                      <a:pathLst>
                        <a:path w="417" h="3">
                          <a:moveTo>
                            <a:pt x="413" y="3"/>
                          </a:moveTo>
                          <a:lnTo>
                            <a:pt x="0" y="3"/>
                          </a:lnTo>
                          <a:lnTo>
                            <a:pt x="5" y="0"/>
                          </a:lnTo>
                          <a:lnTo>
                            <a:pt x="417" y="0"/>
                          </a:lnTo>
                          <a:lnTo>
                            <a:pt x="413" y="3"/>
                          </a:lnTo>
                          <a:close/>
                        </a:path>
                      </a:pathLst>
                    </a:custGeom>
                    <a:solidFill>
                      <a:srgbClr val="8584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63" name="Freeform 653"/>
                    <p:cNvSpPr>
                      <a:spLocks noChangeAspect="1"/>
                    </p:cNvSpPr>
                    <p:nvPr/>
                  </p:nvSpPr>
                  <p:spPr bwMode="auto">
                    <a:xfrm>
                      <a:off x="2133" y="1744"/>
                      <a:ext cx="416" cy="3"/>
                    </a:xfrm>
                    <a:custGeom>
                      <a:avLst/>
                      <a:gdLst>
                        <a:gd name="T0" fmla="*/ 412 w 416"/>
                        <a:gd name="T1" fmla="*/ 3 h 3"/>
                        <a:gd name="T2" fmla="*/ 0 w 416"/>
                        <a:gd name="T3" fmla="*/ 3 h 3"/>
                        <a:gd name="T4" fmla="*/ 4 w 416"/>
                        <a:gd name="T5" fmla="*/ 0 h 3"/>
                        <a:gd name="T6" fmla="*/ 416 w 416"/>
                        <a:gd name="T7" fmla="*/ 0 h 3"/>
                        <a:gd name="T8" fmla="*/ 412 w 416"/>
                        <a:gd name="T9" fmla="*/ 3 h 3"/>
                      </a:gdLst>
                      <a:ahLst/>
                      <a:cxnLst>
                        <a:cxn ang="0">
                          <a:pos x="T0" y="T1"/>
                        </a:cxn>
                        <a:cxn ang="0">
                          <a:pos x="T2" y="T3"/>
                        </a:cxn>
                        <a:cxn ang="0">
                          <a:pos x="T4" y="T5"/>
                        </a:cxn>
                        <a:cxn ang="0">
                          <a:pos x="T6" y="T7"/>
                        </a:cxn>
                        <a:cxn ang="0">
                          <a:pos x="T8" y="T9"/>
                        </a:cxn>
                      </a:cxnLst>
                      <a:rect l="0" t="0" r="r" b="b"/>
                      <a:pathLst>
                        <a:path w="416" h="3">
                          <a:moveTo>
                            <a:pt x="412" y="3"/>
                          </a:moveTo>
                          <a:lnTo>
                            <a:pt x="0" y="3"/>
                          </a:lnTo>
                          <a:lnTo>
                            <a:pt x="4" y="0"/>
                          </a:lnTo>
                          <a:lnTo>
                            <a:pt x="416" y="0"/>
                          </a:lnTo>
                          <a:lnTo>
                            <a:pt x="412" y="3"/>
                          </a:lnTo>
                          <a:close/>
                        </a:path>
                      </a:pathLst>
                    </a:custGeom>
                    <a:solidFill>
                      <a:srgbClr val="8483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64" name="Freeform 654"/>
                    <p:cNvSpPr>
                      <a:spLocks noChangeAspect="1"/>
                    </p:cNvSpPr>
                    <p:nvPr/>
                  </p:nvSpPr>
                  <p:spPr bwMode="auto">
                    <a:xfrm>
                      <a:off x="2136" y="1743"/>
                      <a:ext cx="415" cy="2"/>
                    </a:xfrm>
                    <a:custGeom>
                      <a:avLst/>
                      <a:gdLst>
                        <a:gd name="T0" fmla="*/ 412 w 415"/>
                        <a:gd name="T1" fmla="*/ 2 h 2"/>
                        <a:gd name="T2" fmla="*/ 0 w 415"/>
                        <a:gd name="T3" fmla="*/ 2 h 2"/>
                        <a:gd name="T4" fmla="*/ 3 w 415"/>
                        <a:gd name="T5" fmla="*/ 0 h 2"/>
                        <a:gd name="T6" fmla="*/ 415 w 415"/>
                        <a:gd name="T7" fmla="*/ 0 h 2"/>
                        <a:gd name="T8" fmla="*/ 412 w 415"/>
                        <a:gd name="T9" fmla="*/ 2 h 2"/>
                      </a:gdLst>
                      <a:ahLst/>
                      <a:cxnLst>
                        <a:cxn ang="0">
                          <a:pos x="T0" y="T1"/>
                        </a:cxn>
                        <a:cxn ang="0">
                          <a:pos x="T2" y="T3"/>
                        </a:cxn>
                        <a:cxn ang="0">
                          <a:pos x="T4" y="T5"/>
                        </a:cxn>
                        <a:cxn ang="0">
                          <a:pos x="T6" y="T7"/>
                        </a:cxn>
                        <a:cxn ang="0">
                          <a:pos x="T8" y="T9"/>
                        </a:cxn>
                      </a:cxnLst>
                      <a:rect l="0" t="0" r="r" b="b"/>
                      <a:pathLst>
                        <a:path w="415" h="2">
                          <a:moveTo>
                            <a:pt x="412" y="2"/>
                          </a:moveTo>
                          <a:lnTo>
                            <a:pt x="0" y="2"/>
                          </a:lnTo>
                          <a:lnTo>
                            <a:pt x="3" y="0"/>
                          </a:lnTo>
                          <a:lnTo>
                            <a:pt x="415" y="0"/>
                          </a:lnTo>
                          <a:lnTo>
                            <a:pt x="412" y="2"/>
                          </a:lnTo>
                          <a:close/>
                        </a:path>
                      </a:pathLst>
                    </a:custGeom>
                    <a:solidFill>
                      <a:srgbClr val="8483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65" name="Freeform 655"/>
                    <p:cNvSpPr>
                      <a:spLocks noChangeAspect="1"/>
                    </p:cNvSpPr>
                    <p:nvPr/>
                  </p:nvSpPr>
                  <p:spPr bwMode="auto">
                    <a:xfrm>
                      <a:off x="2137" y="1741"/>
                      <a:ext cx="415" cy="3"/>
                    </a:xfrm>
                    <a:custGeom>
                      <a:avLst/>
                      <a:gdLst>
                        <a:gd name="T0" fmla="*/ 412 w 415"/>
                        <a:gd name="T1" fmla="*/ 3 h 3"/>
                        <a:gd name="T2" fmla="*/ 0 w 415"/>
                        <a:gd name="T3" fmla="*/ 3 h 3"/>
                        <a:gd name="T4" fmla="*/ 5 w 415"/>
                        <a:gd name="T5" fmla="*/ 0 h 3"/>
                        <a:gd name="T6" fmla="*/ 415 w 415"/>
                        <a:gd name="T7" fmla="*/ 0 h 3"/>
                        <a:gd name="T8" fmla="*/ 412 w 415"/>
                        <a:gd name="T9" fmla="*/ 3 h 3"/>
                      </a:gdLst>
                      <a:ahLst/>
                      <a:cxnLst>
                        <a:cxn ang="0">
                          <a:pos x="T0" y="T1"/>
                        </a:cxn>
                        <a:cxn ang="0">
                          <a:pos x="T2" y="T3"/>
                        </a:cxn>
                        <a:cxn ang="0">
                          <a:pos x="T4" y="T5"/>
                        </a:cxn>
                        <a:cxn ang="0">
                          <a:pos x="T6" y="T7"/>
                        </a:cxn>
                        <a:cxn ang="0">
                          <a:pos x="T8" y="T9"/>
                        </a:cxn>
                      </a:cxnLst>
                      <a:rect l="0" t="0" r="r" b="b"/>
                      <a:pathLst>
                        <a:path w="415" h="3">
                          <a:moveTo>
                            <a:pt x="412" y="3"/>
                          </a:moveTo>
                          <a:lnTo>
                            <a:pt x="0" y="3"/>
                          </a:lnTo>
                          <a:lnTo>
                            <a:pt x="5" y="0"/>
                          </a:lnTo>
                          <a:lnTo>
                            <a:pt x="415" y="0"/>
                          </a:lnTo>
                          <a:lnTo>
                            <a:pt x="412" y="3"/>
                          </a:lnTo>
                          <a:close/>
                        </a:path>
                      </a:pathLst>
                    </a:custGeom>
                    <a:solidFill>
                      <a:srgbClr val="84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66" name="Freeform 656"/>
                    <p:cNvSpPr>
                      <a:spLocks noChangeAspect="1"/>
                    </p:cNvSpPr>
                    <p:nvPr/>
                  </p:nvSpPr>
                  <p:spPr bwMode="auto">
                    <a:xfrm>
                      <a:off x="2139" y="1738"/>
                      <a:ext cx="415" cy="5"/>
                    </a:xfrm>
                    <a:custGeom>
                      <a:avLst/>
                      <a:gdLst>
                        <a:gd name="T0" fmla="*/ 412 w 415"/>
                        <a:gd name="T1" fmla="*/ 5 h 5"/>
                        <a:gd name="T2" fmla="*/ 0 w 415"/>
                        <a:gd name="T3" fmla="*/ 5 h 5"/>
                        <a:gd name="T4" fmla="*/ 4 w 415"/>
                        <a:gd name="T5" fmla="*/ 0 h 5"/>
                        <a:gd name="T6" fmla="*/ 415 w 415"/>
                        <a:gd name="T7" fmla="*/ 0 h 5"/>
                        <a:gd name="T8" fmla="*/ 412 w 415"/>
                        <a:gd name="T9" fmla="*/ 5 h 5"/>
                      </a:gdLst>
                      <a:ahLst/>
                      <a:cxnLst>
                        <a:cxn ang="0">
                          <a:pos x="T0" y="T1"/>
                        </a:cxn>
                        <a:cxn ang="0">
                          <a:pos x="T2" y="T3"/>
                        </a:cxn>
                        <a:cxn ang="0">
                          <a:pos x="T4" y="T5"/>
                        </a:cxn>
                        <a:cxn ang="0">
                          <a:pos x="T6" y="T7"/>
                        </a:cxn>
                        <a:cxn ang="0">
                          <a:pos x="T8" y="T9"/>
                        </a:cxn>
                      </a:cxnLst>
                      <a:rect l="0" t="0" r="r" b="b"/>
                      <a:pathLst>
                        <a:path w="415" h="5">
                          <a:moveTo>
                            <a:pt x="412" y="5"/>
                          </a:moveTo>
                          <a:lnTo>
                            <a:pt x="0" y="5"/>
                          </a:lnTo>
                          <a:lnTo>
                            <a:pt x="4" y="0"/>
                          </a:lnTo>
                          <a:lnTo>
                            <a:pt x="415" y="0"/>
                          </a:lnTo>
                          <a:lnTo>
                            <a:pt x="412" y="5"/>
                          </a:lnTo>
                          <a:close/>
                        </a:path>
                      </a:pathLst>
                    </a:custGeom>
                    <a:solidFill>
                      <a:srgbClr val="8382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67" name="Freeform 657"/>
                    <p:cNvSpPr>
                      <a:spLocks noChangeAspect="1"/>
                    </p:cNvSpPr>
                    <p:nvPr/>
                  </p:nvSpPr>
                  <p:spPr bwMode="auto">
                    <a:xfrm>
                      <a:off x="2142" y="1737"/>
                      <a:ext cx="413" cy="4"/>
                    </a:xfrm>
                    <a:custGeom>
                      <a:avLst/>
                      <a:gdLst>
                        <a:gd name="T0" fmla="*/ 410 w 413"/>
                        <a:gd name="T1" fmla="*/ 4 h 4"/>
                        <a:gd name="T2" fmla="*/ 0 w 413"/>
                        <a:gd name="T3" fmla="*/ 4 h 4"/>
                        <a:gd name="T4" fmla="*/ 2 w 413"/>
                        <a:gd name="T5" fmla="*/ 0 h 4"/>
                        <a:gd name="T6" fmla="*/ 413 w 413"/>
                        <a:gd name="T7" fmla="*/ 0 h 4"/>
                        <a:gd name="T8" fmla="*/ 410 w 413"/>
                        <a:gd name="T9" fmla="*/ 4 h 4"/>
                      </a:gdLst>
                      <a:ahLst/>
                      <a:cxnLst>
                        <a:cxn ang="0">
                          <a:pos x="T0" y="T1"/>
                        </a:cxn>
                        <a:cxn ang="0">
                          <a:pos x="T2" y="T3"/>
                        </a:cxn>
                        <a:cxn ang="0">
                          <a:pos x="T4" y="T5"/>
                        </a:cxn>
                        <a:cxn ang="0">
                          <a:pos x="T6" y="T7"/>
                        </a:cxn>
                        <a:cxn ang="0">
                          <a:pos x="T8" y="T9"/>
                        </a:cxn>
                      </a:cxnLst>
                      <a:rect l="0" t="0" r="r" b="b"/>
                      <a:pathLst>
                        <a:path w="413" h="4">
                          <a:moveTo>
                            <a:pt x="410" y="4"/>
                          </a:moveTo>
                          <a:lnTo>
                            <a:pt x="0" y="4"/>
                          </a:lnTo>
                          <a:lnTo>
                            <a:pt x="2" y="0"/>
                          </a:lnTo>
                          <a:lnTo>
                            <a:pt x="413" y="0"/>
                          </a:lnTo>
                          <a:lnTo>
                            <a:pt x="410" y="4"/>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68" name="Freeform 658"/>
                    <p:cNvSpPr>
                      <a:spLocks noChangeAspect="1"/>
                    </p:cNvSpPr>
                    <p:nvPr/>
                  </p:nvSpPr>
                  <p:spPr bwMode="auto">
                    <a:xfrm>
                      <a:off x="2143" y="1735"/>
                      <a:ext cx="414" cy="3"/>
                    </a:xfrm>
                    <a:custGeom>
                      <a:avLst/>
                      <a:gdLst>
                        <a:gd name="T0" fmla="*/ 411 w 414"/>
                        <a:gd name="T1" fmla="*/ 3 h 3"/>
                        <a:gd name="T2" fmla="*/ 0 w 414"/>
                        <a:gd name="T3" fmla="*/ 3 h 3"/>
                        <a:gd name="T4" fmla="*/ 4 w 414"/>
                        <a:gd name="T5" fmla="*/ 0 h 3"/>
                        <a:gd name="T6" fmla="*/ 414 w 414"/>
                        <a:gd name="T7" fmla="*/ 0 h 3"/>
                        <a:gd name="T8" fmla="*/ 411 w 414"/>
                        <a:gd name="T9" fmla="*/ 3 h 3"/>
                      </a:gdLst>
                      <a:ahLst/>
                      <a:cxnLst>
                        <a:cxn ang="0">
                          <a:pos x="T0" y="T1"/>
                        </a:cxn>
                        <a:cxn ang="0">
                          <a:pos x="T2" y="T3"/>
                        </a:cxn>
                        <a:cxn ang="0">
                          <a:pos x="T4" y="T5"/>
                        </a:cxn>
                        <a:cxn ang="0">
                          <a:pos x="T6" y="T7"/>
                        </a:cxn>
                        <a:cxn ang="0">
                          <a:pos x="T8" y="T9"/>
                        </a:cxn>
                      </a:cxnLst>
                      <a:rect l="0" t="0" r="r" b="b"/>
                      <a:pathLst>
                        <a:path w="414" h="3">
                          <a:moveTo>
                            <a:pt x="411" y="3"/>
                          </a:moveTo>
                          <a:lnTo>
                            <a:pt x="0" y="3"/>
                          </a:lnTo>
                          <a:lnTo>
                            <a:pt x="4" y="0"/>
                          </a:lnTo>
                          <a:lnTo>
                            <a:pt x="414" y="0"/>
                          </a:lnTo>
                          <a:lnTo>
                            <a:pt x="411" y="3"/>
                          </a:lnTo>
                          <a:close/>
                        </a:path>
                      </a:pathLst>
                    </a:custGeom>
                    <a:solidFill>
                      <a:srgbClr val="828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69" name="Freeform 659"/>
                    <p:cNvSpPr>
                      <a:spLocks noChangeAspect="1"/>
                    </p:cNvSpPr>
                    <p:nvPr/>
                  </p:nvSpPr>
                  <p:spPr bwMode="auto">
                    <a:xfrm>
                      <a:off x="2144" y="1734"/>
                      <a:ext cx="414" cy="3"/>
                    </a:xfrm>
                    <a:custGeom>
                      <a:avLst/>
                      <a:gdLst>
                        <a:gd name="T0" fmla="*/ 411 w 414"/>
                        <a:gd name="T1" fmla="*/ 3 h 3"/>
                        <a:gd name="T2" fmla="*/ 0 w 414"/>
                        <a:gd name="T3" fmla="*/ 3 h 3"/>
                        <a:gd name="T4" fmla="*/ 5 w 414"/>
                        <a:gd name="T5" fmla="*/ 0 h 3"/>
                        <a:gd name="T6" fmla="*/ 414 w 414"/>
                        <a:gd name="T7" fmla="*/ 0 h 3"/>
                        <a:gd name="T8" fmla="*/ 411 w 414"/>
                        <a:gd name="T9" fmla="*/ 3 h 3"/>
                      </a:gdLst>
                      <a:ahLst/>
                      <a:cxnLst>
                        <a:cxn ang="0">
                          <a:pos x="T0" y="T1"/>
                        </a:cxn>
                        <a:cxn ang="0">
                          <a:pos x="T2" y="T3"/>
                        </a:cxn>
                        <a:cxn ang="0">
                          <a:pos x="T4" y="T5"/>
                        </a:cxn>
                        <a:cxn ang="0">
                          <a:pos x="T6" y="T7"/>
                        </a:cxn>
                        <a:cxn ang="0">
                          <a:pos x="T8" y="T9"/>
                        </a:cxn>
                      </a:cxnLst>
                      <a:rect l="0" t="0" r="r" b="b"/>
                      <a:pathLst>
                        <a:path w="414" h="3">
                          <a:moveTo>
                            <a:pt x="411" y="3"/>
                          </a:moveTo>
                          <a:lnTo>
                            <a:pt x="0" y="3"/>
                          </a:lnTo>
                          <a:lnTo>
                            <a:pt x="5" y="0"/>
                          </a:lnTo>
                          <a:lnTo>
                            <a:pt x="414" y="0"/>
                          </a:lnTo>
                          <a:lnTo>
                            <a:pt x="411" y="3"/>
                          </a:lnTo>
                          <a:close/>
                        </a:path>
                      </a:pathLst>
                    </a:custGeom>
                    <a:solidFill>
                      <a:srgbClr val="818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70" name="Freeform 660"/>
                    <p:cNvSpPr>
                      <a:spLocks noChangeAspect="1"/>
                    </p:cNvSpPr>
                    <p:nvPr/>
                  </p:nvSpPr>
                  <p:spPr bwMode="auto">
                    <a:xfrm>
                      <a:off x="2147" y="1732"/>
                      <a:ext cx="414" cy="3"/>
                    </a:xfrm>
                    <a:custGeom>
                      <a:avLst/>
                      <a:gdLst>
                        <a:gd name="T0" fmla="*/ 410 w 414"/>
                        <a:gd name="T1" fmla="*/ 3 h 3"/>
                        <a:gd name="T2" fmla="*/ 0 w 414"/>
                        <a:gd name="T3" fmla="*/ 3 h 3"/>
                        <a:gd name="T4" fmla="*/ 5 w 414"/>
                        <a:gd name="T5" fmla="*/ 0 h 3"/>
                        <a:gd name="T6" fmla="*/ 414 w 414"/>
                        <a:gd name="T7" fmla="*/ 0 h 3"/>
                        <a:gd name="T8" fmla="*/ 410 w 414"/>
                        <a:gd name="T9" fmla="*/ 3 h 3"/>
                      </a:gdLst>
                      <a:ahLst/>
                      <a:cxnLst>
                        <a:cxn ang="0">
                          <a:pos x="T0" y="T1"/>
                        </a:cxn>
                        <a:cxn ang="0">
                          <a:pos x="T2" y="T3"/>
                        </a:cxn>
                        <a:cxn ang="0">
                          <a:pos x="T4" y="T5"/>
                        </a:cxn>
                        <a:cxn ang="0">
                          <a:pos x="T6" y="T7"/>
                        </a:cxn>
                        <a:cxn ang="0">
                          <a:pos x="T8" y="T9"/>
                        </a:cxn>
                      </a:cxnLst>
                      <a:rect l="0" t="0" r="r" b="b"/>
                      <a:pathLst>
                        <a:path w="414" h="3">
                          <a:moveTo>
                            <a:pt x="410" y="3"/>
                          </a:moveTo>
                          <a:lnTo>
                            <a:pt x="0" y="3"/>
                          </a:lnTo>
                          <a:lnTo>
                            <a:pt x="5" y="0"/>
                          </a:lnTo>
                          <a:lnTo>
                            <a:pt x="414" y="0"/>
                          </a:lnTo>
                          <a:lnTo>
                            <a:pt x="410" y="3"/>
                          </a:lnTo>
                          <a:close/>
                        </a:path>
                      </a:pathLst>
                    </a:custGeom>
                    <a:solidFill>
                      <a:srgbClr val="807F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71" name="Freeform 661"/>
                    <p:cNvSpPr>
                      <a:spLocks noChangeAspect="1"/>
                    </p:cNvSpPr>
                    <p:nvPr/>
                  </p:nvSpPr>
                  <p:spPr bwMode="auto">
                    <a:xfrm>
                      <a:off x="2149" y="1731"/>
                      <a:ext cx="413" cy="3"/>
                    </a:xfrm>
                    <a:custGeom>
                      <a:avLst/>
                      <a:gdLst>
                        <a:gd name="T0" fmla="*/ 409 w 413"/>
                        <a:gd name="T1" fmla="*/ 3 h 3"/>
                        <a:gd name="T2" fmla="*/ 0 w 413"/>
                        <a:gd name="T3" fmla="*/ 3 h 3"/>
                        <a:gd name="T4" fmla="*/ 4 w 413"/>
                        <a:gd name="T5" fmla="*/ 0 h 3"/>
                        <a:gd name="T6" fmla="*/ 413 w 413"/>
                        <a:gd name="T7" fmla="*/ 0 h 3"/>
                        <a:gd name="T8" fmla="*/ 409 w 413"/>
                        <a:gd name="T9" fmla="*/ 3 h 3"/>
                      </a:gdLst>
                      <a:ahLst/>
                      <a:cxnLst>
                        <a:cxn ang="0">
                          <a:pos x="T0" y="T1"/>
                        </a:cxn>
                        <a:cxn ang="0">
                          <a:pos x="T2" y="T3"/>
                        </a:cxn>
                        <a:cxn ang="0">
                          <a:pos x="T4" y="T5"/>
                        </a:cxn>
                        <a:cxn ang="0">
                          <a:pos x="T6" y="T7"/>
                        </a:cxn>
                        <a:cxn ang="0">
                          <a:pos x="T8" y="T9"/>
                        </a:cxn>
                      </a:cxnLst>
                      <a:rect l="0" t="0" r="r" b="b"/>
                      <a:pathLst>
                        <a:path w="413" h="3">
                          <a:moveTo>
                            <a:pt x="409" y="3"/>
                          </a:moveTo>
                          <a:lnTo>
                            <a:pt x="0" y="3"/>
                          </a:lnTo>
                          <a:lnTo>
                            <a:pt x="4" y="0"/>
                          </a:lnTo>
                          <a:lnTo>
                            <a:pt x="413" y="0"/>
                          </a:lnTo>
                          <a:lnTo>
                            <a:pt x="409" y="3"/>
                          </a:lnTo>
                          <a:close/>
                        </a:path>
                      </a:pathLst>
                    </a:custGeom>
                    <a:solidFill>
                      <a:srgbClr val="807F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72" name="Freeform 662"/>
                    <p:cNvSpPr>
                      <a:spLocks noChangeAspect="1"/>
                    </p:cNvSpPr>
                    <p:nvPr/>
                  </p:nvSpPr>
                  <p:spPr bwMode="auto">
                    <a:xfrm>
                      <a:off x="2152" y="1728"/>
                      <a:ext cx="412" cy="4"/>
                    </a:xfrm>
                    <a:custGeom>
                      <a:avLst/>
                      <a:gdLst>
                        <a:gd name="T0" fmla="*/ 409 w 412"/>
                        <a:gd name="T1" fmla="*/ 4 h 4"/>
                        <a:gd name="T2" fmla="*/ 0 w 412"/>
                        <a:gd name="T3" fmla="*/ 4 h 4"/>
                        <a:gd name="T4" fmla="*/ 3 w 412"/>
                        <a:gd name="T5" fmla="*/ 0 h 4"/>
                        <a:gd name="T6" fmla="*/ 412 w 412"/>
                        <a:gd name="T7" fmla="*/ 0 h 4"/>
                        <a:gd name="T8" fmla="*/ 409 w 412"/>
                        <a:gd name="T9" fmla="*/ 4 h 4"/>
                      </a:gdLst>
                      <a:ahLst/>
                      <a:cxnLst>
                        <a:cxn ang="0">
                          <a:pos x="T0" y="T1"/>
                        </a:cxn>
                        <a:cxn ang="0">
                          <a:pos x="T2" y="T3"/>
                        </a:cxn>
                        <a:cxn ang="0">
                          <a:pos x="T4" y="T5"/>
                        </a:cxn>
                        <a:cxn ang="0">
                          <a:pos x="T6" y="T7"/>
                        </a:cxn>
                        <a:cxn ang="0">
                          <a:pos x="T8" y="T9"/>
                        </a:cxn>
                      </a:cxnLst>
                      <a:rect l="0" t="0" r="r" b="b"/>
                      <a:pathLst>
                        <a:path w="412" h="4">
                          <a:moveTo>
                            <a:pt x="409" y="4"/>
                          </a:moveTo>
                          <a:lnTo>
                            <a:pt x="0" y="4"/>
                          </a:lnTo>
                          <a:lnTo>
                            <a:pt x="3" y="0"/>
                          </a:lnTo>
                          <a:lnTo>
                            <a:pt x="412" y="0"/>
                          </a:lnTo>
                          <a:lnTo>
                            <a:pt x="409" y="4"/>
                          </a:lnTo>
                          <a:close/>
                        </a:path>
                      </a:pathLst>
                    </a:custGeom>
                    <a:solidFill>
                      <a:srgbClr val="7F7E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73" name="Freeform 663"/>
                    <p:cNvSpPr>
                      <a:spLocks noChangeAspect="1"/>
                    </p:cNvSpPr>
                    <p:nvPr/>
                  </p:nvSpPr>
                  <p:spPr bwMode="auto">
                    <a:xfrm>
                      <a:off x="2153" y="1727"/>
                      <a:ext cx="412" cy="4"/>
                    </a:xfrm>
                    <a:custGeom>
                      <a:avLst/>
                      <a:gdLst>
                        <a:gd name="T0" fmla="*/ 409 w 412"/>
                        <a:gd name="T1" fmla="*/ 4 h 4"/>
                        <a:gd name="T2" fmla="*/ 0 w 412"/>
                        <a:gd name="T3" fmla="*/ 4 h 4"/>
                        <a:gd name="T4" fmla="*/ 4 w 412"/>
                        <a:gd name="T5" fmla="*/ 0 h 4"/>
                        <a:gd name="T6" fmla="*/ 412 w 412"/>
                        <a:gd name="T7" fmla="*/ 0 h 4"/>
                        <a:gd name="T8" fmla="*/ 409 w 412"/>
                        <a:gd name="T9" fmla="*/ 4 h 4"/>
                      </a:gdLst>
                      <a:ahLst/>
                      <a:cxnLst>
                        <a:cxn ang="0">
                          <a:pos x="T0" y="T1"/>
                        </a:cxn>
                        <a:cxn ang="0">
                          <a:pos x="T2" y="T3"/>
                        </a:cxn>
                        <a:cxn ang="0">
                          <a:pos x="T4" y="T5"/>
                        </a:cxn>
                        <a:cxn ang="0">
                          <a:pos x="T6" y="T7"/>
                        </a:cxn>
                        <a:cxn ang="0">
                          <a:pos x="T8" y="T9"/>
                        </a:cxn>
                      </a:cxnLst>
                      <a:rect l="0" t="0" r="r" b="b"/>
                      <a:pathLst>
                        <a:path w="412" h="4">
                          <a:moveTo>
                            <a:pt x="409" y="4"/>
                          </a:moveTo>
                          <a:lnTo>
                            <a:pt x="0" y="4"/>
                          </a:lnTo>
                          <a:lnTo>
                            <a:pt x="4" y="0"/>
                          </a:lnTo>
                          <a:lnTo>
                            <a:pt x="412" y="0"/>
                          </a:lnTo>
                          <a:lnTo>
                            <a:pt x="409" y="4"/>
                          </a:lnTo>
                          <a:close/>
                        </a:path>
                      </a:pathLst>
                    </a:custGeom>
                    <a:solidFill>
                      <a:srgbClr val="7F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74" name="Freeform 664"/>
                    <p:cNvSpPr>
                      <a:spLocks noChangeAspect="1"/>
                    </p:cNvSpPr>
                    <p:nvPr/>
                  </p:nvSpPr>
                  <p:spPr bwMode="auto">
                    <a:xfrm>
                      <a:off x="2155" y="1725"/>
                      <a:ext cx="412" cy="3"/>
                    </a:xfrm>
                    <a:custGeom>
                      <a:avLst/>
                      <a:gdLst>
                        <a:gd name="T0" fmla="*/ 409 w 412"/>
                        <a:gd name="T1" fmla="*/ 3 h 3"/>
                        <a:gd name="T2" fmla="*/ 0 w 412"/>
                        <a:gd name="T3" fmla="*/ 3 h 3"/>
                        <a:gd name="T4" fmla="*/ 4 w 412"/>
                        <a:gd name="T5" fmla="*/ 0 h 3"/>
                        <a:gd name="T6" fmla="*/ 412 w 412"/>
                        <a:gd name="T7" fmla="*/ 0 h 3"/>
                        <a:gd name="T8" fmla="*/ 409 w 412"/>
                        <a:gd name="T9" fmla="*/ 3 h 3"/>
                      </a:gdLst>
                      <a:ahLst/>
                      <a:cxnLst>
                        <a:cxn ang="0">
                          <a:pos x="T0" y="T1"/>
                        </a:cxn>
                        <a:cxn ang="0">
                          <a:pos x="T2" y="T3"/>
                        </a:cxn>
                        <a:cxn ang="0">
                          <a:pos x="T4" y="T5"/>
                        </a:cxn>
                        <a:cxn ang="0">
                          <a:pos x="T6" y="T7"/>
                        </a:cxn>
                        <a:cxn ang="0">
                          <a:pos x="T8" y="T9"/>
                        </a:cxn>
                      </a:cxnLst>
                      <a:rect l="0" t="0" r="r" b="b"/>
                      <a:pathLst>
                        <a:path w="412" h="3">
                          <a:moveTo>
                            <a:pt x="409" y="3"/>
                          </a:moveTo>
                          <a:lnTo>
                            <a:pt x="0" y="3"/>
                          </a:lnTo>
                          <a:lnTo>
                            <a:pt x="4" y="0"/>
                          </a:lnTo>
                          <a:lnTo>
                            <a:pt x="412" y="0"/>
                          </a:lnTo>
                          <a:lnTo>
                            <a:pt x="409" y="3"/>
                          </a:lnTo>
                          <a:close/>
                        </a:path>
                      </a:pathLst>
                    </a:custGeom>
                    <a:solidFill>
                      <a:srgbClr val="7E7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75" name="Freeform 665"/>
                    <p:cNvSpPr>
                      <a:spLocks noChangeAspect="1"/>
                    </p:cNvSpPr>
                    <p:nvPr/>
                  </p:nvSpPr>
                  <p:spPr bwMode="auto">
                    <a:xfrm>
                      <a:off x="2157" y="1724"/>
                      <a:ext cx="411" cy="3"/>
                    </a:xfrm>
                    <a:custGeom>
                      <a:avLst/>
                      <a:gdLst>
                        <a:gd name="T0" fmla="*/ 408 w 411"/>
                        <a:gd name="T1" fmla="*/ 3 h 3"/>
                        <a:gd name="T2" fmla="*/ 0 w 411"/>
                        <a:gd name="T3" fmla="*/ 3 h 3"/>
                        <a:gd name="T4" fmla="*/ 3 w 411"/>
                        <a:gd name="T5" fmla="*/ 0 h 3"/>
                        <a:gd name="T6" fmla="*/ 411 w 411"/>
                        <a:gd name="T7" fmla="*/ 0 h 3"/>
                        <a:gd name="T8" fmla="*/ 408 w 411"/>
                        <a:gd name="T9" fmla="*/ 3 h 3"/>
                      </a:gdLst>
                      <a:ahLst/>
                      <a:cxnLst>
                        <a:cxn ang="0">
                          <a:pos x="T0" y="T1"/>
                        </a:cxn>
                        <a:cxn ang="0">
                          <a:pos x="T2" y="T3"/>
                        </a:cxn>
                        <a:cxn ang="0">
                          <a:pos x="T4" y="T5"/>
                        </a:cxn>
                        <a:cxn ang="0">
                          <a:pos x="T6" y="T7"/>
                        </a:cxn>
                        <a:cxn ang="0">
                          <a:pos x="T8" y="T9"/>
                        </a:cxn>
                      </a:cxnLst>
                      <a:rect l="0" t="0" r="r" b="b"/>
                      <a:pathLst>
                        <a:path w="411" h="3">
                          <a:moveTo>
                            <a:pt x="408" y="3"/>
                          </a:moveTo>
                          <a:lnTo>
                            <a:pt x="0" y="3"/>
                          </a:lnTo>
                          <a:lnTo>
                            <a:pt x="3" y="0"/>
                          </a:lnTo>
                          <a:lnTo>
                            <a:pt x="411" y="0"/>
                          </a:lnTo>
                          <a:lnTo>
                            <a:pt x="408" y="3"/>
                          </a:lnTo>
                          <a:close/>
                        </a:path>
                      </a:pathLst>
                    </a:custGeom>
                    <a:solidFill>
                      <a:srgbClr val="7D7C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76" name="Freeform 666"/>
                    <p:cNvSpPr>
                      <a:spLocks noChangeAspect="1"/>
                    </p:cNvSpPr>
                    <p:nvPr/>
                  </p:nvSpPr>
                  <p:spPr bwMode="auto">
                    <a:xfrm>
                      <a:off x="2159" y="1722"/>
                      <a:ext cx="410" cy="3"/>
                    </a:xfrm>
                    <a:custGeom>
                      <a:avLst/>
                      <a:gdLst>
                        <a:gd name="T0" fmla="*/ 408 w 410"/>
                        <a:gd name="T1" fmla="*/ 3 h 3"/>
                        <a:gd name="T2" fmla="*/ 0 w 410"/>
                        <a:gd name="T3" fmla="*/ 3 h 3"/>
                        <a:gd name="T4" fmla="*/ 4 w 410"/>
                        <a:gd name="T5" fmla="*/ 0 h 3"/>
                        <a:gd name="T6" fmla="*/ 410 w 410"/>
                        <a:gd name="T7" fmla="*/ 0 h 3"/>
                        <a:gd name="T8" fmla="*/ 408 w 410"/>
                        <a:gd name="T9" fmla="*/ 3 h 3"/>
                      </a:gdLst>
                      <a:ahLst/>
                      <a:cxnLst>
                        <a:cxn ang="0">
                          <a:pos x="T0" y="T1"/>
                        </a:cxn>
                        <a:cxn ang="0">
                          <a:pos x="T2" y="T3"/>
                        </a:cxn>
                        <a:cxn ang="0">
                          <a:pos x="T4" y="T5"/>
                        </a:cxn>
                        <a:cxn ang="0">
                          <a:pos x="T6" y="T7"/>
                        </a:cxn>
                        <a:cxn ang="0">
                          <a:pos x="T8" y="T9"/>
                        </a:cxn>
                      </a:cxnLst>
                      <a:rect l="0" t="0" r="r" b="b"/>
                      <a:pathLst>
                        <a:path w="410" h="3">
                          <a:moveTo>
                            <a:pt x="408" y="3"/>
                          </a:moveTo>
                          <a:lnTo>
                            <a:pt x="0" y="3"/>
                          </a:lnTo>
                          <a:lnTo>
                            <a:pt x="4" y="0"/>
                          </a:lnTo>
                          <a:lnTo>
                            <a:pt x="410" y="0"/>
                          </a:lnTo>
                          <a:lnTo>
                            <a:pt x="408" y="3"/>
                          </a:lnTo>
                          <a:close/>
                        </a:path>
                      </a:pathLst>
                    </a:custGeom>
                    <a:solidFill>
                      <a:srgbClr val="7D7B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77" name="Freeform 667"/>
                    <p:cNvSpPr>
                      <a:spLocks noChangeAspect="1"/>
                    </p:cNvSpPr>
                    <p:nvPr/>
                  </p:nvSpPr>
                  <p:spPr bwMode="auto">
                    <a:xfrm>
                      <a:off x="2160" y="1721"/>
                      <a:ext cx="412" cy="3"/>
                    </a:xfrm>
                    <a:custGeom>
                      <a:avLst/>
                      <a:gdLst>
                        <a:gd name="T0" fmla="*/ 408 w 412"/>
                        <a:gd name="T1" fmla="*/ 3 h 3"/>
                        <a:gd name="T2" fmla="*/ 0 w 412"/>
                        <a:gd name="T3" fmla="*/ 3 h 3"/>
                        <a:gd name="T4" fmla="*/ 5 w 412"/>
                        <a:gd name="T5" fmla="*/ 0 h 3"/>
                        <a:gd name="T6" fmla="*/ 412 w 412"/>
                        <a:gd name="T7" fmla="*/ 0 h 3"/>
                        <a:gd name="T8" fmla="*/ 408 w 412"/>
                        <a:gd name="T9" fmla="*/ 3 h 3"/>
                      </a:gdLst>
                      <a:ahLst/>
                      <a:cxnLst>
                        <a:cxn ang="0">
                          <a:pos x="T0" y="T1"/>
                        </a:cxn>
                        <a:cxn ang="0">
                          <a:pos x="T2" y="T3"/>
                        </a:cxn>
                        <a:cxn ang="0">
                          <a:pos x="T4" y="T5"/>
                        </a:cxn>
                        <a:cxn ang="0">
                          <a:pos x="T6" y="T7"/>
                        </a:cxn>
                        <a:cxn ang="0">
                          <a:pos x="T8" y="T9"/>
                        </a:cxn>
                      </a:cxnLst>
                      <a:rect l="0" t="0" r="r" b="b"/>
                      <a:pathLst>
                        <a:path w="412" h="3">
                          <a:moveTo>
                            <a:pt x="408" y="3"/>
                          </a:moveTo>
                          <a:lnTo>
                            <a:pt x="0" y="3"/>
                          </a:lnTo>
                          <a:lnTo>
                            <a:pt x="5" y="0"/>
                          </a:lnTo>
                          <a:lnTo>
                            <a:pt x="412" y="0"/>
                          </a:lnTo>
                          <a:lnTo>
                            <a:pt x="408" y="3"/>
                          </a:lnTo>
                          <a:close/>
                        </a:path>
                      </a:pathLst>
                    </a:custGeom>
                    <a:solidFill>
                      <a:srgbClr val="7C7A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78" name="Freeform 668"/>
                    <p:cNvSpPr>
                      <a:spLocks noChangeAspect="1"/>
                    </p:cNvSpPr>
                    <p:nvPr/>
                  </p:nvSpPr>
                  <p:spPr bwMode="auto">
                    <a:xfrm>
                      <a:off x="2163" y="1719"/>
                      <a:ext cx="411" cy="3"/>
                    </a:xfrm>
                    <a:custGeom>
                      <a:avLst/>
                      <a:gdLst>
                        <a:gd name="T0" fmla="*/ 406 w 411"/>
                        <a:gd name="T1" fmla="*/ 3 h 3"/>
                        <a:gd name="T2" fmla="*/ 0 w 411"/>
                        <a:gd name="T3" fmla="*/ 3 h 3"/>
                        <a:gd name="T4" fmla="*/ 4 w 411"/>
                        <a:gd name="T5" fmla="*/ 0 h 3"/>
                        <a:gd name="T6" fmla="*/ 411 w 411"/>
                        <a:gd name="T7" fmla="*/ 0 h 3"/>
                        <a:gd name="T8" fmla="*/ 406 w 411"/>
                        <a:gd name="T9" fmla="*/ 3 h 3"/>
                      </a:gdLst>
                      <a:ahLst/>
                      <a:cxnLst>
                        <a:cxn ang="0">
                          <a:pos x="T0" y="T1"/>
                        </a:cxn>
                        <a:cxn ang="0">
                          <a:pos x="T2" y="T3"/>
                        </a:cxn>
                        <a:cxn ang="0">
                          <a:pos x="T4" y="T5"/>
                        </a:cxn>
                        <a:cxn ang="0">
                          <a:pos x="T6" y="T7"/>
                        </a:cxn>
                        <a:cxn ang="0">
                          <a:pos x="T8" y="T9"/>
                        </a:cxn>
                      </a:cxnLst>
                      <a:rect l="0" t="0" r="r" b="b"/>
                      <a:pathLst>
                        <a:path w="411" h="3">
                          <a:moveTo>
                            <a:pt x="406" y="3"/>
                          </a:moveTo>
                          <a:lnTo>
                            <a:pt x="0" y="3"/>
                          </a:lnTo>
                          <a:lnTo>
                            <a:pt x="4" y="0"/>
                          </a:lnTo>
                          <a:lnTo>
                            <a:pt x="411" y="0"/>
                          </a:lnTo>
                          <a:lnTo>
                            <a:pt x="406" y="3"/>
                          </a:lnTo>
                          <a:close/>
                        </a:path>
                      </a:pathLst>
                    </a:custGeom>
                    <a:solidFill>
                      <a:srgbClr val="7B7A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79" name="Freeform 669"/>
                    <p:cNvSpPr>
                      <a:spLocks noChangeAspect="1"/>
                    </p:cNvSpPr>
                    <p:nvPr/>
                  </p:nvSpPr>
                  <p:spPr bwMode="auto">
                    <a:xfrm>
                      <a:off x="2165" y="1717"/>
                      <a:ext cx="410" cy="4"/>
                    </a:xfrm>
                    <a:custGeom>
                      <a:avLst/>
                      <a:gdLst>
                        <a:gd name="T0" fmla="*/ 407 w 410"/>
                        <a:gd name="T1" fmla="*/ 4 h 4"/>
                        <a:gd name="T2" fmla="*/ 0 w 410"/>
                        <a:gd name="T3" fmla="*/ 4 h 4"/>
                        <a:gd name="T4" fmla="*/ 4 w 410"/>
                        <a:gd name="T5" fmla="*/ 0 h 4"/>
                        <a:gd name="T6" fmla="*/ 410 w 410"/>
                        <a:gd name="T7" fmla="*/ 0 h 4"/>
                        <a:gd name="T8" fmla="*/ 407 w 410"/>
                        <a:gd name="T9" fmla="*/ 4 h 4"/>
                      </a:gdLst>
                      <a:ahLst/>
                      <a:cxnLst>
                        <a:cxn ang="0">
                          <a:pos x="T0" y="T1"/>
                        </a:cxn>
                        <a:cxn ang="0">
                          <a:pos x="T2" y="T3"/>
                        </a:cxn>
                        <a:cxn ang="0">
                          <a:pos x="T4" y="T5"/>
                        </a:cxn>
                        <a:cxn ang="0">
                          <a:pos x="T6" y="T7"/>
                        </a:cxn>
                        <a:cxn ang="0">
                          <a:pos x="T8" y="T9"/>
                        </a:cxn>
                      </a:cxnLst>
                      <a:rect l="0" t="0" r="r" b="b"/>
                      <a:pathLst>
                        <a:path w="410" h="4">
                          <a:moveTo>
                            <a:pt x="407" y="4"/>
                          </a:moveTo>
                          <a:lnTo>
                            <a:pt x="0" y="4"/>
                          </a:lnTo>
                          <a:lnTo>
                            <a:pt x="4" y="0"/>
                          </a:lnTo>
                          <a:lnTo>
                            <a:pt x="410" y="0"/>
                          </a:lnTo>
                          <a:lnTo>
                            <a:pt x="407" y="4"/>
                          </a:lnTo>
                          <a:close/>
                        </a:path>
                      </a:pathLst>
                    </a:custGeom>
                    <a:solidFill>
                      <a:srgbClr val="7B7A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80" name="Freeform 670"/>
                    <p:cNvSpPr>
                      <a:spLocks noChangeAspect="1"/>
                    </p:cNvSpPr>
                    <p:nvPr/>
                  </p:nvSpPr>
                  <p:spPr bwMode="auto">
                    <a:xfrm>
                      <a:off x="2167" y="1715"/>
                      <a:ext cx="410" cy="4"/>
                    </a:xfrm>
                    <a:custGeom>
                      <a:avLst/>
                      <a:gdLst>
                        <a:gd name="T0" fmla="*/ 407 w 410"/>
                        <a:gd name="T1" fmla="*/ 4 h 4"/>
                        <a:gd name="T2" fmla="*/ 0 w 410"/>
                        <a:gd name="T3" fmla="*/ 4 h 4"/>
                        <a:gd name="T4" fmla="*/ 3 w 410"/>
                        <a:gd name="T5" fmla="*/ 0 h 4"/>
                        <a:gd name="T6" fmla="*/ 410 w 410"/>
                        <a:gd name="T7" fmla="*/ 0 h 4"/>
                        <a:gd name="T8" fmla="*/ 407 w 410"/>
                        <a:gd name="T9" fmla="*/ 4 h 4"/>
                      </a:gdLst>
                      <a:ahLst/>
                      <a:cxnLst>
                        <a:cxn ang="0">
                          <a:pos x="T0" y="T1"/>
                        </a:cxn>
                        <a:cxn ang="0">
                          <a:pos x="T2" y="T3"/>
                        </a:cxn>
                        <a:cxn ang="0">
                          <a:pos x="T4" y="T5"/>
                        </a:cxn>
                        <a:cxn ang="0">
                          <a:pos x="T6" y="T7"/>
                        </a:cxn>
                        <a:cxn ang="0">
                          <a:pos x="T8" y="T9"/>
                        </a:cxn>
                      </a:cxnLst>
                      <a:rect l="0" t="0" r="r" b="b"/>
                      <a:pathLst>
                        <a:path w="410" h="4">
                          <a:moveTo>
                            <a:pt x="407" y="4"/>
                          </a:moveTo>
                          <a:lnTo>
                            <a:pt x="0" y="4"/>
                          </a:lnTo>
                          <a:lnTo>
                            <a:pt x="3" y="0"/>
                          </a:lnTo>
                          <a:lnTo>
                            <a:pt x="410" y="0"/>
                          </a:lnTo>
                          <a:lnTo>
                            <a:pt x="407" y="4"/>
                          </a:lnTo>
                          <a:close/>
                        </a:path>
                      </a:pathLst>
                    </a:custGeom>
                    <a:solidFill>
                      <a:srgbClr val="7A79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81" name="Freeform 671"/>
                    <p:cNvSpPr>
                      <a:spLocks noChangeAspect="1"/>
                    </p:cNvSpPr>
                    <p:nvPr/>
                  </p:nvSpPr>
                  <p:spPr bwMode="auto">
                    <a:xfrm>
                      <a:off x="2169" y="1714"/>
                      <a:ext cx="409" cy="3"/>
                    </a:xfrm>
                    <a:custGeom>
                      <a:avLst/>
                      <a:gdLst>
                        <a:gd name="T0" fmla="*/ 406 w 409"/>
                        <a:gd name="T1" fmla="*/ 3 h 3"/>
                        <a:gd name="T2" fmla="*/ 0 w 409"/>
                        <a:gd name="T3" fmla="*/ 3 h 3"/>
                        <a:gd name="T4" fmla="*/ 4 w 409"/>
                        <a:gd name="T5" fmla="*/ 0 h 3"/>
                        <a:gd name="T6" fmla="*/ 409 w 409"/>
                        <a:gd name="T7" fmla="*/ 0 h 3"/>
                        <a:gd name="T8" fmla="*/ 406 w 409"/>
                        <a:gd name="T9" fmla="*/ 3 h 3"/>
                      </a:gdLst>
                      <a:ahLst/>
                      <a:cxnLst>
                        <a:cxn ang="0">
                          <a:pos x="T0" y="T1"/>
                        </a:cxn>
                        <a:cxn ang="0">
                          <a:pos x="T2" y="T3"/>
                        </a:cxn>
                        <a:cxn ang="0">
                          <a:pos x="T4" y="T5"/>
                        </a:cxn>
                        <a:cxn ang="0">
                          <a:pos x="T6" y="T7"/>
                        </a:cxn>
                        <a:cxn ang="0">
                          <a:pos x="T8" y="T9"/>
                        </a:cxn>
                      </a:cxnLst>
                      <a:rect l="0" t="0" r="r" b="b"/>
                      <a:pathLst>
                        <a:path w="409" h="3">
                          <a:moveTo>
                            <a:pt x="406" y="3"/>
                          </a:moveTo>
                          <a:lnTo>
                            <a:pt x="0" y="3"/>
                          </a:lnTo>
                          <a:lnTo>
                            <a:pt x="4" y="0"/>
                          </a:lnTo>
                          <a:lnTo>
                            <a:pt x="409" y="0"/>
                          </a:lnTo>
                          <a:lnTo>
                            <a:pt x="406" y="3"/>
                          </a:lnTo>
                          <a:close/>
                        </a:path>
                      </a:pathLst>
                    </a:custGeom>
                    <a:solidFill>
                      <a:srgbClr val="7978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82" name="Freeform 672"/>
                    <p:cNvSpPr>
                      <a:spLocks noChangeAspect="1"/>
                    </p:cNvSpPr>
                    <p:nvPr/>
                  </p:nvSpPr>
                  <p:spPr bwMode="auto">
                    <a:xfrm>
                      <a:off x="2170" y="1712"/>
                      <a:ext cx="410" cy="3"/>
                    </a:xfrm>
                    <a:custGeom>
                      <a:avLst/>
                      <a:gdLst>
                        <a:gd name="T0" fmla="*/ 407 w 410"/>
                        <a:gd name="T1" fmla="*/ 3 h 3"/>
                        <a:gd name="T2" fmla="*/ 0 w 410"/>
                        <a:gd name="T3" fmla="*/ 3 h 3"/>
                        <a:gd name="T4" fmla="*/ 5 w 410"/>
                        <a:gd name="T5" fmla="*/ 0 h 3"/>
                        <a:gd name="T6" fmla="*/ 410 w 410"/>
                        <a:gd name="T7" fmla="*/ 0 h 3"/>
                        <a:gd name="T8" fmla="*/ 407 w 410"/>
                        <a:gd name="T9" fmla="*/ 3 h 3"/>
                      </a:gdLst>
                      <a:ahLst/>
                      <a:cxnLst>
                        <a:cxn ang="0">
                          <a:pos x="T0" y="T1"/>
                        </a:cxn>
                        <a:cxn ang="0">
                          <a:pos x="T2" y="T3"/>
                        </a:cxn>
                        <a:cxn ang="0">
                          <a:pos x="T4" y="T5"/>
                        </a:cxn>
                        <a:cxn ang="0">
                          <a:pos x="T6" y="T7"/>
                        </a:cxn>
                        <a:cxn ang="0">
                          <a:pos x="T8" y="T9"/>
                        </a:cxn>
                      </a:cxnLst>
                      <a:rect l="0" t="0" r="r" b="b"/>
                      <a:pathLst>
                        <a:path w="410" h="3">
                          <a:moveTo>
                            <a:pt x="407" y="3"/>
                          </a:moveTo>
                          <a:lnTo>
                            <a:pt x="0" y="3"/>
                          </a:lnTo>
                          <a:lnTo>
                            <a:pt x="5" y="0"/>
                          </a:lnTo>
                          <a:lnTo>
                            <a:pt x="410" y="0"/>
                          </a:lnTo>
                          <a:lnTo>
                            <a:pt x="407" y="3"/>
                          </a:lnTo>
                          <a:close/>
                        </a:path>
                      </a:pathLst>
                    </a:custGeom>
                    <a:solidFill>
                      <a:srgbClr val="7977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83" name="Freeform 673"/>
                    <p:cNvSpPr>
                      <a:spLocks noChangeAspect="1"/>
                    </p:cNvSpPr>
                    <p:nvPr/>
                  </p:nvSpPr>
                  <p:spPr bwMode="auto">
                    <a:xfrm>
                      <a:off x="2173" y="1711"/>
                      <a:ext cx="408" cy="3"/>
                    </a:xfrm>
                    <a:custGeom>
                      <a:avLst/>
                      <a:gdLst>
                        <a:gd name="T0" fmla="*/ 405 w 408"/>
                        <a:gd name="T1" fmla="*/ 3 h 3"/>
                        <a:gd name="T2" fmla="*/ 0 w 408"/>
                        <a:gd name="T3" fmla="*/ 3 h 3"/>
                        <a:gd name="T4" fmla="*/ 5 w 408"/>
                        <a:gd name="T5" fmla="*/ 0 h 3"/>
                        <a:gd name="T6" fmla="*/ 408 w 408"/>
                        <a:gd name="T7" fmla="*/ 0 h 3"/>
                        <a:gd name="T8" fmla="*/ 405 w 408"/>
                        <a:gd name="T9" fmla="*/ 3 h 3"/>
                      </a:gdLst>
                      <a:ahLst/>
                      <a:cxnLst>
                        <a:cxn ang="0">
                          <a:pos x="T0" y="T1"/>
                        </a:cxn>
                        <a:cxn ang="0">
                          <a:pos x="T2" y="T3"/>
                        </a:cxn>
                        <a:cxn ang="0">
                          <a:pos x="T4" y="T5"/>
                        </a:cxn>
                        <a:cxn ang="0">
                          <a:pos x="T6" y="T7"/>
                        </a:cxn>
                        <a:cxn ang="0">
                          <a:pos x="T8" y="T9"/>
                        </a:cxn>
                      </a:cxnLst>
                      <a:rect l="0" t="0" r="r" b="b"/>
                      <a:pathLst>
                        <a:path w="408" h="3">
                          <a:moveTo>
                            <a:pt x="405" y="3"/>
                          </a:moveTo>
                          <a:lnTo>
                            <a:pt x="0" y="3"/>
                          </a:lnTo>
                          <a:lnTo>
                            <a:pt x="5" y="0"/>
                          </a:lnTo>
                          <a:lnTo>
                            <a:pt x="408" y="0"/>
                          </a:lnTo>
                          <a:lnTo>
                            <a:pt x="405" y="3"/>
                          </a:lnTo>
                          <a:close/>
                        </a:path>
                      </a:pathLst>
                    </a:custGeom>
                    <a:solidFill>
                      <a:srgbClr val="78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84" name="Freeform 674"/>
                    <p:cNvSpPr>
                      <a:spLocks noChangeAspect="1"/>
                    </p:cNvSpPr>
                    <p:nvPr/>
                  </p:nvSpPr>
                  <p:spPr bwMode="auto">
                    <a:xfrm>
                      <a:off x="2175" y="1709"/>
                      <a:ext cx="409" cy="3"/>
                    </a:xfrm>
                    <a:custGeom>
                      <a:avLst/>
                      <a:gdLst>
                        <a:gd name="T0" fmla="*/ 405 w 409"/>
                        <a:gd name="T1" fmla="*/ 3 h 3"/>
                        <a:gd name="T2" fmla="*/ 0 w 409"/>
                        <a:gd name="T3" fmla="*/ 3 h 3"/>
                        <a:gd name="T4" fmla="*/ 4 w 409"/>
                        <a:gd name="T5" fmla="*/ 0 h 3"/>
                        <a:gd name="T6" fmla="*/ 409 w 409"/>
                        <a:gd name="T7" fmla="*/ 0 h 3"/>
                        <a:gd name="T8" fmla="*/ 405 w 409"/>
                        <a:gd name="T9" fmla="*/ 3 h 3"/>
                      </a:gdLst>
                      <a:ahLst/>
                      <a:cxnLst>
                        <a:cxn ang="0">
                          <a:pos x="T0" y="T1"/>
                        </a:cxn>
                        <a:cxn ang="0">
                          <a:pos x="T2" y="T3"/>
                        </a:cxn>
                        <a:cxn ang="0">
                          <a:pos x="T4" y="T5"/>
                        </a:cxn>
                        <a:cxn ang="0">
                          <a:pos x="T6" y="T7"/>
                        </a:cxn>
                        <a:cxn ang="0">
                          <a:pos x="T8" y="T9"/>
                        </a:cxn>
                      </a:cxnLst>
                      <a:rect l="0" t="0" r="r" b="b"/>
                      <a:pathLst>
                        <a:path w="409" h="3">
                          <a:moveTo>
                            <a:pt x="405" y="3"/>
                          </a:moveTo>
                          <a:lnTo>
                            <a:pt x="0" y="3"/>
                          </a:lnTo>
                          <a:lnTo>
                            <a:pt x="4" y="0"/>
                          </a:lnTo>
                          <a:lnTo>
                            <a:pt x="409" y="0"/>
                          </a:lnTo>
                          <a:lnTo>
                            <a:pt x="405" y="3"/>
                          </a:lnTo>
                          <a:close/>
                        </a:path>
                      </a:pathLst>
                    </a:custGeom>
                    <a:solidFill>
                      <a:srgbClr val="7776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85" name="Freeform 675"/>
                    <p:cNvSpPr>
                      <a:spLocks noChangeAspect="1"/>
                    </p:cNvSpPr>
                    <p:nvPr/>
                  </p:nvSpPr>
                  <p:spPr bwMode="auto">
                    <a:xfrm>
                      <a:off x="2178" y="1706"/>
                      <a:ext cx="407" cy="5"/>
                    </a:xfrm>
                    <a:custGeom>
                      <a:avLst/>
                      <a:gdLst>
                        <a:gd name="T0" fmla="*/ 403 w 407"/>
                        <a:gd name="T1" fmla="*/ 5 h 5"/>
                        <a:gd name="T2" fmla="*/ 0 w 407"/>
                        <a:gd name="T3" fmla="*/ 5 h 5"/>
                        <a:gd name="T4" fmla="*/ 2 w 407"/>
                        <a:gd name="T5" fmla="*/ 0 h 5"/>
                        <a:gd name="T6" fmla="*/ 407 w 407"/>
                        <a:gd name="T7" fmla="*/ 0 h 5"/>
                        <a:gd name="T8" fmla="*/ 403 w 407"/>
                        <a:gd name="T9" fmla="*/ 5 h 5"/>
                      </a:gdLst>
                      <a:ahLst/>
                      <a:cxnLst>
                        <a:cxn ang="0">
                          <a:pos x="T0" y="T1"/>
                        </a:cxn>
                        <a:cxn ang="0">
                          <a:pos x="T2" y="T3"/>
                        </a:cxn>
                        <a:cxn ang="0">
                          <a:pos x="T4" y="T5"/>
                        </a:cxn>
                        <a:cxn ang="0">
                          <a:pos x="T6" y="T7"/>
                        </a:cxn>
                        <a:cxn ang="0">
                          <a:pos x="T8" y="T9"/>
                        </a:cxn>
                      </a:cxnLst>
                      <a:rect l="0" t="0" r="r" b="b"/>
                      <a:pathLst>
                        <a:path w="407" h="5">
                          <a:moveTo>
                            <a:pt x="403" y="5"/>
                          </a:moveTo>
                          <a:lnTo>
                            <a:pt x="0" y="5"/>
                          </a:lnTo>
                          <a:lnTo>
                            <a:pt x="2" y="0"/>
                          </a:lnTo>
                          <a:lnTo>
                            <a:pt x="407" y="0"/>
                          </a:lnTo>
                          <a:lnTo>
                            <a:pt x="403" y="5"/>
                          </a:lnTo>
                          <a:close/>
                        </a:path>
                      </a:pathLst>
                    </a:custGeom>
                    <a:solidFill>
                      <a:srgbClr val="7675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86" name="Freeform 676"/>
                    <p:cNvSpPr>
                      <a:spLocks noChangeAspect="1"/>
                    </p:cNvSpPr>
                    <p:nvPr/>
                  </p:nvSpPr>
                  <p:spPr bwMode="auto">
                    <a:xfrm>
                      <a:off x="2179" y="1705"/>
                      <a:ext cx="408" cy="4"/>
                    </a:xfrm>
                    <a:custGeom>
                      <a:avLst/>
                      <a:gdLst>
                        <a:gd name="T0" fmla="*/ 405 w 408"/>
                        <a:gd name="T1" fmla="*/ 4 h 4"/>
                        <a:gd name="T2" fmla="*/ 0 w 408"/>
                        <a:gd name="T3" fmla="*/ 4 h 4"/>
                        <a:gd name="T4" fmla="*/ 4 w 408"/>
                        <a:gd name="T5" fmla="*/ 0 h 4"/>
                        <a:gd name="T6" fmla="*/ 408 w 408"/>
                        <a:gd name="T7" fmla="*/ 0 h 4"/>
                        <a:gd name="T8" fmla="*/ 405 w 408"/>
                        <a:gd name="T9" fmla="*/ 4 h 4"/>
                      </a:gdLst>
                      <a:ahLst/>
                      <a:cxnLst>
                        <a:cxn ang="0">
                          <a:pos x="T0" y="T1"/>
                        </a:cxn>
                        <a:cxn ang="0">
                          <a:pos x="T2" y="T3"/>
                        </a:cxn>
                        <a:cxn ang="0">
                          <a:pos x="T4" y="T5"/>
                        </a:cxn>
                        <a:cxn ang="0">
                          <a:pos x="T6" y="T7"/>
                        </a:cxn>
                        <a:cxn ang="0">
                          <a:pos x="T8" y="T9"/>
                        </a:cxn>
                      </a:cxnLst>
                      <a:rect l="0" t="0" r="r" b="b"/>
                      <a:pathLst>
                        <a:path w="408" h="4">
                          <a:moveTo>
                            <a:pt x="405" y="4"/>
                          </a:moveTo>
                          <a:lnTo>
                            <a:pt x="0" y="4"/>
                          </a:lnTo>
                          <a:lnTo>
                            <a:pt x="4" y="0"/>
                          </a:lnTo>
                          <a:lnTo>
                            <a:pt x="408" y="0"/>
                          </a:lnTo>
                          <a:lnTo>
                            <a:pt x="405" y="4"/>
                          </a:lnTo>
                          <a:close/>
                        </a:path>
                      </a:pathLst>
                    </a:custGeom>
                    <a:solidFill>
                      <a:srgbClr val="7674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87" name="Freeform 677"/>
                    <p:cNvSpPr>
                      <a:spLocks noChangeAspect="1"/>
                    </p:cNvSpPr>
                    <p:nvPr/>
                  </p:nvSpPr>
                  <p:spPr bwMode="auto">
                    <a:xfrm>
                      <a:off x="2180" y="1704"/>
                      <a:ext cx="408" cy="2"/>
                    </a:xfrm>
                    <a:custGeom>
                      <a:avLst/>
                      <a:gdLst>
                        <a:gd name="T0" fmla="*/ 405 w 408"/>
                        <a:gd name="T1" fmla="*/ 2 h 2"/>
                        <a:gd name="T2" fmla="*/ 0 w 408"/>
                        <a:gd name="T3" fmla="*/ 2 h 2"/>
                        <a:gd name="T4" fmla="*/ 5 w 408"/>
                        <a:gd name="T5" fmla="*/ 0 h 2"/>
                        <a:gd name="T6" fmla="*/ 408 w 408"/>
                        <a:gd name="T7" fmla="*/ 0 h 2"/>
                        <a:gd name="T8" fmla="*/ 405 w 408"/>
                        <a:gd name="T9" fmla="*/ 2 h 2"/>
                      </a:gdLst>
                      <a:ahLst/>
                      <a:cxnLst>
                        <a:cxn ang="0">
                          <a:pos x="T0" y="T1"/>
                        </a:cxn>
                        <a:cxn ang="0">
                          <a:pos x="T2" y="T3"/>
                        </a:cxn>
                        <a:cxn ang="0">
                          <a:pos x="T4" y="T5"/>
                        </a:cxn>
                        <a:cxn ang="0">
                          <a:pos x="T6" y="T7"/>
                        </a:cxn>
                        <a:cxn ang="0">
                          <a:pos x="T8" y="T9"/>
                        </a:cxn>
                      </a:cxnLst>
                      <a:rect l="0" t="0" r="r" b="b"/>
                      <a:pathLst>
                        <a:path w="408" h="2">
                          <a:moveTo>
                            <a:pt x="405" y="2"/>
                          </a:moveTo>
                          <a:lnTo>
                            <a:pt x="0" y="2"/>
                          </a:lnTo>
                          <a:lnTo>
                            <a:pt x="5" y="0"/>
                          </a:lnTo>
                          <a:lnTo>
                            <a:pt x="408" y="0"/>
                          </a:lnTo>
                          <a:lnTo>
                            <a:pt x="405" y="2"/>
                          </a:lnTo>
                          <a:close/>
                        </a:path>
                      </a:pathLst>
                    </a:custGeom>
                    <a:solidFill>
                      <a:srgbClr val="7674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88" name="Freeform 678"/>
                    <p:cNvSpPr>
                      <a:spLocks noChangeAspect="1"/>
                    </p:cNvSpPr>
                    <p:nvPr/>
                  </p:nvSpPr>
                  <p:spPr bwMode="auto">
                    <a:xfrm>
                      <a:off x="2183" y="1702"/>
                      <a:ext cx="407" cy="3"/>
                    </a:xfrm>
                    <a:custGeom>
                      <a:avLst/>
                      <a:gdLst>
                        <a:gd name="T0" fmla="*/ 404 w 407"/>
                        <a:gd name="T1" fmla="*/ 3 h 3"/>
                        <a:gd name="T2" fmla="*/ 0 w 407"/>
                        <a:gd name="T3" fmla="*/ 3 h 3"/>
                        <a:gd name="T4" fmla="*/ 3 w 407"/>
                        <a:gd name="T5" fmla="*/ 0 h 3"/>
                        <a:gd name="T6" fmla="*/ 407 w 407"/>
                        <a:gd name="T7" fmla="*/ 0 h 3"/>
                        <a:gd name="T8" fmla="*/ 404 w 407"/>
                        <a:gd name="T9" fmla="*/ 3 h 3"/>
                      </a:gdLst>
                      <a:ahLst/>
                      <a:cxnLst>
                        <a:cxn ang="0">
                          <a:pos x="T0" y="T1"/>
                        </a:cxn>
                        <a:cxn ang="0">
                          <a:pos x="T2" y="T3"/>
                        </a:cxn>
                        <a:cxn ang="0">
                          <a:pos x="T4" y="T5"/>
                        </a:cxn>
                        <a:cxn ang="0">
                          <a:pos x="T6" y="T7"/>
                        </a:cxn>
                        <a:cxn ang="0">
                          <a:pos x="T8" y="T9"/>
                        </a:cxn>
                      </a:cxnLst>
                      <a:rect l="0" t="0" r="r" b="b"/>
                      <a:pathLst>
                        <a:path w="407" h="3">
                          <a:moveTo>
                            <a:pt x="404" y="3"/>
                          </a:moveTo>
                          <a:lnTo>
                            <a:pt x="0" y="3"/>
                          </a:lnTo>
                          <a:lnTo>
                            <a:pt x="3" y="0"/>
                          </a:lnTo>
                          <a:lnTo>
                            <a:pt x="407" y="0"/>
                          </a:lnTo>
                          <a:lnTo>
                            <a:pt x="404" y="3"/>
                          </a:lnTo>
                          <a:close/>
                        </a:path>
                      </a:pathLst>
                    </a:custGeom>
                    <a:solidFill>
                      <a:srgbClr val="7574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89" name="Freeform 679"/>
                    <p:cNvSpPr>
                      <a:spLocks noChangeAspect="1"/>
                    </p:cNvSpPr>
                    <p:nvPr/>
                  </p:nvSpPr>
                  <p:spPr bwMode="auto">
                    <a:xfrm>
                      <a:off x="2185" y="1701"/>
                      <a:ext cx="406" cy="3"/>
                    </a:xfrm>
                    <a:custGeom>
                      <a:avLst/>
                      <a:gdLst>
                        <a:gd name="T0" fmla="*/ 403 w 406"/>
                        <a:gd name="T1" fmla="*/ 3 h 3"/>
                        <a:gd name="T2" fmla="*/ 0 w 406"/>
                        <a:gd name="T3" fmla="*/ 3 h 3"/>
                        <a:gd name="T4" fmla="*/ 4 w 406"/>
                        <a:gd name="T5" fmla="*/ 0 h 3"/>
                        <a:gd name="T6" fmla="*/ 406 w 406"/>
                        <a:gd name="T7" fmla="*/ 0 h 3"/>
                        <a:gd name="T8" fmla="*/ 403 w 406"/>
                        <a:gd name="T9" fmla="*/ 3 h 3"/>
                      </a:gdLst>
                      <a:ahLst/>
                      <a:cxnLst>
                        <a:cxn ang="0">
                          <a:pos x="T0" y="T1"/>
                        </a:cxn>
                        <a:cxn ang="0">
                          <a:pos x="T2" y="T3"/>
                        </a:cxn>
                        <a:cxn ang="0">
                          <a:pos x="T4" y="T5"/>
                        </a:cxn>
                        <a:cxn ang="0">
                          <a:pos x="T6" y="T7"/>
                        </a:cxn>
                        <a:cxn ang="0">
                          <a:pos x="T8" y="T9"/>
                        </a:cxn>
                      </a:cxnLst>
                      <a:rect l="0" t="0" r="r" b="b"/>
                      <a:pathLst>
                        <a:path w="406" h="3">
                          <a:moveTo>
                            <a:pt x="403" y="3"/>
                          </a:moveTo>
                          <a:lnTo>
                            <a:pt x="0" y="3"/>
                          </a:lnTo>
                          <a:lnTo>
                            <a:pt x="4" y="0"/>
                          </a:lnTo>
                          <a:lnTo>
                            <a:pt x="406" y="0"/>
                          </a:lnTo>
                          <a:lnTo>
                            <a:pt x="403" y="3"/>
                          </a:lnTo>
                          <a:close/>
                        </a:path>
                      </a:pathLst>
                    </a:custGeom>
                    <a:solidFill>
                      <a:srgbClr val="7573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90" name="Freeform 680"/>
                    <p:cNvSpPr>
                      <a:spLocks noChangeAspect="1"/>
                    </p:cNvSpPr>
                    <p:nvPr/>
                  </p:nvSpPr>
                  <p:spPr bwMode="auto">
                    <a:xfrm>
                      <a:off x="2186" y="1699"/>
                      <a:ext cx="407" cy="3"/>
                    </a:xfrm>
                    <a:custGeom>
                      <a:avLst/>
                      <a:gdLst>
                        <a:gd name="T0" fmla="*/ 404 w 407"/>
                        <a:gd name="T1" fmla="*/ 3 h 3"/>
                        <a:gd name="T2" fmla="*/ 0 w 407"/>
                        <a:gd name="T3" fmla="*/ 3 h 3"/>
                        <a:gd name="T4" fmla="*/ 5 w 407"/>
                        <a:gd name="T5" fmla="*/ 0 h 3"/>
                        <a:gd name="T6" fmla="*/ 407 w 407"/>
                        <a:gd name="T7" fmla="*/ 0 h 3"/>
                        <a:gd name="T8" fmla="*/ 404 w 407"/>
                        <a:gd name="T9" fmla="*/ 3 h 3"/>
                      </a:gdLst>
                      <a:ahLst/>
                      <a:cxnLst>
                        <a:cxn ang="0">
                          <a:pos x="T0" y="T1"/>
                        </a:cxn>
                        <a:cxn ang="0">
                          <a:pos x="T2" y="T3"/>
                        </a:cxn>
                        <a:cxn ang="0">
                          <a:pos x="T4" y="T5"/>
                        </a:cxn>
                        <a:cxn ang="0">
                          <a:pos x="T6" y="T7"/>
                        </a:cxn>
                        <a:cxn ang="0">
                          <a:pos x="T8" y="T9"/>
                        </a:cxn>
                      </a:cxnLst>
                      <a:rect l="0" t="0" r="r" b="b"/>
                      <a:pathLst>
                        <a:path w="407" h="3">
                          <a:moveTo>
                            <a:pt x="404" y="3"/>
                          </a:moveTo>
                          <a:lnTo>
                            <a:pt x="0" y="3"/>
                          </a:lnTo>
                          <a:lnTo>
                            <a:pt x="5" y="0"/>
                          </a:lnTo>
                          <a:lnTo>
                            <a:pt x="407" y="0"/>
                          </a:lnTo>
                          <a:lnTo>
                            <a:pt x="404" y="3"/>
                          </a:lnTo>
                          <a:close/>
                        </a:path>
                      </a:pathLst>
                    </a:custGeom>
                    <a:solidFill>
                      <a:srgbClr val="747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91" name="Freeform 681"/>
                    <p:cNvSpPr>
                      <a:spLocks noChangeAspect="1"/>
                    </p:cNvSpPr>
                    <p:nvPr/>
                  </p:nvSpPr>
                  <p:spPr bwMode="auto">
                    <a:xfrm>
                      <a:off x="2189" y="1696"/>
                      <a:ext cx="405" cy="5"/>
                    </a:xfrm>
                    <a:custGeom>
                      <a:avLst/>
                      <a:gdLst>
                        <a:gd name="T0" fmla="*/ 402 w 405"/>
                        <a:gd name="T1" fmla="*/ 5 h 5"/>
                        <a:gd name="T2" fmla="*/ 0 w 405"/>
                        <a:gd name="T3" fmla="*/ 5 h 5"/>
                        <a:gd name="T4" fmla="*/ 4 w 405"/>
                        <a:gd name="T5" fmla="*/ 0 h 5"/>
                        <a:gd name="T6" fmla="*/ 405 w 405"/>
                        <a:gd name="T7" fmla="*/ 0 h 5"/>
                        <a:gd name="T8" fmla="*/ 402 w 405"/>
                        <a:gd name="T9" fmla="*/ 5 h 5"/>
                      </a:gdLst>
                      <a:ahLst/>
                      <a:cxnLst>
                        <a:cxn ang="0">
                          <a:pos x="T0" y="T1"/>
                        </a:cxn>
                        <a:cxn ang="0">
                          <a:pos x="T2" y="T3"/>
                        </a:cxn>
                        <a:cxn ang="0">
                          <a:pos x="T4" y="T5"/>
                        </a:cxn>
                        <a:cxn ang="0">
                          <a:pos x="T6" y="T7"/>
                        </a:cxn>
                        <a:cxn ang="0">
                          <a:pos x="T8" y="T9"/>
                        </a:cxn>
                      </a:cxnLst>
                      <a:rect l="0" t="0" r="r" b="b"/>
                      <a:pathLst>
                        <a:path w="405" h="5">
                          <a:moveTo>
                            <a:pt x="402" y="5"/>
                          </a:moveTo>
                          <a:lnTo>
                            <a:pt x="0" y="5"/>
                          </a:lnTo>
                          <a:lnTo>
                            <a:pt x="4" y="0"/>
                          </a:lnTo>
                          <a:lnTo>
                            <a:pt x="405" y="0"/>
                          </a:lnTo>
                          <a:lnTo>
                            <a:pt x="402" y="5"/>
                          </a:lnTo>
                          <a:close/>
                        </a:path>
                      </a:pathLst>
                    </a:custGeom>
                    <a:solidFill>
                      <a:srgbClr val="737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92" name="Freeform 682"/>
                    <p:cNvSpPr>
                      <a:spLocks noChangeAspect="1"/>
                    </p:cNvSpPr>
                    <p:nvPr/>
                  </p:nvSpPr>
                  <p:spPr bwMode="auto">
                    <a:xfrm>
                      <a:off x="2191" y="1695"/>
                      <a:ext cx="406" cy="4"/>
                    </a:xfrm>
                    <a:custGeom>
                      <a:avLst/>
                      <a:gdLst>
                        <a:gd name="T0" fmla="*/ 402 w 406"/>
                        <a:gd name="T1" fmla="*/ 4 h 4"/>
                        <a:gd name="T2" fmla="*/ 0 w 406"/>
                        <a:gd name="T3" fmla="*/ 4 h 4"/>
                        <a:gd name="T4" fmla="*/ 4 w 406"/>
                        <a:gd name="T5" fmla="*/ 0 h 4"/>
                        <a:gd name="T6" fmla="*/ 406 w 406"/>
                        <a:gd name="T7" fmla="*/ 0 h 4"/>
                        <a:gd name="T8" fmla="*/ 402 w 406"/>
                        <a:gd name="T9" fmla="*/ 4 h 4"/>
                      </a:gdLst>
                      <a:ahLst/>
                      <a:cxnLst>
                        <a:cxn ang="0">
                          <a:pos x="T0" y="T1"/>
                        </a:cxn>
                        <a:cxn ang="0">
                          <a:pos x="T2" y="T3"/>
                        </a:cxn>
                        <a:cxn ang="0">
                          <a:pos x="T4" y="T5"/>
                        </a:cxn>
                        <a:cxn ang="0">
                          <a:pos x="T6" y="T7"/>
                        </a:cxn>
                        <a:cxn ang="0">
                          <a:pos x="T8" y="T9"/>
                        </a:cxn>
                      </a:cxnLst>
                      <a:rect l="0" t="0" r="r" b="b"/>
                      <a:pathLst>
                        <a:path w="406" h="4">
                          <a:moveTo>
                            <a:pt x="402" y="4"/>
                          </a:moveTo>
                          <a:lnTo>
                            <a:pt x="0" y="4"/>
                          </a:lnTo>
                          <a:lnTo>
                            <a:pt x="4" y="0"/>
                          </a:lnTo>
                          <a:lnTo>
                            <a:pt x="406" y="0"/>
                          </a:lnTo>
                          <a:lnTo>
                            <a:pt x="402" y="4"/>
                          </a:lnTo>
                          <a:close/>
                        </a:path>
                      </a:pathLst>
                    </a:custGeom>
                    <a:solidFill>
                      <a:srgbClr val="7371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93" name="Freeform 683"/>
                    <p:cNvSpPr>
                      <a:spLocks noChangeAspect="1"/>
                    </p:cNvSpPr>
                    <p:nvPr/>
                  </p:nvSpPr>
                  <p:spPr bwMode="auto">
                    <a:xfrm>
                      <a:off x="2193" y="1693"/>
                      <a:ext cx="405" cy="3"/>
                    </a:xfrm>
                    <a:custGeom>
                      <a:avLst/>
                      <a:gdLst>
                        <a:gd name="T0" fmla="*/ 401 w 405"/>
                        <a:gd name="T1" fmla="*/ 3 h 3"/>
                        <a:gd name="T2" fmla="*/ 0 w 405"/>
                        <a:gd name="T3" fmla="*/ 3 h 3"/>
                        <a:gd name="T4" fmla="*/ 3 w 405"/>
                        <a:gd name="T5" fmla="*/ 0 h 3"/>
                        <a:gd name="T6" fmla="*/ 405 w 405"/>
                        <a:gd name="T7" fmla="*/ 0 h 3"/>
                        <a:gd name="T8" fmla="*/ 401 w 405"/>
                        <a:gd name="T9" fmla="*/ 3 h 3"/>
                      </a:gdLst>
                      <a:ahLst/>
                      <a:cxnLst>
                        <a:cxn ang="0">
                          <a:pos x="T0" y="T1"/>
                        </a:cxn>
                        <a:cxn ang="0">
                          <a:pos x="T2" y="T3"/>
                        </a:cxn>
                        <a:cxn ang="0">
                          <a:pos x="T4" y="T5"/>
                        </a:cxn>
                        <a:cxn ang="0">
                          <a:pos x="T6" y="T7"/>
                        </a:cxn>
                        <a:cxn ang="0">
                          <a:pos x="T8" y="T9"/>
                        </a:cxn>
                      </a:cxnLst>
                      <a:rect l="0" t="0" r="r" b="b"/>
                      <a:pathLst>
                        <a:path w="405" h="3">
                          <a:moveTo>
                            <a:pt x="401" y="3"/>
                          </a:moveTo>
                          <a:lnTo>
                            <a:pt x="0" y="3"/>
                          </a:lnTo>
                          <a:lnTo>
                            <a:pt x="3" y="0"/>
                          </a:lnTo>
                          <a:lnTo>
                            <a:pt x="405" y="0"/>
                          </a:lnTo>
                          <a:lnTo>
                            <a:pt x="401" y="3"/>
                          </a:lnTo>
                          <a:close/>
                        </a:path>
                      </a:pathLst>
                    </a:custGeom>
                    <a:solidFill>
                      <a:srgbClr val="72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94" name="Freeform 684"/>
                    <p:cNvSpPr>
                      <a:spLocks noChangeAspect="1"/>
                    </p:cNvSpPr>
                    <p:nvPr/>
                  </p:nvSpPr>
                  <p:spPr bwMode="auto">
                    <a:xfrm>
                      <a:off x="2195" y="1692"/>
                      <a:ext cx="405" cy="3"/>
                    </a:xfrm>
                    <a:custGeom>
                      <a:avLst/>
                      <a:gdLst>
                        <a:gd name="T0" fmla="*/ 402 w 405"/>
                        <a:gd name="T1" fmla="*/ 3 h 3"/>
                        <a:gd name="T2" fmla="*/ 0 w 405"/>
                        <a:gd name="T3" fmla="*/ 3 h 3"/>
                        <a:gd name="T4" fmla="*/ 4 w 405"/>
                        <a:gd name="T5" fmla="*/ 0 h 3"/>
                        <a:gd name="T6" fmla="*/ 405 w 405"/>
                        <a:gd name="T7" fmla="*/ 0 h 3"/>
                        <a:gd name="T8" fmla="*/ 402 w 405"/>
                        <a:gd name="T9" fmla="*/ 3 h 3"/>
                      </a:gdLst>
                      <a:ahLst/>
                      <a:cxnLst>
                        <a:cxn ang="0">
                          <a:pos x="T0" y="T1"/>
                        </a:cxn>
                        <a:cxn ang="0">
                          <a:pos x="T2" y="T3"/>
                        </a:cxn>
                        <a:cxn ang="0">
                          <a:pos x="T4" y="T5"/>
                        </a:cxn>
                        <a:cxn ang="0">
                          <a:pos x="T6" y="T7"/>
                        </a:cxn>
                        <a:cxn ang="0">
                          <a:pos x="T8" y="T9"/>
                        </a:cxn>
                      </a:cxnLst>
                      <a:rect l="0" t="0" r="r" b="b"/>
                      <a:pathLst>
                        <a:path w="405" h="3">
                          <a:moveTo>
                            <a:pt x="402" y="3"/>
                          </a:moveTo>
                          <a:lnTo>
                            <a:pt x="0" y="3"/>
                          </a:lnTo>
                          <a:lnTo>
                            <a:pt x="4" y="0"/>
                          </a:lnTo>
                          <a:lnTo>
                            <a:pt x="405" y="0"/>
                          </a:lnTo>
                          <a:lnTo>
                            <a:pt x="402" y="3"/>
                          </a:lnTo>
                          <a:close/>
                        </a:path>
                      </a:pathLst>
                    </a:custGeom>
                    <a:solidFill>
                      <a:srgbClr val="7170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95" name="Freeform 685"/>
                    <p:cNvSpPr>
                      <a:spLocks noChangeAspect="1"/>
                    </p:cNvSpPr>
                    <p:nvPr/>
                  </p:nvSpPr>
                  <p:spPr bwMode="auto">
                    <a:xfrm>
                      <a:off x="2196" y="1691"/>
                      <a:ext cx="405" cy="2"/>
                    </a:xfrm>
                    <a:custGeom>
                      <a:avLst/>
                      <a:gdLst>
                        <a:gd name="T0" fmla="*/ 402 w 405"/>
                        <a:gd name="T1" fmla="*/ 2 h 2"/>
                        <a:gd name="T2" fmla="*/ 0 w 405"/>
                        <a:gd name="T3" fmla="*/ 2 h 2"/>
                        <a:gd name="T4" fmla="*/ 5 w 405"/>
                        <a:gd name="T5" fmla="*/ 0 h 2"/>
                        <a:gd name="T6" fmla="*/ 405 w 405"/>
                        <a:gd name="T7" fmla="*/ 0 h 2"/>
                        <a:gd name="T8" fmla="*/ 402 w 405"/>
                        <a:gd name="T9" fmla="*/ 2 h 2"/>
                      </a:gdLst>
                      <a:ahLst/>
                      <a:cxnLst>
                        <a:cxn ang="0">
                          <a:pos x="T0" y="T1"/>
                        </a:cxn>
                        <a:cxn ang="0">
                          <a:pos x="T2" y="T3"/>
                        </a:cxn>
                        <a:cxn ang="0">
                          <a:pos x="T4" y="T5"/>
                        </a:cxn>
                        <a:cxn ang="0">
                          <a:pos x="T6" y="T7"/>
                        </a:cxn>
                        <a:cxn ang="0">
                          <a:pos x="T8" y="T9"/>
                        </a:cxn>
                      </a:cxnLst>
                      <a:rect l="0" t="0" r="r" b="b"/>
                      <a:pathLst>
                        <a:path w="405" h="2">
                          <a:moveTo>
                            <a:pt x="402" y="2"/>
                          </a:moveTo>
                          <a:lnTo>
                            <a:pt x="0" y="2"/>
                          </a:lnTo>
                          <a:lnTo>
                            <a:pt x="5" y="0"/>
                          </a:lnTo>
                          <a:lnTo>
                            <a:pt x="405" y="0"/>
                          </a:lnTo>
                          <a:lnTo>
                            <a:pt x="402" y="2"/>
                          </a:lnTo>
                          <a:close/>
                        </a:path>
                      </a:pathLst>
                    </a:custGeom>
                    <a:solidFill>
                      <a:srgbClr val="7170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96" name="Freeform 686"/>
                    <p:cNvSpPr>
                      <a:spLocks noChangeAspect="1"/>
                    </p:cNvSpPr>
                    <p:nvPr/>
                  </p:nvSpPr>
                  <p:spPr bwMode="auto">
                    <a:xfrm>
                      <a:off x="2199" y="1689"/>
                      <a:ext cx="404" cy="3"/>
                    </a:xfrm>
                    <a:custGeom>
                      <a:avLst/>
                      <a:gdLst>
                        <a:gd name="T0" fmla="*/ 401 w 404"/>
                        <a:gd name="T1" fmla="*/ 3 h 3"/>
                        <a:gd name="T2" fmla="*/ 0 w 404"/>
                        <a:gd name="T3" fmla="*/ 3 h 3"/>
                        <a:gd name="T4" fmla="*/ 5 w 404"/>
                        <a:gd name="T5" fmla="*/ 0 h 3"/>
                        <a:gd name="T6" fmla="*/ 404 w 404"/>
                        <a:gd name="T7" fmla="*/ 0 h 3"/>
                        <a:gd name="T8" fmla="*/ 401 w 404"/>
                        <a:gd name="T9" fmla="*/ 3 h 3"/>
                      </a:gdLst>
                      <a:ahLst/>
                      <a:cxnLst>
                        <a:cxn ang="0">
                          <a:pos x="T0" y="T1"/>
                        </a:cxn>
                        <a:cxn ang="0">
                          <a:pos x="T2" y="T3"/>
                        </a:cxn>
                        <a:cxn ang="0">
                          <a:pos x="T4" y="T5"/>
                        </a:cxn>
                        <a:cxn ang="0">
                          <a:pos x="T6" y="T7"/>
                        </a:cxn>
                        <a:cxn ang="0">
                          <a:pos x="T8" y="T9"/>
                        </a:cxn>
                      </a:cxnLst>
                      <a:rect l="0" t="0" r="r" b="b"/>
                      <a:pathLst>
                        <a:path w="404" h="3">
                          <a:moveTo>
                            <a:pt x="401" y="3"/>
                          </a:moveTo>
                          <a:lnTo>
                            <a:pt x="0" y="3"/>
                          </a:lnTo>
                          <a:lnTo>
                            <a:pt x="5" y="0"/>
                          </a:lnTo>
                          <a:lnTo>
                            <a:pt x="404" y="0"/>
                          </a:lnTo>
                          <a:lnTo>
                            <a:pt x="401" y="3"/>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97" name="Freeform 687"/>
                    <p:cNvSpPr>
                      <a:spLocks noChangeAspect="1"/>
                    </p:cNvSpPr>
                    <p:nvPr/>
                  </p:nvSpPr>
                  <p:spPr bwMode="auto">
                    <a:xfrm>
                      <a:off x="2201" y="1688"/>
                      <a:ext cx="403" cy="3"/>
                    </a:xfrm>
                    <a:custGeom>
                      <a:avLst/>
                      <a:gdLst>
                        <a:gd name="T0" fmla="*/ 400 w 403"/>
                        <a:gd name="T1" fmla="*/ 3 h 3"/>
                        <a:gd name="T2" fmla="*/ 0 w 403"/>
                        <a:gd name="T3" fmla="*/ 3 h 3"/>
                        <a:gd name="T4" fmla="*/ 4 w 403"/>
                        <a:gd name="T5" fmla="*/ 0 h 3"/>
                        <a:gd name="T6" fmla="*/ 403 w 403"/>
                        <a:gd name="T7" fmla="*/ 0 h 3"/>
                        <a:gd name="T8" fmla="*/ 400 w 403"/>
                        <a:gd name="T9" fmla="*/ 3 h 3"/>
                      </a:gdLst>
                      <a:ahLst/>
                      <a:cxnLst>
                        <a:cxn ang="0">
                          <a:pos x="T0" y="T1"/>
                        </a:cxn>
                        <a:cxn ang="0">
                          <a:pos x="T2" y="T3"/>
                        </a:cxn>
                        <a:cxn ang="0">
                          <a:pos x="T4" y="T5"/>
                        </a:cxn>
                        <a:cxn ang="0">
                          <a:pos x="T6" y="T7"/>
                        </a:cxn>
                        <a:cxn ang="0">
                          <a:pos x="T8" y="T9"/>
                        </a:cxn>
                      </a:cxnLst>
                      <a:rect l="0" t="0" r="r" b="b"/>
                      <a:pathLst>
                        <a:path w="403" h="3">
                          <a:moveTo>
                            <a:pt x="400" y="3"/>
                          </a:moveTo>
                          <a:lnTo>
                            <a:pt x="0" y="3"/>
                          </a:lnTo>
                          <a:lnTo>
                            <a:pt x="4" y="0"/>
                          </a:lnTo>
                          <a:lnTo>
                            <a:pt x="403" y="0"/>
                          </a:lnTo>
                          <a:lnTo>
                            <a:pt x="400" y="3"/>
                          </a:lnTo>
                          <a:close/>
                        </a:path>
                      </a:pathLst>
                    </a:custGeom>
                    <a:solidFill>
                      <a:srgbClr val="706F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98" name="Freeform 688"/>
                    <p:cNvSpPr>
                      <a:spLocks noChangeAspect="1"/>
                    </p:cNvSpPr>
                    <p:nvPr/>
                  </p:nvSpPr>
                  <p:spPr bwMode="auto">
                    <a:xfrm>
                      <a:off x="2204" y="1685"/>
                      <a:ext cx="402" cy="4"/>
                    </a:xfrm>
                    <a:custGeom>
                      <a:avLst/>
                      <a:gdLst>
                        <a:gd name="T0" fmla="*/ 399 w 402"/>
                        <a:gd name="T1" fmla="*/ 4 h 4"/>
                        <a:gd name="T2" fmla="*/ 0 w 402"/>
                        <a:gd name="T3" fmla="*/ 4 h 4"/>
                        <a:gd name="T4" fmla="*/ 2 w 402"/>
                        <a:gd name="T5" fmla="*/ 0 h 4"/>
                        <a:gd name="T6" fmla="*/ 402 w 402"/>
                        <a:gd name="T7" fmla="*/ 0 h 4"/>
                        <a:gd name="T8" fmla="*/ 399 w 402"/>
                        <a:gd name="T9" fmla="*/ 4 h 4"/>
                      </a:gdLst>
                      <a:ahLst/>
                      <a:cxnLst>
                        <a:cxn ang="0">
                          <a:pos x="T0" y="T1"/>
                        </a:cxn>
                        <a:cxn ang="0">
                          <a:pos x="T2" y="T3"/>
                        </a:cxn>
                        <a:cxn ang="0">
                          <a:pos x="T4" y="T5"/>
                        </a:cxn>
                        <a:cxn ang="0">
                          <a:pos x="T6" y="T7"/>
                        </a:cxn>
                        <a:cxn ang="0">
                          <a:pos x="T8" y="T9"/>
                        </a:cxn>
                      </a:cxnLst>
                      <a:rect l="0" t="0" r="r" b="b"/>
                      <a:pathLst>
                        <a:path w="402" h="4">
                          <a:moveTo>
                            <a:pt x="399" y="4"/>
                          </a:moveTo>
                          <a:lnTo>
                            <a:pt x="0" y="4"/>
                          </a:lnTo>
                          <a:lnTo>
                            <a:pt x="2" y="0"/>
                          </a:lnTo>
                          <a:lnTo>
                            <a:pt x="402" y="0"/>
                          </a:lnTo>
                          <a:lnTo>
                            <a:pt x="399" y="4"/>
                          </a:lnTo>
                          <a:close/>
                        </a:path>
                      </a:pathLst>
                    </a:custGeom>
                    <a:solidFill>
                      <a:srgbClr val="706E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99" name="Freeform 689"/>
                    <p:cNvSpPr>
                      <a:spLocks noChangeAspect="1"/>
                    </p:cNvSpPr>
                    <p:nvPr/>
                  </p:nvSpPr>
                  <p:spPr bwMode="auto">
                    <a:xfrm>
                      <a:off x="2205" y="1683"/>
                      <a:ext cx="403" cy="5"/>
                    </a:xfrm>
                    <a:custGeom>
                      <a:avLst/>
                      <a:gdLst>
                        <a:gd name="T0" fmla="*/ 399 w 403"/>
                        <a:gd name="T1" fmla="*/ 5 h 5"/>
                        <a:gd name="T2" fmla="*/ 0 w 403"/>
                        <a:gd name="T3" fmla="*/ 5 h 5"/>
                        <a:gd name="T4" fmla="*/ 4 w 403"/>
                        <a:gd name="T5" fmla="*/ 0 h 5"/>
                        <a:gd name="T6" fmla="*/ 403 w 403"/>
                        <a:gd name="T7" fmla="*/ 0 h 5"/>
                        <a:gd name="T8" fmla="*/ 399 w 403"/>
                        <a:gd name="T9" fmla="*/ 5 h 5"/>
                      </a:gdLst>
                      <a:ahLst/>
                      <a:cxnLst>
                        <a:cxn ang="0">
                          <a:pos x="T0" y="T1"/>
                        </a:cxn>
                        <a:cxn ang="0">
                          <a:pos x="T2" y="T3"/>
                        </a:cxn>
                        <a:cxn ang="0">
                          <a:pos x="T4" y="T5"/>
                        </a:cxn>
                        <a:cxn ang="0">
                          <a:pos x="T6" y="T7"/>
                        </a:cxn>
                        <a:cxn ang="0">
                          <a:pos x="T8" y="T9"/>
                        </a:cxn>
                      </a:cxnLst>
                      <a:rect l="0" t="0" r="r" b="b"/>
                      <a:pathLst>
                        <a:path w="403" h="5">
                          <a:moveTo>
                            <a:pt x="399" y="5"/>
                          </a:moveTo>
                          <a:lnTo>
                            <a:pt x="0" y="5"/>
                          </a:lnTo>
                          <a:lnTo>
                            <a:pt x="4" y="0"/>
                          </a:lnTo>
                          <a:lnTo>
                            <a:pt x="403" y="0"/>
                          </a:lnTo>
                          <a:lnTo>
                            <a:pt x="399" y="5"/>
                          </a:lnTo>
                          <a:close/>
                        </a:path>
                      </a:pathLst>
                    </a:custGeom>
                    <a:solidFill>
                      <a:srgbClr val="6F6D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00" name="Freeform 690"/>
                    <p:cNvSpPr>
                      <a:spLocks noChangeAspect="1"/>
                    </p:cNvSpPr>
                    <p:nvPr/>
                  </p:nvSpPr>
                  <p:spPr bwMode="auto">
                    <a:xfrm>
                      <a:off x="2206" y="1682"/>
                      <a:ext cx="404" cy="3"/>
                    </a:xfrm>
                    <a:custGeom>
                      <a:avLst/>
                      <a:gdLst>
                        <a:gd name="T0" fmla="*/ 400 w 404"/>
                        <a:gd name="T1" fmla="*/ 3 h 3"/>
                        <a:gd name="T2" fmla="*/ 0 w 404"/>
                        <a:gd name="T3" fmla="*/ 3 h 3"/>
                        <a:gd name="T4" fmla="*/ 5 w 404"/>
                        <a:gd name="T5" fmla="*/ 0 h 3"/>
                        <a:gd name="T6" fmla="*/ 404 w 404"/>
                        <a:gd name="T7" fmla="*/ 0 h 3"/>
                        <a:gd name="T8" fmla="*/ 400 w 404"/>
                        <a:gd name="T9" fmla="*/ 3 h 3"/>
                      </a:gdLst>
                      <a:ahLst/>
                      <a:cxnLst>
                        <a:cxn ang="0">
                          <a:pos x="T0" y="T1"/>
                        </a:cxn>
                        <a:cxn ang="0">
                          <a:pos x="T2" y="T3"/>
                        </a:cxn>
                        <a:cxn ang="0">
                          <a:pos x="T4" y="T5"/>
                        </a:cxn>
                        <a:cxn ang="0">
                          <a:pos x="T6" y="T7"/>
                        </a:cxn>
                        <a:cxn ang="0">
                          <a:pos x="T8" y="T9"/>
                        </a:cxn>
                      </a:cxnLst>
                      <a:rect l="0" t="0" r="r" b="b"/>
                      <a:pathLst>
                        <a:path w="404" h="3">
                          <a:moveTo>
                            <a:pt x="400" y="3"/>
                          </a:moveTo>
                          <a:lnTo>
                            <a:pt x="0" y="3"/>
                          </a:lnTo>
                          <a:lnTo>
                            <a:pt x="5" y="0"/>
                          </a:lnTo>
                          <a:lnTo>
                            <a:pt x="404" y="0"/>
                          </a:lnTo>
                          <a:lnTo>
                            <a:pt x="400" y="3"/>
                          </a:lnTo>
                          <a:close/>
                        </a:path>
                      </a:pathLst>
                    </a:custGeom>
                    <a:solidFill>
                      <a:srgbClr val="6E6D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01" name="Freeform 691"/>
                    <p:cNvSpPr>
                      <a:spLocks noChangeAspect="1"/>
                    </p:cNvSpPr>
                    <p:nvPr/>
                  </p:nvSpPr>
                  <p:spPr bwMode="auto">
                    <a:xfrm>
                      <a:off x="2209" y="1680"/>
                      <a:ext cx="402" cy="3"/>
                    </a:xfrm>
                    <a:custGeom>
                      <a:avLst/>
                      <a:gdLst>
                        <a:gd name="T0" fmla="*/ 399 w 402"/>
                        <a:gd name="T1" fmla="*/ 3 h 3"/>
                        <a:gd name="T2" fmla="*/ 0 w 402"/>
                        <a:gd name="T3" fmla="*/ 3 h 3"/>
                        <a:gd name="T4" fmla="*/ 3 w 402"/>
                        <a:gd name="T5" fmla="*/ 0 h 3"/>
                        <a:gd name="T6" fmla="*/ 402 w 402"/>
                        <a:gd name="T7" fmla="*/ 0 h 3"/>
                        <a:gd name="T8" fmla="*/ 399 w 402"/>
                        <a:gd name="T9" fmla="*/ 3 h 3"/>
                      </a:gdLst>
                      <a:ahLst/>
                      <a:cxnLst>
                        <a:cxn ang="0">
                          <a:pos x="T0" y="T1"/>
                        </a:cxn>
                        <a:cxn ang="0">
                          <a:pos x="T2" y="T3"/>
                        </a:cxn>
                        <a:cxn ang="0">
                          <a:pos x="T4" y="T5"/>
                        </a:cxn>
                        <a:cxn ang="0">
                          <a:pos x="T6" y="T7"/>
                        </a:cxn>
                        <a:cxn ang="0">
                          <a:pos x="T8" y="T9"/>
                        </a:cxn>
                      </a:cxnLst>
                      <a:rect l="0" t="0" r="r" b="b"/>
                      <a:pathLst>
                        <a:path w="402" h="3">
                          <a:moveTo>
                            <a:pt x="399" y="3"/>
                          </a:moveTo>
                          <a:lnTo>
                            <a:pt x="0" y="3"/>
                          </a:lnTo>
                          <a:lnTo>
                            <a:pt x="3" y="0"/>
                          </a:lnTo>
                          <a:lnTo>
                            <a:pt x="402" y="0"/>
                          </a:lnTo>
                          <a:lnTo>
                            <a:pt x="399" y="3"/>
                          </a:lnTo>
                          <a:close/>
                        </a:path>
                      </a:pathLst>
                    </a:custGeom>
                    <a:solidFill>
                      <a:srgbClr val="6E6C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02" name="Freeform 692"/>
                    <p:cNvSpPr>
                      <a:spLocks noChangeAspect="1"/>
                    </p:cNvSpPr>
                    <p:nvPr/>
                  </p:nvSpPr>
                  <p:spPr bwMode="auto">
                    <a:xfrm>
                      <a:off x="2211" y="1679"/>
                      <a:ext cx="402" cy="3"/>
                    </a:xfrm>
                    <a:custGeom>
                      <a:avLst/>
                      <a:gdLst>
                        <a:gd name="T0" fmla="*/ 399 w 402"/>
                        <a:gd name="T1" fmla="*/ 3 h 3"/>
                        <a:gd name="T2" fmla="*/ 0 w 402"/>
                        <a:gd name="T3" fmla="*/ 3 h 3"/>
                        <a:gd name="T4" fmla="*/ 4 w 402"/>
                        <a:gd name="T5" fmla="*/ 0 h 3"/>
                        <a:gd name="T6" fmla="*/ 402 w 402"/>
                        <a:gd name="T7" fmla="*/ 0 h 3"/>
                        <a:gd name="T8" fmla="*/ 399 w 402"/>
                        <a:gd name="T9" fmla="*/ 3 h 3"/>
                      </a:gdLst>
                      <a:ahLst/>
                      <a:cxnLst>
                        <a:cxn ang="0">
                          <a:pos x="T0" y="T1"/>
                        </a:cxn>
                        <a:cxn ang="0">
                          <a:pos x="T2" y="T3"/>
                        </a:cxn>
                        <a:cxn ang="0">
                          <a:pos x="T4" y="T5"/>
                        </a:cxn>
                        <a:cxn ang="0">
                          <a:pos x="T6" y="T7"/>
                        </a:cxn>
                        <a:cxn ang="0">
                          <a:pos x="T8" y="T9"/>
                        </a:cxn>
                      </a:cxnLst>
                      <a:rect l="0" t="0" r="r" b="b"/>
                      <a:pathLst>
                        <a:path w="402" h="3">
                          <a:moveTo>
                            <a:pt x="399" y="3"/>
                          </a:moveTo>
                          <a:lnTo>
                            <a:pt x="0" y="3"/>
                          </a:lnTo>
                          <a:lnTo>
                            <a:pt x="4" y="0"/>
                          </a:lnTo>
                          <a:lnTo>
                            <a:pt x="402" y="0"/>
                          </a:lnTo>
                          <a:lnTo>
                            <a:pt x="399" y="3"/>
                          </a:lnTo>
                          <a:close/>
                        </a:path>
                      </a:pathLst>
                    </a:custGeom>
                    <a:solidFill>
                      <a:srgbClr val="6E6C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03" name="Freeform 693"/>
                    <p:cNvSpPr>
                      <a:spLocks noChangeAspect="1"/>
                    </p:cNvSpPr>
                    <p:nvPr/>
                  </p:nvSpPr>
                  <p:spPr bwMode="auto">
                    <a:xfrm>
                      <a:off x="2212" y="1678"/>
                      <a:ext cx="402" cy="2"/>
                    </a:xfrm>
                    <a:custGeom>
                      <a:avLst/>
                      <a:gdLst>
                        <a:gd name="T0" fmla="*/ 399 w 402"/>
                        <a:gd name="T1" fmla="*/ 2 h 2"/>
                        <a:gd name="T2" fmla="*/ 0 w 402"/>
                        <a:gd name="T3" fmla="*/ 2 h 2"/>
                        <a:gd name="T4" fmla="*/ 4 w 402"/>
                        <a:gd name="T5" fmla="*/ 0 h 2"/>
                        <a:gd name="T6" fmla="*/ 402 w 402"/>
                        <a:gd name="T7" fmla="*/ 0 h 2"/>
                        <a:gd name="T8" fmla="*/ 399 w 402"/>
                        <a:gd name="T9" fmla="*/ 2 h 2"/>
                      </a:gdLst>
                      <a:ahLst/>
                      <a:cxnLst>
                        <a:cxn ang="0">
                          <a:pos x="T0" y="T1"/>
                        </a:cxn>
                        <a:cxn ang="0">
                          <a:pos x="T2" y="T3"/>
                        </a:cxn>
                        <a:cxn ang="0">
                          <a:pos x="T4" y="T5"/>
                        </a:cxn>
                        <a:cxn ang="0">
                          <a:pos x="T6" y="T7"/>
                        </a:cxn>
                        <a:cxn ang="0">
                          <a:pos x="T8" y="T9"/>
                        </a:cxn>
                      </a:cxnLst>
                      <a:rect l="0" t="0" r="r" b="b"/>
                      <a:pathLst>
                        <a:path w="402" h="2">
                          <a:moveTo>
                            <a:pt x="399" y="2"/>
                          </a:moveTo>
                          <a:lnTo>
                            <a:pt x="0" y="2"/>
                          </a:lnTo>
                          <a:lnTo>
                            <a:pt x="4" y="0"/>
                          </a:lnTo>
                          <a:lnTo>
                            <a:pt x="402" y="0"/>
                          </a:lnTo>
                          <a:lnTo>
                            <a:pt x="399" y="2"/>
                          </a:lnTo>
                          <a:close/>
                        </a:path>
                      </a:pathLst>
                    </a:custGeom>
                    <a:solidFill>
                      <a:srgbClr val="6D6B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04" name="Freeform 694"/>
                    <p:cNvSpPr>
                      <a:spLocks noChangeAspect="1"/>
                    </p:cNvSpPr>
                    <p:nvPr/>
                  </p:nvSpPr>
                  <p:spPr bwMode="auto">
                    <a:xfrm>
                      <a:off x="2215" y="1675"/>
                      <a:ext cx="401" cy="4"/>
                    </a:xfrm>
                    <a:custGeom>
                      <a:avLst/>
                      <a:gdLst>
                        <a:gd name="T0" fmla="*/ 398 w 401"/>
                        <a:gd name="T1" fmla="*/ 4 h 4"/>
                        <a:gd name="T2" fmla="*/ 0 w 401"/>
                        <a:gd name="T3" fmla="*/ 4 h 4"/>
                        <a:gd name="T4" fmla="*/ 4 w 401"/>
                        <a:gd name="T5" fmla="*/ 0 h 4"/>
                        <a:gd name="T6" fmla="*/ 401 w 401"/>
                        <a:gd name="T7" fmla="*/ 0 h 4"/>
                        <a:gd name="T8" fmla="*/ 398 w 401"/>
                        <a:gd name="T9" fmla="*/ 4 h 4"/>
                      </a:gdLst>
                      <a:ahLst/>
                      <a:cxnLst>
                        <a:cxn ang="0">
                          <a:pos x="T0" y="T1"/>
                        </a:cxn>
                        <a:cxn ang="0">
                          <a:pos x="T2" y="T3"/>
                        </a:cxn>
                        <a:cxn ang="0">
                          <a:pos x="T4" y="T5"/>
                        </a:cxn>
                        <a:cxn ang="0">
                          <a:pos x="T6" y="T7"/>
                        </a:cxn>
                        <a:cxn ang="0">
                          <a:pos x="T8" y="T9"/>
                        </a:cxn>
                      </a:cxnLst>
                      <a:rect l="0" t="0" r="r" b="b"/>
                      <a:pathLst>
                        <a:path w="401" h="4">
                          <a:moveTo>
                            <a:pt x="398" y="4"/>
                          </a:moveTo>
                          <a:lnTo>
                            <a:pt x="0" y="4"/>
                          </a:lnTo>
                          <a:lnTo>
                            <a:pt x="4" y="0"/>
                          </a:lnTo>
                          <a:lnTo>
                            <a:pt x="401" y="0"/>
                          </a:lnTo>
                          <a:lnTo>
                            <a:pt x="398" y="4"/>
                          </a:lnTo>
                          <a:close/>
                        </a:path>
                      </a:pathLst>
                    </a:custGeom>
                    <a:solidFill>
                      <a:srgbClr val="6C6A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05" name="Freeform 695"/>
                    <p:cNvSpPr>
                      <a:spLocks noChangeAspect="1"/>
                    </p:cNvSpPr>
                    <p:nvPr/>
                  </p:nvSpPr>
                  <p:spPr bwMode="auto">
                    <a:xfrm>
                      <a:off x="2216" y="1673"/>
                      <a:ext cx="401" cy="5"/>
                    </a:xfrm>
                    <a:custGeom>
                      <a:avLst/>
                      <a:gdLst>
                        <a:gd name="T0" fmla="*/ 398 w 401"/>
                        <a:gd name="T1" fmla="*/ 5 h 5"/>
                        <a:gd name="T2" fmla="*/ 0 w 401"/>
                        <a:gd name="T3" fmla="*/ 5 h 5"/>
                        <a:gd name="T4" fmla="*/ 5 w 401"/>
                        <a:gd name="T5" fmla="*/ 0 h 5"/>
                        <a:gd name="T6" fmla="*/ 401 w 401"/>
                        <a:gd name="T7" fmla="*/ 0 h 5"/>
                        <a:gd name="T8" fmla="*/ 398 w 401"/>
                        <a:gd name="T9" fmla="*/ 5 h 5"/>
                      </a:gdLst>
                      <a:ahLst/>
                      <a:cxnLst>
                        <a:cxn ang="0">
                          <a:pos x="T0" y="T1"/>
                        </a:cxn>
                        <a:cxn ang="0">
                          <a:pos x="T2" y="T3"/>
                        </a:cxn>
                        <a:cxn ang="0">
                          <a:pos x="T4" y="T5"/>
                        </a:cxn>
                        <a:cxn ang="0">
                          <a:pos x="T6" y="T7"/>
                        </a:cxn>
                        <a:cxn ang="0">
                          <a:pos x="T8" y="T9"/>
                        </a:cxn>
                      </a:cxnLst>
                      <a:rect l="0" t="0" r="r" b="b"/>
                      <a:pathLst>
                        <a:path w="401" h="5">
                          <a:moveTo>
                            <a:pt x="398" y="5"/>
                          </a:moveTo>
                          <a:lnTo>
                            <a:pt x="0" y="5"/>
                          </a:lnTo>
                          <a:lnTo>
                            <a:pt x="5" y="0"/>
                          </a:lnTo>
                          <a:lnTo>
                            <a:pt x="401" y="0"/>
                          </a:lnTo>
                          <a:lnTo>
                            <a:pt x="398" y="5"/>
                          </a:lnTo>
                          <a:close/>
                        </a:path>
                      </a:pathLst>
                    </a:custGeom>
                    <a:solidFill>
                      <a:srgbClr val="6C6A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06" name="Freeform 696"/>
                    <p:cNvSpPr>
                      <a:spLocks noChangeAspect="1"/>
                    </p:cNvSpPr>
                    <p:nvPr/>
                  </p:nvSpPr>
                  <p:spPr bwMode="auto">
                    <a:xfrm>
                      <a:off x="2219" y="1672"/>
                      <a:ext cx="401" cy="3"/>
                    </a:xfrm>
                    <a:custGeom>
                      <a:avLst/>
                      <a:gdLst>
                        <a:gd name="T0" fmla="*/ 397 w 401"/>
                        <a:gd name="T1" fmla="*/ 3 h 3"/>
                        <a:gd name="T2" fmla="*/ 0 w 401"/>
                        <a:gd name="T3" fmla="*/ 3 h 3"/>
                        <a:gd name="T4" fmla="*/ 3 w 401"/>
                        <a:gd name="T5" fmla="*/ 0 h 3"/>
                        <a:gd name="T6" fmla="*/ 401 w 401"/>
                        <a:gd name="T7" fmla="*/ 0 h 3"/>
                        <a:gd name="T8" fmla="*/ 397 w 401"/>
                        <a:gd name="T9" fmla="*/ 3 h 3"/>
                      </a:gdLst>
                      <a:ahLst/>
                      <a:cxnLst>
                        <a:cxn ang="0">
                          <a:pos x="T0" y="T1"/>
                        </a:cxn>
                        <a:cxn ang="0">
                          <a:pos x="T2" y="T3"/>
                        </a:cxn>
                        <a:cxn ang="0">
                          <a:pos x="T4" y="T5"/>
                        </a:cxn>
                        <a:cxn ang="0">
                          <a:pos x="T6" y="T7"/>
                        </a:cxn>
                        <a:cxn ang="0">
                          <a:pos x="T8" y="T9"/>
                        </a:cxn>
                      </a:cxnLst>
                      <a:rect l="0" t="0" r="r" b="b"/>
                      <a:pathLst>
                        <a:path w="401" h="3">
                          <a:moveTo>
                            <a:pt x="397" y="3"/>
                          </a:moveTo>
                          <a:lnTo>
                            <a:pt x="0" y="3"/>
                          </a:lnTo>
                          <a:lnTo>
                            <a:pt x="3" y="0"/>
                          </a:lnTo>
                          <a:lnTo>
                            <a:pt x="401" y="0"/>
                          </a:lnTo>
                          <a:lnTo>
                            <a:pt x="397" y="3"/>
                          </a:lnTo>
                          <a:close/>
                        </a:path>
                      </a:pathLst>
                    </a:custGeom>
                    <a:solidFill>
                      <a:srgbClr val="6B69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07" name="Freeform 697"/>
                    <p:cNvSpPr>
                      <a:spLocks noChangeAspect="1"/>
                    </p:cNvSpPr>
                    <p:nvPr/>
                  </p:nvSpPr>
                  <p:spPr bwMode="auto">
                    <a:xfrm>
                      <a:off x="2221" y="1670"/>
                      <a:ext cx="400" cy="3"/>
                    </a:xfrm>
                    <a:custGeom>
                      <a:avLst/>
                      <a:gdLst>
                        <a:gd name="T0" fmla="*/ 396 w 400"/>
                        <a:gd name="T1" fmla="*/ 3 h 3"/>
                        <a:gd name="T2" fmla="*/ 0 w 400"/>
                        <a:gd name="T3" fmla="*/ 3 h 3"/>
                        <a:gd name="T4" fmla="*/ 4 w 400"/>
                        <a:gd name="T5" fmla="*/ 0 h 3"/>
                        <a:gd name="T6" fmla="*/ 400 w 400"/>
                        <a:gd name="T7" fmla="*/ 0 h 3"/>
                        <a:gd name="T8" fmla="*/ 396 w 400"/>
                        <a:gd name="T9" fmla="*/ 3 h 3"/>
                      </a:gdLst>
                      <a:ahLst/>
                      <a:cxnLst>
                        <a:cxn ang="0">
                          <a:pos x="T0" y="T1"/>
                        </a:cxn>
                        <a:cxn ang="0">
                          <a:pos x="T2" y="T3"/>
                        </a:cxn>
                        <a:cxn ang="0">
                          <a:pos x="T4" y="T5"/>
                        </a:cxn>
                        <a:cxn ang="0">
                          <a:pos x="T6" y="T7"/>
                        </a:cxn>
                        <a:cxn ang="0">
                          <a:pos x="T8" y="T9"/>
                        </a:cxn>
                      </a:cxnLst>
                      <a:rect l="0" t="0" r="r" b="b"/>
                      <a:pathLst>
                        <a:path w="400" h="3">
                          <a:moveTo>
                            <a:pt x="396" y="3"/>
                          </a:moveTo>
                          <a:lnTo>
                            <a:pt x="0" y="3"/>
                          </a:lnTo>
                          <a:lnTo>
                            <a:pt x="4" y="0"/>
                          </a:lnTo>
                          <a:lnTo>
                            <a:pt x="400" y="0"/>
                          </a:lnTo>
                          <a:lnTo>
                            <a:pt x="396" y="3"/>
                          </a:lnTo>
                          <a:close/>
                        </a:path>
                      </a:pathLst>
                    </a:custGeom>
                    <a:solidFill>
                      <a:srgbClr val="6A68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08" name="Freeform 698"/>
                    <p:cNvSpPr>
                      <a:spLocks noChangeAspect="1"/>
                    </p:cNvSpPr>
                    <p:nvPr/>
                  </p:nvSpPr>
                  <p:spPr bwMode="auto">
                    <a:xfrm>
                      <a:off x="2222" y="1669"/>
                      <a:ext cx="401" cy="3"/>
                    </a:xfrm>
                    <a:custGeom>
                      <a:avLst/>
                      <a:gdLst>
                        <a:gd name="T0" fmla="*/ 398 w 401"/>
                        <a:gd name="T1" fmla="*/ 3 h 3"/>
                        <a:gd name="T2" fmla="*/ 0 w 401"/>
                        <a:gd name="T3" fmla="*/ 3 h 3"/>
                        <a:gd name="T4" fmla="*/ 5 w 401"/>
                        <a:gd name="T5" fmla="*/ 0 h 3"/>
                        <a:gd name="T6" fmla="*/ 401 w 401"/>
                        <a:gd name="T7" fmla="*/ 0 h 3"/>
                        <a:gd name="T8" fmla="*/ 398 w 401"/>
                        <a:gd name="T9" fmla="*/ 3 h 3"/>
                      </a:gdLst>
                      <a:ahLst/>
                      <a:cxnLst>
                        <a:cxn ang="0">
                          <a:pos x="T0" y="T1"/>
                        </a:cxn>
                        <a:cxn ang="0">
                          <a:pos x="T2" y="T3"/>
                        </a:cxn>
                        <a:cxn ang="0">
                          <a:pos x="T4" y="T5"/>
                        </a:cxn>
                        <a:cxn ang="0">
                          <a:pos x="T6" y="T7"/>
                        </a:cxn>
                        <a:cxn ang="0">
                          <a:pos x="T8" y="T9"/>
                        </a:cxn>
                      </a:cxnLst>
                      <a:rect l="0" t="0" r="r" b="b"/>
                      <a:pathLst>
                        <a:path w="401" h="3">
                          <a:moveTo>
                            <a:pt x="398" y="3"/>
                          </a:moveTo>
                          <a:lnTo>
                            <a:pt x="0" y="3"/>
                          </a:lnTo>
                          <a:lnTo>
                            <a:pt x="5" y="0"/>
                          </a:lnTo>
                          <a:lnTo>
                            <a:pt x="401" y="0"/>
                          </a:lnTo>
                          <a:lnTo>
                            <a:pt x="398" y="3"/>
                          </a:lnTo>
                          <a:close/>
                        </a:path>
                      </a:pathLst>
                    </a:custGeom>
                    <a:solidFill>
                      <a:srgbClr val="6A68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09" name="Freeform 699"/>
                    <p:cNvSpPr>
                      <a:spLocks noChangeAspect="1"/>
                    </p:cNvSpPr>
                    <p:nvPr/>
                  </p:nvSpPr>
                  <p:spPr bwMode="auto">
                    <a:xfrm>
                      <a:off x="2225" y="1668"/>
                      <a:ext cx="399" cy="2"/>
                    </a:xfrm>
                    <a:custGeom>
                      <a:avLst/>
                      <a:gdLst>
                        <a:gd name="T0" fmla="*/ 396 w 399"/>
                        <a:gd name="T1" fmla="*/ 2 h 2"/>
                        <a:gd name="T2" fmla="*/ 0 w 399"/>
                        <a:gd name="T3" fmla="*/ 2 h 2"/>
                        <a:gd name="T4" fmla="*/ 3 w 399"/>
                        <a:gd name="T5" fmla="*/ 0 h 2"/>
                        <a:gd name="T6" fmla="*/ 399 w 399"/>
                        <a:gd name="T7" fmla="*/ 0 h 2"/>
                        <a:gd name="T8" fmla="*/ 396 w 399"/>
                        <a:gd name="T9" fmla="*/ 2 h 2"/>
                      </a:gdLst>
                      <a:ahLst/>
                      <a:cxnLst>
                        <a:cxn ang="0">
                          <a:pos x="T0" y="T1"/>
                        </a:cxn>
                        <a:cxn ang="0">
                          <a:pos x="T2" y="T3"/>
                        </a:cxn>
                        <a:cxn ang="0">
                          <a:pos x="T4" y="T5"/>
                        </a:cxn>
                        <a:cxn ang="0">
                          <a:pos x="T6" y="T7"/>
                        </a:cxn>
                        <a:cxn ang="0">
                          <a:pos x="T8" y="T9"/>
                        </a:cxn>
                      </a:cxnLst>
                      <a:rect l="0" t="0" r="r" b="b"/>
                      <a:pathLst>
                        <a:path w="399" h="2">
                          <a:moveTo>
                            <a:pt x="396" y="2"/>
                          </a:moveTo>
                          <a:lnTo>
                            <a:pt x="0" y="2"/>
                          </a:lnTo>
                          <a:lnTo>
                            <a:pt x="3" y="0"/>
                          </a:lnTo>
                          <a:lnTo>
                            <a:pt x="399" y="0"/>
                          </a:lnTo>
                          <a:lnTo>
                            <a:pt x="396" y="2"/>
                          </a:lnTo>
                          <a:close/>
                        </a:path>
                      </a:pathLst>
                    </a:custGeom>
                    <a:solidFill>
                      <a:srgbClr val="6967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10" name="Freeform 700"/>
                    <p:cNvSpPr>
                      <a:spLocks noChangeAspect="1"/>
                    </p:cNvSpPr>
                    <p:nvPr/>
                  </p:nvSpPr>
                  <p:spPr bwMode="auto">
                    <a:xfrm>
                      <a:off x="2227" y="1665"/>
                      <a:ext cx="399" cy="4"/>
                    </a:xfrm>
                    <a:custGeom>
                      <a:avLst/>
                      <a:gdLst>
                        <a:gd name="T0" fmla="*/ 396 w 399"/>
                        <a:gd name="T1" fmla="*/ 4 h 4"/>
                        <a:gd name="T2" fmla="*/ 0 w 399"/>
                        <a:gd name="T3" fmla="*/ 4 h 4"/>
                        <a:gd name="T4" fmla="*/ 4 w 399"/>
                        <a:gd name="T5" fmla="*/ 0 h 4"/>
                        <a:gd name="T6" fmla="*/ 399 w 399"/>
                        <a:gd name="T7" fmla="*/ 0 h 4"/>
                        <a:gd name="T8" fmla="*/ 396 w 399"/>
                        <a:gd name="T9" fmla="*/ 4 h 4"/>
                      </a:gdLst>
                      <a:ahLst/>
                      <a:cxnLst>
                        <a:cxn ang="0">
                          <a:pos x="T0" y="T1"/>
                        </a:cxn>
                        <a:cxn ang="0">
                          <a:pos x="T2" y="T3"/>
                        </a:cxn>
                        <a:cxn ang="0">
                          <a:pos x="T4" y="T5"/>
                        </a:cxn>
                        <a:cxn ang="0">
                          <a:pos x="T6" y="T7"/>
                        </a:cxn>
                        <a:cxn ang="0">
                          <a:pos x="T8" y="T9"/>
                        </a:cxn>
                      </a:cxnLst>
                      <a:rect l="0" t="0" r="r" b="b"/>
                      <a:pathLst>
                        <a:path w="399" h="4">
                          <a:moveTo>
                            <a:pt x="396" y="4"/>
                          </a:moveTo>
                          <a:lnTo>
                            <a:pt x="0" y="4"/>
                          </a:lnTo>
                          <a:lnTo>
                            <a:pt x="4" y="0"/>
                          </a:lnTo>
                          <a:lnTo>
                            <a:pt x="399" y="0"/>
                          </a:lnTo>
                          <a:lnTo>
                            <a:pt x="396" y="4"/>
                          </a:lnTo>
                          <a:close/>
                        </a:path>
                      </a:pathLst>
                    </a:custGeom>
                    <a:solidFill>
                      <a:srgbClr val="6967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11" name="Freeform 701"/>
                    <p:cNvSpPr>
                      <a:spLocks noChangeAspect="1"/>
                    </p:cNvSpPr>
                    <p:nvPr/>
                  </p:nvSpPr>
                  <p:spPr bwMode="auto">
                    <a:xfrm>
                      <a:off x="2228" y="1663"/>
                      <a:ext cx="399" cy="5"/>
                    </a:xfrm>
                    <a:custGeom>
                      <a:avLst/>
                      <a:gdLst>
                        <a:gd name="T0" fmla="*/ 396 w 399"/>
                        <a:gd name="T1" fmla="*/ 5 h 5"/>
                        <a:gd name="T2" fmla="*/ 0 w 399"/>
                        <a:gd name="T3" fmla="*/ 5 h 5"/>
                        <a:gd name="T4" fmla="*/ 4 w 399"/>
                        <a:gd name="T5" fmla="*/ 0 h 5"/>
                        <a:gd name="T6" fmla="*/ 399 w 399"/>
                        <a:gd name="T7" fmla="*/ 0 h 5"/>
                        <a:gd name="T8" fmla="*/ 396 w 399"/>
                        <a:gd name="T9" fmla="*/ 5 h 5"/>
                      </a:gdLst>
                      <a:ahLst/>
                      <a:cxnLst>
                        <a:cxn ang="0">
                          <a:pos x="T0" y="T1"/>
                        </a:cxn>
                        <a:cxn ang="0">
                          <a:pos x="T2" y="T3"/>
                        </a:cxn>
                        <a:cxn ang="0">
                          <a:pos x="T4" y="T5"/>
                        </a:cxn>
                        <a:cxn ang="0">
                          <a:pos x="T6" y="T7"/>
                        </a:cxn>
                        <a:cxn ang="0">
                          <a:pos x="T8" y="T9"/>
                        </a:cxn>
                      </a:cxnLst>
                      <a:rect l="0" t="0" r="r" b="b"/>
                      <a:pathLst>
                        <a:path w="399" h="5">
                          <a:moveTo>
                            <a:pt x="396" y="5"/>
                          </a:moveTo>
                          <a:lnTo>
                            <a:pt x="0" y="5"/>
                          </a:lnTo>
                          <a:lnTo>
                            <a:pt x="4" y="0"/>
                          </a:lnTo>
                          <a:lnTo>
                            <a:pt x="399" y="0"/>
                          </a:lnTo>
                          <a:lnTo>
                            <a:pt x="396" y="5"/>
                          </a:lnTo>
                          <a:close/>
                        </a:path>
                      </a:pathLst>
                    </a:custGeom>
                    <a:solidFill>
                      <a:srgbClr val="6866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12" name="Freeform 702"/>
                    <p:cNvSpPr>
                      <a:spLocks noChangeAspect="1"/>
                    </p:cNvSpPr>
                    <p:nvPr/>
                  </p:nvSpPr>
                  <p:spPr bwMode="auto">
                    <a:xfrm>
                      <a:off x="2231" y="1662"/>
                      <a:ext cx="398" cy="3"/>
                    </a:xfrm>
                    <a:custGeom>
                      <a:avLst/>
                      <a:gdLst>
                        <a:gd name="T0" fmla="*/ 395 w 398"/>
                        <a:gd name="T1" fmla="*/ 3 h 3"/>
                        <a:gd name="T2" fmla="*/ 0 w 398"/>
                        <a:gd name="T3" fmla="*/ 3 h 3"/>
                        <a:gd name="T4" fmla="*/ 4 w 398"/>
                        <a:gd name="T5" fmla="*/ 0 h 3"/>
                        <a:gd name="T6" fmla="*/ 398 w 398"/>
                        <a:gd name="T7" fmla="*/ 0 h 3"/>
                        <a:gd name="T8" fmla="*/ 395 w 398"/>
                        <a:gd name="T9" fmla="*/ 3 h 3"/>
                      </a:gdLst>
                      <a:ahLst/>
                      <a:cxnLst>
                        <a:cxn ang="0">
                          <a:pos x="T0" y="T1"/>
                        </a:cxn>
                        <a:cxn ang="0">
                          <a:pos x="T2" y="T3"/>
                        </a:cxn>
                        <a:cxn ang="0">
                          <a:pos x="T4" y="T5"/>
                        </a:cxn>
                        <a:cxn ang="0">
                          <a:pos x="T6" y="T7"/>
                        </a:cxn>
                        <a:cxn ang="0">
                          <a:pos x="T8" y="T9"/>
                        </a:cxn>
                      </a:cxnLst>
                      <a:rect l="0" t="0" r="r" b="b"/>
                      <a:pathLst>
                        <a:path w="398" h="3">
                          <a:moveTo>
                            <a:pt x="395" y="3"/>
                          </a:moveTo>
                          <a:lnTo>
                            <a:pt x="0" y="3"/>
                          </a:lnTo>
                          <a:lnTo>
                            <a:pt x="4" y="0"/>
                          </a:lnTo>
                          <a:lnTo>
                            <a:pt x="398" y="0"/>
                          </a:lnTo>
                          <a:lnTo>
                            <a:pt x="395" y="3"/>
                          </a:lnTo>
                          <a:close/>
                        </a:path>
                      </a:pathLst>
                    </a:custGeom>
                    <a:solidFill>
                      <a:srgbClr val="6865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13" name="Freeform 703"/>
                    <p:cNvSpPr>
                      <a:spLocks noChangeAspect="1"/>
                    </p:cNvSpPr>
                    <p:nvPr/>
                  </p:nvSpPr>
                  <p:spPr bwMode="auto">
                    <a:xfrm>
                      <a:off x="2232" y="1660"/>
                      <a:ext cx="399" cy="3"/>
                    </a:xfrm>
                    <a:custGeom>
                      <a:avLst/>
                      <a:gdLst>
                        <a:gd name="T0" fmla="*/ 395 w 399"/>
                        <a:gd name="T1" fmla="*/ 3 h 3"/>
                        <a:gd name="T2" fmla="*/ 0 w 399"/>
                        <a:gd name="T3" fmla="*/ 3 h 3"/>
                        <a:gd name="T4" fmla="*/ 5 w 399"/>
                        <a:gd name="T5" fmla="*/ 0 h 3"/>
                        <a:gd name="T6" fmla="*/ 399 w 399"/>
                        <a:gd name="T7" fmla="*/ 0 h 3"/>
                        <a:gd name="T8" fmla="*/ 395 w 399"/>
                        <a:gd name="T9" fmla="*/ 3 h 3"/>
                      </a:gdLst>
                      <a:ahLst/>
                      <a:cxnLst>
                        <a:cxn ang="0">
                          <a:pos x="T0" y="T1"/>
                        </a:cxn>
                        <a:cxn ang="0">
                          <a:pos x="T2" y="T3"/>
                        </a:cxn>
                        <a:cxn ang="0">
                          <a:pos x="T4" y="T5"/>
                        </a:cxn>
                        <a:cxn ang="0">
                          <a:pos x="T6" y="T7"/>
                        </a:cxn>
                        <a:cxn ang="0">
                          <a:pos x="T8" y="T9"/>
                        </a:cxn>
                      </a:cxnLst>
                      <a:rect l="0" t="0" r="r" b="b"/>
                      <a:pathLst>
                        <a:path w="399" h="3">
                          <a:moveTo>
                            <a:pt x="395" y="3"/>
                          </a:moveTo>
                          <a:lnTo>
                            <a:pt x="0" y="3"/>
                          </a:lnTo>
                          <a:lnTo>
                            <a:pt x="5" y="0"/>
                          </a:lnTo>
                          <a:lnTo>
                            <a:pt x="399" y="0"/>
                          </a:lnTo>
                          <a:lnTo>
                            <a:pt x="395" y="3"/>
                          </a:lnTo>
                          <a:close/>
                        </a:path>
                      </a:pathLst>
                    </a:custGeom>
                    <a:solidFill>
                      <a:srgbClr val="6765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14" name="Freeform 704"/>
                    <p:cNvSpPr>
                      <a:spLocks noChangeAspect="1"/>
                    </p:cNvSpPr>
                    <p:nvPr/>
                  </p:nvSpPr>
                  <p:spPr bwMode="auto">
                    <a:xfrm>
                      <a:off x="2235" y="1659"/>
                      <a:ext cx="398" cy="3"/>
                    </a:xfrm>
                    <a:custGeom>
                      <a:avLst/>
                      <a:gdLst>
                        <a:gd name="T0" fmla="*/ 394 w 398"/>
                        <a:gd name="T1" fmla="*/ 3 h 3"/>
                        <a:gd name="T2" fmla="*/ 0 w 398"/>
                        <a:gd name="T3" fmla="*/ 3 h 3"/>
                        <a:gd name="T4" fmla="*/ 3 w 398"/>
                        <a:gd name="T5" fmla="*/ 0 h 3"/>
                        <a:gd name="T6" fmla="*/ 398 w 398"/>
                        <a:gd name="T7" fmla="*/ 0 h 3"/>
                        <a:gd name="T8" fmla="*/ 394 w 398"/>
                        <a:gd name="T9" fmla="*/ 3 h 3"/>
                      </a:gdLst>
                      <a:ahLst/>
                      <a:cxnLst>
                        <a:cxn ang="0">
                          <a:pos x="T0" y="T1"/>
                        </a:cxn>
                        <a:cxn ang="0">
                          <a:pos x="T2" y="T3"/>
                        </a:cxn>
                        <a:cxn ang="0">
                          <a:pos x="T4" y="T5"/>
                        </a:cxn>
                        <a:cxn ang="0">
                          <a:pos x="T6" y="T7"/>
                        </a:cxn>
                        <a:cxn ang="0">
                          <a:pos x="T8" y="T9"/>
                        </a:cxn>
                      </a:cxnLst>
                      <a:rect l="0" t="0" r="r" b="b"/>
                      <a:pathLst>
                        <a:path w="398" h="3">
                          <a:moveTo>
                            <a:pt x="394" y="3"/>
                          </a:moveTo>
                          <a:lnTo>
                            <a:pt x="0" y="3"/>
                          </a:lnTo>
                          <a:lnTo>
                            <a:pt x="3" y="0"/>
                          </a:lnTo>
                          <a:lnTo>
                            <a:pt x="398" y="0"/>
                          </a:lnTo>
                          <a:lnTo>
                            <a:pt x="394" y="3"/>
                          </a:lnTo>
                          <a:close/>
                        </a:path>
                      </a:pathLst>
                    </a:custGeom>
                    <a:solidFill>
                      <a:srgbClr val="6664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15" name="Freeform 705"/>
                    <p:cNvSpPr>
                      <a:spLocks noChangeAspect="1"/>
                    </p:cNvSpPr>
                    <p:nvPr/>
                  </p:nvSpPr>
                  <p:spPr bwMode="auto">
                    <a:xfrm>
                      <a:off x="2237" y="1657"/>
                      <a:ext cx="397" cy="3"/>
                    </a:xfrm>
                    <a:custGeom>
                      <a:avLst/>
                      <a:gdLst>
                        <a:gd name="T0" fmla="*/ 394 w 397"/>
                        <a:gd name="T1" fmla="*/ 3 h 3"/>
                        <a:gd name="T2" fmla="*/ 0 w 397"/>
                        <a:gd name="T3" fmla="*/ 3 h 3"/>
                        <a:gd name="T4" fmla="*/ 4 w 397"/>
                        <a:gd name="T5" fmla="*/ 0 h 3"/>
                        <a:gd name="T6" fmla="*/ 397 w 397"/>
                        <a:gd name="T7" fmla="*/ 0 h 3"/>
                        <a:gd name="T8" fmla="*/ 394 w 397"/>
                        <a:gd name="T9" fmla="*/ 3 h 3"/>
                      </a:gdLst>
                      <a:ahLst/>
                      <a:cxnLst>
                        <a:cxn ang="0">
                          <a:pos x="T0" y="T1"/>
                        </a:cxn>
                        <a:cxn ang="0">
                          <a:pos x="T2" y="T3"/>
                        </a:cxn>
                        <a:cxn ang="0">
                          <a:pos x="T4" y="T5"/>
                        </a:cxn>
                        <a:cxn ang="0">
                          <a:pos x="T6" y="T7"/>
                        </a:cxn>
                        <a:cxn ang="0">
                          <a:pos x="T8" y="T9"/>
                        </a:cxn>
                      </a:cxnLst>
                      <a:rect l="0" t="0" r="r" b="b"/>
                      <a:pathLst>
                        <a:path w="397" h="3">
                          <a:moveTo>
                            <a:pt x="394" y="3"/>
                          </a:moveTo>
                          <a:lnTo>
                            <a:pt x="0" y="3"/>
                          </a:lnTo>
                          <a:lnTo>
                            <a:pt x="4" y="0"/>
                          </a:lnTo>
                          <a:lnTo>
                            <a:pt x="397" y="0"/>
                          </a:lnTo>
                          <a:lnTo>
                            <a:pt x="394" y="3"/>
                          </a:lnTo>
                          <a:close/>
                        </a:path>
                      </a:pathLst>
                    </a:custGeom>
                    <a:solidFill>
                      <a:srgbClr val="6563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16" name="Freeform 706"/>
                    <p:cNvSpPr>
                      <a:spLocks noChangeAspect="1"/>
                    </p:cNvSpPr>
                    <p:nvPr/>
                  </p:nvSpPr>
                  <p:spPr bwMode="auto">
                    <a:xfrm>
                      <a:off x="2238" y="1656"/>
                      <a:ext cx="398" cy="3"/>
                    </a:xfrm>
                    <a:custGeom>
                      <a:avLst/>
                      <a:gdLst>
                        <a:gd name="T0" fmla="*/ 395 w 398"/>
                        <a:gd name="T1" fmla="*/ 3 h 3"/>
                        <a:gd name="T2" fmla="*/ 0 w 398"/>
                        <a:gd name="T3" fmla="*/ 3 h 3"/>
                        <a:gd name="T4" fmla="*/ 4 w 398"/>
                        <a:gd name="T5" fmla="*/ 0 h 3"/>
                        <a:gd name="T6" fmla="*/ 398 w 398"/>
                        <a:gd name="T7" fmla="*/ 0 h 3"/>
                        <a:gd name="T8" fmla="*/ 395 w 398"/>
                        <a:gd name="T9" fmla="*/ 3 h 3"/>
                      </a:gdLst>
                      <a:ahLst/>
                      <a:cxnLst>
                        <a:cxn ang="0">
                          <a:pos x="T0" y="T1"/>
                        </a:cxn>
                        <a:cxn ang="0">
                          <a:pos x="T2" y="T3"/>
                        </a:cxn>
                        <a:cxn ang="0">
                          <a:pos x="T4" y="T5"/>
                        </a:cxn>
                        <a:cxn ang="0">
                          <a:pos x="T6" y="T7"/>
                        </a:cxn>
                        <a:cxn ang="0">
                          <a:pos x="T8" y="T9"/>
                        </a:cxn>
                      </a:cxnLst>
                      <a:rect l="0" t="0" r="r" b="b"/>
                      <a:pathLst>
                        <a:path w="398" h="3">
                          <a:moveTo>
                            <a:pt x="395" y="3"/>
                          </a:moveTo>
                          <a:lnTo>
                            <a:pt x="0" y="3"/>
                          </a:lnTo>
                          <a:lnTo>
                            <a:pt x="4" y="0"/>
                          </a:lnTo>
                          <a:lnTo>
                            <a:pt x="398" y="0"/>
                          </a:lnTo>
                          <a:lnTo>
                            <a:pt x="395" y="3"/>
                          </a:lnTo>
                          <a:close/>
                        </a:path>
                      </a:pathLst>
                    </a:custGeom>
                    <a:solidFill>
                      <a:srgbClr val="6562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17" name="Freeform 707"/>
                    <p:cNvSpPr>
                      <a:spLocks noChangeAspect="1"/>
                    </p:cNvSpPr>
                    <p:nvPr/>
                  </p:nvSpPr>
                  <p:spPr bwMode="auto">
                    <a:xfrm>
                      <a:off x="2241" y="1653"/>
                      <a:ext cx="396" cy="4"/>
                    </a:xfrm>
                    <a:custGeom>
                      <a:avLst/>
                      <a:gdLst>
                        <a:gd name="T0" fmla="*/ 393 w 396"/>
                        <a:gd name="T1" fmla="*/ 4 h 4"/>
                        <a:gd name="T2" fmla="*/ 0 w 396"/>
                        <a:gd name="T3" fmla="*/ 4 h 4"/>
                        <a:gd name="T4" fmla="*/ 4 w 396"/>
                        <a:gd name="T5" fmla="*/ 0 h 4"/>
                        <a:gd name="T6" fmla="*/ 396 w 396"/>
                        <a:gd name="T7" fmla="*/ 0 h 4"/>
                        <a:gd name="T8" fmla="*/ 393 w 396"/>
                        <a:gd name="T9" fmla="*/ 4 h 4"/>
                      </a:gdLst>
                      <a:ahLst/>
                      <a:cxnLst>
                        <a:cxn ang="0">
                          <a:pos x="T0" y="T1"/>
                        </a:cxn>
                        <a:cxn ang="0">
                          <a:pos x="T2" y="T3"/>
                        </a:cxn>
                        <a:cxn ang="0">
                          <a:pos x="T4" y="T5"/>
                        </a:cxn>
                        <a:cxn ang="0">
                          <a:pos x="T6" y="T7"/>
                        </a:cxn>
                        <a:cxn ang="0">
                          <a:pos x="T8" y="T9"/>
                        </a:cxn>
                      </a:cxnLst>
                      <a:rect l="0" t="0" r="r" b="b"/>
                      <a:pathLst>
                        <a:path w="396" h="4">
                          <a:moveTo>
                            <a:pt x="393" y="4"/>
                          </a:moveTo>
                          <a:lnTo>
                            <a:pt x="0" y="4"/>
                          </a:lnTo>
                          <a:lnTo>
                            <a:pt x="4" y="0"/>
                          </a:lnTo>
                          <a:lnTo>
                            <a:pt x="396" y="0"/>
                          </a:lnTo>
                          <a:lnTo>
                            <a:pt x="393" y="4"/>
                          </a:lnTo>
                          <a:close/>
                        </a:path>
                      </a:pathLst>
                    </a:custGeom>
                    <a:solidFill>
                      <a:srgbClr val="6462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18" name="Freeform 708"/>
                    <p:cNvSpPr>
                      <a:spLocks noChangeAspect="1"/>
                    </p:cNvSpPr>
                    <p:nvPr/>
                  </p:nvSpPr>
                  <p:spPr bwMode="auto">
                    <a:xfrm>
                      <a:off x="2242" y="1652"/>
                      <a:ext cx="397" cy="4"/>
                    </a:xfrm>
                    <a:custGeom>
                      <a:avLst/>
                      <a:gdLst>
                        <a:gd name="T0" fmla="*/ 394 w 397"/>
                        <a:gd name="T1" fmla="*/ 4 h 4"/>
                        <a:gd name="T2" fmla="*/ 0 w 397"/>
                        <a:gd name="T3" fmla="*/ 4 h 4"/>
                        <a:gd name="T4" fmla="*/ 5 w 397"/>
                        <a:gd name="T5" fmla="*/ 0 h 4"/>
                        <a:gd name="T6" fmla="*/ 397 w 397"/>
                        <a:gd name="T7" fmla="*/ 0 h 4"/>
                        <a:gd name="T8" fmla="*/ 394 w 397"/>
                        <a:gd name="T9" fmla="*/ 4 h 4"/>
                      </a:gdLst>
                      <a:ahLst/>
                      <a:cxnLst>
                        <a:cxn ang="0">
                          <a:pos x="T0" y="T1"/>
                        </a:cxn>
                        <a:cxn ang="0">
                          <a:pos x="T2" y="T3"/>
                        </a:cxn>
                        <a:cxn ang="0">
                          <a:pos x="T4" y="T5"/>
                        </a:cxn>
                        <a:cxn ang="0">
                          <a:pos x="T6" y="T7"/>
                        </a:cxn>
                        <a:cxn ang="0">
                          <a:pos x="T8" y="T9"/>
                        </a:cxn>
                      </a:cxnLst>
                      <a:rect l="0" t="0" r="r" b="b"/>
                      <a:pathLst>
                        <a:path w="397" h="4">
                          <a:moveTo>
                            <a:pt x="394" y="4"/>
                          </a:moveTo>
                          <a:lnTo>
                            <a:pt x="0" y="4"/>
                          </a:lnTo>
                          <a:lnTo>
                            <a:pt x="5" y="0"/>
                          </a:lnTo>
                          <a:lnTo>
                            <a:pt x="397" y="0"/>
                          </a:lnTo>
                          <a:lnTo>
                            <a:pt x="394" y="4"/>
                          </a:lnTo>
                          <a:close/>
                        </a:path>
                      </a:pathLst>
                    </a:custGeom>
                    <a:solidFill>
                      <a:srgbClr val="6462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19" name="Freeform 709"/>
                    <p:cNvSpPr>
                      <a:spLocks noChangeAspect="1"/>
                    </p:cNvSpPr>
                    <p:nvPr/>
                  </p:nvSpPr>
                  <p:spPr bwMode="auto">
                    <a:xfrm>
                      <a:off x="2245" y="1650"/>
                      <a:ext cx="395" cy="3"/>
                    </a:xfrm>
                    <a:custGeom>
                      <a:avLst/>
                      <a:gdLst>
                        <a:gd name="T0" fmla="*/ 392 w 395"/>
                        <a:gd name="T1" fmla="*/ 3 h 3"/>
                        <a:gd name="T2" fmla="*/ 0 w 395"/>
                        <a:gd name="T3" fmla="*/ 3 h 3"/>
                        <a:gd name="T4" fmla="*/ 3 w 395"/>
                        <a:gd name="T5" fmla="*/ 0 h 3"/>
                        <a:gd name="T6" fmla="*/ 395 w 395"/>
                        <a:gd name="T7" fmla="*/ 0 h 3"/>
                        <a:gd name="T8" fmla="*/ 392 w 395"/>
                        <a:gd name="T9" fmla="*/ 3 h 3"/>
                      </a:gdLst>
                      <a:ahLst/>
                      <a:cxnLst>
                        <a:cxn ang="0">
                          <a:pos x="T0" y="T1"/>
                        </a:cxn>
                        <a:cxn ang="0">
                          <a:pos x="T2" y="T3"/>
                        </a:cxn>
                        <a:cxn ang="0">
                          <a:pos x="T4" y="T5"/>
                        </a:cxn>
                        <a:cxn ang="0">
                          <a:pos x="T6" y="T7"/>
                        </a:cxn>
                        <a:cxn ang="0">
                          <a:pos x="T8" y="T9"/>
                        </a:cxn>
                      </a:cxnLst>
                      <a:rect l="0" t="0" r="r" b="b"/>
                      <a:pathLst>
                        <a:path w="395" h="3">
                          <a:moveTo>
                            <a:pt x="392" y="3"/>
                          </a:moveTo>
                          <a:lnTo>
                            <a:pt x="0" y="3"/>
                          </a:lnTo>
                          <a:lnTo>
                            <a:pt x="3" y="0"/>
                          </a:lnTo>
                          <a:lnTo>
                            <a:pt x="395" y="0"/>
                          </a:lnTo>
                          <a:lnTo>
                            <a:pt x="392" y="3"/>
                          </a:lnTo>
                          <a:close/>
                        </a:path>
                      </a:pathLst>
                    </a:custGeom>
                    <a:solidFill>
                      <a:srgbClr val="6361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20" name="Freeform 710"/>
                    <p:cNvSpPr>
                      <a:spLocks noChangeAspect="1"/>
                    </p:cNvSpPr>
                    <p:nvPr/>
                  </p:nvSpPr>
                  <p:spPr bwMode="auto">
                    <a:xfrm>
                      <a:off x="2247" y="1649"/>
                      <a:ext cx="395" cy="3"/>
                    </a:xfrm>
                    <a:custGeom>
                      <a:avLst/>
                      <a:gdLst>
                        <a:gd name="T0" fmla="*/ 392 w 395"/>
                        <a:gd name="T1" fmla="*/ 3 h 3"/>
                        <a:gd name="T2" fmla="*/ 0 w 395"/>
                        <a:gd name="T3" fmla="*/ 3 h 3"/>
                        <a:gd name="T4" fmla="*/ 4 w 395"/>
                        <a:gd name="T5" fmla="*/ 0 h 3"/>
                        <a:gd name="T6" fmla="*/ 395 w 395"/>
                        <a:gd name="T7" fmla="*/ 0 h 3"/>
                        <a:gd name="T8" fmla="*/ 392 w 395"/>
                        <a:gd name="T9" fmla="*/ 3 h 3"/>
                      </a:gdLst>
                      <a:ahLst/>
                      <a:cxnLst>
                        <a:cxn ang="0">
                          <a:pos x="T0" y="T1"/>
                        </a:cxn>
                        <a:cxn ang="0">
                          <a:pos x="T2" y="T3"/>
                        </a:cxn>
                        <a:cxn ang="0">
                          <a:pos x="T4" y="T5"/>
                        </a:cxn>
                        <a:cxn ang="0">
                          <a:pos x="T6" y="T7"/>
                        </a:cxn>
                        <a:cxn ang="0">
                          <a:pos x="T8" y="T9"/>
                        </a:cxn>
                      </a:cxnLst>
                      <a:rect l="0" t="0" r="r" b="b"/>
                      <a:pathLst>
                        <a:path w="395" h="3">
                          <a:moveTo>
                            <a:pt x="392" y="3"/>
                          </a:moveTo>
                          <a:lnTo>
                            <a:pt x="0" y="3"/>
                          </a:lnTo>
                          <a:lnTo>
                            <a:pt x="4" y="0"/>
                          </a:lnTo>
                          <a:lnTo>
                            <a:pt x="395" y="0"/>
                          </a:lnTo>
                          <a:lnTo>
                            <a:pt x="392" y="3"/>
                          </a:lnTo>
                          <a:close/>
                        </a:path>
                      </a:pathLst>
                    </a:custGeom>
                    <a:solidFill>
                      <a:srgbClr val="6260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21" name="Freeform 711"/>
                    <p:cNvSpPr>
                      <a:spLocks noChangeAspect="1"/>
                    </p:cNvSpPr>
                    <p:nvPr/>
                  </p:nvSpPr>
                  <p:spPr bwMode="auto">
                    <a:xfrm>
                      <a:off x="2248" y="1647"/>
                      <a:ext cx="396" cy="3"/>
                    </a:xfrm>
                    <a:custGeom>
                      <a:avLst/>
                      <a:gdLst>
                        <a:gd name="T0" fmla="*/ 392 w 396"/>
                        <a:gd name="T1" fmla="*/ 3 h 3"/>
                        <a:gd name="T2" fmla="*/ 0 w 396"/>
                        <a:gd name="T3" fmla="*/ 3 h 3"/>
                        <a:gd name="T4" fmla="*/ 4 w 396"/>
                        <a:gd name="T5" fmla="*/ 0 h 3"/>
                        <a:gd name="T6" fmla="*/ 396 w 396"/>
                        <a:gd name="T7" fmla="*/ 0 h 3"/>
                        <a:gd name="T8" fmla="*/ 392 w 396"/>
                        <a:gd name="T9" fmla="*/ 3 h 3"/>
                      </a:gdLst>
                      <a:ahLst/>
                      <a:cxnLst>
                        <a:cxn ang="0">
                          <a:pos x="T0" y="T1"/>
                        </a:cxn>
                        <a:cxn ang="0">
                          <a:pos x="T2" y="T3"/>
                        </a:cxn>
                        <a:cxn ang="0">
                          <a:pos x="T4" y="T5"/>
                        </a:cxn>
                        <a:cxn ang="0">
                          <a:pos x="T6" y="T7"/>
                        </a:cxn>
                        <a:cxn ang="0">
                          <a:pos x="T8" y="T9"/>
                        </a:cxn>
                      </a:cxnLst>
                      <a:rect l="0" t="0" r="r" b="b"/>
                      <a:pathLst>
                        <a:path w="396" h="3">
                          <a:moveTo>
                            <a:pt x="392" y="3"/>
                          </a:moveTo>
                          <a:lnTo>
                            <a:pt x="0" y="3"/>
                          </a:lnTo>
                          <a:lnTo>
                            <a:pt x="4" y="0"/>
                          </a:lnTo>
                          <a:lnTo>
                            <a:pt x="396" y="0"/>
                          </a:lnTo>
                          <a:lnTo>
                            <a:pt x="392" y="3"/>
                          </a:lnTo>
                          <a:close/>
                        </a:path>
                      </a:pathLst>
                    </a:custGeom>
                    <a:solidFill>
                      <a:srgbClr val="625F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22" name="Freeform 712"/>
                    <p:cNvSpPr>
                      <a:spLocks noChangeAspect="1"/>
                    </p:cNvSpPr>
                    <p:nvPr/>
                  </p:nvSpPr>
                  <p:spPr bwMode="auto">
                    <a:xfrm>
                      <a:off x="2251" y="1646"/>
                      <a:ext cx="395" cy="3"/>
                    </a:xfrm>
                    <a:custGeom>
                      <a:avLst/>
                      <a:gdLst>
                        <a:gd name="T0" fmla="*/ 391 w 395"/>
                        <a:gd name="T1" fmla="*/ 3 h 3"/>
                        <a:gd name="T2" fmla="*/ 0 w 395"/>
                        <a:gd name="T3" fmla="*/ 3 h 3"/>
                        <a:gd name="T4" fmla="*/ 3 w 395"/>
                        <a:gd name="T5" fmla="*/ 0 h 3"/>
                        <a:gd name="T6" fmla="*/ 395 w 395"/>
                        <a:gd name="T7" fmla="*/ 0 h 3"/>
                        <a:gd name="T8" fmla="*/ 391 w 395"/>
                        <a:gd name="T9" fmla="*/ 3 h 3"/>
                      </a:gdLst>
                      <a:ahLst/>
                      <a:cxnLst>
                        <a:cxn ang="0">
                          <a:pos x="T0" y="T1"/>
                        </a:cxn>
                        <a:cxn ang="0">
                          <a:pos x="T2" y="T3"/>
                        </a:cxn>
                        <a:cxn ang="0">
                          <a:pos x="T4" y="T5"/>
                        </a:cxn>
                        <a:cxn ang="0">
                          <a:pos x="T6" y="T7"/>
                        </a:cxn>
                        <a:cxn ang="0">
                          <a:pos x="T8" y="T9"/>
                        </a:cxn>
                      </a:cxnLst>
                      <a:rect l="0" t="0" r="r" b="b"/>
                      <a:pathLst>
                        <a:path w="395" h="3">
                          <a:moveTo>
                            <a:pt x="391" y="3"/>
                          </a:moveTo>
                          <a:lnTo>
                            <a:pt x="0" y="3"/>
                          </a:lnTo>
                          <a:lnTo>
                            <a:pt x="3" y="0"/>
                          </a:lnTo>
                          <a:lnTo>
                            <a:pt x="395" y="0"/>
                          </a:lnTo>
                          <a:lnTo>
                            <a:pt x="391" y="3"/>
                          </a:lnTo>
                          <a:close/>
                        </a:path>
                      </a:pathLst>
                    </a:custGeom>
                    <a:solidFill>
                      <a:srgbClr val="615E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23" name="Freeform 713"/>
                    <p:cNvSpPr>
                      <a:spLocks noChangeAspect="1"/>
                    </p:cNvSpPr>
                    <p:nvPr/>
                  </p:nvSpPr>
                  <p:spPr bwMode="auto">
                    <a:xfrm>
                      <a:off x="2252" y="1643"/>
                      <a:ext cx="395" cy="4"/>
                    </a:xfrm>
                    <a:custGeom>
                      <a:avLst/>
                      <a:gdLst>
                        <a:gd name="T0" fmla="*/ 392 w 395"/>
                        <a:gd name="T1" fmla="*/ 4 h 4"/>
                        <a:gd name="T2" fmla="*/ 0 w 395"/>
                        <a:gd name="T3" fmla="*/ 4 h 4"/>
                        <a:gd name="T4" fmla="*/ 5 w 395"/>
                        <a:gd name="T5" fmla="*/ 0 h 4"/>
                        <a:gd name="T6" fmla="*/ 395 w 395"/>
                        <a:gd name="T7" fmla="*/ 0 h 4"/>
                        <a:gd name="T8" fmla="*/ 392 w 395"/>
                        <a:gd name="T9" fmla="*/ 4 h 4"/>
                      </a:gdLst>
                      <a:ahLst/>
                      <a:cxnLst>
                        <a:cxn ang="0">
                          <a:pos x="T0" y="T1"/>
                        </a:cxn>
                        <a:cxn ang="0">
                          <a:pos x="T2" y="T3"/>
                        </a:cxn>
                        <a:cxn ang="0">
                          <a:pos x="T4" y="T5"/>
                        </a:cxn>
                        <a:cxn ang="0">
                          <a:pos x="T6" y="T7"/>
                        </a:cxn>
                        <a:cxn ang="0">
                          <a:pos x="T8" y="T9"/>
                        </a:cxn>
                      </a:cxnLst>
                      <a:rect l="0" t="0" r="r" b="b"/>
                      <a:pathLst>
                        <a:path w="395" h="4">
                          <a:moveTo>
                            <a:pt x="392" y="4"/>
                          </a:moveTo>
                          <a:lnTo>
                            <a:pt x="0" y="4"/>
                          </a:lnTo>
                          <a:lnTo>
                            <a:pt x="5" y="0"/>
                          </a:lnTo>
                          <a:lnTo>
                            <a:pt x="395" y="0"/>
                          </a:lnTo>
                          <a:lnTo>
                            <a:pt x="392" y="4"/>
                          </a:lnTo>
                          <a:close/>
                        </a:path>
                      </a:pathLst>
                    </a:custGeom>
                    <a:solidFill>
                      <a:srgbClr val="605E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24" name="Freeform 714"/>
                    <p:cNvSpPr>
                      <a:spLocks noChangeAspect="1"/>
                    </p:cNvSpPr>
                    <p:nvPr/>
                  </p:nvSpPr>
                  <p:spPr bwMode="auto">
                    <a:xfrm>
                      <a:off x="2254" y="1642"/>
                      <a:ext cx="395" cy="4"/>
                    </a:xfrm>
                    <a:custGeom>
                      <a:avLst/>
                      <a:gdLst>
                        <a:gd name="T0" fmla="*/ 392 w 395"/>
                        <a:gd name="T1" fmla="*/ 4 h 4"/>
                        <a:gd name="T2" fmla="*/ 0 w 395"/>
                        <a:gd name="T3" fmla="*/ 4 h 4"/>
                        <a:gd name="T4" fmla="*/ 4 w 395"/>
                        <a:gd name="T5" fmla="*/ 0 h 4"/>
                        <a:gd name="T6" fmla="*/ 395 w 395"/>
                        <a:gd name="T7" fmla="*/ 0 h 4"/>
                        <a:gd name="T8" fmla="*/ 392 w 395"/>
                        <a:gd name="T9" fmla="*/ 4 h 4"/>
                      </a:gdLst>
                      <a:ahLst/>
                      <a:cxnLst>
                        <a:cxn ang="0">
                          <a:pos x="T0" y="T1"/>
                        </a:cxn>
                        <a:cxn ang="0">
                          <a:pos x="T2" y="T3"/>
                        </a:cxn>
                        <a:cxn ang="0">
                          <a:pos x="T4" y="T5"/>
                        </a:cxn>
                        <a:cxn ang="0">
                          <a:pos x="T6" y="T7"/>
                        </a:cxn>
                        <a:cxn ang="0">
                          <a:pos x="T8" y="T9"/>
                        </a:cxn>
                      </a:cxnLst>
                      <a:rect l="0" t="0" r="r" b="b"/>
                      <a:pathLst>
                        <a:path w="395" h="4">
                          <a:moveTo>
                            <a:pt x="392" y="4"/>
                          </a:moveTo>
                          <a:lnTo>
                            <a:pt x="0" y="4"/>
                          </a:lnTo>
                          <a:lnTo>
                            <a:pt x="4" y="0"/>
                          </a:lnTo>
                          <a:lnTo>
                            <a:pt x="395" y="0"/>
                          </a:lnTo>
                          <a:lnTo>
                            <a:pt x="392" y="4"/>
                          </a:lnTo>
                          <a:close/>
                        </a:path>
                      </a:pathLst>
                    </a:custGeom>
                    <a:solidFill>
                      <a:srgbClr val="5F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25" name="Freeform 715"/>
                    <p:cNvSpPr>
                      <a:spLocks noChangeAspect="1"/>
                    </p:cNvSpPr>
                    <p:nvPr/>
                  </p:nvSpPr>
                  <p:spPr bwMode="auto">
                    <a:xfrm>
                      <a:off x="2257" y="1640"/>
                      <a:ext cx="393" cy="3"/>
                    </a:xfrm>
                    <a:custGeom>
                      <a:avLst/>
                      <a:gdLst>
                        <a:gd name="T0" fmla="*/ 390 w 393"/>
                        <a:gd name="T1" fmla="*/ 3 h 3"/>
                        <a:gd name="T2" fmla="*/ 0 w 393"/>
                        <a:gd name="T3" fmla="*/ 3 h 3"/>
                        <a:gd name="T4" fmla="*/ 4 w 393"/>
                        <a:gd name="T5" fmla="*/ 0 h 3"/>
                        <a:gd name="T6" fmla="*/ 393 w 393"/>
                        <a:gd name="T7" fmla="*/ 0 h 3"/>
                        <a:gd name="T8" fmla="*/ 390 w 393"/>
                        <a:gd name="T9" fmla="*/ 3 h 3"/>
                      </a:gdLst>
                      <a:ahLst/>
                      <a:cxnLst>
                        <a:cxn ang="0">
                          <a:pos x="T0" y="T1"/>
                        </a:cxn>
                        <a:cxn ang="0">
                          <a:pos x="T2" y="T3"/>
                        </a:cxn>
                        <a:cxn ang="0">
                          <a:pos x="T4" y="T5"/>
                        </a:cxn>
                        <a:cxn ang="0">
                          <a:pos x="T6" y="T7"/>
                        </a:cxn>
                        <a:cxn ang="0">
                          <a:pos x="T8" y="T9"/>
                        </a:cxn>
                      </a:cxnLst>
                      <a:rect l="0" t="0" r="r" b="b"/>
                      <a:pathLst>
                        <a:path w="393" h="3">
                          <a:moveTo>
                            <a:pt x="390" y="3"/>
                          </a:moveTo>
                          <a:lnTo>
                            <a:pt x="0" y="3"/>
                          </a:lnTo>
                          <a:lnTo>
                            <a:pt x="4" y="0"/>
                          </a:lnTo>
                          <a:lnTo>
                            <a:pt x="393" y="0"/>
                          </a:lnTo>
                          <a:lnTo>
                            <a:pt x="390" y="3"/>
                          </a:lnTo>
                          <a:close/>
                        </a:path>
                      </a:pathLst>
                    </a:custGeom>
                    <a:solidFill>
                      <a:srgbClr val="5E5C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26" name="Freeform 716"/>
                    <p:cNvSpPr>
                      <a:spLocks noChangeAspect="1"/>
                    </p:cNvSpPr>
                    <p:nvPr/>
                  </p:nvSpPr>
                  <p:spPr bwMode="auto">
                    <a:xfrm>
                      <a:off x="2258" y="1639"/>
                      <a:ext cx="394" cy="3"/>
                    </a:xfrm>
                    <a:custGeom>
                      <a:avLst/>
                      <a:gdLst>
                        <a:gd name="T0" fmla="*/ 391 w 394"/>
                        <a:gd name="T1" fmla="*/ 3 h 3"/>
                        <a:gd name="T2" fmla="*/ 0 w 394"/>
                        <a:gd name="T3" fmla="*/ 3 h 3"/>
                        <a:gd name="T4" fmla="*/ 5 w 394"/>
                        <a:gd name="T5" fmla="*/ 0 h 3"/>
                        <a:gd name="T6" fmla="*/ 394 w 394"/>
                        <a:gd name="T7" fmla="*/ 0 h 3"/>
                        <a:gd name="T8" fmla="*/ 391 w 394"/>
                        <a:gd name="T9" fmla="*/ 3 h 3"/>
                      </a:gdLst>
                      <a:ahLst/>
                      <a:cxnLst>
                        <a:cxn ang="0">
                          <a:pos x="T0" y="T1"/>
                        </a:cxn>
                        <a:cxn ang="0">
                          <a:pos x="T2" y="T3"/>
                        </a:cxn>
                        <a:cxn ang="0">
                          <a:pos x="T4" y="T5"/>
                        </a:cxn>
                        <a:cxn ang="0">
                          <a:pos x="T6" y="T7"/>
                        </a:cxn>
                        <a:cxn ang="0">
                          <a:pos x="T8" y="T9"/>
                        </a:cxn>
                      </a:cxnLst>
                      <a:rect l="0" t="0" r="r" b="b"/>
                      <a:pathLst>
                        <a:path w="394" h="3">
                          <a:moveTo>
                            <a:pt x="391" y="3"/>
                          </a:moveTo>
                          <a:lnTo>
                            <a:pt x="0" y="3"/>
                          </a:lnTo>
                          <a:lnTo>
                            <a:pt x="5" y="0"/>
                          </a:lnTo>
                          <a:lnTo>
                            <a:pt x="394" y="0"/>
                          </a:lnTo>
                          <a:lnTo>
                            <a:pt x="391" y="3"/>
                          </a:lnTo>
                          <a:close/>
                        </a:path>
                      </a:pathLst>
                    </a:custGeom>
                    <a:solidFill>
                      <a:srgbClr val="5E5C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27" name="Freeform 717"/>
                    <p:cNvSpPr>
                      <a:spLocks noChangeAspect="1"/>
                    </p:cNvSpPr>
                    <p:nvPr/>
                  </p:nvSpPr>
                  <p:spPr bwMode="auto">
                    <a:xfrm>
                      <a:off x="2261" y="1637"/>
                      <a:ext cx="392" cy="3"/>
                    </a:xfrm>
                    <a:custGeom>
                      <a:avLst/>
                      <a:gdLst>
                        <a:gd name="T0" fmla="*/ 389 w 392"/>
                        <a:gd name="T1" fmla="*/ 3 h 3"/>
                        <a:gd name="T2" fmla="*/ 0 w 392"/>
                        <a:gd name="T3" fmla="*/ 3 h 3"/>
                        <a:gd name="T4" fmla="*/ 3 w 392"/>
                        <a:gd name="T5" fmla="*/ 0 h 3"/>
                        <a:gd name="T6" fmla="*/ 392 w 392"/>
                        <a:gd name="T7" fmla="*/ 0 h 3"/>
                        <a:gd name="T8" fmla="*/ 389 w 392"/>
                        <a:gd name="T9" fmla="*/ 3 h 3"/>
                      </a:gdLst>
                      <a:ahLst/>
                      <a:cxnLst>
                        <a:cxn ang="0">
                          <a:pos x="T0" y="T1"/>
                        </a:cxn>
                        <a:cxn ang="0">
                          <a:pos x="T2" y="T3"/>
                        </a:cxn>
                        <a:cxn ang="0">
                          <a:pos x="T4" y="T5"/>
                        </a:cxn>
                        <a:cxn ang="0">
                          <a:pos x="T6" y="T7"/>
                        </a:cxn>
                        <a:cxn ang="0">
                          <a:pos x="T8" y="T9"/>
                        </a:cxn>
                      </a:cxnLst>
                      <a:rect l="0" t="0" r="r" b="b"/>
                      <a:pathLst>
                        <a:path w="392" h="3">
                          <a:moveTo>
                            <a:pt x="389" y="3"/>
                          </a:moveTo>
                          <a:lnTo>
                            <a:pt x="0" y="3"/>
                          </a:lnTo>
                          <a:lnTo>
                            <a:pt x="3" y="0"/>
                          </a:lnTo>
                          <a:lnTo>
                            <a:pt x="392" y="0"/>
                          </a:lnTo>
                          <a:lnTo>
                            <a:pt x="389" y="3"/>
                          </a:lnTo>
                          <a:close/>
                        </a:path>
                      </a:pathLst>
                    </a:custGeom>
                    <a:solidFill>
                      <a:srgbClr val="5D5B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28" name="Freeform 718"/>
                    <p:cNvSpPr>
                      <a:spLocks noChangeAspect="1"/>
                    </p:cNvSpPr>
                    <p:nvPr/>
                  </p:nvSpPr>
                  <p:spPr bwMode="auto">
                    <a:xfrm>
                      <a:off x="2263" y="1636"/>
                      <a:ext cx="393" cy="3"/>
                    </a:xfrm>
                    <a:custGeom>
                      <a:avLst/>
                      <a:gdLst>
                        <a:gd name="T0" fmla="*/ 389 w 393"/>
                        <a:gd name="T1" fmla="*/ 3 h 3"/>
                        <a:gd name="T2" fmla="*/ 0 w 393"/>
                        <a:gd name="T3" fmla="*/ 3 h 3"/>
                        <a:gd name="T4" fmla="*/ 4 w 393"/>
                        <a:gd name="T5" fmla="*/ 0 h 3"/>
                        <a:gd name="T6" fmla="*/ 393 w 393"/>
                        <a:gd name="T7" fmla="*/ 0 h 3"/>
                        <a:gd name="T8" fmla="*/ 389 w 393"/>
                        <a:gd name="T9" fmla="*/ 3 h 3"/>
                      </a:gdLst>
                      <a:ahLst/>
                      <a:cxnLst>
                        <a:cxn ang="0">
                          <a:pos x="T0" y="T1"/>
                        </a:cxn>
                        <a:cxn ang="0">
                          <a:pos x="T2" y="T3"/>
                        </a:cxn>
                        <a:cxn ang="0">
                          <a:pos x="T4" y="T5"/>
                        </a:cxn>
                        <a:cxn ang="0">
                          <a:pos x="T6" y="T7"/>
                        </a:cxn>
                        <a:cxn ang="0">
                          <a:pos x="T8" y="T9"/>
                        </a:cxn>
                      </a:cxnLst>
                      <a:rect l="0" t="0" r="r" b="b"/>
                      <a:pathLst>
                        <a:path w="393" h="3">
                          <a:moveTo>
                            <a:pt x="389" y="3"/>
                          </a:moveTo>
                          <a:lnTo>
                            <a:pt x="0" y="3"/>
                          </a:lnTo>
                          <a:lnTo>
                            <a:pt x="4" y="0"/>
                          </a:lnTo>
                          <a:lnTo>
                            <a:pt x="393" y="0"/>
                          </a:lnTo>
                          <a:lnTo>
                            <a:pt x="389" y="3"/>
                          </a:lnTo>
                          <a:close/>
                        </a:path>
                      </a:pathLst>
                    </a:custGeom>
                    <a:solidFill>
                      <a:srgbClr val="5D5A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29" name="Freeform 719"/>
                    <p:cNvSpPr>
                      <a:spLocks noChangeAspect="1"/>
                    </p:cNvSpPr>
                    <p:nvPr/>
                  </p:nvSpPr>
                  <p:spPr bwMode="auto">
                    <a:xfrm>
                      <a:off x="2264" y="1634"/>
                      <a:ext cx="393" cy="3"/>
                    </a:xfrm>
                    <a:custGeom>
                      <a:avLst/>
                      <a:gdLst>
                        <a:gd name="T0" fmla="*/ 389 w 393"/>
                        <a:gd name="T1" fmla="*/ 3 h 3"/>
                        <a:gd name="T2" fmla="*/ 0 w 393"/>
                        <a:gd name="T3" fmla="*/ 3 h 3"/>
                        <a:gd name="T4" fmla="*/ 4 w 393"/>
                        <a:gd name="T5" fmla="*/ 0 h 3"/>
                        <a:gd name="T6" fmla="*/ 393 w 393"/>
                        <a:gd name="T7" fmla="*/ 0 h 3"/>
                        <a:gd name="T8" fmla="*/ 389 w 393"/>
                        <a:gd name="T9" fmla="*/ 3 h 3"/>
                      </a:gdLst>
                      <a:ahLst/>
                      <a:cxnLst>
                        <a:cxn ang="0">
                          <a:pos x="T0" y="T1"/>
                        </a:cxn>
                        <a:cxn ang="0">
                          <a:pos x="T2" y="T3"/>
                        </a:cxn>
                        <a:cxn ang="0">
                          <a:pos x="T4" y="T5"/>
                        </a:cxn>
                        <a:cxn ang="0">
                          <a:pos x="T6" y="T7"/>
                        </a:cxn>
                        <a:cxn ang="0">
                          <a:pos x="T8" y="T9"/>
                        </a:cxn>
                      </a:cxnLst>
                      <a:rect l="0" t="0" r="r" b="b"/>
                      <a:pathLst>
                        <a:path w="393" h="3">
                          <a:moveTo>
                            <a:pt x="389" y="3"/>
                          </a:moveTo>
                          <a:lnTo>
                            <a:pt x="0" y="3"/>
                          </a:lnTo>
                          <a:lnTo>
                            <a:pt x="4" y="0"/>
                          </a:lnTo>
                          <a:lnTo>
                            <a:pt x="393" y="0"/>
                          </a:lnTo>
                          <a:lnTo>
                            <a:pt x="389" y="3"/>
                          </a:lnTo>
                          <a:close/>
                        </a:path>
                      </a:pathLst>
                    </a:custGeom>
                    <a:solidFill>
                      <a:srgbClr val="5C5A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30" name="Freeform 720"/>
                    <p:cNvSpPr>
                      <a:spLocks noChangeAspect="1"/>
                    </p:cNvSpPr>
                    <p:nvPr/>
                  </p:nvSpPr>
                  <p:spPr bwMode="auto">
                    <a:xfrm>
                      <a:off x="2267" y="1631"/>
                      <a:ext cx="392" cy="5"/>
                    </a:xfrm>
                    <a:custGeom>
                      <a:avLst/>
                      <a:gdLst>
                        <a:gd name="T0" fmla="*/ 389 w 392"/>
                        <a:gd name="T1" fmla="*/ 5 h 5"/>
                        <a:gd name="T2" fmla="*/ 0 w 392"/>
                        <a:gd name="T3" fmla="*/ 5 h 5"/>
                        <a:gd name="T4" fmla="*/ 3 w 392"/>
                        <a:gd name="T5" fmla="*/ 0 h 5"/>
                        <a:gd name="T6" fmla="*/ 392 w 392"/>
                        <a:gd name="T7" fmla="*/ 0 h 5"/>
                        <a:gd name="T8" fmla="*/ 389 w 392"/>
                        <a:gd name="T9" fmla="*/ 5 h 5"/>
                      </a:gdLst>
                      <a:ahLst/>
                      <a:cxnLst>
                        <a:cxn ang="0">
                          <a:pos x="T0" y="T1"/>
                        </a:cxn>
                        <a:cxn ang="0">
                          <a:pos x="T2" y="T3"/>
                        </a:cxn>
                        <a:cxn ang="0">
                          <a:pos x="T4" y="T5"/>
                        </a:cxn>
                        <a:cxn ang="0">
                          <a:pos x="T6" y="T7"/>
                        </a:cxn>
                        <a:cxn ang="0">
                          <a:pos x="T8" y="T9"/>
                        </a:cxn>
                      </a:cxnLst>
                      <a:rect l="0" t="0" r="r" b="b"/>
                      <a:pathLst>
                        <a:path w="392" h="5">
                          <a:moveTo>
                            <a:pt x="389" y="5"/>
                          </a:moveTo>
                          <a:lnTo>
                            <a:pt x="0" y="5"/>
                          </a:lnTo>
                          <a:lnTo>
                            <a:pt x="3" y="0"/>
                          </a:lnTo>
                          <a:lnTo>
                            <a:pt x="392" y="0"/>
                          </a:lnTo>
                          <a:lnTo>
                            <a:pt x="389" y="5"/>
                          </a:lnTo>
                          <a:close/>
                        </a:path>
                      </a:pathLst>
                    </a:custGeom>
                    <a:solidFill>
                      <a:srgbClr val="5C59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31" name="Freeform 721"/>
                    <p:cNvSpPr>
                      <a:spLocks noChangeAspect="1"/>
                    </p:cNvSpPr>
                    <p:nvPr/>
                  </p:nvSpPr>
                  <p:spPr bwMode="auto">
                    <a:xfrm>
                      <a:off x="2268" y="1630"/>
                      <a:ext cx="392" cy="4"/>
                    </a:xfrm>
                    <a:custGeom>
                      <a:avLst/>
                      <a:gdLst>
                        <a:gd name="T0" fmla="*/ 389 w 392"/>
                        <a:gd name="T1" fmla="*/ 4 h 4"/>
                        <a:gd name="T2" fmla="*/ 0 w 392"/>
                        <a:gd name="T3" fmla="*/ 4 h 4"/>
                        <a:gd name="T4" fmla="*/ 5 w 392"/>
                        <a:gd name="T5" fmla="*/ 0 h 4"/>
                        <a:gd name="T6" fmla="*/ 392 w 392"/>
                        <a:gd name="T7" fmla="*/ 0 h 4"/>
                        <a:gd name="T8" fmla="*/ 389 w 392"/>
                        <a:gd name="T9" fmla="*/ 4 h 4"/>
                      </a:gdLst>
                      <a:ahLst/>
                      <a:cxnLst>
                        <a:cxn ang="0">
                          <a:pos x="T0" y="T1"/>
                        </a:cxn>
                        <a:cxn ang="0">
                          <a:pos x="T2" y="T3"/>
                        </a:cxn>
                        <a:cxn ang="0">
                          <a:pos x="T4" y="T5"/>
                        </a:cxn>
                        <a:cxn ang="0">
                          <a:pos x="T6" y="T7"/>
                        </a:cxn>
                        <a:cxn ang="0">
                          <a:pos x="T8" y="T9"/>
                        </a:cxn>
                      </a:cxnLst>
                      <a:rect l="0" t="0" r="r" b="b"/>
                      <a:pathLst>
                        <a:path w="392" h="4">
                          <a:moveTo>
                            <a:pt x="389" y="4"/>
                          </a:moveTo>
                          <a:lnTo>
                            <a:pt x="0" y="4"/>
                          </a:lnTo>
                          <a:lnTo>
                            <a:pt x="5" y="0"/>
                          </a:lnTo>
                          <a:lnTo>
                            <a:pt x="392" y="0"/>
                          </a:lnTo>
                          <a:lnTo>
                            <a:pt x="389" y="4"/>
                          </a:lnTo>
                          <a:close/>
                        </a:path>
                      </a:pathLst>
                    </a:custGeom>
                    <a:solidFill>
                      <a:srgbClr val="5B5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32" name="Freeform 722"/>
                    <p:cNvSpPr>
                      <a:spLocks noChangeAspect="1"/>
                    </p:cNvSpPr>
                    <p:nvPr/>
                  </p:nvSpPr>
                  <p:spPr bwMode="auto">
                    <a:xfrm>
                      <a:off x="2270" y="1629"/>
                      <a:ext cx="392" cy="2"/>
                    </a:xfrm>
                    <a:custGeom>
                      <a:avLst/>
                      <a:gdLst>
                        <a:gd name="T0" fmla="*/ 389 w 392"/>
                        <a:gd name="T1" fmla="*/ 2 h 2"/>
                        <a:gd name="T2" fmla="*/ 0 w 392"/>
                        <a:gd name="T3" fmla="*/ 2 h 2"/>
                        <a:gd name="T4" fmla="*/ 4 w 392"/>
                        <a:gd name="T5" fmla="*/ 0 h 2"/>
                        <a:gd name="T6" fmla="*/ 392 w 392"/>
                        <a:gd name="T7" fmla="*/ 0 h 2"/>
                        <a:gd name="T8" fmla="*/ 389 w 392"/>
                        <a:gd name="T9" fmla="*/ 2 h 2"/>
                      </a:gdLst>
                      <a:ahLst/>
                      <a:cxnLst>
                        <a:cxn ang="0">
                          <a:pos x="T0" y="T1"/>
                        </a:cxn>
                        <a:cxn ang="0">
                          <a:pos x="T2" y="T3"/>
                        </a:cxn>
                        <a:cxn ang="0">
                          <a:pos x="T4" y="T5"/>
                        </a:cxn>
                        <a:cxn ang="0">
                          <a:pos x="T6" y="T7"/>
                        </a:cxn>
                        <a:cxn ang="0">
                          <a:pos x="T8" y="T9"/>
                        </a:cxn>
                      </a:cxnLst>
                      <a:rect l="0" t="0" r="r" b="b"/>
                      <a:pathLst>
                        <a:path w="392" h="2">
                          <a:moveTo>
                            <a:pt x="389" y="2"/>
                          </a:moveTo>
                          <a:lnTo>
                            <a:pt x="0" y="2"/>
                          </a:lnTo>
                          <a:lnTo>
                            <a:pt x="4" y="0"/>
                          </a:lnTo>
                          <a:lnTo>
                            <a:pt x="392" y="0"/>
                          </a:lnTo>
                          <a:lnTo>
                            <a:pt x="389" y="2"/>
                          </a:lnTo>
                          <a:close/>
                        </a:path>
                      </a:pathLst>
                    </a:custGeom>
                    <a:solidFill>
                      <a:srgbClr val="5A58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33" name="Freeform 723"/>
                    <p:cNvSpPr>
                      <a:spLocks noChangeAspect="1"/>
                    </p:cNvSpPr>
                    <p:nvPr/>
                  </p:nvSpPr>
                  <p:spPr bwMode="auto">
                    <a:xfrm>
                      <a:off x="2273" y="1627"/>
                      <a:ext cx="390" cy="3"/>
                    </a:xfrm>
                    <a:custGeom>
                      <a:avLst/>
                      <a:gdLst>
                        <a:gd name="T0" fmla="*/ 387 w 390"/>
                        <a:gd name="T1" fmla="*/ 3 h 3"/>
                        <a:gd name="T2" fmla="*/ 0 w 390"/>
                        <a:gd name="T3" fmla="*/ 3 h 3"/>
                        <a:gd name="T4" fmla="*/ 4 w 390"/>
                        <a:gd name="T5" fmla="*/ 0 h 3"/>
                        <a:gd name="T6" fmla="*/ 390 w 390"/>
                        <a:gd name="T7" fmla="*/ 0 h 3"/>
                        <a:gd name="T8" fmla="*/ 387 w 390"/>
                        <a:gd name="T9" fmla="*/ 3 h 3"/>
                      </a:gdLst>
                      <a:ahLst/>
                      <a:cxnLst>
                        <a:cxn ang="0">
                          <a:pos x="T0" y="T1"/>
                        </a:cxn>
                        <a:cxn ang="0">
                          <a:pos x="T2" y="T3"/>
                        </a:cxn>
                        <a:cxn ang="0">
                          <a:pos x="T4" y="T5"/>
                        </a:cxn>
                        <a:cxn ang="0">
                          <a:pos x="T6" y="T7"/>
                        </a:cxn>
                        <a:cxn ang="0">
                          <a:pos x="T8" y="T9"/>
                        </a:cxn>
                      </a:cxnLst>
                      <a:rect l="0" t="0" r="r" b="b"/>
                      <a:pathLst>
                        <a:path w="390" h="3">
                          <a:moveTo>
                            <a:pt x="387" y="3"/>
                          </a:moveTo>
                          <a:lnTo>
                            <a:pt x="0" y="3"/>
                          </a:lnTo>
                          <a:lnTo>
                            <a:pt x="4" y="0"/>
                          </a:lnTo>
                          <a:lnTo>
                            <a:pt x="390" y="0"/>
                          </a:lnTo>
                          <a:lnTo>
                            <a:pt x="387" y="3"/>
                          </a:lnTo>
                          <a:close/>
                        </a:path>
                      </a:pathLst>
                    </a:custGeom>
                    <a:solidFill>
                      <a:srgbClr val="5A58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34" name="Freeform 724"/>
                    <p:cNvSpPr>
                      <a:spLocks noChangeAspect="1"/>
                    </p:cNvSpPr>
                    <p:nvPr/>
                  </p:nvSpPr>
                  <p:spPr bwMode="auto">
                    <a:xfrm>
                      <a:off x="2274" y="1626"/>
                      <a:ext cx="391" cy="3"/>
                    </a:xfrm>
                    <a:custGeom>
                      <a:avLst/>
                      <a:gdLst>
                        <a:gd name="T0" fmla="*/ 388 w 391"/>
                        <a:gd name="T1" fmla="*/ 3 h 3"/>
                        <a:gd name="T2" fmla="*/ 0 w 391"/>
                        <a:gd name="T3" fmla="*/ 3 h 3"/>
                        <a:gd name="T4" fmla="*/ 4 w 391"/>
                        <a:gd name="T5" fmla="*/ 0 h 3"/>
                        <a:gd name="T6" fmla="*/ 391 w 391"/>
                        <a:gd name="T7" fmla="*/ 0 h 3"/>
                        <a:gd name="T8" fmla="*/ 388 w 391"/>
                        <a:gd name="T9" fmla="*/ 3 h 3"/>
                      </a:gdLst>
                      <a:ahLst/>
                      <a:cxnLst>
                        <a:cxn ang="0">
                          <a:pos x="T0" y="T1"/>
                        </a:cxn>
                        <a:cxn ang="0">
                          <a:pos x="T2" y="T3"/>
                        </a:cxn>
                        <a:cxn ang="0">
                          <a:pos x="T4" y="T5"/>
                        </a:cxn>
                        <a:cxn ang="0">
                          <a:pos x="T6" y="T7"/>
                        </a:cxn>
                        <a:cxn ang="0">
                          <a:pos x="T8" y="T9"/>
                        </a:cxn>
                      </a:cxnLst>
                      <a:rect l="0" t="0" r="r" b="b"/>
                      <a:pathLst>
                        <a:path w="391" h="3">
                          <a:moveTo>
                            <a:pt x="388" y="3"/>
                          </a:moveTo>
                          <a:lnTo>
                            <a:pt x="0" y="3"/>
                          </a:lnTo>
                          <a:lnTo>
                            <a:pt x="4" y="0"/>
                          </a:lnTo>
                          <a:lnTo>
                            <a:pt x="391" y="0"/>
                          </a:lnTo>
                          <a:lnTo>
                            <a:pt x="388" y="3"/>
                          </a:lnTo>
                          <a:close/>
                        </a:path>
                      </a:pathLst>
                    </a:custGeom>
                    <a:solidFill>
                      <a:srgbClr val="5A57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35" name="Freeform 725"/>
                    <p:cNvSpPr>
                      <a:spLocks noChangeAspect="1"/>
                    </p:cNvSpPr>
                    <p:nvPr/>
                  </p:nvSpPr>
                  <p:spPr bwMode="auto">
                    <a:xfrm>
                      <a:off x="2277" y="1624"/>
                      <a:ext cx="390" cy="3"/>
                    </a:xfrm>
                    <a:custGeom>
                      <a:avLst/>
                      <a:gdLst>
                        <a:gd name="T0" fmla="*/ 386 w 390"/>
                        <a:gd name="T1" fmla="*/ 3 h 3"/>
                        <a:gd name="T2" fmla="*/ 0 w 390"/>
                        <a:gd name="T3" fmla="*/ 3 h 3"/>
                        <a:gd name="T4" fmla="*/ 3 w 390"/>
                        <a:gd name="T5" fmla="*/ 0 h 3"/>
                        <a:gd name="T6" fmla="*/ 390 w 390"/>
                        <a:gd name="T7" fmla="*/ 0 h 3"/>
                        <a:gd name="T8" fmla="*/ 386 w 390"/>
                        <a:gd name="T9" fmla="*/ 3 h 3"/>
                      </a:gdLst>
                      <a:ahLst/>
                      <a:cxnLst>
                        <a:cxn ang="0">
                          <a:pos x="T0" y="T1"/>
                        </a:cxn>
                        <a:cxn ang="0">
                          <a:pos x="T2" y="T3"/>
                        </a:cxn>
                        <a:cxn ang="0">
                          <a:pos x="T4" y="T5"/>
                        </a:cxn>
                        <a:cxn ang="0">
                          <a:pos x="T6" y="T7"/>
                        </a:cxn>
                        <a:cxn ang="0">
                          <a:pos x="T8" y="T9"/>
                        </a:cxn>
                      </a:cxnLst>
                      <a:rect l="0" t="0" r="r" b="b"/>
                      <a:pathLst>
                        <a:path w="390" h="3">
                          <a:moveTo>
                            <a:pt x="386" y="3"/>
                          </a:moveTo>
                          <a:lnTo>
                            <a:pt x="0" y="3"/>
                          </a:lnTo>
                          <a:lnTo>
                            <a:pt x="3" y="0"/>
                          </a:lnTo>
                          <a:lnTo>
                            <a:pt x="390" y="0"/>
                          </a:lnTo>
                          <a:lnTo>
                            <a:pt x="386" y="3"/>
                          </a:lnTo>
                          <a:close/>
                        </a:path>
                      </a:pathLst>
                    </a:custGeom>
                    <a:solidFill>
                      <a:srgbClr val="5957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36" name="Freeform 726"/>
                    <p:cNvSpPr>
                      <a:spLocks noChangeAspect="1"/>
                    </p:cNvSpPr>
                    <p:nvPr/>
                  </p:nvSpPr>
                  <p:spPr bwMode="auto">
                    <a:xfrm>
                      <a:off x="2278" y="1621"/>
                      <a:ext cx="391" cy="5"/>
                    </a:xfrm>
                    <a:custGeom>
                      <a:avLst/>
                      <a:gdLst>
                        <a:gd name="T0" fmla="*/ 387 w 391"/>
                        <a:gd name="T1" fmla="*/ 5 h 5"/>
                        <a:gd name="T2" fmla="*/ 0 w 391"/>
                        <a:gd name="T3" fmla="*/ 5 h 5"/>
                        <a:gd name="T4" fmla="*/ 5 w 391"/>
                        <a:gd name="T5" fmla="*/ 0 h 5"/>
                        <a:gd name="T6" fmla="*/ 391 w 391"/>
                        <a:gd name="T7" fmla="*/ 0 h 5"/>
                        <a:gd name="T8" fmla="*/ 387 w 391"/>
                        <a:gd name="T9" fmla="*/ 5 h 5"/>
                      </a:gdLst>
                      <a:ahLst/>
                      <a:cxnLst>
                        <a:cxn ang="0">
                          <a:pos x="T0" y="T1"/>
                        </a:cxn>
                        <a:cxn ang="0">
                          <a:pos x="T2" y="T3"/>
                        </a:cxn>
                        <a:cxn ang="0">
                          <a:pos x="T4" y="T5"/>
                        </a:cxn>
                        <a:cxn ang="0">
                          <a:pos x="T6" y="T7"/>
                        </a:cxn>
                        <a:cxn ang="0">
                          <a:pos x="T8" y="T9"/>
                        </a:cxn>
                      </a:cxnLst>
                      <a:rect l="0" t="0" r="r" b="b"/>
                      <a:pathLst>
                        <a:path w="391" h="5">
                          <a:moveTo>
                            <a:pt x="387" y="5"/>
                          </a:moveTo>
                          <a:lnTo>
                            <a:pt x="0" y="5"/>
                          </a:lnTo>
                          <a:lnTo>
                            <a:pt x="5" y="0"/>
                          </a:lnTo>
                          <a:lnTo>
                            <a:pt x="391" y="0"/>
                          </a:lnTo>
                          <a:lnTo>
                            <a:pt x="387" y="5"/>
                          </a:lnTo>
                          <a:close/>
                        </a:path>
                      </a:pathLst>
                    </a:custGeom>
                    <a:solidFill>
                      <a:srgbClr val="5856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37" name="Freeform 727"/>
                    <p:cNvSpPr>
                      <a:spLocks noChangeAspect="1"/>
                    </p:cNvSpPr>
                    <p:nvPr/>
                  </p:nvSpPr>
                  <p:spPr bwMode="auto">
                    <a:xfrm>
                      <a:off x="2280" y="1620"/>
                      <a:ext cx="390" cy="4"/>
                    </a:xfrm>
                    <a:custGeom>
                      <a:avLst/>
                      <a:gdLst>
                        <a:gd name="T0" fmla="*/ 387 w 390"/>
                        <a:gd name="T1" fmla="*/ 4 h 4"/>
                        <a:gd name="T2" fmla="*/ 0 w 390"/>
                        <a:gd name="T3" fmla="*/ 4 h 4"/>
                        <a:gd name="T4" fmla="*/ 4 w 390"/>
                        <a:gd name="T5" fmla="*/ 0 h 4"/>
                        <a:gd name="T6" fmla="*/ 390 w 390"/>
                        <a:gd name="T7" fmla="*/ 0 h 4"/>
                        <a:gd name="T8" fmla="*/ 387 w 390"/>
                        <a:gd name="T9" fmla="*/ 4 h 4"/>
                      </a:gdLst>
                      <a:ahLst/>
                      <a:cxnLst>
                        <a:cxn ang="0">
                          <a:pos x="T0" y="T1"/>
                        </a:cxn>
                        <a:cxn ang="0">
                          <a:pos x="T2" y="T3"/>
                        </a:cxn>
                        <a:cxn ang="0">
                          <a:pos x="T4" y="T5"/>
                        </a:cxn>
                        <a:cxn ang="0">
                          <a:pos x="T6" y="T7"/>
                        </a:cxn>
                        <a:cxn ang="0">
                          <a:pos x="T8" y="T9"/>
                        </a:cxn>
                      </a:cxnLst>
                      <a:rect l="0" t="0" r="r" b="b"/>
                      <a:pathLst>
                        <a:path w="390" h="4">
                          <a:moveTo>
                            <a:pt x="387" y="4"/>
                          </a:moveTo>
                          <a:lnTo>
                            <a:pt x="0" y="4"/>
                          </a:lnTo>
                          <a:lnTo>
                            <a:pt x="4" y="0"/>
                          </a:lnTo>
                          <a:lnTo>
                            <a:pt x="390" y="0"/>
                          </a:lnTo>
                          <a:lnTo>
                            <a:pt x="387" y="4"/>
                          </a:lnTo>
                          <a:close/>
                        </a:path>
                      </a:pathLst>
                    </a:custGeom>
                    <a:solidFill>
                      <a:srgbClr val="5855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38" name="Freeform 728"/>
                    <p:cNvSpPr>
                      <a:spLocks noChangeAspect="1"/>
                    </p:cNvSpPr>
                    <p:nvPr/>
                  </p:nvSpPr>
                  <p:spPr bwMode="auto">
                    <a:xfrm>
                      <a:off x="2283" y="1618"/>
                      <a:ext cx="389" cy="3"/>
                    </a:xfrm>
                    <a:custGeom>
                      <a:avLst/>
                      <a:gdLst>
                        <a:gd name="T0" fmla="*/ 386 w 389"/>
                        <a:gd name="T1" fmla="*/ 3 h 3"/>
                        <a:gd name="T2" fmla="*/ 0 w 389"/>
                        <a:gd name="T3" fmla="*/ 3 h 3"/>
                        <a:gd name="T4" fmla="*/ 4 w 389"/>
                        <a:gd name="T5" fmla="*/ 0 h 3"/>
                        <a:gd name="T6" fmla="*/ 389 w 389"/>
                        <a:gd name="T7" fmla="*/ 0 h 3"/>
                        <a:gd name="T8" fmla="*/ 386 w 389"/>
                        <a:gd name="T9" fmla="*/ 3 h 3"/>
                      </a:gdLst>
                      <a:ahLst/>
                      <a:cxnLst>
                        <a:cxn ang="0">
                          <a:pos x="T0" y="T1"/>
                        </a:cxn>
                        <a:cxn ang="0">
                          <a:pos x="T2" y="T3"/>
                        </a:cxn>
                        <a:cxn ang="0">
                          <a:pos x="T4" y="T5"/>
                        </a:cxn>
                        <a:cxn ang="0">
                          <a:pos x="T6" y="T7"/>
                        </a:cxn>
                        <a:cxn ang="0">
                          <a:pos x="T8" y="T9"/>
                        </a:cxn>
                      </a:cxnLst>
                      <a:rect l="0" t="0" r="r" b="b"/>
                      <a:pathLst>
                        <a:path w="389" h="3">
                          <a:moveTo>
                            <a:pt x="386" y="3"/>
                          </a:moveTo>
                          <a:lnTo>
                            <a:pt x="0" y="3"/>
                          </a:lnTo>
                          <a:lnTo>
                            <a:pt x="4" y="0"/>
                          </a:lnTo>
                          <a:lnTo>
                            <a:pt x="389" y="0"/>
                          </a:lnTo>
                          <a:lnTo>
                            <a:pt x="386" y="3"/>
                          </a:lnTo>
                          <a:close/>
                        </a:path>
                      </a:pathLst>
                    </a:custGeom>
                    <a:solidFill>
                      <a:srgbClr val="5754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39" name="Freeform 729"/>
                    <p:cNvSpPr>
                      <a:spLocks noChangeAspect="1"/>
                    </p:cNvSpPr>
                    <p:nvPr/>
                  </p:nvSpPr>
                  <p:spPr bwMode="auto">
                    <a:xfrm>
                      <a:off x="2284" y="1617"/>
                      <a:ext cx="389" cy="3"/>
                    </a:xfrm>
                    <a:custGeom>
                      <a:avLst/>
                      <a:gdLst>
                        <a:gd name="T0" fmla="*/ 386 w 389"/>
                        <a:gd name="T1" fmla="*/ 3 h 3"/>
                        <a:gd name="T2" fmla="*/ 0 w 389"/>
                        <a:gd name="T3" fmla="*/ 3 h 3"/>
                        <a:gd name="T4" fmla="*/ 5 w 389"/>
                        <a:gd name="T5" fmla="*/ 0 h 3"/>
                        <a:gd name="T6" fmla="*/ 389 w 389"/>
                        <a:gd name="T7" fmla="*/ 0 h 3"/>
                        <a:gd name="T8" fmla="*/ 386 w 389"/>
                        <a:gd name="T9" fmla="*/ 3 h 3"/>
                      </a:gdLst>
                      <a:ahLst/>
                      <a:cxnLst>
                        <a:cxn ang="0">
                          <a:pos x="T0" y="T1"/>
                        </a:cxn>
                        <a:cxn ang="0">
                          <a:pos x="T2" y="T3"/>
                        </a:cxn>
                        <a:cxn ang="0">
                          <a:pos x="T4" y="T5"/>
                        </a:cxn>
                        <a:cxn ang="0">
                          <a:pos x="T6" y="T7"/>
                        </a:cxn>
                        <a:cxn ang="0">
                          <a:pos x="T8" y="T9"/>
                        </a:cxn>
                      </a:cxnLst>
                      <a:rect l="0" t="0" r="r" b="b"/>
                      <a:pathLst>
                        <a:path w="389" h="3">
                          <a:moveTo>
                            <a:pt x="386" y="3"/>
                          </a:moveTo>
                          <a:lnTo>
                            <a:pt x="0" y="3"/>
                          </a:lnTo>
                          <a:lnTo>
                            <a:pt x="5" y="0"/>
                          </a:lnTo>
                          <a:lnTo>
                            <a:pt x="389" y="0"/>
                          </a:lnTo>
                          <a:lnTo>
                            <a:pt x="386" y="3"/>
                          </a:lnTo>
                          <a:close/>
                        </a:path>
                      </a:pathLst>
                    </a:custGeom>
                    <a:solidFill>
                      <a:srgbClr val="5654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40" name="Freeform 730"/>
                    <p:cNvSpPr>
                      <a:spLocks noChangeAspect="1"/>
                    </p:cNvSpPr>
                    <p:nvPr/>
                  </p:nvSpPr>
                  <p:spPr bwMode="auto">
                    <a:xfrm>
                      <a:off x="2287" y="1616"/>
                      <a:ext cx="388" cy="2"/>
                    </a:xfrm>
                    <a:custGeom>
                      <a:avLst/>
                      <a:gdLst>
                        <a:gd name="T0" fmla="*/ 385 w 388"/>
                        <a:gd name="T1" fmla="*/ 2 h 2"/>
                        <a:gd name="T2" fmla="*/ 0 w 388"/>
                        <a:gd name="T3" fmla="*/ 2 h 2"/>
                        <a:gd name="T4" fmla="*/ 3 w 388"/>
                        <a:gd name="T5" fmla="*/ 0 h 2"/>
                        <a:gd name="T6" fmla="*/ 388 w 388"/>
                        <a:gd name="T7" fmla="*/ 0 h 2"/>
                        <a:gd name="T8" fmla="*/ 385 w 388"/>
                        <a:gd name="T9" fmla="*/ 2 h 2"/>
                      </a:gdLst>
                      <a:ahLst/>
                      <a:cxnLst>
                        <a:cxn ang="0">
                          <a:pos x="T0" y="T1"/>
                        </a:cxn>
                        <a:cxn ang="0">
                          <a:pos x="T2" y="T3"/>
                        </a:cxn>
                        <a:cxn ang="0">
                          <a:pos x="T4" y="T5"/>
                        </a:cxn>
                        <a:cxn ang="0">
                          <a:pos x="T6" y="T7"/>
                        </a:cxn>
                        <a:cxn ang="0">
                          <a:pos x="T8" y="T9"/>
                        </a:cxn>
                      </a:cxnLst>
                      <a:rect l="0" t="0" r="r" b="b"/>
                      <a:pathLst>
                        <a:path w="388" h="2">
                          <a:moveTo>
                            <a:pt x="385" y="2"/>
                          </a:moveTo>
                          <a:lnTo>
                            <a:pt x="0" y="2"/>
                          </a:lnTo>
                          <a:lnTo>
                            <a:pt x="3" y="0"/>
                          </a:lnTo>
                          <a:lnTo>
                            <a:pt x="388" y="0"/>
                          </a:lnTo>
                          <a:lnTo>
                            <a:pt x="385" y="2"/>
                          </a:lnTo>
                          <a:close/>
                        </a:path>
                      </a:pathLst>
                    </a:custGeom>
                    <a:solidFill>
                      <a:srgbClr val="5653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41" name="Freeform 731"/>
                    <p:cNvSpPr>
                      <a:spLocks noChangeAspect="1"/>
                    </p:cNvSpPr>
                    <p:nvPr/>
                  </p:nvSpPr>
                  <p:spPr bwMode="auto">
                    <a:xfrm>
                      <a:off x="2289" y="1614"/>
                      <a:ext cx="387" cy="3"/>
                    </a:xfrm>
                    <a:custGeom>
                      <a:avLst/>
                      <a:gdLst>
                        <a:gd name="T0" fmla="*/ 384 w 387"/>
                        <a:gd name="T1" fmla="*/ 3 h 3"/>
                        <a:gd name="T2" fmla="*/ 0 w 387"/>
                        <a:gd name="T3" fmla="*/ 3 h 3"/>
                        <a:gd name="T4" fmla="*/ 4 w 387"/>
                        <a:gd name="T5" fmla="*/ 0 h 3"/>
                        <a:gd name="T6" fmla="*/ 387 w 387"/>
                        <a:gd name="T7" fmla="*/ 0 h 3"/>
                        <a:gd name="T8" fmla="*/ 384 w 387"/>
                        <a:gd name="T9" fmla="*/ 3 h 3"/>
                      </a:gdLst>
                      <a:ahLst/>
                      <a:cxnLst>
                        <a:cxn ang="0">
                          <a:pos x="T0" y="T1"/>
                        </a:cxn>
                        <a:cxn ang="0">
                          <a:pos x="T2" y="T3"/>
                        </a:cxn>
                        <a:cxn ang="0">
                          <a:pos x="T4" y="T5"/>
                        </a:cxn>
                        <a:cxn ang="0">
                          <a:pos x="T6" y="T7"/>
                        </a:cxn>
                        <a:cxn ang="0">
                          <a:pos x="T8" y="T9"/>
                        </a:cxn>
                      </a:cxnLst>
                      <a:rect l="0" t="0" r="r" b="b"/>
                      <a:pathLst>
                        <a:path w="387" h="3">
                          <a:moveTo>
                            <a:pt x="384" y="3"/>
                          </a:moveTo>
                          <a:lnTo>
                            <a:pt x="0" y="3"/>
                          </a:lnTo>
                          <a:lnTo>
                            <a:pt x="4" y="0"/>
                          </a:lnTo>
                          <a:lnTo>
                            <a:pt x="387" y="0"/>
                          </a:lnTo>
                          <a:lnTo>
                            <a:pt x="384" y="3"/>
                          </a:lnTo>
                          <a:close/>
                        </a:path>
                      </a:pathLst>
                    </a:custGeom>
                    <a:solidFill>
                      <a:srgbClr val="5653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42" name="Freeform 732"/>
                    <p:cNvSpPr>
                      <a:spLocks noChangeAspect="1"/>
                    </p:cNvSpPr>
                    <p:nvPr/>
                  </p:nvSpPr>
                  <p:spPr bwMode="auto">
                    <a:xfrm>
                      <a:off x="2290" y="1611"/>
                      <a:ext cx="388" cy="5"/>
                    </a:xfrm>
                    <a:custGeom>
                      <a:avLst/>
                      <a:gdLst>
                        <a:gd name="T0" fmla="*/ 385 w 388"/>
                        <a:gd name="T1" fmla="*/ 5 h 5"/>
                        <a:gd name="T2" fmla="*/ 0 w 388"/>
                        <a:gd name="T3" fmla="*/ 5 h 5"/>
                        <a:gd name="T4" fmla="*/ 4 w 388"/>
                        <a:gd name="T5" fmla="*/ 0 h 5"/>
                        <a:gd name="T6" fmla="*/ 388 w 388"/>
                        <a:gd name="T7" fmla="*/ 0 h 5"/>
                        <a:gd name="T8" fmla="*/ 385 w 388"/>
                        <a:gd name="T9" fmla="*/ 5 h 5"/>
                      </a:gdLst>
                      <a:ahLst/>
                      <a:cxnLst>
                        <a:cxn ang="0">
                          <a:pos x="T0" y="T1"/>
                        </a:cxn>
                        <a:cxn ang="0">
                          <a:pos x="T2" y="T3"/>
                        </a:cxn>
                        <a:cxn ang="0">
                          <a:pos x="T4" y="T5"/>
                        </a:cxn>
                        <a:cxn ang="0">
                          <a:pos x="T6" y="T7"/>
                        </a:cxn>
                        <a:cxn ang="0">
                          <a:pos x="T8" y="T9"/>
                        </a:cxn>
                      </a:cxnLst>
                      <a:rect l="0" t="0" r="r" b="b"/>
                      <a:pathLst>
                        <a:path w="388" h="5">
                          <a:moveTo>
                            <a:pt x="385" y="5"/>
                          </a:moveTo>
                          <a:lnTo>
                            <a:pt x="0" y="5"/>
                          </a:lnTo>
                          <a:lnTo>
                            <a:pt x="4" y="0"/>
                          </a:lnTo>
                          <a:lnTo>
                            <a:pt x="388" y="0"/>
                          </a:lnTo>
                          <a:lnTo>
                            <a:pt x="385" y="5"/>
                          </a:lnTo>
                          <a:close/>
                        </a:path>
                      </a:pathLst>
                    </a:custGeom>
                    <a:solidFill>
                      <a:srgbClr val="5552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43" name="Freeform 733"/>
                    <p:cNvSpPr>
                      <a:spLocks noChangeAspect="1"/>
                    </p:cNvSpPr>
                    <p:nvPr/>
                  </p:nvSpPr>
                  <p:spPr bwMode="auto">
                    <a:xfrm>
                      <a:off x="2293" y="1610"/>
                      <a:ext cx="387" cy="4"/>
                    </a:xfrm>
                    <a:custGeom>
                      <a:avLst/>
                      <a:gdLst>
                        <a:gd name="T0" fmla="*/ 383 w 387"/>
                        <a:gd name="T1" fmla="*/ 4 h 4"/>
                        <a:gd name="T2" fmla="*/ 0 w 387"/>
                        <a:gd name="T3" fmla="*/ 4 h 4"/>
                        <a:gd name="T4" fmla="*/ 3 w 387"/>
                        <a:gd name="T5" fmla="*/ 0 h 4"/>
                        <a:gd name="T6" fmla="*/ 387 w 387"/>
                        <a:gd name="T7" fmla="*/ 0 h 4"/>
                        <a:gd name="T8" fmla="*/ 383 w 387"/>
                        <a:gd name="T9" fmla="*/ 4 h 4"/>
                      </a:gdLst>
                      <a:ahLst/>
                      <a:cxnLst>
                        <a:cxn ang="0">
                          <a:pos x="T0" y="T1"/>
                        </a:cxn>
                        <a:cxn ang="0">
                          <a:pos x="T2" y="T3"/>
                        </a:cxn>
                        <a:cxn ang="0">
                          <a:pos x="T4" y="T5"/>
                        </a:cxn>
                        <a:cxn ang="0">
                          <a:pos x="T6" y="T7"/>
                        </a:cxn>
                        <a:cxn ang="0">
                          <a:pos x="T8" y="T9"/>
                        </a:cxn>
                      </a:cxnLst>
                      <a:rect l="0" t="0" r="r" b="b"/>
                      <a:pathLst>
                        <a:path w="387" h="4">
                          <a:moveTo>
                            <a:pt x="383" y="4"/>
                          </a:moveTo>
                          <a:lnTo>
                            <a:pt x="0" y="4"/>
                          </a:lnTo>
                          <a:lnTo>
                            <a:pt x="3" y="0"/>
                          </a:lnTo>
                          <a:lnTo>
                            <a:pt x="387" y="0"/>
                          </a:lnTo>
                          <a:lnTo>
                            <a:pt x="383" y="4"/>
                          </a:lnTo>
                          <a:close/>
                        </a:path>
                      </a:pathLst>
                    </a:custGeom>
                    <a:solidFill>
                      <a:srgbClr val="5452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44" name="Freeform 734"/>
                    <p:cNvSpPr>
                      <a:spLocks noChangeAspect="1"/>
                    </p:cNvSpPr>
                    <p:nvPr/>
                  </p:nvSpPr>
                  <p:spPr bwMode="auto">
                    <a:xfrm>
                      <a:off x="2294" y="1608"/>
                      <a:ext cx="388" cy="3"/>
                    </a:xfrm>
                    <a:custGeom>
                      <a:avLst/>
                      <a:gdLst>
                        <a:gd name="T0" fmla="*/ 384 w 388"/>
                        <a:gd name="T1" fmla="*/ 3 h 3"/>
                        <a:gd name="T2" fmla="*/ 0 w 388"/>
                        <a:gd name="T3" fmla="*/ 3 h 3"/>
                        <a:gd name="T4" fmla="*/ 5 w 388"/>
                        <a:gd name="T5" fmla="*/ 0 h 3"/>
                        <a:gd name="T6" fmla="*/ 388 w 388"/>
                        <a:gd name="T7" fmla="*/ 0 h 3"/>
                        <a:gd name="T8" fmla="*/ 384 w 388"/>
                        <a:gd name="T9" fmla="*/ 3 h 3"/>
                      </a:gdLst>
                      <a:ahLst/>
                      <a:cxnLst>
                        <a:cxn ang="0">
                          <a:pos x="T0" y="T1"/>
                        </a:cxn>
                        <a:cxn ang="0">
                          <a:pos x="T2" y="T3"/>
                        </a:cxn>
                        <a:cxn ang="0">
                          <a:pos x="T4" y="T5"/>
                        </a:cxn>
                        <a:cxn ang="0">
                          <a:pos x="T6" y="T7"/>
                        </a:cxn>
                        <a:cxn ang="0">
                          <a:pos x="T8" y="T9"/>
                        </a:cxn>
                      </a:cxnLst>
                      <a:rect l="0" t="0" r="r" b="b"/>
                      <a:pathLst>
                        <a:path w="388" h="3">
                          <a:moveTo>
                            <a:pt x="384" y="3"/>
                          </a:moveTo>
                          <a:lnTo>
                            <a:pt x="0" y="3"/>
                          </a:lnTo>
                          <a:lnTo>
                            <a:pt x="5" y="0"/>
                          </a:lnTo>
                          <a:lnTo>
                            <a:pt x="388" y="0"/>
                          </a:lnTo>
                          <a:lnTo>
                            <a:pt x="384" y="3"/>
                          </a:lnTo>
                          <a:close/>
                        </a:path>
                      </a:pathLst>
                    </a:custGeom>
                    <a:solidFill>
                      <a:srgbClr val="5351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45" name="Freeform 735"/>
                    <p:cNvSpPr>
                      <a:spLocks noChangeAspect="1"/>
                    </p:cNvSpPr>
                    <p:nvPr/>
                  </p:nvSpPr>
                  <p:spPr bwMode="auto">
                    <a:xfrm>
                      <a:off x="2296" y="1607"/>
                      <a:ext cx="387" cy="3"/>
                    </a:xfrm>
                    <a:custGeom>
                      <a:avLst/>
                      <a:gdLst>
                        <a:gd name="T0" fmla="*/ 384 w 387"/>
                        <a:gd name="T1" fmla="*/ 3 h 3"/>
                        <a:gd name="T2" fmla="*/ 0 w 387"/>
                        <a:gd name="T3" fmla="*/ 3 h 3"/>
                        <a:gd name="T4" fmla="*/ 4 w 387"/>
                        <a:gd name="T5" fmla="*/ 0 h 3"/>
                        <a:gd name="T6" fmla="*/ 387 w 387"/>
                        <a:gd name="T7" fmla="*/ 0 h 3"/>
                        <a:gd name="T8" fmla="*/ 384 w 387"/>
                        <a:gd name="T9" fmla="*/ 3 h 3"/>
                      </a:gdLst>
                      <a:ahLst/>
                      <a:cxnLst>
                        <a:cxn ang="0">
                          <a:pos x="T0" y="T1"/>
                        </a:cxn>
                        <a:cxn ang="0">
                          <a:pos x="T2" y="T3"/>
                        </a:cxn>
                        <a:cxn ang="0">
                          <a:pos x="T4" y="T5"/>
                        </a:cxn>
                        <a:cxn ang="0">
                          <a:pos x="T6" y="T7"/>
                        </a:cxn>
                        <a:cxn ang="0">
                          <a:pos x="T8" y="T9"/>
                        </a:cxn>
                      </a:cxnLst>
                      <a:rect l="0" t="0" r="r" b="b"/>
                      <a:pathLst>
                        <a:path w="387" h="3">
                          <a:moveTo>
                            <a:pt x="384" y="3"/>
                          </a:moveTo>
                          <a:lnTo>
                            <a:pt x="0" y="3"/>
                          </a:lnTo>
                          <a:lnTo>
                            <a:pt x="4" y="0"/>
                          </a:lnTo>
                          <a:lnTo>
                            <a:pt x="387" y="0"/>
                          </a:lnTo>
                          <a:lnTo>
                            <a:pt x="384" y="3"/>
                          </a:lnTo>
                          <a:close/>
                        </a:path>
                      </a:pathLst>
                    </a:custGeom>
                    <a:solidFill>
                      <a:srgbClr val="5350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46" name="Freeform 736"/>
                    <p:cNvSpPr>
                      <a:spLocks noChangeAspect="1"/>
                    </p:cNvSpPr>
                    <p:nvPr/>
                  </p:nvSpPr>
                  <p:spPr bwMode="auto">
                    <a:xfrm>
                      <a:off x="2299" y="1605"/>
                      <a:ext cx="386" cy="3"/>
                    </a:xfrm>
                    <a:custGeom>
                      <a:avLst/>
                      <a:gdLst>
                        <a:gd name="T0" fmla="*/ 383 w 386"/>
                        <a:gd name="T1" fmla="*/ 3 h 3"/>
                        <a:gd name="T2" fmla="*/ 0 w 386"/>
                        <a:gd name="T3" fmla="*/ 3 h 3"/>
                        <a:gd name="T4" fmla="*/ 4 w 386"/>
                        <a:gd name="T5" fmla="*/ 0 h 3"/>
                        <a:gd name="T6" fmla="*/ 386 w 386"/>
                        <a:gd name="T7" fmla="*/ 0 h 3"/>
                        <a:gd name="T8" fmla="*/ 383 w 386"/>
                        <a:gd name="T9" fmla="*/ 3 h 3"/>
                      </a:gdLst>
                      <a:ahLst/>
                      <a:cxnLst>
                        <a:cxn ang="0">
                          <a:pos x="T0" y="T1"/>
                        </a:cxn>
                        <a:cxn ang="0">
                          <a:pos x="T2" y="T3"/>
                        </a:cxn>
                        <a:cxn ang="0">
                          <a:pos x="T4" y="T5"/>
                        </a:cxn>
                        <a:cxn ang="0">
                          <a:pos x="T6" y="T7"/>
                        </a:cxn>
                        <a:cxn ang="0">
                          <a:pos x="T8" y="T9"/>
                        </a:cxn>
                      </a:cxnLst>
                      <a:rect l="0" t="0" r="r" b="b"/>
                      <a:pathLst>
                        <a:path w="386" h="3">
                          <a:moveTo>
                            <a:pt x="383" y="3"/>
                          </a:moveTo>
                          <a:lnTo>
                            <a:pt x="0" y="3"/>
                          </a:lnTo>
                          <a:lnTo>
                            <a:pt x="4" y="0"/>
                          </a:lnTo>
                          <a:lnTo>
                            <a:pt x="386" y="0"/>
                          </a:lnTo>
                          <a:lnTo>
                            <a:pt x="383" y="3"/>
                          </a:lnTo>
                          <a:close/>
                        </a:path>
                      </a:pathLst>
                    </a:custGeom>
                    <a:solidFill>
                      <a:srgbClr val="524F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47" name="Freeform 737"/>
                    <p:cNvSpPr>
                      <a:spLocks noChangeAspect="1"/>
                    </p:cNvSpPr>
                    <p:nvPr/>
                  </p:nvSpPr>
                  <p:spPr bwMode="auto">
                    <a:xfrm>
                      <a:off x="2300" y="1604"/>
                      <a:ext cx="386" cy="3"/>
                    </a:xfrm>
                    <a:custGeom>
                      <a:avLst/>
                      <a:gdLst>
                        <a:gd name="T0" fmla="*/ 383 w 386"/>
                        <a:gd name="T1" fmla="*/ 3 h 3"/>
                        <a:gd name="T2" fmla="*/ 0 w 386"/>
                        <a:gd name="T3" fmla="*/ 3 h 3"/>
                        <a:gd name="T4" fmla="*/ 4 w 386"/>
                        <a:gd name="T5" fmla="*/ 0 h 3"/>
                        <a:gd name="T6" fmla="*/ 386 w 386"/>
                        <a:gd name="T7" fmla="*/ 0 h 3"/>
                        <a:gd name="T8" fmla="*/ 383 w 386"/>
                        <a:gd name="T9" fmla="*/ 3 h 3"/>
                      </a:gdLst>
                      <a:ahLst/>
                      <a:cxnLst>
                        <a:cxn ang="0">
                          <a:pos x="T0" y="T1"/>
                        </a:cxn>
                        <a:cxn ang="0">
                          <a:pos x="T2" y="T3"/>
                        </a:cxn>
                        <a:cxn ang="0">
                          <a:pos x="T4" y="T5"/>
                        </a:cxn>
                        <a:cxn ang="0">
                          <a:pos x="T6" y="T7"/>
                        </a:cxn>
                        <a:cxn ang="0">
                          <a:pos x="T8" y="T9"/>
                        </a:cxn>
                      </a:cxnLst>
                      <a:rect l="0" t="0" r="r" b="b"/>
                      <a:pathLst>
                        <a:path w="386" h="3">
                          <a:moveTo>
                            <a:pt x="383" y="3"/>
                          </a:moveTo>
                          <a:lnTo>
                            <a:pt x="0" y="3"/>
                          </a:lnTo>
                          <a:lnTo>
                            <a:pt x="4" y="0"/>
                          </a:lnTo>
                          <a:lnTo>
                            <a:pt x="386" y="0"/>
                          </a:lnTo>
                          <a:lnTo>
                            <a:pt x="383" y="3"/>
                          </a:lnTo>
                          <a:close/>
                        </a:path>
                      </a:pathLst>
                    </a:custGeom>
                    <a:solidFill>
                      <a:srgbClr val="514E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48" name="Freeform 738"/>
                    <p:cNvSpPr>
                      <a:spLocks noChangeAspect="1"/>
                    </p:cNvSpPr>
                    <p:nvPr/>
                  </p:nvSpPr>
                  <p:spPr bwMode="auto">
                    <a:xfrm>
                      <a:off x="2303" y="1603"/>
                      <a:ext cx="385" cy="2"/>
                    </a:xfrm>
                    <a:custGeom>
                      <a:avLst/>
                      <a:gdLst>
                        <a:gd name="T0" fmla="*/ 382 w 385"/>
                        <a:gd name="T1" fmla="*/ 2 h 2"/>
                        <a:gd name="T2" fmla="*/ 0 w 385"/>
                        <a:gd name="T3" fmla="*/ 2 h 2"/>
                        <a:gd name="T4" fmla="*/ 3 w 385"/>
                        <a:gd name="T5" fmla="*/ 0 h 2"/>
                        <a:gd name="T6" fmla="*/ 385 w 385"/>
                        <a:gd name="T7" fmla="*/ 0 h 2"/>
                        <a:gd name="T8" fmla="*/ 382 w 385"/>
                        <a:gd name="T9" fmla="*/ 2 h 2"/>
                      </a:gdLst>
                      <a:ahLst/>
                      <a:cxnLst>
                        <a:cxn ang="0">
                          <a:pos x="T0" y="T1"/>
                        </a:cxn>
                        <a:cxn ang="0">
                          <a:pos x="T2" y="T3"/>
                        </a:cxn>
                        <a:cxn ang="0">
                          <a:pos x="T4" y="T5"/>
                        </a:cxn>
                        <a:cxn ang="0">
                          <a:pos x="T6" y="T7"/>
                        </a:cxn>
                        <a:cxn ang="0">
                          <a:pos x="T8" y="T9"/>
                        </a:cxn>
                      </a:cxnLst>
                      <a:rect l="0" t="0" r="r" b="b"/>
                      <a:pathLst>
                        <a:path w="385" h="2">
                          <a:moveTo>
                            <a:pt x="382" y="2"/>
                          </a:moveTo>
                          <a:lnTo>
                            <a:pt x="0" y="2"/>
                          </a:lnTo>
                          <a:lnTo>
                            <a:pt x="3" y="0"/>
                          </a:lnTo>
                          <a:lnTo>
                            <a:pt x="385" y="0"/>
                          </a:lnTo>
                          <a:lnTo>
                            <a:pt x="382" y="2"/>
                          </a:lnTo>
                          <a:close/>
                        </a:path>
                      </a:pathLst>
                    </a:custGeom>
                    <a:solidFill>
                      <a:srgbClr val="514E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49" name="Freeform 739"/>
                    <p:cNvSpPr>
                      <a:spLocks noChangeAspect="1"/>
                    </p:cNvSpPr>
                    <p:nvPr/>
                  </p:nvSpPr>
                  <p:spPr bwMode="auto">
                    <a:xfrm>
                      <a:off x="2304" y="1600"/>
                      <a:ext cx="385" cy="4"/>
                    </a:xfrm>
                    <a:custGeom>
                      <a:avLst/>
                      <a:gdLst>
                        <a:gd name="T0" fmla="*/ 382 w 385"/>
                        <a:gd name="T1" fmla="*/ 4 h 4"/>
                        <a:gd name="T2" fmla="*/ 0 w 385"/>
                        <a:gd name="T3" fmla="*/ 4 h 4"/>
                        <a:gd name="T4" fmla="*/ 5 w 385"/>
                        <a:gd name="T5" fmla="*/ 0 h 4"/>
                        <a:gd name="T6" fmla="*/ 385 w 385"/>
                        <a:gd name="T7" fmla="*/ 0 h 4"/>
                        <a:gd name="T8" fmla="*/ 382 w 385"/>
                        <a:gd name="T9" fmla="*/ 4 h 4"/>
                      </a:gdLst>
                      <a:ahLst/>
                      <a:cxnLst>
                        <a:cxn ang="0">
                          <a:pos x="T0" y="T1"/>
                        </a:cxn>
                        <a:cxn ang="0">
                          <a:pos x="T2" y="T3"/>
                        </a:cxn>
                        <a:cxn ang="0">
                          <a:pos x="T4" y="T5"/>
                        </a:cxn>
                        <a:cxn ang="0">
                          <a:pos x="T6" y="T7"/>
                        </a:cxn>
                        <a:cxn ang="0">
                          <a:pos x="T8" y="T9"/>
                        </a:cxn>
                      </a:cxnLst>
                      <a:rect l="0" t="0" r="r" b="b"/>
                      <a:pathLst>
                        <a:path w="385" h="4">
                          <a:moveTo>
                            <a:pt x="382" y="4"/>
                          </a:moveTo>
                          <a:lnTo>
                            <a:pt x="0" y="4"/>
                          </a:lnTo>
                          <a:lnTo>
                            <a:pt x="5" y="0"/>
                          </a:lnTo>
                          <a:lnTo>
                            <a:pt x="385" y="0"/>
                          </a:lnTo>
                          <a:lnTo>
                            <a:pt x="382" y="4"/>
                          </a:lnTo>
                          <a:close/>
                        </a:path>
                      </a:pathLst>
                    </a:custGeom>
                    <a:solidFill>
                      <a:srgbClr val="514E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50" name="Freeform 740"/>
                    <p:cNvSpPr>
                      <a:spLocks noChangeAspect="1"/>
                    </p:cNvSpPr>
                    <p:nvPr/>
                  </p:nvSpPr>
                  <p:spPr bwMode="auto">
                    <a:xfrm>
                      <a:off x="2306" y="1598"/>
                      <a:ext cx="386" cy="5"/>
                    </a:xfrm>
                    <a:custGeom>
                      <a:avLst/>
                      <a:gdLst>
                        <a:gd name="T0" fmla="*/ 382 w 386"/>
                        <a:gd name="T1" fmla="*/ 5 h 5"/>
                        <a:gd name="T2" fmla="*/ 0 w 386"/>
                        <a:gd name="T3" fmla="*/ 5 h 5"/>
                        <a:gd name="T4" fmla="*/ 4 w 386"/>
                        <a:gd name="T5" fmla="*/ 0 h 5"/>
                        <a:gd name="T6" fmla="*/ 386 w 386"/>
                        <a:gd name="T7" fmla="*/ 0 h 5"/>
                        <a:gd name="T8" fmla="*/ 382 w 386"/>
                        <a:gd name="T9" fmla="*/ 5 h 5"/>
                      </a:gdLst>
                      <a:ahLst/>
                      <a:cxnLst>
                        <a:cxn ang="0">
                          <a:pos x="T0" y="T1"/>
                        </a:cxn>
                        <a:cxn ang="0">
                          <a:pos x="T2" y="T3"/>
                        </a:cxn>
                        <a:cxn ang="0">
                          <a:pos x="T4" y="T5"/>
                        </a:cxn>
                        <a:cxn ang="0">
                          <a:pos x="T6" y="T7"/>
                        </a:cxn>
                        <a:cxn ang="0">
                          <a:pos x="T8" y="T9"/>
                        </a:cxn>
                      </a:cxnLst>
                      <a:rect l="0" t="0" r="r" b="b"/>
                      <a:pathLst>
                        <a:path w="386" h="5">
                          <a:moveTo>
                            <a:pt x="382" y="5"/>
                          </a:moveTo>
                          <a:lnTo>
                            <a:pt x="0" y="5"/>
                          </a:lnTo>
                          <a:lnTo>
                            <a:pt x="4" y="0"/>
                          </a:lnTo>
                          <a:lnTo>
                            <a:pt x="386" y="0"/>
                          </a:lnTo>
                          <a:lnTo>
                            <a:pt x="382" y="5"/>
                          </a:lnTo>
                          <a:close/>
                        </a:path>
                      </a:pathLst>
                    </a:custGeom>
                    <a:solidFill>
                      <a:srgbClr val="4F4D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51" name="Freeform 741"/>
                    <p:cNvSpPr>
                      <a:spLocks noChangeAspect="1"/>
                    </p:cNvSpPr>
                    <p:nvPr/>
                  </p:nvSpPr>
                  <p:spPr bwMode="auto">
                    <a:xfrm>
                      <a:off x="2309" y="1597"/>
                      <a:ext cx="384" cy="3"/>
                    </a:xfrm>
                    <a:custGeom>
                      <a:avLst/>
                      <a:gdLst>
                        <a:gd name="T0" fmla="*/ 380 w 384"/>
                        <a:gd name="T1" fmla="*/ 3 h 3"/>
                        <a:gd name="T2" fmla="*/ 0 w 384"/>
                        <a:gd name="T3" fmla="*/ 3 h 3"/>
                        <a:gd name="T4" fmla="*/ 3 w 384"/>
                        <a:gd name="T5" fmla="*/ 0 h 3"/>
                        <a:gd name="T6" fmla="*/ 384 w 384"/>
                        <a:gd name="T7" fmla="*/ 0 h 3"/>
                        <a:gd name="T8" fmla="*/ 380 w 384"/>
                        <a:gd name="T9" fmla="*/ 3 h 3"/>
                      </a:gdLst>
                      <a:ahLst/>
                      <a:cxnLst>
                        <a:cxn ang="0">
                          <a:pos x="T0" y="T1"/>
                        </a:cxn>
                        <a:cxn ang="0">
                          <a:pos x="T2" y="T3"/>
                        </a:cxn>
                        <a:cxn ang="0">
                          <a:pos x="T4" y="T5"/>
                        </a:cxn>
                        <a:cxn ang="0">
                          <a:pos x="T6" y="T7"/>
                        </a:cxn>
                        <a:cxn ang="0">
                          <a:pos x="T8" y="T9"/>
                        </a:cxn>
                      </a:cxnLst>
                      <a:rect l="0" t="0" r="r" b="b"/>
                      <a:pathLst>
                        <a:path w="384" h="3">
                          <a:moveTo>
                            <a:pt x="380" y="3"/>
                          </a:moveTo>
                          <a:lnTo>
                            <a:pt x="0" y="3"/>
                          </a:lnTo>
                          <a:lnTo>
                            <a:pt x="3" y="0"/>
                          </a:lnTo>
                          <a:lnTo>
                            <a:pt x="384" y="0"/>
                          </a:lnTo>
                          <a:lnTo>
                            <a:pt x="380" y="3"/>
                          </a:lnTo>
                          <a:close/>
                        </a:path>
                      </a:pathLst>
                    </a:custGeom>
                    <a:solidFill>
                      <a:srgbClr val="4F4C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52" name="Freeform 742"/>
                    <p:cNvSpPr>
                      <a:spLocks noChangeAspect="1"/>
                    </p:cNvSpPr>
                    <p:nvPr/>
                  </p:nvSpPr>
                  <p:spPr bwMode="auto">
                    <a:xfrm>
                      <a:off x="2310" y="1595"/>
                      <a:ext cx="385" cy="3"/>
                    </a:xfrm>
                    <a:custGeom>
                      <a:avLst/>
                      <a:gdLst>
                        <a:gd name="T0" fmla="*/ 382 w 385"/>
                        <a:gd name="T1" fmla="*/ 3 h 3"/>
                        <a:gd name="T2" fmla="*/ 0 w 385"/>
                        <a:gd name="T3" fmla="*/ 3 h 3"/>
                        <a:gd name="T4" fmla="*/ 4 w 385"/>
                        <a:gd name="T5" fmla="*/ 0 h 3"/>
                        <a:gd name="T6" fmla="*/ 385 w 385"/>
                        <a:gd name="T7" fmla="*/ 0 h 3"/>
                        <a:gd name="T8" fmla="*/ 382 w 385"/>
                        <a:gd name="T9" fmla="*/ 3 h 3"/>
                      </a:gdLst>
                      <a:ahLst/>
                      <a:cxnLst>
                        <a:cxn ang="0">
                          <a:pos x="T0" y="T1"/>
                        </a:cxn>
                        <a:cxn ang="0">
                          <a:pos x="T2" y="T3"/>
                        </a:cxn>
                        <a:cxn ang="0">
                          <a:pos x="T4" y="T5"/>
                        </a:cxn>
                        <a:cxn ang="0">
                          <a:pos x="T6" y="T7"/>
                        </a:cxn>
                        <a:cxn ang="0">
                          <a:pos x="T8" y="T9"/>
                        </a:cxn>
                      </a:cxnLst>
                      <a:rect l="0" t="0" r="r" b="b"/>
                      <a:pathLst>
                        <a:path w="385" h="3">
                          <a:moveTo>
                            <a:pt x="382" y="3"/>
                          </a:moveTo>
                          <a:lnTo>
                            <a:pt x="0" y="3"/>
                          </a:lnTo>
                          <a:lnTo>
                            <a:pt x="4" y="0"/>
                          </a:lnTo>
                          <a:lnTo>
                            <a:pt x="385" y="0"/>
                          </a:lnTo>
                          <a:lnTo>
                            <a:pt x="382" y="3"/>
                          </a:lnTo>
                          <a:close/>
                        </a:path>
                      </a:pathLst>
                    </a:custGeom>
                    <a:solidFill>
                      <a:srgbClr val="4E4B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53" name="Freeform 743"/>
                    <p:cNvSpPr>
                      <a:spLocks noChangeAspect="1"/>
                    </p:cNvSpPr>
                    <p:nvPr/>
                  </p:nvSpPr>
                  <p:spPr bwMode="auto">
                    <a:xfrm>
                      <a:off x="2312" y="1594"/>
                      <a:ext cx="384" cy="3"/>
                    </a:xfrm>
                    <a:custGeom>
                      <a:avLst/>
                      <a:gdLst>
                        <a:gd name="T0" fmla="*/ 381 w 384"/>
                        <a:gd name="T1" fmla="*/ 3 h 3"/>
                        <a:gd name="T2" fmla="*/ 0 w 384"/>
                        <a:gd name="T3" fmla="*/ 3 h 3"/>
                        <a:gd name="T4" fmla="*/ 4 w 384"/>
                        <a:gd name="T5" fmla="*/ 0 h 3"/>
                        <a:gd name="T6" fmla="*/ 384 w 384"/>
                        <a:gd name="T7" fmla="*/ 0 h 3"/>
                        <a:gd name="T8" fmla="*/ 381 w 384"/>
                        <a:gd name="T9" fmla="*/ 3 h 3"/>
                      </a:gdLst>
                      <a:ahLst/>
                      <a:cxnLst>
                        <a:cxn ang="0">
                          <a:pos x="T0" y="T1"/>
                        </a:cxn>
                        <a:cxn ang="0">
                          <a:pos x="T2" y="T3"/>
                        </a:cxn>
                        <a:cxn ang="0">
                          <a:pos x="T4" y="T5"/>
                        </a:cxn>
                        <a:cxn ang="0">
                          <a:pos x="T6" y="T7"/>
                        </a:cxn>
                        <a:cxn ang="0">
                          <a:pos x="T8" y="T9"/>
                        </a:cxn>
                      </a:cxnLst>
                      <a:rect l="0" t="0" r="r" b="b"/>
                      <a:pathLst>
                        <a:path w="384" h="3">
                          <a:moveTo>
                            <a:pt x="381" y="3"/>
                          </a:moveTo>
                          <a:lnTo>
                            <a:pt x="0" y="3"/>
                          </a:lnTo>
                          <a:lnTo>
                            <a:pt x="4" y="0"/>
                          </a:lnTo>
                          <a:lnTo>
                            <a:pt x="384" y="0"/>
                          </a:lnTo>
                          <a:lnTo>
                            <a:pt x="381" y="3"/>
                          </a:lnTo>
                          <a:close/>
                        </a:path>
                      </a:pathLst>
                    </a:custGeom>
                    <a:solidFill>
                      <a:srgbClr val="4D4B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54" name="Freeform 744"/>
                    <p:cNvSpPr>
                      <a:spLocks noChangeAspect="1"/>
                    </p:cNvSpPr>
                    <p:nvPr/>
                  </p:nvSpPr>
                  <p:spPr bwMode="auto">
                    <a:xfrm>
                      <a:off x="2314" y="1593"/>
                      <a:ext cx="384" cy="2"/>
                    </a:xfrm>
                    <a:custGeom>
                      <a:avLst/>
                      <a:gdLst>
                        <a:gd name="T0" fmla="*/ 381 w 384"/>
                        <a:gd name="T1" fmla="*/ 2 h 2"/>
                        <a:gd name="T2" fmla="*/ 0 w 384"/>
                        <a:gd name="T3" fmla="*/ 2 h 2"/>
                        <a:gd name="T4" fmla="*/ 5 w 384"/>
                        <a:gd name="T5" fmla="*/ 0 h 2"/>
                        <a:gd name="T6" fmla="*/ 384 w 384"/>
                        <a:gd name="T7" fmla="*/ 0 h 2"/>
                        <a:gd name="T8" fmla="*/ 381 w 384"/>
                        <a:gd name="T9" fmla="*/ 2 h 2"/>
                      </a:gdLst>
                      <a:ahLst/>
                      <a:cxnLst>
                        <a:cxn ang="0">
                          <a:pos x="T0" y="T1"/>
                        </a:cxn>
                        <a:cxn ang="0">
                          <a:pos x="T2" y="T3"/>
                        </a:cxn>
                        <a:cxn ang="0">
                          <a:pos x="T4" y="T5"/>
                        </a:cxn>
                        <a:cxn ang="0">
                          <a:pos x="T6" y="T7"/>
                        </a:cxn>
                        <a:cxn ang="0">
                          <a:pos x="T8" y="T9"/>
                        </a:cxn>
                      </a:cxnLst>
                      <a:rect l="0" t="0" r="r" b="b"/>
                      <a:pathLst>
                        <a:path w="384" h="2">
                          <a:moveTo>
                            <a:pt x="381" y="2"/>
                          </a:moveTo>
                          <a:lnTo>
                            <a:pt x="0" y="2"/>
                          </a:lnTo>
                          <a:lnTo>
                            <a:pt x="5" y="0"/>
                          </a:lnTo>
                          <a:lnTo>
                            <a:pt x="384" y="0"/>
                          </a:lnTo>
                          <a:lnTo>
                            <a:pt x="381" y="2"/>
                          </a:lnTo>
                          <a:close/>
                        </a:path>
                      </a:pathLst>
                    </a:custGeom>
                    <a:solidFill>
                      <a:srgbClr val="4D4A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55" name="Freeform 745"/>
                    <p:cNvSpPr>
                      <a:spLocks noChangeAspect="1"/>
                    </p:cNvSpPr>
                    <p:nvPr/>
                  </p:nvSpPr>
                  <p:spPr bwMode="auto">
                    <a:xfrm>
                      <a:off x="2316" y="1590"/>
                      <a:ext cx="383" cy="4"/>
                    </a:xfrm>
                    <a:custGeom>
                      <a:avLst/>
                      <a:gdLst>
                        <a:gd name="T0" fmla="*/ 380 w 383"/>
                        <a:gd name="T1" fmla="*/ 4 h 4"/>
                        <a:gd name="T2" fmla="*/ 0 w 383"/>
                        <a:gd name="T3" fmla="*/ 4 h 4"/>
                        <a:gd name="T4" fmla="*/ 4 w 383"/>
                        <a:gd name="T5" fmla="*/ 0 h 4"/>
                        <a:gd name="T6" fmla="*/ 383 w 383"/>
                        <a:gd name="T7" fmla="*/ 0 h 4"/>
                        <a:gd name="T8" fmla="*/ 380 w 383"/>
                        <a:gd name="T9" fmla="*/ 4 h 4"/>
                      </a:gdLst>
                      <a:ahLst/>
                      <a:cxnLst>
                        <a:cxn ang="0">
                          <a:pos x="T0" y="T1"/>
                        </a:cxn>
                        <a:cxn ang="0">
                          <a:pos x="T2" y="T3"/>
                        </a:cxn>
                        <a:cxn ang="0">
                          <a:pos x="T4" y="T5"/>
                        </a:cxn>
                        <a:cxn ang="0">
                          <a:pos x="T6" y="T7"/>
                        </a:cxn>
                        <a:cxn ang="0">
                          <a:pos x="T8" y="T9"/>
                        </a:cxn>
                      </a:cxnLst>
                      <a:rect l="0" t="0" r="r" b="b"/>
                      <a:pathLst>
                        <a:path w="383" h="4">
                          <a:moveTo>
                            <a:pt x="380" y="4"/>
                          </a:moveTo>
                          <a:lnTo>
                            <a:pt x="0" y="4"/>
                          </a:lnTo>
                          <a:lnTo>
                            <a:pt x="4" y="0"/>
                          </a:lnTo>
                          <a:lnTo>
                            <a:pt x="383" y="0"/>
                          </a:lnTo>
                          <a:lnTo>
                            <a:pt x="380" y="4"/>
                          </a:lnTo>
                          <a:close/>
                        </a:path>
                      </a:pathLst>
                    </a:custGeom>
                    <a:solidFill>
                      <a:srgbClr val="4C49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56" name="Freeform 746"/>
                    <p:cNvSpPr>
                      <a:spLocks noChangeAspect="1"/>
                    </p:cNvSpPr>
                    <p:nvPr/>
                  </p:nvSpPr>
                  <p:spPr bwMode="auto">
                    <a:xfrm>
                      <a:off x="2319" y="1588"/>
                      <a:ext cx="382" cy="5"/>
                    </a:xfrm>
                    <a:custGeom>
                      <a:avLst/>
                      <a:gdLst>
                        <a:gd name="T0" fmla="*/ 379 w 382"/>
                        <a:gd name="T1" fmla="*/ 5 h 5"/>
                        <a:gd name="T2" fmla="*/ 0 w 382"/>
                        <a:gd name="T3" fmla="*/ 5 h 5"/>
                        <a:gd name="T4" fmla="*/ 3 w 382"/>
                        <a:gd name="T5" fmla="*/ 0 h 5"/>
                        <a:gd name="T6" fmla="*/ 382 w 382"/>
                        <a:gd name="T7" fmla="*/ 0 h 5"/>
                        <a:gd name="T8" fmla="*/ 379 w 382"/>
                        <a:gd name="T9" fmla="*/ 5 h 5"/>
                      </a:gdLst>
                      <a:ahLst/>
                      <a:cxnLst>
                        <a:cxn ang="0">
                          <a:pos x="T0" y="T1"/>
                        </a:cxn>
                        <a:cxn ang="0">
                          <a:pos x="T2" y="T3"/>
                        </a:cxn>
                        <a:cxn ang="0">
                          <a:pos x="T4" y="T5"/>
                        </a:cxn>
                        <a:cxn ang="0">
                          <a:pos x="T6" y="T7"/>
                        </a:cxn>
                        <a:cxn ang="0">
                          <a:pos x="T8" y="T9"/>
                        </a:cxn>
                      </a:cxnLst>
                      <a:rect l="0" t="0" r="r" b="b"/>
                      <a:pathLst>
                        <a:path w="382" h="5">
                          <a:moveTo>
                            <a:pt x="379" y="5"/>
                          </a:moveTo>
                          <a:lnTo>
                            <a:pt x="0" y="5"/>
                          </a:lnTo>
                          <a:lnTo>
                            <a:pt x="3" y="0"/>
                          </a:lnTo>
                          <a:lnTo>
                            <a:pt x="382" y="0"/>
                          </a:lnTo>
                          <a:lnTo>
                            <a:pt x="379" y="5"/>
                          </a:lnTo>
                          <a:close/>
                        </a:path>
                      </a:pathLst>
                    </a:custGeom>
                    <a:solidFill>
                      <a:srgbClr val="4C49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57" name="Freeform 747"/>
                    <p:cNvSpPr>
                      <a:spLocks noChangeAspect="1"/>
                    </p:cNvSpPr>
                    <p:nvPr/>
                  </p:nvSpPr>
                  <p:spPr bwMode="auto">
                    <a:xfrm>
                      <a:off x="2320" y="1587"/>
                      <a:ext cx="384" cy="3"/>
                    </a:xfrm>
                    <a:custGeom>
                      <a:avLst/>
                      <a:gdLst>
                        <a:gd name="T0" fmla="*/ 379 w 384"/>
                        <a:gd name="T1" fmla="*/ 3 h 3"/>
                        <a:gd name="T2" fmla="*/ 0 w 384"/>
                        <a:gd name="T3" fmla="*/ 3 h 3"/>
                        <a:gd name="T4" fmla="*/ 5 w 384"/>
                        <a:gd name="T5" fmla="*/ 0 h 3"/>
                        <a:gd name="T6" fmla="*/ 384 w 384"/>
                        <a:gd name="T7" fmla="*/ 0 h 3"/>
                        <a:gd name="T8" fmla="*/ 379 w 384"/>
                        <a:gd name="T9" fmla="*/ 3 h 3"/>
                      </a:gdLst>
                      <a:ahLst/>
                      <a:cxnLst>
                        <a:cxn ang="0">
                          <a:pos x="T0" y="T1"/>
                        </a:cxn>
                        <a:cxn ang="0">
                          <a:pos x="T2" y="T3"/>
                        </a:cxn>
                        <a:cxn ang="0">
                          <a:pos x="T4" y="T5"/>
                        </a:cxn>
                        <a:cxn ang="0">
                          <a:pos x="T6" y="T7"/>
                        </a:cxn>
                        <a:cxn ang="0">
                          <a:pos x="T8" y="T9"/>
                        </a:cxn>
                      </a:cxnLst>
                      <a:rect l="0" t="0" r="r" b="b"/>
                      <a:pathLst>
                        <a:path w="384" h="3">
                          <a:moveTo>
                            <a:pt x="379" y="3"/>
                          </a:moveTo>
                          <a:lnTo>
                            <a:pt x="0" y="3"/>
                          </a:lnTo>
                          <a:lnTo>
                            <a:pt x="5" y="0"/>
                          </a:lnTo>
                          <a:lnTo>
                            <a:pt x="384" y="0"/>
                          </a:lnTo>
                          <a:lnTo>
                            <a:pt x="379" y="3"/>
                          </a:lnTo>
                          <a:close/>
                        </a:path>
                      </a:pathLst>
                    </a:custGeom>
                    <a:solidFill>
                      <a:srgbClr val="4B48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58" name="Freeform 748"/>
                    <p:cNvSpPr>
                      <a:spLocks noChangeAspect="1"/>
                    </p:cNvSpPr>
                    <p:nvPr/>
                  </p:nvSpPr>
                  <p:spPr bwMode="auto">
                    <a:xfrm>
                      <a:off x="2322" y="1585"/>
                      <a:ext cx="383" cy="3"/>
                    </a:xfrm>
                    <a:custGeom>
                      <a:avLst/>
                      <a:gdLst>
                        <a:gd name="T0" fmla="*/ 379 w 383"/>
                        <a:gd name="T1" fmla="*/ 3 h 3"/>
                        <a:gd name="T2" fmla="*/ 0 w 383"/>
                        <a:gd name="T3" fmla="*/ 3 h 3"/>
                        <a:gd name="T4" fmla="*/ 4 w 383"/>
                        <a:gd name="T5" fmla="*/ 0 h 3"/>
                        <a:gd name="T6" fmla="*/ 383 w 383"/>
                        <a:gd name="T7" fmla="*/ 0 h 3"/>
                        <a:gd name="T8" fmla="*/ 379 w 383"/>
                        <a:gd name="T9" fmla="*/ 3 h 3"/>
                      </a:gdLst>
                      <a:ahLst/>
                      <a:cxnLst>
                        <a:cxn ang="0">
                          <a:pos x="T0" y="T1"/>
                        </a:cxn>
                        <a:cxn ang="0">
                          <a:pos x="T2" y="T3"/>
                        </a:cxn>
                        <a:cxn ang="0">
                          <a:pos x="T4" y="T5"/>
                        </a:cxn>
                        <a:cxn ang="0">
                          <a:pos x="T6" y="T7"/>
                        </a:cxn>
                        <a:cxn ang="0">
                          <a:pos x="T8" y="T9"/>
                        </a:cxn>
                      </a:cxnLst>
                      <a:rect l="0" t="0" r="r" b="b"/>
                      <a:pathLst>
                        <a:path w="383" h="3">
                          <a:moveTo>
                            <a:pt x="379" y="3"/>
                          </a:moveTo>
                          <a:lnTo>
                            <a:pt x="0" y="3"/>
                          </a:lnTo>
                          <a:lnTo>
                            <a:pt x="4" y="0"/>
                          </a:lnTo>
                          <a:lnTo>
                            <a:pt x="383" y="0"/>
                          </a:lnTo>
                          <a:lnTo>
                            <a:pt x="379" y="3"/>
                          </a:lnTo>
                          <a:close/>
                        </a:path>
                      </a:pathLst>
                    </a:custGeom>
                    <a:solidFill>
                      <a:srgbClr val="4A47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59" name="Freeform 749"/>
                    <p:cNvSpPr>
                      <a:spLocks noChangeAspect="1"/>
                    </p:cNvSpPr>
                    <p:nvPr/>
                  </p:nvSpPr>
                  <p:spPr bwMode="auto">
                    <a:xfrm>
                      <a:off x="2325" y="1584"/>
                      <a:ext cx="381" cy="3"/>
                    </a:xfrm>
                    <a:custGeom>
                      <a:avLst/>
                      <a:gdLst>
                        <a:gd name="T0" fmla="*/ 379 w 381"/>
                        <a:gd name="T1" fmla="*/ 3 h 3"/>
                        <a:gd name="T2" fmla="*/ 0 w 381"/>
                        <a:gd name="T3" fmla="*/ 3 h 3"/>
                        <a:gd name="T4" fmla="*/ 4 w 381"/>
                        <a:gd name="T5" fmla="*/ 0 h 3"/>
                        <a:gd name="T6" fmla="*/ 381 w 381"/>
                        <a:gd name="T7" fmla="*/ 0 h 3"/>
                        <a:gd name="T8" fmla="*/ 379 w 381"/>
                        <a:gd name="T9" fmla="*/ 3 h 3"/>
                      </a:gdLst>
                      <a:ahLst/>
                      <a:cxnLst>
                        <a:cxn ang="0">
                          <a:pos x="T0" y="T1"/>
                        </a:cxn>
                        <a:cxn ang="0">
                          <a:pos x="T2" y="T3"/>
                        </a:cxn>
                        <a:cxn ang="0">
                          <a:pos x="T4" y="T5"/>
                        </a:cxn>
                        <a:cxn ang="0">
                          <a:pos x="T6" y="T7"/>
                        </a:cxn>
                        <a:cxn ang="0">
                          <a:pos x="T8" y="T9"/>
                        </a:cxn>
                      </a:cxnLst>
                      <a:rect l="0" t="0" r="r" b="b"/>
                      <a:pathLst>
                        <a:path w="381" h="3">
                          <a:moveTo>
                            <a:pt x="379" y="3"/>
                          </a:moveTo>
                          <a:lnTo>
                            <a:pt x="0" y="3"/>
                          </a:lnTo>
                          <a:lnTo>
                            <a:pt x="4" y="0"/>
                          </a:lnTo>
                          <a:lnTo>
                            <a:pt x="381" y="0"/>
                          </a:lnTo>
                          <a:lnTo>
                            <a:pt x="379" y="3"/>
                          </a:lnTo>
                          <a:close/>
                        </a:path>
                      </a:pathLst>
                    </a:custGeom>
                    <a:solidFill>
                      <a:srgbClr val="4946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60" name="Freeform 750"/>
                    <p:cNvSpPr>
                      <a:spLocks noChangeAspect="1"/>
                    </p:cNvSpPr>
                    <p:nvPr/>
                  </p:nvSpPr>
                  <p:spPr bwMode="auto">
                    <a:xfrm>
                      <a:off x="2326" y="1582"/>
                      <a:ext cx="382" cy="3"/>
                    </a:xfrm>
                    <a:custGeom>
                      <a:avLst/>
                      <a:gdLst>
                        <a:gd name="T0" fmla="*/ 379 w 382"/>
                        <a:gd name="T1" fmla="*/ 3 h 3"/>
                        <a:gd name="T2" fmla="*/ 0 w 382"/>
                        <a:gd name="T3" fmla="*/ 3 h 3"/>
                        <a:gd name="T4" fmla="*/ 4 w 382"/>
                        <a:gd name="T5" fmla="*/ 0 h 3"/>
                        <a:gd name="T6" fmla="*/ 382 w 382"/>
                        <a:gd name="T7" fmla="*/ 0 h 3"/>
                        <a:gd name="T8" fmla="*/ 379 w 382"/>
                        <a:gd name="T9" fmla="*/ 3 h 3"/>
                      </a:gdLst>
                      <a:ahLst/>
                      <a:cxnLst>
                        <a:cxn ang="0">
                          <a:pos x="T0" y="T1"/>
                        </a:cxn>
                        <a:cxn ang="0">
                          <a:pos x="T2" y="T3"/>
                        </a:cxn>
                        <a:cxn ang="0">
                          <a:pos x="T4" y="T5"/>
                        </a:cxn>
                        <a:cxn ang="0">
                          <a:pos x="T6" y="T7"/>
                        </a:cxn>
                        <a:cxn ang="0">
                          <a:pos x="T8" y="T9"/>
                        </a:cxn>
                      </a:cxnLst>
                      <a:rect l="0" t="0" r="r" b="b"/>
                      <a:pathLst>
                        <a:path w="382" h="3">
                          <a:moveTo>
                            <a:pt x="379" y="3"/>
                          </a:moveTo>
                          <a:lnTo>
                            <a:pt x="0" y="3"/>
                          </a:lnTo>
                          <a:lnTo>
                            <a:pt x="4" y="0"/>
                          </a:lnTo>
                          <a:lnTo>
                            <a:pt x="382" y="0"/>
                          </a:lnTo>
                          <a:lnTo>
                            <a:pt x="379" y="3"/>
                          </a:lnTo>
                          <a:close/>
                        </a:path>
                      </a:pathLst>
                    </a:custGeom>
                    <a:solidFill>
                      <a:srgbClr val="4845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61" name="Freeform 751"/>
                    <p:cNvSpPr>
                      <a:spLocks noChangeAspect="1"/>
                    </p:cNvSpPr>
                    <p:nvPr/>
                  </p:nvSpPr>
                  <p:spPr bwMode="auto">
                    <a:xfrm>
                      <a:off x="2329" y="1580"/>
                      <a:ext cx="380" cy="4"/>
                    </a:xfrm>
                    <a:custGeom>
                      <a:avLst/>
                      <a:gdLst>
                        <a:gd name="T0" fmla="*/ 377 w 380"/>
                        <a:gd name="T1" fmla="*/ 4 h 4"/>
                        <a:gd name="T2" fmla="*/ 0 w 380"/>
                        <a:gd name="T3" fmla="*/ 4 h 4"/>
                        <a:gd name="T4" fmla="*/ 3 w 380"/>
                        <a:gd name="T5" fmla="*/ 0 h 4"/>
                        <a:gd name="T6" fmla="*/ 380 w 380"/>
                        <a:gd name="T7" fmla="*/ 0 h 4"/>
                        <a:gd name="T8" fmla="*/ 377 w 380"/>
                        <a:gd name="T9" fmla="*/ 4 h 4"/>
                      </a:gdLst>
                      <a:ahLst/>
                      <a:cxnLst>
                        <a:cxn ang="0">
                          <a:pos x="T0" y="T1"/>
                        </a:cxn>
                        <a:cxn ang="0">
                          <a:pos x="T2" y="T3"/>
                        </a:cxn>
                        <a:cxn ang="0">
                          <a:pos x="T4" y="T5"/>
                        </a:cxn>
                        <a:cxn ang="0">
                          <a:pos x="T6" y="T7"/>
                        </a:cxn>
                        <a:cxn ang="0">
                          <a:pos x="T8" y="T9"/>
                        </a:cxn>
                      </a:cxnLst>
                      <a:rect l="0" t="0" r="r" b="b"/>
                      <a:pathLst>
                        <a:path w="380" h="4">
                          <a:moveTo>
                            <a:pt x="377" y="4"/>
                          </a:moveTo>
                          <a:lnTo>
                            <a:pt x="0" y="4"/>
                          </a:lnTo>
                          <a:lnTo>
                            <a:pt x="3" y="0"/>
                          </a:lnTo>
                          <a:lnTo>
                            <a:pt x="380" y="0"/>
                          </a:lnTo>
                          <a:lnTo>
                            <a:pt x="377" y="4"/>
                          </a:lnTo>
                          <a:close/>
                        </a:path>
                      </a:pathLst>
                    </a:custGeom>
                    <a:solidFill>
                      <a:srgbClr val="4744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62" name="Freeform 752"/>
                    <p:cNvSpPr>
                      <a:spLocks noChangeAspect="1"/>
                    </p:cNvSpPr>
                    <p:nvPr/>
                  </p:nvSpPr>
                  <p:spPr bwMode="auto">
                    <a:xfrm>
                      <a:off x="2330" y="1578"/>
                      <a:ext cx="381" cy="4"/>
                    </a:xfrm>
                    <a:custGeom>
                      <a:avLst/>
                      <a:gdLst>
                        <a:gd name="T0" fmla="*/ 378 w 381"/>
                        <a:gd name="T1" fmla="*/ 4 h 4"/>
                        <a:gd name="T2" fmla="*/ 0 w 381"/>
                        <a:gd name="T3" fmla="*/ 4 h 4"/>
                        <a:gd name="T4" fmla="*/ 5 w 381"/>
                        <a:gd name="T5" fmla="*/ 0 h 4"/>
                        <a:gd name="T6" fmla="*/ 381 w 381"/>
                        <a:gd name="T7" fmla="*/ 0 h 4"/>
                        <a:gd name="T8" fmla="*/ 378 w 381"/>
                        <a:gd name="T9" fmla="*/ 4 h 4"/>
                      </a:gdLst>
                      <a:ahLst/>
                      <a:cxnLst>
                        <a:cxn ang="0">
                          <a:pos x="T0" y="T1"/>
                        </a:cxn>
                        <a:cxn ang="0">
                          <a:pos x="T2" y="T3"/>
                        </a:cxn>
                        <a:cxn ang="0">
                          <a:pos x="T4" y="T5"/>
                        </a:cxn>
                        <a:cxn ang="0">
                          <a:pos x="T6" y="T7"/>
                        </a:cxn>
                        <a:cxn ang="0">
                          <a:pos x="T8" y="T9"/>
                        </a:cxn>
                      </a:cxnLst>
                      <a:rect l="0" t="0" r="r" b="b"/>
                      <a:pathLst>
                        <a:path w="381" h="4">
                          <a:moveTo>
                            <a:pt x="378" y="4"/>
                          </a:moveTo>
                          <a:lnTo>
                            <a:pt x="0" y="4"/>
                          </a:lnTo>
                          <a:lnTo>
                            <a:pt x="5" y="0"/>
                          </a:lnTo>
                          <a:lnTo>
                            <a:pt x="381" y="0"/>
                          </a:lnTo>
                          <a:lnTo>
                            <a:pt x="378" y="4"/>
                          </a:lnTo>
                          <a:close/>
                        </a:path>
                      </a:pathLst>
                    </a:custGeom>
                    <a:solidFill>
                      <a:srgbClr val="4744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63" name="Freeform 753"/>
                    <p:cNvSpPr>
                      <a:spLocks noChangeAspect="1"/>
                    </p:cNvSpPr>
                    <p:nvPr/>
                  </p:nvSpPr>
                  <p:spPr bwMode="auto">
                    <a:xfrm>
                      <a:off x="2332" y="1577"/>
                      <a:ext cx="380" cy="3"/>
                    </a:xfrm>
                    <a:custGeom>
                      <a:avLst/>
                      <a:gdLst>
                        <a:gd name="T0" fmla="*/ 377 w 380"/>
                        <a:gd name="T1" fmla="*/ 3 h 3"/>
                        <a:gd name="T2" fmla="*/ 0 w 380"/>
                        <a:gd name="T3" fmla="*/ 3 h 3"/>
                        <a:gd name="T4" fmla="*/ 4 w 380"/>
                        <a:gd name="T5" fmla="*/ 0 h 3"/>
                        <a:gd name="T6" fmla="*/ 380 w 380"/>
                        <a:gd name="T7" fmla="*/ 0 h 3"/>
                        <a:gd name="T8" fmla="*/ 377 w 380"/>
                        <a:gd name="T9" fmla="*/ 3 h 3"/>
                      </a:gdLst>
                      <a:ahLst/>
                      <a:cxnLst>
                        <a:cxn ang="0">
                          <a:pos x="T0" y="T1"/>
                        </a:cxn>
                        <a:cxn ang="0">
                          <a:pos x="T2" y="T3"/>
                        </a:cxn>
                        <a:cxn ang="0">
                          <a:pos x="T4" y="T5"/>
                        </a:cxn>
                        <a:cxn ang="0">
                          <a:pos x="T6" y="T7"/>
                        </a:cxn>
                        <a:cxn ang="0">
                          <a:pos x="T8" y="T9"/>
                        </a:cxn>
                      </a:cxnLst>
                      <a:rect l="0" t="0" r="r" b="b"/>
                      <a:pathLst>
                        <a:path w="380" h="3">
                          <a:moveTo>
                            <a:pt x="377" y="3"/>
                          </a:moveTo>
                          <a:lnTo>
                            <a:pt x="0" y="3"/>
                          </a:lnTo>
                          <a:lnTo>
                            <a:pt x="4" y="0"/>
                          </a:lnTo>
                          <a:lnTo>
                            <a:pt x="380" y="0"/>
                          </a:lnTo>
                          <a:lnTo>
                            <a:pt x="377" y="3"/>
                          </a:lnTo>
                          <a:close/>
                        </a:path>
                      </a:pathLst>
                    </a:custGeom>
                    <a:solidFill>
                      <a:srgbClr val="4643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64" name="Freeform 754"/>
                    <p:cNvSpPr>
                      <a:spLocks noChangeAspect="1"/>
                    </p:cNvSpPr>
                    <p:nvPr/>
                  </p:nvSpPr>
                  <p:spPr bwMode="auto">
                    <a:xfrm>
                      <a:off x="2335" y="1575"/>
                      <a:ext cx="380" cy="3"/>
                    </a:xfrm>
                    <a:custGeom>
                      <a:avLst/>
                      <a:gdLst>
                        <a:gd name="T0" fmla="*/ 376 w 380"/>
                        <a:gd name="T1" fmla="*/ 3 h 3"/>
                        <a:gd name="T2" fmla="*/ 0 w 380"/>
                        <a:gd name="T3" fmla="*/ 3 h 3"/>
                        <a:gd name="T4" fmla="*/ 3 w 380"/>
                        <a:gd name="T5" fmla="*/ 0 h 3"/>
                        <a:gd name="T6" fmla="*/ 380 w 380"/>
                        <a:gd name="T7" fmla="*/ 0 h 3"/>
                        <a:gd name="T8" fmla="*/ 376 w 380"/>
                        <a:gd name="T9" fmla="*/ 3 h 3"/>
                      </a:gdLst>
                      <a:ahLst/>
                      <a:cxnLst>
                        <a:cxn ang="0">
                          <a:pos x="T0" y="T1"/>
                        </a:cxn>
                        <a:cxn ang="0">
                          <a:pos x="T2" y="T3"/>
                        </a:cxn>
                        <a:cxn ang="0">
                          <a:pos x="T4" y="T5"/>
                        </a:cxn>
                        <a:cxn ang="0">
                          <a:pos x="T6" y="T7"/>
                        </a:cxn>
                        <a:cxn ang="0">
                          <a:pos x="T8" y="T9"/>
                        </a:cxn>
                      </a:cxnLst>
                      <a:rect l="0" t="0" r="r" b="b"/>
                      <a:pathLst>
                        <a:path w="380" h="3">
                          <a:moveTo>
                            <a:pt x="376" y="3"/>
                          </a:moveTo>
                          <a:lnTo>
                            <a:pt x="0" y="3"/>
                          </a:lnTo>
                          <a:lnTo>
                            <a:pt x="3" y="0"/>
                          </a:lnTo>
                          <a:lnTo>
                            <a:pt x="380" y="0"/>
                          </a:lnTo>
                          <a:lnTo>
                            <a:pt x="376" y="3"/>
                          </a:lnTo>
                          <a:close/>
                        </a:path>
                      </a:pathLst>
                    </a:custGeom>
                    <a:solidFill>
                      <a:srgbClr val="4643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65" name="Freeform 755"/>
                    <p:cNvSpPr>
                      <a:spLocks noChangeAspect="1"/>
                    </p:cNvSpPr>
                    <p:nvPr/>
                  </p:nvSpPr>
                  <p:spPr bwMode="auto">
                    <a:xfrm>
                      <a:off x="2336" y="1574"/>
                      <a:ext cx="380" cy="3"/>
                    </a:xfrm>
                    <a:custGeom>
                      <a:avLst/>
                      <a:gdLst>
                        <a:gd name="T0" fmla="*/ 376 w 380"/>
                        <a:gd name="T1" fmla="*/ 3 h 3"/>
                        <a:gd name="T2" fmla="*/ 0 w 380"/>
                        <a:gd name="T3" fmla="*/ 3 h 3"/>
                        <a:gd name="T4" fmla="*/ 4 w 380"/>
                        <a:gd name="T5" fmla="*/ 0 h 3"/>
                        <a:gd name="T6" fmla="*/ 380 w 380"/>
                        <a:gd name="T7" fmla="*/ 0 h 3"/>
                        <a:gd name="T8" fmla="*/ 376 w 380"/>
                        <a:gd name="T9" fmla="*/ 3 h 3"/>
                      </a:gdLst>
                      <a:ahLst/>
                      <a:cxnLst>
                        <a:cxn ang="0">
                          <a:pos x="T0" y="T1"/>
                        </a:cxn>
                        <a:cxn ang="0">
                          <a:pos x="T2" y="T3"/>
                        </a:cxn>
                        <a:cxn ang="0">
                          <a:pos x="T4" y="T5"/>
                        </a:cxn>
                        <a:cxn ang="0">
                          <a:pos x="T6" y="T7"/>
                        </a:cxn>
                        <a:cxn ang="0">
                          <a:pos x="T8" y="T9"/>
                        </a:cxn>
                      </a:cxnLst>
                      <a:rect l="0" t="0" r="r" b="b"/>
                      <a:pathLst>
                        <a:path w="380" h="3">
                          <a:moveTo>
                            <a:pt x="376" y="3"/>
                          </a:moveTo>
                          <a:lnTo>
                            <a:pt x="0" y="3"/>
                          </a:lnTo>
                          <a:lnTo>
                            <a:pt x="4" y="0"/>
                          </a:lnTo>
                          <a:lnTo>
                            <a:pt x="380" y="0"/>
                          </a:lnTo>
                          <a:lnTo>
                            <a:pt x="376" y="3"/>
                          </a:lnTo>
                          <a:close/>
                        </a:path>
                      </a:pathLst>
                    </a:custGeom>
                    <a:solidFill>
                      <a:srgbClr val="4542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66" name="Freeform 756"/>
                    <p:cNvSpPr>
                      <a:spLocks noChangeAspect="1"/>
                    </p:cNvSpPr>
                    <p:nvPr/>
                  </p:nvSpPr>
                  <p:spPr bwMode="auto">
                    <a:xfrm>
                      <a:off x="2338" y="1572"/>
                      <a:ext cx="380" cy="3"/>
                    </a:xfrm>
                    <a:custGeom>
                      <a:avLst/>
                      <a:gdLst>
                        <a:gd name="T0" fmla="*/ 377 w 380"/>
                        <a:gd name="T1" fmla="*/ 3 h 3"/>
                        <a:gd name="T2" fmla="*/ 0 w 380"/>
                        <a:gd name="T3" fmla="*/ 3 h 3"/>
                        <a:gd name="T4" fmla="*/ 4 w 380"/>
                        <a:gd name="T5" fmla="*/ 0 h 3"/>
                        <a:gd name="T6" fmla="*/ 380 w 380"/>
                        <a:gd name="T7" fmla="*/ 0 h 3"/>
                        <a:gd name="T8" fmla="*/ 377 w 380"/>
                        <a:gd name="T9" fmla="*/ 3 h 3"/>
                      </a:gdLst>
                      <a:ahLst/>
                      <a:cxnLst>
                        <a:cxn ang="0">
                          <a:pos x="T0" y="T1"/>
                        </a:cxn>
                        <a:cxn ang="0">
                          <a:pos x="T2" y="T3"/>
                        </a:cxn>
                        <a:cxn ang="0">
                          <a:pos x="T4" y="T5"/>
                        </a:cxn>
                        <a:cxn ang="0">
                          <a:pos x="T6" y="T7"/>
                        </a:cxn>
                        <a:cxn ang="0">
                          <a:pos x="T8" y="T9"/>
                        </a:cxn>
                      </a:cxnLst>
                      <a:rect l="0" t="0" r="r" b="b"/>
                      <a:pathLst>
                        <a:path w="380" h="3">
                          <a:moveTo>
                            <a:pt x="377" y="3"/>
                          </a:moveTo>
                          <a:lnTo>
                            <a:pt x="0" y="3"/>
                          </a:lnTo>
                          <a:lnTo>
                            <a:pt x="4" y="0"/>
                          </a:lnTo>
                          <a:lnTo>
                            <a:pt x="380" y="0"/>
                          </a:lnTo>
                          <a:lnTo>
                            <a:pt x="377" y="3"/>
                          </a:lnTo>
                          <a:close/>
                        </a:path>
                      </a:pathLst>
                    </a:custGeom>
                    <a:solidFill>
                      <a:srgbClr val="4440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67" name="Freeform 757"/>
                    <p:cNvSpPr>
                      <a:spLocks noChangeAspect="1"/>
                    </p:cNvSpPr>
                    <p:nvPr/>
                  </p:nvSpPr>
                  <p:spPr bwMode="auto">
                    <a:xfrm>
                      <a:off x="2340" y="1571"/>
                      <a:ext cx="379" cy="3"/>
                    </a:xfrm>
                    <a:custGeom>
                      <a:avLst/>
                      <a:gdLst>
                        <a:gd name="T0" fmla="*/ 376 w 379"/>
                        <a:gd name="T1" fmla="*/ 3 h 3"/>
                        <a:gd name="T2" fmla="*/ 0 w 379"/>
                        <a:gd name="T3" fmla="*/ 3 h 3"/>
                        <a:gd name="T4" fmla="*/ 5 w 379"/>
                        <a:gd name="T5" fmla="*/ 0 h 3"/>
                        <a:gd name="T6" fmla="*/ 379 w 379"/>
                        <a:gd name="T7" fmla="*/ 0 h 3"/>
                        <a:gd name="T8" fmla="*/ 376 w 379"/>
                        <a:gd name="T9" fmla="*/ 3 h 3"/>
                      </a:gdLst>
                      <a:ahLst/>
                      <a:cxnLst>
                        <a:cxn ang="0">
                          <a:pos x="T0" y="T1"/>
                        </a:cxn>
                        <a:cxn ang="0">
                          <a:pos x="T2" y="T3"/>
                        </a:cxn>
                        <a:cxn ang="0">
                          <a:pos x="T4" y="T5"/>
                        </a:cxn>
                        <a:cxn ang="0">
                          <a:pos x="T6" y="T7"/>
                        </a:cxn>
                        <a:cxn ang="0">
                          <a:pos x="T8" y="T9"/>
                        </a:cxn>
                      </a:cxnLst>
                      <a:rect l="0" t="0" r="r" b="b"/>
                      <a:pathLst>
                        <a:path w="379" h="3">
                          <a:moveTo>
                            <a:pt x="376" y="3"/>
                          </a:moveTo>
                          <a:lnTo>
                            <a:pt x="0" y="3"/>
                          </a:lnTo>
                          <a:lnTo>
                            <a:pt x="5" y="0"/>
                          </a:lnTo>
                          <a:lnTo>
                            <a:pt x="379" y="0"/>
                          </a:lnTo>
                          <a:lnTo>
                            <a:pt x="376" y="3"/>
                          </a:lnTo>
                          <a:close/>
                        </a:path>
                      </a:pathLst>
                    </a:custGeom>
                    <a:solidFill>
                      <a:srgbClr val="4340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68" name="Freeform 758"/>
                    <p:cNvSpPr>
                      <a:spLocks noChangeAspect="1"/>
                    </p:cNvSpPr>
                    <p:nvPr/>
                  </p:nvSpPr>
                  <p:spPr bwMode="auto">
                    <a:xfrm>
                      <a:off x="2342" y="1568"/>
                      <a:ext cx="379" cy="4"/>
                    </a:xfrm>
                    <a:custGeom>
                      <a:avLst/>
                      <a:gdLst>
                        <a:gd name="T0" fmla="*/ 376 w 379"/>
                        <a:gd name="T1" fmla="*/ 4 h 4"/>
                        <a:gd name="T2" fmla="*/ 0 w 379"/>
                        <a:gd name="T3" fmla="*/ 4 h 4"/>
                        <a:gd name="T4" fmla="*/ 4 w 379"/>
                        <a:gd name="T5" fmla="*/ 0 h 4"/>
                        <a:gd name="T6" fmla="*/ 379 w 379"/>
                        <a:gd name="T7" fmla="*/ 0 h 4"/>
                        <a:gd name="T8" fmla="*/ 376 w 379"/>
                        <a:gd name="T9" fmla="*/ 4 h 4"/>
                      </a:gdLst>
                      <a:ahLst/>
                      <a:cxnLst>
                        <a:cxn ang="0">
                          <a:pos x="T0" y="T1"/>
                        </a:cxn>
                        <a:cxn ang="0">
                          <a:pos x="T2" y="T3"/>
                        </a:cxn>
                        <a:cxn ang="0">
                          <a:pos x="T4" y="T5"/>
                        </a:cxn>
                        <a:cxn ang="0">
                          <a:pos x="T6" y="T7"/>
                        </a:cxn>
                        <a:cxn ang="0">
                          <a:pos x="T8" y="T9"/>
                        </a:cxn>
                      </a:cxnLst>
                      <a:rect l="0" t="0" r="r" b="b"/>
                      <a:pathLst>
                        <a:path w="379" h="4">
                          <a:moveTo>
                            <a:pt x="376" y="4"/>
                          </a:moveTo>
                          <a:lnTo>
                            <a:pt x="0" y="4"/>
                          </a:lnTo>
                          <a:lnTo>
                            <a:pt x="4" y="0"/>
                          </a:lnTo>
                          <a:lnTo>
                            <a:pt x="379" y="0"/>
                          </a:lnTo>
                          <a:lnTo>
                            <a:pt x="376" y="4"/>
                          </a:lnTo>
                          <a:close/>
                        </a:path>
                      </a:pathLst>
                    </a:custGeom>
                    <a:solidFill>
                      <a:srgbClr val="423F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69" name="Freeform 759"/>
                    <p:cNvSpPr>
                      <a:spLocks noChangeAspect="1"/>
                    </p:cNvSpPr>
                    <p:nvPr/>
                  </p:nvSpPr>
                  <p:spPr bwMode="auto">
                    <a:xfrm>
                      <a:off x="2345" y="1567"/>
                      <a:ext cx="377" cy="4"/>
                    </a:xfrm>
                    <a:custGeom>
                      <a:avLst/>
                      <a:gdLst>
                        <a:gd name="T0" fmla="*/ 374 w 377"/>
                        <a:gd name="T1" fmla="*/ 4 h 4"/>
                        <a:gd name="T2" fmla="*/ 0 w 377"/>
                        <a:gd name="T3" fmla="*/ 4 h 4"/>
                        <a:gd name="T4" fmla="*/ 3 w 377"/>
                        <a:gd name="T5" fmla="*/ 0 h 4"/>
                        <a:gd name="T6" fmla="*/ 377 w 377"/>
                        <a:gd name="T7" fmla="*/ 0 h 4"/>
                        <a:gd name="T8" fmla="*/ 374 w 377"/>
                        <a:gd name="T9" fmla="*/ 4 h 4"/>
                      </a:gdLst>
                      <a:ahLst/>
                      <a:cxnLst>
                        <a:cxn ang="0">
                          <a:pos x="T0" y="T1"/>
                        </a:cxn>
                        <a:cxn ang="0">
                          <a:pos x="T2" y="T3"/>
                        </a:cxn>
                        <a:cxn ang="0">
                          <a:pos x="T4" y="T5"/>
                        </a:cxn>
                        <a:cxn ang="0">
                          <a:pos x="T6" y="T7"/>
                        </a:cxn>
                        <a:cxn ang="0">
                          <a:pos x="T8" y="T9"/>
                        </a:cxn>
                      </a:cxnLst>
                      <a:rect l="0" t="0" r="r" b="b"/>
                      <a:pathLst>
                        <a:path w="377" h="4">
                          <a:moveTo>
                            <a:pt x="374" y="4"/>
                          </a:moveTo>
                          <a:lnTo>
                            <a:pt x="0" y="4"/>
                          </a:lnTo>
                          <a:lnTo>
                            <a:pt x="3" y="0"/>
                          </a:lnTo>
                          <a:lnTo>
                            <a:pt x="377" y="0"/>
                          </a:lnTo>
                          <a:lnTo>
                            <a:pt x="374" y="4"/>
                          </a:lnTo>
                          <a:close/>
                        </a:path>
                      </a:pathLst>
                    </a:custGeom>
                    <a:solidFill>
                      <a:srgbClr val="413E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70" name="Freeform 760"/>
                    <p:cNvSpPr>
                      <a:spLocks noChangeAspect="1"/>
                    </p:cNvSpPr>
                    <p:nvPr/>
                  </p:nvSpPr>
                  <p:spPr bwMode="auto">
                    <a:xfrm>
                      <a:off x="2346" y="1565"/>
                      <a:ext cx="378" cy="3"/>
                    </a:xfrm>
                    <a:custGeom>
                      <a:avLst/>
                      <a:gdLst>
                        <a:gd name="T0" fmla="*/ 375 w 378"/>
                        <a:gd name="T1" fmla="*/ 3 h 3"/>
                        <a:gd name="T2" fmla="*/ 0 w 378"/>
                        <a:gd name="T3" fmla="*/ 3 h 3"/>
                        <a:gd name="T4" fmla="*/ 4 w 378"/>
                        <a:gd name="T5" fmla="*/ 0 h 3"/>
                        <a:gd name="T6" fmla="*/ 378 w 378"/>
                        <a:gd name="T7" fmla="*/ 0 h 3"/>
                        <a:gd name="T8" fmla="*/ 375 w 378"/>
                        <a:gd name="T9" fmla="*/ 3 h 3"/>
                      </a:gdLst>
                      <a:ahLst/>
                      <a:cxnLst>
                        <a:cxn ang="0">
                          <a:pos x="T0" y="T1"/>
                        </a:cxn>
                        <a:cxn ang="0">
                          <a:pos x="T2" y="T3"/>
                        </a:cxn>
                        <a:cxn ang="0">
                          <a:pos x="T4" y="T5"/>
                        </a:cxn>
                        <a:cxn ang="0">
                          <a:pos x="T6" y="T7"/>
                        </a:cxn>
                        <a:cxn ang="0">
                          <a:pos x="T8" y="T9"/>
                        </a:cxn>
                      </a:cxnLst>
                      <a:rect l="0" t="0" r="r" b="b"/>
                      <a:pathLst>
                        <a:path w="378" h="3">
                          <a:moveTo>
                            <a:pt x="375" y="3"/>
                          </a:moveTo>
                          <a:lnTo>
                            <a:pt x="0" y="3"/>
                          </a:lnTo>
                          <a:lnTo>
                            <a:pt x="4" y="0"/>
                          </a:lnTo>
                          <a:lnTo>
                            <a:pt x="378" y="0"/>
                          </a:lnTo>
                          <a:lnTo>
                            <a:pt x="375" y="3"/>
                          </a:lnTo>
                          <a:close/>
                        </a:path>
                      </a:pathLst>
                    </a:custGeom>
                    <a:solidFill>
                      <a:srgbClr val="403D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71" name="Freeform 761"/>
                    <p:cNvSpPr>
                      <a:spLocks noChangeAspect="1"/>
                    </p:cNvSpPr>
                    <p:nvPr/>
                  </p:nvSpPr>
                  <p:spPr bwMode="auto">
                    <a:xfrm>
                      <a:off x="2348" y="1564"/>
                      <a:ext cx="377" cy="3"/>
                    </a:xfrm>
                    <a:custGeom>
                      <a:avLst/>
                      <a:gdLst>
                        <a:gd name="T0" fmla="*/ 374 w 377"/>
                        <a:gd name="T1" fmla="*/ 3 h 3"/>
                        <a:gd name="T2" fmla="*/ 0 w 377"/>
                        <a:gd name="T3" fmla="*/ 3 h 3"/>
                        <a:gd name="T4" fmla="*/ 4 w 377"/>
                        <a:gd name="T5" fmla="*/ 0 h 3"/>
                        <a:gd name="T6" fmla="*/ 377 w 377"/>
                        <a:gd name="T7" fmla="*/ 0 h 3"/>
                        <a:gd name="T8" fmla="*/ 374 w 377"/>
                        <a:gd name="T9" fmla="*/ 3 h 3"/>
                      </a:gdLst>
                      <a:ahLst/>
                      <a:cxnLst>
                        <a:cxn ang="0">
                          <a:pos x="T0" y="T1"/>
                        </a:cxn>
                        <a:cxn ang="0">
                          <a:pos x="T2" y="T3"/>
                        </a:cxn>
                        <a:cxn ang="0">
                          <a:pos x="T4" y="T5"/>
                        </a:cxn>
                        <a:cxn ang="0">
                          <a:pos x="T6" y="T7"/>
                        </a:cxn>
                        <a:cxn ang="0">
                          <a:pos x="T8" y="T9"/>
                        </a:cxn>
                      </a:cxnLst>
                      <a:rect l="0" t="0" r="r" b="b"/>
                      <a:pathLst>
                        <a:path w="377" h="3">
                          <a:moveTo>
                            <a:pt x="374" y="3"/>
                          </a:moveTo>
                          <a:lnTo>
                            <a:pt x="0" y="3"/>
                          </a:lnTo>
                          <a:lnTo>
                            <a:pt x="4" y="0"/>
                          </a:lnTo>
                          <a:lnTo>
                            <a:pt x="377" y="0"/>
                          </a:lnTo>
                          <a:lnTo>
                            <a:pt x="374" y="3"/>
                          </a:lnTo>
                          <a:close/>
                        </a:path>
                      </a:pathLst>
                    </a:custGeom>
                    <a:solidFill>
                      <a:srgbClr val="403D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72" name="Freeform 762"/>
                    <p:cNvSpPr>
                      <a:spLocks noChangeAspect="1"/>
                    </p:cNvSpPr>
                    <p:nvPr/>
                  </p:nvSpPr>
                  <p:spPr bwMode="auto">
                    <a:xfrm>
                      <a:off x="2350" y="1562"/>
                      <a:ext cx="378" cy="3"/>
                    </a:xfrm>
                    <a:custGeom>
                      <a:avLst/>
                      <a:gdLst>
                        <a:gd name="T0" fmla="*/ 374 w 378"/>
                        <a:gd name="T1" fmla="*/ 3 h 3"/>
                        <a:gd name="T2" fmla="*/ 0 w 378"/>
                        <a:gd name="T3" fmla="*/ 3 h 3"/>
                        <a:gd name="T4" fmla="*/ 5 w 378"/>
                        <a:gd name="T5" fmla="*/ 0 h 3"/>
                        <a:gd name="T6" fmla="*/ 378 w 378"/>
                        <a:gd name="T7" fmla="*/ 0 h 3"/>
                        <a:gd name="T8" fmla="*/ 374 w 378"/>
                        <a:gd name="T9" fmla="*/ 3 h 3"/>
                      </a:gdLst>
                      <a:ahLst/>
                      <a:cxnLst>
                        <a:cxn ang="0">
                          <a:pos x="T0" y="T1"/>
                        </a:cxn>
                        <a:cxn ang="0">
                          <a:pos x="T2" y="T3"/>
                        </a:cxn>
                        <a:cxn ang="0">
                          <a:pos x="T4" y="T5"/>
                        </a:cxn>
                        <a:cxn ang="0">
                          <a:pos x="T6" y="T7"/>
                        </a:cxn>
                        <a:cxn ang="0">
                          <a:pos x="T8" y="T9"/>
                        </a:cxn>
                      </a:cxnLst>
                      <a:rect l="0" t="0" r="r" b="b"/>
                      <a:pathLst>
                        <a:path w="378" h="3">
                          <a:moveTo>
                            <a:pt x="374" y="3"/>
                          </a:moveTo>
                          <a:lnTo>
                            <a:pt x="0" y="3"/>
                          </a:lnTo>
                          <a:lnTo>
                            <a:pt x="5" y="0"/>
                          </a:lnTo>
                          <a:lnTo>
                            <a:pt x="378" y="0"/>
                          </a:lnTo>
                          <a:lnTo>
                            <a:pt x="374" y="3"/>
                          </a:lnTo>
                          <a:close/>
                        </a:path>
                      </a:pathLst>
                    </a:custGeom>
                    <a:solidFill>
                      <a:srgbClr val="403D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73" name="Freeform 763"/>
                    <p:cNvSpPr>
                      <a:spLocks noChangeAspect="1"/>
                    </p:cNvSpPr>
                    <p:nvPr/>
                  </p:nvSpPr>
                  <p:spPr bwMode="auto">
                    <a:xfrm>
                      <a:off x="2352" y="1561"/>
                      <a:ext cx="377" cy="3"/>
                    </a:xfrm>
                    <a:custGeom>
                      <a:avLst/>
                      <a:gdLst>
                        <a:gd name="T0" fmla="*/ 373 w 377"/>
                        <a:gd name="T1" fmla="*/ 3 h 3"/>
                        <a:gd name="T2" fmla="*/ 0 w 377"/>
                        <a:gd name="T3" fmla="*/ 3 h 3"/>
                        <a:gd name="T4" fmla="*/ 4 w 377"/>
                        <a:gd name="T5" fmla="*/ 0 h 3"/>
                        <a:gd name="T6" fmla="*/ 377 w 377"/>
                        <a:gd name="T7" fmla="*/ 0 h 3"/>
                        <a:gd name="T8" fmla="*/ 373 w 377"/>
                        <a:gd name="T9" fmla="*/ 3 h 3"/>
                      </a:gdLst>
                      <a:ahLst/>
                      <a:cxnLst>
                        <a:cxn ang="0">
                          <a:pos x="T0" y="T1"/>
                        </a:cxn>
                        <a:cxn ang="0">
                          <a:pos x="T2" y="T3"/>
                        </a:cxn>
                        <a:cxn ang="0">
                          <a:pos x="T4" y="T5"/>
                        </a:cxn>
                        <a:cxn ang="0">
                          <a:pos x="T6" y="T7"/>
                        </a:cxn>
                        <a:cxn ang="0">
                          <a:pos x="T8" y="T9"/>
                        </a:cxn>
                      </a:cxnLst>
                      <a:rect l="0" t="0" r="r" b="b"/>
                      <a:pathLst>
                        <a:path w="377" h="3">
                          <a:moveTo>
                            <a:pt x="373" y="3"/>
                          </a:moveTo>
                          <a:lnTo>
                            <a:pt x="0" y="3"/>
                          </a:lnTo>
                          <a:lnTo>
                            <a:pt x="4" y="0"/>
                          </a:lnTo>
                          <a:lnTo>
                            <a:pt x="377" y="0"/>
                          </a:lnTo>
                          <a:lnTo>
                            <a:pt x="373" y="3"/>
                          </a:lnTo>
                          <a:close/>
                        </a:path>
                      </a:pathLst>
                    </a:custGeom>
                    <a:solidFill>
                      <a:srgbClr val="3F3C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74" name="Freeform 764"/>
                    <p:cNvSpPr>
                      <a:spLocks noChangeAspect="1"/>
                    </p:cNvSpPr>
                    <p:nvPr/>
                  </p:nvSpPr>
                  <p:spPr bwMode="auto">
                    <a:xfrm>
                      <a:off x="2355" y="1558"/>
                      <a:ext cx="376" cy="4"/>
                    </a:xfrm>
                    <a:custGeom>
                      <a:avLst/>
                      <a:gdLst>
                        <a:gd name="T0" fmla="*/ 373 w 376"/>
                        <a:gd name="T1" fmla="*/ 4 h 4"/>
                        <a:gd name="T2" fmla="*/ 0 w 376"/>
                        <a:gd name="T3" fmla="*/ 4 h 4"/>
                        <a:gd name="T4" fmla="*/ 3 w 376"/>
                        <a:gd name="T5" fmla="*/ 0 h 4"/>
                        <a:gd name="T6" fmla="*/ 376 w 376"/>
                        <a:gd name="T7" fmla="*/ 0 h 4"/>
                        <a:gd name="T8" fmla="*/ 373 w 376"/>
                        <a:gd name="T9" fmla="*/ 4 h 4"/>
                      </a:gdLst>
                      <a:ahLst/>
                      <a:cxnLst>
                        <a:cxn ang="0">
                          <a:pos x="T0" y="T1"/>
                        </a:cxn>
                        <a:cxn ang="0">
                          <a:pos x="T2" y="T3"/>
                        </a:cxn>
                        <a:cxn ang="0">
                          <a:pos x="T4" y="T5"/>
                        </a:cxn>
                        <a:cxn ang="0">
                          <a:pos x="T6" y="T7"/>
                        </a:cxn>
                        <a:cxn ang="0">
                          <a:pos x="T8" y="T9"/>
                        </a:cxn>
                      </a:cxnLst>
                      <a:rect l="0" t="0" r="r" b="b"/>
                      <a:pathLst>
                        <a:path w="376" h="4">
                          <a:moveTo>
                            <a:pt x="373" y="4"/>
                          </a:moveTo>
                          <a:lnTo>
                            <a:pt x="0" y="4"/>
                          </a:lnTo>
                          <a:lnTo>
                            <a:pt x="3" y="0"/>
                          </a:lnTo>
                          <a:lnTo>
                            <a:pt x="376" y="0"/>
                          </a:lnTo>
                          <a:lnTo>
                            <a:pt x="373" y="4"/>
                          </a:lnTo>
                          <a:close/>
                        </a:path>
                      </a:pathLst>
                    </a:custGeom>
                    <a:solidFill>
                      <a:srgbClr val="3E3B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75" name="Freeform 765"/>
                    <p:cNvSpPr>
                      <a:spLocks noChangeAspect="1"/>
                    </p:cNvSpPr>
                    <p:nvPr/>
                  </p:nvSpPr>
                  <p:spPr bwMode="auto">
                    <a:xfrm>
                      <a:off x="2356" y="1556"/>
                      <a:ext cx="376" cy="5"/>
                    </a:xfrm>
                    <a:custGeom>
                      <a:avLst/>
                      <a:gdLst>
                        <a:gd name="T0" fmla="*/ 373 w 376"/>
                        <a:gd name="T1" fmla="*/ 5 h 5"/>
                        <a:gd name="T2" fmla="*/ 0 w 376"/>
                        <a:gd name="T3" fmla="*/ 5 h 5"/>
                        <a:gd name="T4" fmla="*/ 5 w 376"/>
                        <a:gd name="T5" fmla="*/ 0 h 5"/>
                        <a:gd name="T6" fmla="*/ 376 w 376"/>
                        <a:gd name="T7" fmla="*/ 0 h 5"/>
                        <a:gd name="T8" fmla="*/ 373 w 376"/>
                        <a:gd name="T9" fmla="*/ 5 h 5"/>
                      </a:gdLst>
                      <a:ahLst/>
                      <a:cxnLst>
                        <a:cxn ang="0">
                          <a:pos x="T0" y="T1"/>
                        </a:cxn>
                        <a:cxn ang="0">
                          <a:pos x="T2" y="T3"/>
                        </a:cxn>
                        <a:cxn ang="0">
                          <a:pos x="T4" y="T5"/>
                        </a:cxn>
                        <a:cxn ang="0">
                          <a:pos x="T6" y="T7"/>
                        </a:cxn>
                        <a:cxn ang="0">
                          <a:pos x="T8" y="T9"/>
                        </a:cxn>
                      </a:cxnLst>
                      <a:rect l="0" t="0" r="r" b="b"/>
                      <a:pathLst>
                        <a:path w="376" h="5">
                          <a:moveTo>
                            <a:pt x="373" y="5"/>
                          </a:moveTo>
                          <a:lnTo>
                            <a:pt x="0" y="5"/>
                          </a:lnTo>
                          <a:lnTo>
                            <a:pt x="5" y="0"/>
                          </a:lnTo>
                          <a:lnTo>
                            <a:pt x="376" y="0"/>
                          </a:lnTo>
                          <a:lnTo>
                            <a:pt x="373" y="5"/>
                          </a:lnTo>
                          <a:close/>
                        </a:path>
                      </a:pathLst>
                    </a:cu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76" name="Freeform 766"/>
                    <p:cNvSpPr>
                      <a:spLocks noChangeAspect="1"/>
                    </p:cNvSpPr>
                    <p:nvPr/>
                  </p:nvSpPr>
                  <p:spPr bwMode="auto">
                    <a:xfrm>
                      <a:off x="2358" y="1555"/>
                      <a:ext cx="376" cy="3"/>
                    </a:xfrm>
                    <a:custGeom>
                      <a:avLst/>
                      <a:gdLst>
                        <a:gd name="T0" fmla="*/ 373 w 376"/>
                        <a:gd name="T1" fmla="*/ 3 h 3"/>
                        <a:gd name="T2" fmla="*/ 0 w 376"/>
                        <a:gd name="T3" fmla="*/ 3 h 3"/>
                        <a:gd name="T4" fmla="*/ 4 w 376"/>
                        <a:gd name="T5" fmla="*/ 0 h 3"/>
                        <a:gd name="T6" fmla="*/ 376 w 376"/>
                        <a:gd name="T7" fmla="*/ 0 h 3"/>
                        <a:gd name="T8" fmla="*/ 373 w 376"/>
                        <a:gd name="T9" fmla="*/ 3 h 3"/>
                      </a:gdLst>
                      <a:ahLst/>
                      <a:cxnLst>
                        <a:cxn ang="0">
                          <a:pos x="T0" y="T1"/>
                        </a:cxn>
                        <a:cxn ang="0">
                          <a:pos x="T2" y="T3"/>
                        </a:cxn>
                        <a:cxn ang="0">
                          <a:pos x="T4" y="T5"/>
                        </a:cxn>
                        <a:cxn ang="0">
                          <a:pos x="T6" y="T7"/>
                        </a:cxn>
                        <a:cxn ang="0">
                          <a:pos x="T8" y="T9"/>
                        </a:cxn>
                      </a:cxnLst>
                      <a:rect l="0" t="0" r="r" b="b"/>
                      <a:pathLst>
                        <a:path w="376" h="3">
                          <a:moveTo>
                            <a:pt x="373" y="3"/>
                          </a:moveTo>
                          <a:lnTo>
                            <a:pt x="0" y="3"/>
                          </a:lnTo>
                          <a:lnTo>
                            <a:pt x="4" y="0"/>
                          </a:lnTo>
                          <a:lnTo>
                            <a:pt x="376" y="0"/>
                          </a:lnTo>
                          <a:lnTo>
                            <a:pt x="373" y="3"/>
                          </a:lnTo>
                          <a:close/>
                        </a:path>
                      </a:pathLst>
                    </a:custGeom>
                    <a:solidFill>
                      <a:srgbClr val="3D3A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77" name="Freeform 767"/>
                    <p:cNvSpPr>
                      <a:spLocks noChangeAspect="1"/>
                    </p:cNvSpPr>
                    <p:nvPr/>
                  </p:nvSpPr>
                  <p:spPr bwMode="auto">
                    <a:xfrm>
                      <a:off x="2361" y="1554"/>
                      <a:ext cx="374" cy="2"/>
                    </a:xfrm>
                    <a:custGeom>
                      <a:avLst/>
                      <a:gdLst>
                        <a:gd name="T0" fmla="*/ 371 w 374"/>
                        <a:gd name="T1" fmla="*/ 2 h 2"/>
                        <a:gd name="T2" fmla="*/ 0 w 374"/>
                        <a:gd name="T3" fmla="*/ 2 h 2"/>
                        <a:gd name="T4" fmla="*/ 2 w 374"/>
                        <a:gd name="T5" fmla="*/ 0 h 2"/>
                        <a:gd name="T6" fmla="*/ 374 w 374"/>
                        <a:gd name="T7" fmla="*/ 0 h 2"/>
                        <a:gd name="T8" fmla="*/ 371 w 374"/>
                        <a:gd name="T9" fmla="*/ 2 h 2"/>
                      </a:gdLst>
                      <a:ahLst/>
                      <a:cxnLst>
                        <a:cxn ang="0">
                          <a:pos x="T0" y="T1"/>
                        </a:cxn>
                        <a:cxn ang="0">
                          <a:pos x="T2" y="T3"/>
                        </a:cxn>
                        <a:cxn ang="0">
                          <a:pos x="T4" y="T5"/>
                        </a:cxn>
                        <a:cxn ang="0">
                          <a:pos x="T6" y="T7"/>
                        </a:cxn>
                        <a:cxn ang="0">
                          <a:pos x="T8" y="T9"/>
                        </a:cxn>
                      </a:cxnLst>
                      <a:rect l="0" t="0" r="r" b="b"/>
                      <a:pathLst>
                        <a:path w="374" h="2">
                          <a:moveTo>
                            <a:pt x="371" y="2"/>
                          </a:moveTo>
                          <a:lnTo>
                            <a:pt x="0" y="2"/>
                          </a:lnTo>
                          <a:lnTo>
                            <a:pt x="2" y="0"/>
                          </a:lnTo>
                          <a:lnTo>
                            <a:pt x="374" y="0"/>
                          </a:lnTo>
                          <a:lnTo>
                            <a:pt x="371" y="2"/>
                          </a:lnTo>
                          <a:close/>
                        </a:path>
                      </a:pathLst>
                    </a:custGeom>
                    <a:solidFill>
                      <a:srgbClr val="3C39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78" name="Freeform 768"/>
                    <p:cNvSpPr>
                      <a:spLocks noChangeAspect="1"/>
                    </p:cNvSpPr>
                    <p:nvPr/>
                  </p:nvSpPr>
                  <p:spPr bwMode="auto">
                    <a:xfrm>
                      <a:off x="2362" y="1552"/>
                      <a:ext cx="375" cy="3"/>
                    </a:xfrm>
                    <a:custGeom>
                      <a:avLst/>
                      <a:gdLst>
                        <a:gd name="T0" fmla="*/ 372 w 375"/>
                        <a:gd name="T1" fmla="*/ 3 h 3"/>
                        <a:gd name="T2" fmla="*/ 0 w 375"/>
                        <a:gd name="T3" fmla="*/ 3 h 3"/>
                        <a:gd name="T4" fmla="*/ 4 w 375"/>
                        <a:gd name="T5" fmla="*/ 0 h 3"/>
                        <a:gd name="T6" fmla="*/ 375 w 375"/>
                        <a:gd name="T7" fmla="*/ 0 h 3"/>
                        <a:gd name="T8" fmla="*/ 372 w 375"/>
                        <a:gd name="T9" fmla="*/ 3 h 3"/>
                      </a:gdLst>
                      <a:ahLst/>
                      <a:cxnLst>
                        <a:cxn ang="0">
                          <a:pos x="T0" y="T1"/>
                        </a:cxn>
                        <a:cxn ang="0">
                          <a:pos x="T2" y="T3"/>
                        </a:cxn>
                        <a:cxn ang="0">
                          <a:pos x="T4" y="T5"/>
                        </a:cxn>
                        <a:cxn ang="0">
                          <a:pos x="T6" y="T7"/>
                        </a:cxn>
                        <a:cxn ang="0">
                          <a:pos x="T8" y="T9"/>
                        </a:cxn>
                      </a:cxnLst>
                      <a:rect l="0" t="0" r="r" b="b"/>
                      <a:pathLst>
                        <a:path w="375" h="3">
                          <a:moveTo>
                            <a:pt x="372" y="3"/>
                          </a:moveTo>
                          <a:lnTo>
                            <a:pt x="0" y="3"/>
                          </a:lnTo>
                          <a:lnTo>
                            <a:pt x="4" y="0"/>
                          </a:lnTo>
                          <a:lnTo>
                            <a:pt x="375" y="0"/>
                          </a:lnTo>
                          <a:lnTo>
                            <a:pt x="372" y="3"/>
                          </a:lnTo>
                          <a:close/>
                        </a:path>
                      </a:pathLst>
                    </a:custGeom>
                    <a:solidFill>
                      <a:srgbClr val="3C38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79" name="Freeform 769"/>
                    <p:cNvSpPr>
                      <a:spLocks noChangeAspect="1"/>
                    </p:cNvSpPr>
                    <p:nvPr/>
                  </p:nvSpPr>
                  <p:spPr bwMode="auto">
                    <a:xfrm>
                      <a:off x="2363" y="1551"/>
                      <a:ext cx="377" cy="3"/>
                    </a:xfrm>
                    <a:custGeom>
                      <a:avLst/>
                      <a:gdLst>
                        <a:gd name="T0" fmla="*/ 372 w 377"/>
                        <a:gd name="T1" fmla="*/ 3 h 3"/>
                        <a:gd name="T2" fmla="*/ 0 w 377"/>
                        <a:gd name="T3" fmla="*/ 3 h 3"/>
                        <a:gd name="T4" fmla="*/ 5 w 377"/>
                        <a:gd name="T5" fmla="*/ 0 h 3"/>
                        <a:gd name="T6" fmla="*/ 377 w 377"/>
                        <a:gd name="T7" fmla="*/ 0 h 3"/>
                        <a:gd name="T8" fmla="*/ 372 w 377"/>
                        <a:gd name="T9" fmla="*/ 3 h 3"/>
                      </a:gdLst>
                      <a:ahLst/>
                      <a:cxnLst>
                        <a:cxn ang="0">
                          <a:pos x="T0" y="T1"/>
                        </a:cxn>
                        <a:cxn ang="0">
                          <a:pos x="T2" y="T3"/>
                        </a:cxn>
                        <a:cxn ang="0">
                          <a:pos x="T4" y="T5"/>
                        </a:cxn>
                        <a:cxn ang="0">
                          <a:pos x="T6" y="T7"/>
                        </a:cxn>
                        <a:cxn ang="0">
                          <a:pos x="T8" y="T9"/>
                        </a:cxn>
                      </a:cxnLst>
                      <a:rect l="0" t="0" r="r" b="b"/>
                      <a:pathLst>
                        <a:path w="377" h="3">
                          <a:moveTo>
                            <a:pt x="372" y="3"/>
                          </a:moveTo>
                          <a:lnTo>
                            <a:pt x="0" y="3"/>
                          </a:lnTo>
                          <a:lnTo>
                            <a:pt x="5" y="0"/>
                          </a:lnTo>
                          <a:lnTo>
                            <a:pt x="377" y="0"/>
                          </a:lnTo>
                          <a:lnTo>
                            <a:pt x="372" y="3"/>
                          </a:lnTo>
                          <a:close/>
                        </a:path>
                      </a:pathLst>
                    </a:custGeom>
                    <a:solidFill>
                      <a:srgbClr val="3B3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80" name="Freeform 770"/>
                    <p:cNvSpPr>
                      <a:spLocks noChangeAspect="1"/>
                    </p:cNvSpPr>
                    <p:nvPr/>
                  </p:nvSpPr>
                  <p:spPr bwMode="auto">
                    <a:xfrm>
                      <a:off x="2366" y="1549"/>
                      <a:ext cx="375" cy="3"/>
                    </a:xfrm>
                    <a:custGeom>
                      <a:avLst/>
                      <a:gdLst>
                        <a:gd name="T0" fmla="*/ 371 w 375"/>
                        <a:gd name="T1" fmla="*/ 3 h 3"/>
                        <a:gd name="T2" fmla="*/ 0 w 375"/>
                        <a:gd name="T3" fmla="*/ 3 h 3"/>
                        <a:gd name="T4" fmla="*/ 5 w 375"/>
                        <a:gd name="T5" fmla="*/ 0 h 3"/>
                        <a:gd name="T6" fmla="*/ 375 w 375"/>
                        <a:gd name="T7" fmla="*/ 0 h 3"/>
                        <a:gd name="T8" fmla="*/ 371 w 375"/>
                        <a:gd name="T9" fmla="*/ 3 h 3"/>
                      </a:gdLst>
                      <a:ahLst/>
                      <a:cxnLst>
                        <a:cxn ang="0">
                          <a:pos x="T0" y="T1"/>
                        </a:cxn>
                        <a:cxn ang="0">
                          <a:pos x="T2" y="T3"/>
                        </a:cxn>
                        <a:cxn ang="0">
                          <a:pos x="T4" y="T5"/>
                        </a:cxn>
                        <a:cxn ang="0">
                          <a:pos x="T6" y="T7"/>
                        </a:cxn>
                        <a:cxn ang="0">
                          <a:pos x="T8" y="T9"/>
                        </a:cxn>
                      </a:cxnLst>
                      <a:rect l="0" t="0" r="r" b="b"/>
                      <a:pathLst>
                        <a:path w="375" h="3">
                          <a:moveTo>
                            <a:pt x="371" y="3"/>
                          </a:moveTo>
                          <a:lnTo>
                            <a:pt x="0" y="3"/>
                          </a:lnTo>
                          <a:lnTo>
                            <a:pt x="5" y="0"/>
                          </a:lnTo>
                          <a:lnTo>
                            <a:pt x="375" y="0"/>
                          </a:lnTo>
                          <a:lnTo>
                            <a:pt x="371" y="3"/>
                          </a:lnTo>
                          <a:close/>
                        </a:path>
                      </a:pathLst>
                    </a:custGeom>
                    <a:solidFill>
                      <a:srgbClr val="3B3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81" name="Freeform 771"/>
                    <p:cNvSpPr>
                      <a:spLocks noChangeAspect="1"/>
                    </p:cNvSpPr>
                    <p:nvPr/>
                  </p:nvSpPr>
                  <p:spPr bwMode="auto">
                    <a:xfrm>
                      <a:off x="2368" y="1546"/>
                      <a:ext cx="374" cy="5"/>
                    </a:xfrm>
                    <a:custGeom>
                      <a:avLst/>
                      <a:gdLst>
                        <a:gd name="T0" fmla="*/ 372 w 374"/>
                        <a:gd name="T1" fmla="*/ 5 h 5"/>
                        <a:gd name="T2" fmla="*/ 0 w 374"/>
                        <a:gd name="T3" fmla="*/ 5 h 5"/>
                        <a:gd name="T4" fmla="*/ 4 w 374"/>
                        <a:gd name="T5" fmla="*/ 0 h 5"/>
                        <a:gd name="T6" fmla="*/ 374 w 374"/>
                        <a:gd name="T7" fmla="*/ 0 h 5"/>
                        <a:gd name="T8" fmla="*/ 372 w 374"/>
                        <a:gd name="T9" fmla="*/ 5 h 5"/>
                      </a:gdLst>
                      <a:ahLst/>
                      <a:cxnLst>
                        <a:cxn ang="0">
                          <a:pos x="T0" y="T1"/>
                        </a:cxn>
                        <a:cxn ang="0">
                          <a:pos x="T2" y="T3"/>
                        </a:cxn>
                        <a:cxn ang="0">
                          <a:pos x="T4" y="T5"/>
                        </a:cxn>
                        <a:cxn ang="0">
                          <a:pos x="T6" y="T7"/>
                        </a:cxn>
                        <a:cxn ang="0">
                          <a:pos x="T8" y="T9"/>
                        </a:cxn>
                      </a:cxnLst>
                      <a:rect l="0" t="0" r="r" b="b"/>
                      <a:pathLst>
                        <a:path w="374" h="5">
                          <a:moveTo>
                            <a:pt x="372" y="5"/>
                          </a:moveTo>
                          <a:lnTo>
                            <a:pt x="0" y="5"/>
                          </a:lnTo>
                          <a:lnTo>
                            <a:pt x="4" y="0"/>
                          </a:lnTo>
                          <a:lnTo>
                            <a:pt x="374" y="0"/>
                          </a:lnTo>
                          <a:lnTo>
                            <a:pt x="372" y="5"/>
                          </a:lnTo>
                          <a:close/>
                        </a:path>
                      </a:pathLst>
                    </a:custGeom>
                    <a:solidFill>
                      <a:srgbClr val="3A36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82" name="Freeform 772"/>
                    <p:cNvSpPr>
                      <a:spLocks noChangeAspect="1"/>
                    </p:cNvSpPr>
                    <p:nvPr/>
                  </p:nvSpPr>
                  <p:spPr bwMode="auto">
                    <a:xfrm>
                      <a:off x="2371" y="1545"/>
                      <a:ext cx="373" cy="4"/>
                    </a:xfrm>
                    <a:custGeom>
                      <a:avLst/>
                      <a:gdLst>
                        <a:gd name="T0" fmla="*/ 370 w 373"/>
                        <a:gd name="T1" fmla="*/ 4 h 4"/>
                        <a:gd name="T2" fmla="*/ 0 w 373"/>
                        <a:gd name="T3" fmla="*/ 4 h 4"/>
                        <a:gd name="T4" fmla="*/ 3 w 373"/>
                        <a:gd name="T5" fmla="*/ 0 h 4"/>
                        <a:gd name="T6" fmla="*/ 373 w 373"/>
                        <a:gd name="T7" fmla="*/ 0 h 4"/>
                        <a:gd name="T8" fmla="*/ 370 w 373"/>
                        <a:gd name="T9" fmla="*/ 4 h 4"/>
                      </a:gdLst>
                      <a:ahLst/>
                      <a:cxnLst>
                        <a:cxn ang="0">
                          <a:pos x="T0" y="T1"/>
                        </a:cxn>
                        <a:cxn ang="0">
                          <a:pos x="T2" y="T3"/>
                        </a:cxn>
                        <a:cxn ang="0">
                          <a:pos x="T4" y="T5"/>
                        </a:cxn>
                        <a:cxn ang="0">
                          <a:pos x="T6" y="T7"/>
                        </a:cxn>
                        <a:cxn ang="0">
                          <a:pos x="T8" y="T9"/>
                        </a:cxn>
                      </a:cxnLst>
                      <a:rect l="0" t="0" r="r" b="b"/>
                      <a:pathLst>
                        <a:path w="373" h="4">
                          <a:moveTo>
                            <a:pt x="370" y="4"/>
                          </a:moveTo>
                          <a:lnTo>
                            <a:pt x="0" y="4"/>
                          </a:lnTo>
                          <a:lnTo>
                            <a:pt x="3" y="0"/>
                          </a:lnTo>
                          <a:lnTo>
                            <a:pt x="373" y="0"/>
                          </a:lnTo>
                          <a:lnTo>
                            <a:pt x="370" y="4"/>
                          </a:lnTo>
                          <a:close/>
                        </a:path>
                      </a:pathLst>
                    </a:custGeom>
                    <a:solidFill>
                      <a:srgbClr val="393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83" name="Freeform 773"/>
                    <p:cNvSpPr>
                      <a:spLocks noChangeAspect="1"/>
                    </p:cNvSpPr>
                    <p:nvPr/>
                  </p:nvSpPr>
                  <p:spPr bwMode="auto">
                    <a:xfrm>
                      <a:off x="2372" y="1543"/>
                      <a:ext cx="373" cy="3"/>
                    </a:xfrm>
                    <a:custGeom>
                      <a:avLst/>
                      <a:gdLst>
                        <a:gd name="T0" fmla="*/ 370 w 373"/>
                        <a:gd name="T1" fmla="*/ 3 h 3"/>
                        <a:gd name="T2" fmla="*/ 0 w 373"/>
                        <a:gd name="T3" fmla="*/ 3 h 3"/>
                        <a:gd name="T4" fmla="*/ 4 w 373"/>
                        <a:gd name="T5" fmla="*/ 0 h 3"/>
                        <a:gd name="T6" fmla="*/ 373 w 373"/>
                        <a:gd name="T7" fmla="*/ 0 h 3"/>
                        <a:gd name="T8" fmla="*/ 370 w 373"/>
                        <a:gd name="T9" fmla="*/ 3 h 3"/>
                      </a:gdLst>
                      <a:ahLst/>
                      <a:cxnLst>
                        <a:cxn ang="0">
                          <a:pos x="T0" y="T1"/>
                        </a:cxn>
                        <a:cxn ang="0">
                          <a:pos x="T2" y="T3"/>
                        </a:cxn>
                        <a:cxn ang="0">
                          <a:pos x="T4" y="T5"/>
                        </a:cxn>
                        <a:cxn ang="0">
                          <a:pos x="T6" y="T7"/>
                        </a:cxn>
                        <a:cxn ang="0">
                          <a:pos x="T8" y="T9"/>
                        </a:cxn>
                      </a:cxnLst>
                      <a:rect l="0" t="0" r="r" b="b"/>
                      <a:pathLst>
                        <a:path w="373" h="3">
                          <a:moveTo>
                            <a:pt x="370" y="3"/>
                          </a:moveTo>
                          <a:lnTo>
                            <a:pt x="0" y="3"/>
                          </a:lnTo>
                          <a:lnTo>
                            <a:pt x="4" y="0"/>
                          </a:lnTo>
                          <a:lnTo>
                            <a:pt x="373" y="0"/>
                          </a:lnTo>
                          <a:lnTo>
                            <a:pt x="370" y="3"/>
                          </a:lnTo>
                          <a:close/>
                        </a:path>
                      </a:pathLst>
                    </a:custGeom>
                    <a:solidFill>
                      <a:srgbClr val="3935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84" name="Freeform 774"/>
                    <p:cNvSpPr>
                      <a:spLocks noChangeAspect="1"/>
                    </p:cNvSpPr>
                    <p:nvPr/>
                  </p:nvSpPr>
                  <p:spPr bwMode="auto">
                    <a:xfrm>
                      <a:off x="2374" y="1542"/>
                      <a:ext cx="373" cy="3"/>
                    </a:xfrm>
                    <a:custGeom>
                      <a:avLst/>
                      <a:gdLst>
                        <a:gd name="T0" fmla="*/ 370 w 373"/>
                        <a:gd name="T1" fmla="*/ 3 h 3"/>
                        <a:gd name="T2" fmla="*/ 0 w 373"/>
                        <a:gd name="T3" fmla="*/ 3 h 3"/>
                        <a:gd name="T4" fmla="*/ 4 w 373"/>
                        <a:gd name="T5" fmla="*/ 0 h 3"/>
                        <a:gd name="T6" fmla="*/ 373 w 373"/>
                        <a:gd name="T7" fmla="*/ 0 h 3"/>
                        <a:gd name="T8" fmla="*/ 370 w 373"/>
                        <a:gd name="T9" fmla="*/ 3 h 3"/>
                      </a:gdLst>
                      <a:ahLst/>
                      <a:cxnLst>
                        <a:cxn ang="0">
                          <a:pos x="T0" y="T1"/>
                        </a:cxn>
                        <a:cxn ang="0">
                          <a:pos x="T2" y="T3"/>
                        </a:cxn>
                        <a:cxn ang="0">
                          <a:pos x="T4" y="T5"/>
                        </a:cxn>
                        <a:cxn ang="0">
                          <a:pos x="T6" y="T7"/>
                        </a:cxn>
                        <a:cxn ang="0">
                          <a:pos x="T8" y="T9"/>
                        </a:cxn>
                      </a:cxnLst>
                      <a:rect l="0" t="0" r="r" b="b"/>
                      <a:pathLst>
                        <a:path w="373" h="3">
                          <a:moveTo>
                            <a:pt x="370" y="3"/>
                          </a:moveTo>
                          <a:lnTo>
                            <a:pt x="0" y="3"/>
                          </a:lnTo>
                          <a:lnTo>
                            <a:pt x="4" y="0"/>
                          </a:lnTo>
                          <a:lnTo>
                            <a:pt x="373" y="0"/>
                          </a:lnTo>
                          <a:lnTo>
                            <a:pt x="370" y="3"/>
                          </a:lnTo>
                          <a:close/>
                        </a:path>
                      </a:pathLst>
                    </a:custGeom>
                    <a:solidFill>
                      <a:srgbClr val="3734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85" name="Freeform 775"/>
                    <p:cNvSpPr>
                      <a:spLocks noChangeAspect="1"/>
                    </p:cNvSpPr>
                    <p:nvPr/>
                  </p:nvSpPr>
                  <p:spPr bwMode="auto">
                    <a:xfrm>
                      <a:off x="2376" y="1541"/>
                      <a:ext cx="372" cy="2"/>
                    </a:xfrm>
                    <a:custGeom>
                      <a:avLst/>
                      <a:gdLst>
                        <a:gd name="T0" fmla="*/ 369 w 372"/>
                        <a:gd name="T1" fmla="*/ 2 h 2"/>
                        <a:gd name="T2" fmla="*/ 0 w 372"/>
                        <a:gd name="T3" fmla="*/ 2 h 2"/>
                        <a:gd name="T4" fmla="*/ 3 w 372"/>
                        <a:gd name="T5" fmla="*/ 0 h 2"/>
                        <a:gd name="T6" fmla="*/ 372 w 372"/>
                        <a:gd name="T7" fmla="*/ 0 h 2"/>
                        <a:gd name="T8" fmla="*/ 369 w 372"/>
                        <a:gd name="T9" fmla="*/ 2 h 2"/>
                      </a:gdLst>
                      <a:ahLst/>
                      <a:cxnLst>
                        <a:cxn ang="0">
                          <a:pos x="T0" y="T1"/>
                        </a:cxn>
                        <a:cxn ang="0">
                          <a:pos x="T2" y="T3"/>
                        </a:cxn>
                        <a:cxn ang="0">
                          <a:pos x="T4" y="T5"/>
                        </a:cxn>
                        <a:cxn ang="0">
                          <a:pos x="T6" y="T7"/>
                        </a:cxn>
                        <a:cxn ang="0">
                          <a:pos x="T8" y="T9"/>
                        </a:cxn>
                      </a:cxnLst>
                      <a:rect l="0" t="0" r="r" b="b"/>
                      <a:pathLst>
                        <a:path w="372" h="2">
                          <a:moveTo>
                            <a:pt x="369" y="2"/>
                          </a:moveTo>
                          <a:lnTo>
                            <a:pt x="0" y="2"/>
                          </a:lnTo>
                          <a:lnTo>
                            <a:pt x="3" y="0"/>
                          </a:lnTo>
                          <a:lnTo>
                            <a:pt x="372" y="0"/>
                          </a:lnTo>
                          <a:lnTo>
                            <a:pt x="369" y="2"/>
                          </a:lnTo>
                          <a:close/>
                        </a:path>
                      </a:pathLst>
                    </a:custGeom>
                    <a:solidFill>
                      <a:srgbClr val="3733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86" name="Freeform 776"/>
                    <p:cNvSpPr>
                      <a:spLocks noChangeAspect="1"/>
                    </p:cNvSpPr>
                    <p:nvPr/>
                  </p:nvSpPr>
                  <p:spPr bwMode="auto">
                    <a:xfrm>
                      <a:off x="2378" y="1539"/>
                      <a:ext cx="373" cy="3"/>
                    </a:xfrm>
                    <a:custGeom>
                      <a:avLst/>
                      <a:gdLst>
                        <a:gd name="T0" fmla="*/ 369 w 373"/>
                        <a:gd name="T1" fmla="*/ 3 h 3"/>
                        <a:gd name="T2" fmla="*/ 0 w 373"/>
                        <a:gd name="T3" fmla="*/ 3 h 3"/>
                        <a:gd name="T4" fmla="*/ 4 w 373"/>
                        <a:gd name="T5" fmla="*/ 0 h 3"/>
                        <a:gd name="T6" fmla="*/ 373 w 373"/>
                        <a:gd name="T7" fmla="*/ 0 h 3"/>
                        <a:gd name="T8" fmla="*/ 369 w 373"/>
                        <a:gd name="T9" fmla="*/ 3 h 3"/>
                      </a:gdLst>
                      <a:ahLst/>
                      <a:cxnLst>
                        <a:cxn ang="0">
                          <a:pos x="T0" y="T1"/>
                        </a:cxn>
                        <a:cxn ang="0">
                          <a:pos x="T2" y="T3"/>
                        </a:cxn>
                        <a:cxn ang="0">
                          <a:pos x="T4" y="T5"/>
                        </a:cxn>
                        <a:cxn ang="0">
                          <a:pos x="T6" y="T7"/>
                        </a:cxn>
                        <a:cxn ang="0">
                          <a:pos x="T8" y="T9"/>
                        </a:cxn>
                      </a:cxnLst>
                      <a:rect l="0" t="0" r="r" b="b"/>
                      <a:pathLst>
                        <a:path w="373" h="3">
                          <a:moveTo>
                            <a:pt x="369" y="3"/>
                          </a:moveTo>
                          <a:lnTo>
                            <a:pt x="0" y="3"/>
                          </a:lnTo>
                          <a:lnTo>
                            <a:pt x="4" y="0"/>
                          </a:lnTo>
                          <a:lnTo>
                            <a:pt x="373" y="0"/>
                          </a:lnTo>
                          <a:lnTo>
                            <a:pt x="369" y="3"/>
                          </a:lnTo>
                          <a:close/>
                        </a:path>
                      </a:pathLst>
                    </a:custGeom>
                    <a:solidFill>
                      <a:srgbClr val="3632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87" name="Freeform 777"/>
                    <p:cNvSpPr>
                      <a:spLocks noChangeAspect="1"/>
                    </p:cNvSpPr>
                    <p:nvPr/>
                  </p:nvSpPr>
                  <p:spPr bwMode="auto">
                    <a:xfrm>
                      <a:off x="2379" y="1536"/>
                      <a:ext cx="373" cy="5"/>
                    </a:xfrm>
                    <a:custGeom>
                      <a:avLst/>
                      <a:gdLst>
                        <a:gd name="T0" fmla="*/ 369 w 373"/>
                        <a:gd name="T1" fmla="*/ 5 h 5"/>
                        <a:gd name="T2" fmla="*/ 0 w 373"/>
                        <a:gd name="T3" fmla="*/ 5 h 5"/>
                        <a:gd name="T4" fmla="*/ 5 w 373"/>
                        <a:gd name="T5" fmla="*/ 0 h 5"/>
                        <a:gd name="T6" fmla="*/ 373 w 373"/>
                        <a:gd name="T7" fmla="*/ 0 h 5"/>
                        <a:gd name="T8" fmla="*/ 369 w 373"/>
                        <a:gd name="T9" fmla="*/ 5 h 5"/>
                      </a:gdLst>
                      <a:ahLst/>
                      <a:cxnLst>
                        <a:cxn ang="0">
                          <a:pos x="T0" y="T1"/>
                        </a:cxn>
                        <a:cxn ang="0">
                          <a:pos x="T2" y="T3"/>
                        </a:cxn>
                        <a:cxn ang="0">
                          <a:pos x="T4" y="T5"/>
                        </a:cxn>
                        <a:cxn ang="0">
                          <a:pos x="T6" y="T7"/>
                        </a:cxn>
                        <a:cxn ang="0">
                          <a:pos x="T8" y="T9"/>
                        </a:cxn>
                      </a:cxnLst>
                      <a:rect l="0" t="0" r="r" b="b"/>
                      <a:pathLst>
                        <a:path w="373" h="5">
                          <a:moveTo>
                            <a:pt x="369" y="5"/>
                          </a:moveTo>
                          <a:lnTo>
                            <a:pt x="0" y="5"/>
                          </a:lnTo>
                          <a:lnTo>
                            <a:pt x="5" y="0"/>
                          </a:lnTo>
                          <a:lnTo>
                            <a:pt x="373" y="0"/>
                          </a:lnTo>
                          <a:lnTo>
                            <a:pt x="369" y="5"/>
                          </a:lnTo>
                          <a:close/>
                        </a:path>
                      </a:pathLst>
                    </a:custGeom>
                    <a:solidFill>
                      <a:srgbClr val="3632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88" name="Freeform 778"/>
                    <p:cNvSpPr>
                      <a:spLocks noChangeAspect="1"/>
                    </p:cNvSpPr>
                    <p:nvPr/>
                  </p:nvSpPr>
                  <p:spPr bwMode="auto">
                    <a:xfrm>
                      <a:off x="2382" y="1535"/>
                      <a:ext cx="372" cy="4"/>
                    </a:xfrm>
                    <a:custGeom>
                      <a:avLst/>
                      <a:gdLst>
                        <a:gd name="T0" fmla="*/ 369 w 372"/>
                        <a:gd name="T1" fmla="*/ 4 h 4"/>
                        <a:gd name="T2" fmla="*/ 0 w 372"/>
                        <a:gd name="T3" fmla="*/ 4 h 4"/>
                        <a:gd name="T4" fmla="*/ 5 w 372"/>
                        <a:gd name="T5" fmla="*/ 0 h 4"/>
                        <a:gd name="T6" fmla="*/ 372 w 372"/>
                        <a:gd name="T7" fmla="*/ 0 h 4"/>
                        <a:gd name="T8" fmla="*/ 369 w 372"/>
                        <a:gd name="T9" fmla="*/ 4 h 4"/>
                      </a:gdLst>
                      <a:ahLst/>
                      <a:cxnLst>
                        <a:cxn ang="0">
                          <a:pos x="T0" y="T1"/>
                        </a:cxn>
                        <a:cxn ang="0">
                          <a:pos x="T2" y="T3"/>
                        </a:cxn>
                        <a:cxn ang="0">
                          <a:pos x="T4" y="T5"/>
                        </a:cxn>
                        <a:cxn ang="0">
                          <a:pos x="T6" y="T7"/>
                        </a:cxn>
                        <a:cxn ang="0">
                          <a:pos x="T8" y="T9"/>
                        </a:cxn>
                      </a:cxnLst>
                      <a:rect l="0" t="0" r="r" b="b"/>
                      <a:pathLst>
                        <a:path w="372" h="4">
                          <a:moveTo>
                            <a:pt x="369" y="4"/>
                          </a:moveTo>
                          <a:lnTo>
                            <a:pt x="0" y="4"/>
                          </a:lnTo>
                          <a:lnTo>
                            <a:pt x="5" y="0"/>
                          </a:lnTo>
                          <a:lnTo>
                            <a:pt x="372" y="0"/>
                          </a:lnTo>
                          <a:lnTo>
                            <a:pt x="369" y="4"/>
                          </a:lnTo>
                          <a:close/>
                        </a:path>
                      </a:pathLst>
                    </a:custGeom>
                    <a:solidFill>
                      <a:srgbClr val="3532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89" name="Freeform 779"/>
                    <p:cNvSpPr>
                      <a:spLocks noChangeAspect="1"/>
                    </p:cNvSpPr>
                    <p:nvPr/>
                  </p:nvSpPr>
                  <p:spPr bwMode="auto">
                    <a:xfrm>
                      <a:off x="2384" y="1533"/>
                      <a:ext cx="371" cy="3"/>
                    </a:xfrm>
                    <a:custGeom>
                      <a:avLst/>
                      <a:gdLst>
                        <a:gd name="T0" fmla="*/ 368 w 371"/>
                        <a:gd name="T1" fmla="*/ 3 h 3"/>
                        <a:gd name="T2" fmla="*/ 0 w 371"/>
                        <a:gd name="T3" fmla="*/ 3 h 3"/>
                        <a:gd name="T4" fmla="*/ 4 w 371"/>
                        <a:gd name="T5" fmla="*/ 0 h 3"/>
                        <a:gd name="T6" fmla="*/ 371 w 371"/>
                        <a:gd name="T7" fmla="*/ 0 h 3"/>
                        <a:gd name="T8" fmla="*/ 368 w 371"/>
                        <a:gd name="T9" fmla="*/ 3 h 3"/>
                      </a:gdLst>
                      <a:ahLst/>
                      <a:cxnLst>
                        <a:cxn ang="0">
                          <a:pos x="T0" y="T1"/>
                        </a:cxn>
                        <a:cxn ang="0">
                          <a:pos x="T2" y="T3"/>
                        </a:cxn>
                        <a:cxn ang="0">
                          <a:pos x="T4" y="T5"/>
                        </a:cxn>
                        <a:cxn ang="0">
                          <a:pos x="T6" y="T7"/>
                        </a:cxn>
                        <a:cxn ang="0">
                          <a:pos x="T8" y="T9"/>
                        </a:cxn>
                      </a:cxnLst>
                      <a:rect l="0" t="0" r="r" b="b"/>
                      <a:pathLst>
                        <a:path w="371" h="3">
                          <a:moveTo>
                            <a:pt x="368" y="3"/>
                          </a:moveTo>
                          <a:lnTo>
                            <a:pt x="0" y="3"/>
                          </a:lnTo>
                          <a:lnTo>
                            <a:pt x="4" y="0"/>
                          </a:lnTo>
                          <a:lnTo>
                            <a:pt x="371" y="0"/>
                          </a:lnTo>
                          <a:lnTo>
                            <a:pt x="368" y="3"/>
                          </a:lnTo>
                          <a:close/>
                        </a:path>
                      </a:pathLst>
                    </a:custGeom>
                    <a:solidFill>
                      <a:srgbClr val="3430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90" name="Freeform 780"/>
                    <p:cNvSpPr>
                      <a:spLocks noChangeAspect="1"/>
                    </p:cNvSpPr>
                    <p:nvPr/>
                  </p:nvSpPr>
                  <p:spPr bwMode="auto">
                    <a:xfrm>
                      <a:off x="2387" y="1532"/>
                      <a:ext cx="370" cy="3"/>
                    </a:xfrm>
                    <a:custGeom>
                      <a:avLst/>
                      <a:gdLst>
                        <a:gd name="T0" fmla="*/ 367 w 370"/>
                        <a:gd name="T1" fmla="*/ 3 h 3"/>
                        <a:gd name="T2" fmla="*/ 0 w 370"/>
                        <a:gd name="T3" fmla="*/ 3 h 3"/>
                        <a:gd name="T4" fmla="*/ 2 w 370"/>
                        <a:gd name="T5" fmla="*/ 0 h 3"/>
                        <a:gd name="T6" fmla="*/ 370 w 370"/>
                        <a:gd name="T7" fmla="*/ 0 h 3"/>
                        <a:gd name="T8" fmla="*/ 367 w 370"/>
                        <a:gd name="T9" fmla="*/ 3 h 3"/>
                      </a:gdLst>
                      <a:ahLst/>
                      <a:cxnLst>
                        <a:cxn ang="0">
                          <a:pos x="T0" y="T1"/>
                        </a:cxn>
                        <a:cxn ang="0">
                          <a:pos x="T2" y="T3"/>
                        </a:cxn>
                        <a:cxn ang="0">
                          <a:pos x="T4" y="T5"/>
                        </a:cxn>
                        <a:cxn ang="0">
                          <a:pos x="T6" y="T7"/>
                        </a:cxn>
                        <a:cxn ang="0">
                          <a:pos x="T8" y="T9"/>
                        </a:cxn>
                      </a:cxnLst>
                      <a:rect l="0" t="0" r="r" b="b"/>
                      <a:pathLst>
                        <a:path w="370" h="3">
                          <a:moveTo>
                            <a:pt x="367" y="3"/>
                          </a:moveTo>
                          <a:lnTo>
                            <a:pt x="0" y="3"/>
                          </a:lnTo>
                          <a:lnTo>
                            <a:pt x="2" y="0"/>
                          </a:lnTo>
                          <a:lnTo>
                            <a:pt x="370" y="0"/>
                          </a:lnTo>
                          <a:lnTo>
                            <a:pt x="367" y="3"/>
                          </a:lnTo>
                          <a:close/>
                        </a:path>
                      </a:pathLst>
                    </a:custGeom>
                    <a:solidFill>
                      <a:srgbClr val="3330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91" name="Freeform 781"/>
                    <p:cNvSpPr>
                      <a:spLocks noChangeAspect="1"/>
                    </p:cNvSpPr>
                    <p:nvPr/>
                  </p:nvSpPr>
                  <p:spPr bwMode="auto">
                    <a:xfrm>
                      <a:off x="2388" y="1530"/>
                      <a:ext cx="370" cy="3"/>
                    </a:xfrm>
                    <a:custGeom>
                      <a:avLst/>
                      <a:gdLst>
                        <a:gd name="T0" fmla="*/ 367 w 370"/>
                        <a:gd name="T1" fmla="*/ 3 h 3"/>
                        <a:gd name="T2" fmla="*/ 0 w 370"/>
                        <a:gd name="T3" fmla="*/ 3 h 3"/>
                        <a:gd name="T4" fmla="*/ 4 w 370"/>
                        <a:gd name="T5" fmla="*/ 0 h 3"/>
                        <a:gd name="T6" fmla="*/ 370 w 370"/>
                        <a:gd name="T7" fmla="*/ 0 h 3"/>
                        <a:gd name="T8" fmla="*/ 367 w 370"/>
                        <a:gd name="T9" fmla="*/ 3 h 3"/>
                      </a:gdLst>
                      <a:ahLst/>
                      <a:cxnLst>
                        <a:cxn ang="0">
                          <a:pos x="T0" y="T1"/>
                        </a:cxn>
                        <a:cxn ang="0">
                          <a:pos x="T2" y="T3"/>
                        </a:cxn>
                        <a:cxn ang="0">
                          <a:pos x="T4" y="T5"/>
                        </a:cxn>
                        <a:cxn ang="0">
                          <a:pos x="T6" y="T7"/>
                        </a:cxn>
                        <a:cxn ang="0">
                          <a:pos x="T8" y="T9"/>
                        </a:cxn>
                      </a:cxnLst>
                      <a:rect l="0" t="0" r="r" b="b"/>
                      <a:pathLst>
                        <a:path w="370" h="3">
                          <a:moveTo>
                            <a:pt x="367" y="3"/>
                          </a:moveTo>
                          <a:lnTo>
                            <a:pt x="0" y="3"/>
                          </a:lnTo>
                          <a:lnTo>
                            <a:pt x="4" y="0"/>
                          </a:lnTo>
                          <a:lnTo>
                            <a:pt x="370" y="0"/>
                          </a:lnTo>
                          <a:lnTo>
                            <a:pt x="367" y="3"/>
                          </a:lnTo>
                          <a:close/>
                        </a:path>
                      </a:pathLst>
                    </a:custGeom>
                    <a:solidFill>
                      <a:srgbClr val="322E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92" name="Freeform 782"/>
                    <p:cNvSpPr>
                      <a:spLocks noChangeAspect="1"/>
                    </p:cNvSpPr>
                    <p:nvPr/>
                  </p:nvSpPr>
                  <p:spPr bwMode="auto">
                    <a:xfrm>
                      <a:off x="2389" y="1529"/>
                      <a:ext cx="371" cy="3"/>
                    </a:xfrm>
                    <a:custGeom>
                      <a:avLst/>
                      <a:gdLst>
                        <a:gd name="T0" fmla="*/ 368 w 371"/>
                        <a:gd name="T1" fmla="*/ 3 h 3"/>
                        <a:gd name="T2" fmla="*/ 0 w 371"/>
                        <a:gd name="T3" fmla="*/ 3 h 3"/>
                        <a:gd name="T4" fmla="*/ 5 w 371"/>
                        <a:gd name="T5" fmla="*/ 0 h 3"/>
                        <a:gd name="T6" fmla="*/ 371 w 371"/>
                        <a:gd name="T7" fmla="*/ 0 h 3"/>
                        <a:gd name="T8" fmla="*/ 368 w 371"/>
                        <a:gd name="T9" fmla="*/ 3 h 3"/>
                      </a:gdLst>
                      <a:ahLst/>
                      <a:cxnLst>
                        <a:cxn ang="0">
                          <a:pos x="T0" y="T1"/>
                        </a:cxn>
                        <a:cxn ang="0">
                          <a:pos x="T2" y="T3"/>
                        </a:cxn>
                        <a:cxn ang="0">
                          <a:pos x="T4" y="T5"/>
                        </a:cxn>
                        <a:cxn ang="0">
                          <a:pos x="T6" y="T7"/>
                        </a:cxn>
                        <a:cxn ang="0">
                          <a:pos x="T8" y="T9"/>
                        </a:cxn>
                      </a:cxnLst>
                      <a:rect l="0" t="0" r="r" b="b"/>
                      <a:pathLst>
                        <a:path w="371" h="3">
                          <a:moveTo>
                            <a:pt x="368" y="3"/>
                          </a:moveTo>
                          <a:lnTo>
                            <a:pt x="0" y="3"/>
                          </a:lnTo>
                          <a:lnTo>
                            <a:pt x="5" y="0"/>
                          </a:lnTo>
                          <a:lnTo>
                            <a:pt x="371" y="0"/>
                          </a:lnTo>
                          <a:lnTo>
                            <a:pt x="368" y="3"/>
                          </a:lnTo>
                          <a:close/>
                        </a:path>
                      </a:pathLst>
                    </a:custGeom>
                    <a:solidFill>
                      <a:srgbClr val="322E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93" name="Freeform 783"/>
                    <p:cNvSpPr>
                      <a:spLocks noChangeAspect="1"/>
                    </p:cNvSpPr>
                    <p:nvPr/>
                  </p:nvSpPr>
                  <p:spPr bwMode="auto">
                    <a:xfrm>
                      <a:off x="2392" y="1526"/>
                      <a:ext cx="369" cy="4"/>
                    </a:xfrm>
                    <a:custGeom>
                      <a:avLst/>
                      <a:gdLst>
                        <a:gd name="T0" fmla="*/ 366 w 369"/>
                        <a:gd name="T1" fmla="*/ 4 h 4"/>
                        <a:gd name="T2" fmla="*/ 0 w 369"/>
                        <a:gd name="T3" fmla="*/ 4 h 4"/>
                        <a:gd name="T4" fmla="*/ 5 w 369"/>
                        <a:gd name="T5" fmla="*/ 0 h 4"/>
                        <a:gd name="T6" fmla="*/ 369 w 369"/>
                        <a:gd name="T7" fmla="*/ 0 h 4"/>
                        <a:gd name="T8" fmla="*/ 366 w 369"/>
                        <a:gd name="T9" fmla="*/ 4 h 4"/>
                      </a:gdLst>
                      <a:ahLst/>
                      <a:cxnLst>
                        <a:cxn ang="0">
                          <a:pos x="T0" y="T1"/>
                        </a:cxn>
                        <a:cxn ang="0">
                          <a:pos x="T2" y="T3"/>
                        </a:cxn>
                        <a:cxn ang="0">
                          <a:pos x="T4" y="T5"/>
                        </a:cxn>
                        <a:cxn ang="0">
                          <a:pos x="T6" y="T7"/>
                        </a:cxn>
                        <a:cxn ang="0">
                          <a:pos x="T8" y="T9"/>
                        </a:cxn>
                      </a:cxnLst>
                      <a:rect l="0" t="0" r="r" b="b"/>
                      <a:pathLst>
                        <a:path w="369" h="4">
                          <a:moveTo>
                            <a:pt x="366" y="4"/>
                          </a:moveTo>
                          <a:lnTo>
                            <a:pt x="0" y="4"/>
                          </a:lnTo>
                          <a:lnTo>
                            <a:pt x="5" y="0"/>
                          </a:lnTo>
                          <a:lnTo>
                            <a:pt x="369" y="0"/>
                          </a:lnTo>
                          <a:lnTo>
                            <a:pt x="366" y="4"/>
                          </a:lnTo>
                          <a:close/>
                        </a:path>
                      </a:pathLst>
                    </a:custGeom>
                    <a:solidFill>
                      <a:srgbClr val="302C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94" name="Freeform 784"/>
                    <p:cNvSpPr>
                      <a:spLocks noChangeAspect="1"/>
                    </p:cNvSpPr>
                    <p:nvPr/>
                  </p:nvSpPr>
                  <p:spPr bwMode="auto">
                    <a:xfrm>
                      <a:off x="2394" y="1525"/>
                      <a:ext cx="370" cy="4"/>
                    </a:xfrm>
                    <a:custGeom>
                      <a:avLst/>
                      <a:gdLst>
                        <a:gd name="T0" fmla="*/ 366 w 370"/>
                        <a:gd name="T1" fmla="*/ 4 h 4"/>
                        <a:gd name="T2" fmla="*/ 0 w 370"/>
                        <a:gd name="T3" fmla="*/ 4 h 4"/>
                        <a:gd name="T4" fmla="*/ 4 w 370"/>
                        <a:gd name="T5" fmla="*/ 0 h 4"/>
                        <a:gd name="T6" fmla="*/ 370 w 370"/>
                        <a:gd name="T7" fmla="*/ 0 h 4"/>
                        <a:gd name="T8" fmla="*/ 366 w 370"/>
                        <a:gd name="T9" fmla="*/ 4 h 4"/>
                      </a:gdLst>
                      <a:ahLst/>
                      <a:cxnLst>
                        <a:cxn ang="0">
                          <a:pos x="T0" y="T1"/>
                        </a:cxn>
                        <a:cxn ang="0">
                          <a:pos x="T2" y="T3"/>
                        </a:cxn>
                        <a:cxn ang="0">
                          <a:pos x="T4" y="T5"/>
                        </a:cxn>
                        <a:cxn ang="0">
                          <a:pos x="T6" y="T7"/>
                        </a:cxn>
                        <a:cxn ang="0">
                          <a:pos x="T8" y="T9"/>
                        </a:cxn>
                      </a:cxnLst>
                      <a:rect l="0" t="0" r="r" b="b"/>
                      <a:pathLst>
                        <a:path w="370" h="4">
                          <a:moveTo>
                            <a:pt x="366" y="4"/>
                          </a:moveTo>
                          <a:lnTo>
                            <a:pt x="0" y="4"/>
                          </a:lnTo>
                          <a:lnTo>
                            <a:pt x="4" y="0"/>
                          </a:lnTo>
                          <a:lnTo>
                            <a:pt x="370" y="0"/>
                          </a:lnTo>
                          <a:lnTo>
                            <a:pt x="366" y="4"/>
                          </a:lnTo>
                          <a:close/>
                        </a:path>
                      </a:pathLst>
                    </a:custGeom>
                    <a:solidFill>
                      <a:srgbClr val="302C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95" name="Freeform 785"/>
                    <p:cNvSpPr>
                      <a:spLocks noChangeAspect="1"/>
                    </p:cNvSpPr>
                    <p:nvPr/>
                  </p:nvSpPr>
                  <p:spPr bwMode="auto">
                    <a:xfrm>
                      <a:off x="2397" y="1523"/>
                      <a:ext cx="368" cy="3"/>
                    </a:xfrm>
                    <a:custGeom>
                      <a:avLst/>
                      <a:gdLst>
                        <a:gd name="T0" fmla="*/ 364 w 368"/>
                        <a:gd name="T1" fmla="*/ 3 h 3"/>
                        <a:gd name="T2" fmla="*/ 0 w 368"/>
                        <a:gd name="T3" fmla="*/ 3 h 3"/>
                        <a:gd name="T4" fmla="*/ 2 w 368"/>
                        <a:gd name="T5" fmla="*/ 0 h 3"/>
                        <a:gd name="T6" fmla="*/ 368 w 368"/>
                        <a:gd name="T7" fmla="*/ 0 h 3"/>
                        <a:gd name="T8" fmla="*/ 364 w 368"/>
                        <a:gd name="T9" fmla="*/ 3 h 3"/>
                      </a:gdLst>
                      <a:ahLst/>
                      <a:cxnLst>
                        <a:cxn ang="0">
                          <a:pos x="T0" y="T1"/>
                        </a:cxn>
                        <a:cxn ang="0">
                          <a:pos x="T2" y="T3"/>
                        </a:cxn>
                        <a:cxn ang="0">
                          <a:pos x="T4" y="T5"/>
                        </a:cxn>
                        <a:cxn ang="0">
                          <a:pos x="T6" y="T7"/>
                        </a:cxn>
                        <a:cxn ang="0">
                          <a:pos x="T8" y="T9"/>
                        </a:cxn>
                      </a:cxnLst>
                      <a:rect l="0" t="0" r="r" b="b"/>
                      <a:pathLst>
                        <a:path w="368" h="3">
                          <a:moveTo>
                            <a:pt x="364" y="3"/>
                          </a:moveTo>
                          <a:lnTo>
                            <a:pt x="0" y="3"/>
                          </a:lnTo>
                          <a:lnTo>
                            <a:pt x="2" y="0"/>
                          </a:lnTo>
                          <a:lnTo>
                            <a:pt x="368" y="0"/>
                          </a:lnTo>
                          <a:lnTo>
                            <a:pt x="364" y="3"/>
                          </a:lnTo>
                          <a:close/>
                        </a:path>
                      </a:pathLst>
                    </a:custGeom>
                    <a:solidFill>
                      <a:srgbClr val="302C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96" name="Freeform 786"/>
                    <p:cNvSpPr>
                      <a:spLocks noChangeAspect="1"/>
                    </p:cNvSpPr>
                    <p:nvPr/>
                  </p:nvSpPr>
                  <p:spPr bwMode="auto">
                    <a:xfrm>
                      <a:off x="2398" y="1522"/>
                      <a:ext cx="369" cy="3"/>
                    </a:xfrm>
                    <a:custGeom>
                      <a:avLst/>
                      <a:gdLst>
                        <a:gd name="T0" fmla="*/ 366 w 369"/>
                        <a:gd name="T1" fmla="*/ 3 h 3"/>
                        <a:gd name="T2" fmla="*/ 0 w 369"/>
                        <a:gd name="T3" fmla="*/ 3 h 3"/>
                        <a:gd name="T4" fmla="*/ 4 w 369"/>
                        <a:gd name="T5" fmla="*/ 0 h 3"/>
                        <a:gd name="T6" fmla="*/ 369 w 369"/>
                        <a:gd name="T7" fmla="*/ 0 h 3"/>
                        <a:gd name="T8" fmla="*/ 366 w 369"/>
                        <a:gd name="T9" fmla="*/ 3 h 3"/>
                      </a:gdLst>
                      <a:ahLst/>
                      <a:cxnLst>
                        <a:cxn ang="0">
                          <a:pos x="T0" y="T1"/>
                        </a:cxn>
                        <a:cxn ang="0">
                          <a:pos x="T2" y="T3"/>
                        </a:cxn>
                        <a:cxn ang="0">
                          <a:pos x="T4" y="T5"/>
                        </a:cxn>
                        <a:cxn ang="0">
                          <a:pos x="T6" y="T7"/>
                        </a:cxn>
                        <a:cxn ang="0">
                          <a:pos x="T8" y="T9"/>
                        </a:cxn>
                      </a:cxnLst>
                      <a:rect l="0" t="0" r="r" b="b"/>
                      <a:pathLst>
                        <a:path w="369" h="3">
                          <a:moveTo>
                            <a:pt x="366" y="3"/>
                          </a:moveTo>
                          <a:lnTo>
                            <a:pt x="0" y="3"/>
                          </a:lnTo>
                          <a:lnTo>
                            <a:pt x="4" y="0"/>
                          </a:lnTo>
                          <a:lnTo>
                            <a:pt x="369" y="0"/>
                          </a:lnTo>
                          <a:lnTo>
                            <a:pt x="366" y="3"/>
                          </a:lnTo>
                          <a:close/>
                        </a:path>
                      </a:pathLst>
                    </a:custGeom>
                    <a:solidFill>
                      <a:srgbClr val="2E2B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97" name="Freeform 787"/>
                    <p:cNvSpPr>
                      <a:spLocks noChangeAspect="1"/>
                    </p:cNvSpPr>
                    <p:nvPr/>
                  </p:nvSpPr>
                  <p:spPr bwMode="auto">
                    <a:xfrm>
                      <a:off x="2399" y="1520"/>
                      <a:ext cx="369" cy="3"/>
                    </a:xfrm>
                    <a:custGeom>
                      <a:avLst/>
                      <a:gdLst>
                        <a:gd name="T0" fmla="*/ 366 w 369"/>
                        <a:gd name="T1" fmla="*/ 3 h 3"/>
                        <a:gd name="T2" fmla="*/ 0 w 369"/>
                        <a:gd name="T3" fmla="*/ 3 h 3"/>
                        <a:gd name="T4" fmla="*/ 5 w 369"/>
                        <a:gd name="T5" fmla="*/ 0 h 3"/>
                        <a:gd name="T6" fmla="*/ 369 w 369"/>
                        <a:gd name="T7" fmla="*/ 0 h 3"/>
                        <a:gd name="T8" fmla="*/ 366 w 369"/>
                        <a:gd name="T9" fmla="*/ 3 h 3"/>
                      </a:gdLst>
                      <a:ahLst/>
                      <a:cxnLst>
                        <a:cxn ang="0">
                          <a:pos x="T0" y="T1"/>
                        </a:cxn>
                        <a:cxn ang="0">
                          <a:pos x="T2" y="T3"/>
                        </a:cxn>
                        <a:cxn ang="0">
                          <a:pos x="T4" y="T5"/>
                        </a:cxn>
                        <a:cxn ang="0">
                          <a:pos x="T6" y="T7"/>
                        </a:cxn>
                        <a:cxn ang="0">
                          <a:pos x="T8" y="T9"/>
                        </a:cxn>
                      </a:cxnLst>
                      <a:rect l="0" t="0" r="r" b="b"/>
                      <a:pathLst>
                        <a:path w="369" h="3">
                          <a:moveTo>
                            <a:pt x="366" y="3"/>
                          </a:moveTo>
                          <a:lnTo>
                            <a:pt x="0" y="3"/>
                          </a:lnTo>
                          <a:lnTo>
                            <a:pt x="5" y="0"/>
                          </a:lnTo>
                          <a:lnTo>
                            <a:pt x="369" y="0"/>
                          </a:lnTo>
                          <a:lnTo>
                            <a:pt x="366" y="3"/>
                          </a:lnTo>
                          <a:close/>
                        </a:path>
                      </a:pathLst>
                    </a:custGeom>
                    <a:solidFill>
                      <a:srgbClr val="2E2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grpSp>
              <p:grpSp>
                <p:nvGrpSpPr>
                  <p:cNvPr id="31" name="Group 788"/>
                  <p:cNvGrpSpPr>
                    <a:grpSpLocks noChangeAspect="1"/>
                  </p:cNvGrpSpPr>
                  <p:nvPr/>
                </p:nvGrpSpPr>
                <p:grpSpPr bwMode="auto">
                  <a:xfrm>
                    <a:off x="3264" y="1200"/>
                    <a:ext cx="1427" cy="1572"/>
                    <a:chOff x="1918" y="1500"/>
                    <a:chExt cx="1427" cy="1297"/>
                  </a:xfrm>
                </p:grpSpPr>
                <p:sp>
                  <p:nvSpPr>
                    <p:cNvPr id="1098" name="Freeform 789"/>
                    <p:cNvSpPr>
                      <a:spLocks noChangeAspect="1"/>
                    </p:cNvSpPr>
                    <p:nvPr/>
                  </p:nvSpPr>
                  <p:spPr bwMode="auto">
                    <a:xfrm>
                      <a:off x="2402" y="1519"/>
                      <a:ext cx="368" cy="3"/>
                    </a:xfrm>
                    <a:custGeom>
                      <a:avLst/>
                      <a:gdLst>
                        <a:gd name="T0" fmla="*/ 365 w 368"/>
                        <a:gd name="T1" fmla="*/ 3 h 3"/>
                        <a:gd name="T2" fmla="*/ 0 w 368"/>
                        <a:gd name="T3" fmla="*/ 3 h 3"/>
                        <a:gd name="T4" fmla="*/ 3 w 368"/>
                        <a:gd name="T5" fmla="*/ 0 h 3"/>
                        <a:gd name="T6" fmla="*/ 368 w 368"/>
                        <a:gd name="T7" fmla="*/ 0 h 3"/>
                        <a:gd name="T8" fmla="*/ 365 w 368"/>
                        <a:gd name="T9" fmla="*/ 3 h 3"/>
                      </a:gdLst>
                      <a:ahLst/>
                      <a:cxnLst>
                        <a:cxn ang="0">
                          <a:pos x="T0" y="T1"/>
                        </a:cxn>
                        <a:cxn ang="0">
                          <a:pos x="T2" y="T3"/>
                        </a:cxn>
                        <a:cxn ang="0">
                          <a:pos x="T4" y="T5"/>
                        </a:cxn>
                        <a:cxn ang="0">
                          <a:pos x="T6" y="T7"/>
                        </a:cxn>
                        <a:cxn ang="0">
                          <a:pos x="T8" y="T9"/>
                        </a:cxn>
                      </a:cxnLst>
                      <a:rect l="0" t="0" r="r" b="b"/>
                      <a:pathLst>
                        <a:path w="368" h="3">
                          <a:moveTo>
                            <a:pt x="365" y="3"/>
                          </a:moveTo>
                          <a:lnTo>
                            <a:pt x="0" y="3"/>
                          </a:lnTo>
                          <a:lnTo>
                            <a:pt x="3" y="0"/>
                          </a:lnTo>
                          <a:lnTo>
                            <a:pt x="368" y="0"/>
                          </a:lnTo>
                          <a:lnTo>
                            <a:pt x="365" y="3"/>
                          </a:lnTo>
                          <a:close/>
                        </a:path>
                      </a:pathLst>
                    </a:custGeom>
                    <a:solidFill>
                      <a:srgbClr val="2C29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99" name="Freeform 790"/>
                    <p:cNvSpPr>
                      <a:spLocks noChangeAspect="1"/>
                    </p:cNvSpPr>
                    <p:nvPr/>
                  </p:nvSpPr>
                  <p:spPr bwMode="auto">
                    <a:xfrm>
                      <a:off x="2404" y="1518"/>
                      <a:ext cx="367" cy="2"/>
                    </a:xfrm>
                    <a:custGeom>
                      <a:avLst/>
                      <a:gdLst>
                        <a:gd name="T0" fmla="*/ 364 w 367"/>
                        <a:gd name="T1" fmla="*/ 2 h 2"/>
                        <a:gd name="T2" fmla="*/ 0 w 367"/>
                        <a:gd name="T3" fmla="*/ 2 h 2"/>
                        <a:gd name="T4" fmla="*/ 4 w 367"/>
                        <a:gd name="T5" fmla="*/ 0 h 2"/>
                        <a:gd name="T6" fmla="*/ 367 w 367"/>
                        <a:gd name="T7" fmla="*/ 0 h 2"/>
                        <a:gd name="T8" fmla="*/ 364 w 367"/>
                        <a:gd name="T9" fmla="*/ 2 h 2"/>
                      </a:gdLst>
                      <a:ahLst/>
                      <a:cxnLst>
                        <a:cxn ang="0">
                          <a:pos x="T0" y="T1"/>
                        </a:cxn>
                        <a:cxn ang="0">
                          <a:pos x="T2" y="T3"/>
                        </a:cxn>
                        <a:cxn ang="0">
                          <a:pos x="T4" y="T5"/>
                        </a:cxn>
                        <a:cxn ang="0">
                          <a:pos x="T6" y="T7"/>
                        </a:cxn>
                        <a:cxn ang="0">
                          <a:pos x="T8" y="T9"/>
                        </a:cxn>
                      </a:cxnLst>
                      <a:rect l="0" t="0" r="r" b="b"/>
                      <a:pathLst>
                        <a:path w="367" h="2">
                          <a:moveTo>
                            <a:pt x="364" y="2"/>
                          </a:moveTo>
                          <a:lnTo>
                            <a:pt x="0" y="2"/>
                          </a:lnTo>
                          <a:lnTo>
                            <a:pt x="4" y="0"/>
                          </a:lnTo>
                          <a:lnTo>
                            <a:pt x="367" y="0"/>
                          </a:lnTo>
                          <a:lnTo>
                            <a:pt x="364" y="2"/>
                          </a:lnTo>
                          <a:close/>
                        </a:path>
                      </a:pathLst>
                    </a:custGeom>
                    <a:solidFill>
                      <a:srgbClr val="2C27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00" name="Freeform 791"/>
                    <p:cNvSpPr>
                      <a:spLocks noChangeAspect="1"/>
                    </p:cNvSpPr>
                    <p:nvPr/>
                  </p:nvSpPr>
                  <p:spPr bwMode="auto">
                    <a:xfrm>
                      <a:off x="2405" y="1515"/>
                      <a:ext cx="368" cy="4"/>
                    </a:xfrm>
                    <a:custGeom>
                      <a:avLst/>
                      <a:gdLst>
                        <a:gd name="T0" fmla="*/ 365 w 368"/>
                        <a:gd name="T1" fmla="*/ 4 h 4"/>
                        <a:gd name="T2" fmla="*/ 0 w 368"/>
                        <a:gd name="T3" fmla="*/ 4 h 4"/>
                        <a:gd name="T4" fmla="*/ 5 w 368"/>
                        <a:gd name="T5" fmla="*/ 0 h 4"/>
                        <a:gd name="T6" fmla="*/ 368 w 368"/>
                        <a:gd name="T7" fmla="*/ 0 h 4"/>
                        <a:gd name="T8" fmla="*/ 365 w 368"/>
                        <a:gd name="T9" fmla="*/ 4 h 4"/>
                      </a:gdLst>
                      <a:ahLst/>
                      <a:cxnLst>
                        <a:cxn ang="0">
                          <a:pos x="T0" y="T1"/>
                        </a:cxn>
                        <a:cxn ang="0">
                          <a:pos x="T2" y="T3"/>
                        </a:cxn>
                        <a:cxn ang="0">
                          <a:pos x="T4" y="T5"/>
                        </a:cxn>
                        <a:cxn ang="0">
                          <a:pos x="T6" y="T7"/>
                        </a:cxn>
                        <a:cxn ang="0">
                          <a:pos x="T8" y="T9"/>
                        </a:cxn>
                      </a:cxnLst>
                      <a:rect l="0" t="0" r="r" b="b"/>
                      <a:pathLst>
                        <a:path w="368" h="4">
                          <a:moveTo>
                            <a:pt x="365" y="4"/>
                          </a:moveTo>
                          <a:lnTo>
                            <a:pt x="0" y="4"/>
                          </a:lnTo>
                          <a:lnTo>
                            <a:pt x="5" y="0"/>
                          </a:lnTo>
                          <a:lnTo>
                            <a:pt x="368" y="0"/>
                          </a:lnTo>
                          <a:lnTo>
                            <a:pt x="365" y="4"/>
                          </a:lnTo>
                          <a:close/>
                        </a:path>
                      </a:pathLst>
                    </a:custGeom>
                    <a:solidFill>
                      <a:srgbClr val="2A26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01" name="Freeform 792"/>
                    <p:cNvSpPr>
                      <a:spLocks noChangeAspect="1"/>
                    </p:cNvSpPr>
                    <p:nvPr/>
                  </p:nvSpPr>
                  <p:spPr bwMode="auto">
                    <a:xfrm>
                      <a:off x="2408" y="1513"/>
                      <a:ext cx="368" cy="5"/>
                    </a:xfrm>
                    <a:custGeom>
                      <a:avLst/>
                      <a:gdLst>
                        <a:gd name="T0" fmla="*/ 363 w 368"/>
                        <a:gd name="T1" fmla="*/ 5 h 5"/>
                        <a:gd name="T2" fmla="*/ 0 w 368"/>
                        <a:gd name="T3" fmla="*/ 5 h 5"/>
                        <a:gd name="T4" fmla="*/ 4 w 368"/>
                        <a:gd name="T5" fmla="*/ 0 h 5"/>
                        <a:gd name="T6" fmla="*/ 368 w 368"/>
                        <a:gd name="T7" fmla="*/ 0 h 5"/>
                        <a:gd name="T8" fmla="*/ 363 w 368"/>
                        <a:gd name="T9" fmla="*/ 5 h 5"/>
                      </a:gdLst>
                      <a:ahLst/>
                      <a:cxnLst>
                        <a:cxn ang="0">
                          <a:pos x="T0" y="T1"/>
                        </a:cxn>
                        <a:cxn ang="0">
                          <a:pos x="T2" y="T3"/>
                        </a:cxn>
                        <a:cxn ang="0">
                          <a:pos x="T4" y="T5"/>
                        </a:cxn>
                        <a:cxn ang="0">
                          <a:pos x="T6" y="T7"/>
                        </a:cxn>
                        <a:cxn ang="0">
                          <a:pos x="T8" y="T9"/>
                        </a:cxn>
                      </a:cxnLst>
                      <a:rect l="0" t="0" r="r" b="b"/>
                      <a:pathLst>
                        <a:path w="368" h="5">
                          <a:moveTo>
                            <a:pt x="363" y="5"/>
                          </a:moveTo>
                          <a:lnTo>
                            <a:pt x="0" y="5"/>
                          </a:lnTo>
                          <a:lnTo>
                            <a:pt x="4" y="0"/>
                          </a:lnTo>
                          <a:lnTo>
                            <a:pt x="368" y="0"/>
                          </a:lnTo>
                          <a:lnTo>
                            <a:pt x="363" y="5"/>
                          </a:lnTo>
                          <a:close/>
                        </a:path>
                      </a:pathLst>
                    </a:custGeom>
                    <a:solidFill>
                      <a:srgbClr val="2A25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02" name="Freeform 793"/>
                    <p:cNvSpPr>
                      <a:spLocks noChangeAspect="1"/>
                    </p:cNvSpPr>
                    <p:nvPr/>
                  </p:nvSpPr>
                  <p:spPr bwMode="auto">
                    <a:xfrm>
                      <a:off x="2410" y="1512"/>
                      <a:ext cx="367" cy="3"/>
                    </a:xfrm>
                    <a:custGeom>
                      <a:avLst/>
                      <a:gdLst>
                        <a:gd name="T0" fmla="*/ 363 w 367"/>
                        <a:gd name="T1" fmla="*/ 3 h 3"/>
                        <a:gd name="T2" fmla="*/ 0 w 367"/>
                        <a:gd name="T3" fmla="*/ 3 h 3"/>
                        <a:gd name="T4" fmla="*/ 4 w 367"/>
                        <a:gd name="T5" fmla="*/ 0 h 3"/>
                        <a:gd name="T6" fmla="*/ 367 w 367"/>
                        <a:gd name="T7" fmla="*/ 0 h 3"/>
                        <a:gd name="T8" fmla="*/ 363 w 367"/>
                        <a:gd name="T9" fmla="*/ 3 h 3"/>
                      </a:gdLst>
                      <a:ahLst/>
                      <a:cxnLst>
                        <a:cxn ang="0">
                          <a:pos x="T0" y="T1"/>
                        </a:cxn>
                        <a:cxn ang="0">
                          <a:pos x="T2" y="T3"/>
                        </a:cxn>
                        <a:cxn ang="0">
                          <a:pos x="T4" y="T5"/>
                        </a:cxn>
                        <a:cxn ang="0">
                          <a:pos x="T6" y="T7"/>
                        </a:cxn>
                        <a:cxn ang="0">
                          <a:pos x="T8" y="T9"/>
                        </a:cxn>
                      </a:cxnLst>
                      <a:rect l="0" t="0" r="r" b="b"/>
                      <a:pathLst>
                        <a:path w="367" h="3">
                          <a:moveTo>
                            <a:pt x="363" y="3"/>
                          </a:moveTo>
                          <a:lnTo>
                            <a:pt x="0" y="3"/>
                          </a:lnTo>
                          <a:lnTo>
                            <a:pt x="4" y="0"/>
                          </a:lnTo>
                          <a:lnTo>
                            <a:pt x="367" y="0"/>
                          </a:lnTo>
                          <a:lnTo>
                            <a:pt x="363" y="3"/>
                          </a:lnTo>
                          <a:close/>
                        </a:path>
                      </a:pathLst>
                    </a:custGeom>
                    <a:solidFill>
                      <a:srgbClr val="2824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03" name="Freeform 794"/>
                    <p:cNvSpPr>
                      <a:spLocks noChangeAspect="1"/>
                    </p:cNvSpPr>
                    <p:nvPr/>
                  </p:nvSpPr>
                  <p:spPr bwMode="auto">
                    <a:xfrm>
                      <a:off x="2412" y="1510"/>
                      <a:ext cx="366" cy="3"/>
                    </a:xfrm>
                    <a:custGeom>
                      <a:avLst/>
                      <a:gdLst>
                        <a:gd name="T0" fmla="*/ 364 w 366"/>
                        <a:gd name="T1" fmla="*/ 3 h 3"/>
                        <a:gd name="T2" fmla="*/ 0 w 366"/>
                        <a:gd name="T3" fmla="*/ 3 h 3"/>
                        <a:gd name="T4" fmla="*/ 3 w 366"/>
                        <a:gd name="T5" fmla="*/ 0 h 3"/>
                        <a:gd name="T6" fmla="*/ 366 w 366"/>
                        <a:gd name="T7" fmla="*/ 0 h 3"/>
                        <a:gd name="T8" fmla="*/ 364 w 366"/>
                        <a:gd name="T9" fmla="*/ 3 h 3"/>
                      </a:gdLst>
                      <a:ahLst/>
                      <a:cxnLst>
                        <a:cxn ang="0">
                          <a:pos x="T0" y="T1"/>
                        </a:cxn>
                        <a:cxn ang="0">
                          <a:pos x="T2" y="T3"/>
                        </a:cxn>
                        <a:cxn ang="0">
                          <a:pos x="T4" y="T5"/>
                        </a:cxn>
                        <a:cxn ang="0">
                          <a:pos x="T6" y="T7"/>
                        </a:cxn>
                        <a:cxn ang="0">
                          <a:pos x="T8" y="T9"/>
                        </a:cxn>
                      </a:cxnLst>
                      <a:rect l="0" t="0" r="r" b="b"/>
                      <a:pathLst>
                        <a:path w="366" h="3">
                          <a:moveTo>
                            <a:pt x="364" y="3"/>
                          </a:moveTo>
                          <a:lnTo>
                            <a:pt x="0" y="3"/>
                          </a:lnTo>
                          <a:lnTo>
                            <a:pt x="3" y="0"/>
                          </a:lnTo>
                          <a:lnTo>
                            <a:pt x="366" y="0"/>
                          </a:lnTo>
                          <a:lnTo>
                            <a:pt x="364" y="3"/>
                          </a:lnTo>
                          <a:close/>
                        </a:path>
                      </a:pathLst>
                    </a:custGeom>
                    <a:solidFill>
                      <a:srgbClr val="2824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04" name="Freeform 795"/>
                    <p:cNvSpPr>
                      <a:spLocks noChangeAspect="1"/>
                    </p:cNvSpPr>
                    <p:nvPr/>
                  </p:nvSpPr>
                  <p:spPr bwMode="auto">
                    <a:xfrm>
                      <a:off x="2414" y="1509"/>
                      <a:ext cx="366" cy="3"/>
                    </a:xfrm>
                    <a:custGeom>
                      <a:avLst/>
                      <a:gdLst>
                        <a:gd name="T0" fmla="*/ 363 w 366"/>
                        <a:gd name="T1" fmla="*/ 3 h 3"/>
                        <a:gd name="T2" fmla="*/ 0 w 366"/>
                        <a:gd name="T3" fmla="*/ 3 h 3"/>
                        <a:gd name="T4" fmla="*/ 4 w 366"/>
                        <a:gd name="T5" fmla="*/ 0 h 3"/>
                        <a:gd name="T6" fmla="*/ 366 w 366"/>
                        <a:gd name="T7" fmla="*/ 0 h 3"/>
                        <a:gd name="T8" fmla="*/ 363 w 366"/>
                        <a:gd name="T9" fmla="*/ 3 h 3"/>
                      </a:gdLst>
                      <a:ahLst/>
                      <a:cxnLst>
                        <a:cxn ang="0">
                          <a:pos x="T0" y="T1"/>
                        </a:cxn>
                        <a:cxn ang="0">
                          <a:pos x="T2" y="T3"/>
                        </a:cxn>
                        <a:cxn ang="0">
                          <a:pos x="T4" y="T5"/>
                        </a:cxn>
                        <a:cxn ang="0">
                          <a:pos x="T6" y="T7"/>
                        </a:cxn>
                        <a:cxn ang="0">
                          <a:pos x="T8" y="T9"/>
                        </a:cxn>
                      </a:cxnLst>
                      <a:rect l="0" t="0" r="r" b="b"/>
                      <a:pathLst>
                        <a:path w="366" h="3">
                          <a:moveTo>
                            <a:pt x="363" y="3"/>
                          </a:moveTo>
                          <a:lnTo>
                            <a:pt x="0" y="3"/>
                          </a:lnTo>
                          <a:lnTo>
                            <a:pt x="4" y="0"/>
                          </a:lnTo>
                          <a:lnTo>
                            <a:pt x="366" y="0"/>
                          </a:lnTo>
                          <a:lnTo>
                            <a:pt x="363" y="3"/>
                          </a:lnTo>
                          <a:close/>
                        </a:path>
                      </a:pathLst>
                    </a:custGeom>
                    <a:solidFill>
                      <a:srgbClr val="2723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05" name="Freeform 796"/>
                    <p:cNvSpPr>
                      <a:spLocks noChangeAspect="1"/>
                    </p:cNvSpPr>
                    <p:nvPr/>
                  </p:nvSpPr>
                  <p:spPr bwMode="auto">
                    <a:xfrm>
                      <a:off x="2415" y="1507"/>
                      <a:ext cx="366" cy="3"/>
                    </a:xfrm>
                    <a:custGeom>
                      <a:avLst/>
                      <a:gdLst>
                        <a:gd name="T0" fmla="*/ 363 w 366"/>
                        <a:gd name="T1" fmla="*/ 3 h 3"/>
                        <a:gd name="T2" fmla="*/ 0 w 366"/>
                        <a:gd name="T3" fmla="*/ 3 h 3"/>
                        <a:gd name="T4" fmla="*/ 5 w 366"/>
                        <a:gd name="T5" fmla="*/ 0 h 3"/>
                        <a:gd name="T6" fmla="*/ 366 w 366"/>
                        <a:gd name="T7" fmla="*/ 0 h 3"/>
                        <a:gd name="T8" fmla="*/ 363 w 366"/>
                        <a:gd name="T9" fmla="*/ 3 h 3"/>
                      </a:gdLst>
                      <a:ahLst/>
                      <a:cxnLst>
                        <a:cxn ang="0">
                          <a:pos x="T0" y="T1"/>
                        </a:cxn>
                        <a:cxn ang="0">
                          <a:pos x="T2" y="T3"/>
                        </a:cxn>
                        <a:cxn ang="0">
                          <a:pos x="T4" y="T5"/>
                        </a:cxn>
                        <a:cxn ang="0">
                          <a:pos x="T6" y="T7"/>
                        </a:cxn>
                        <a:cxn ang="0">
                          <a:pos x="T8" y="T9"/>
                        </a:cxn>
                      </a:cxnLst>
                      <a:rect l="0" t="0" r="r" b="b"/>
                      <a:pathLst>
                        <a:path w="366" h="3">
                          <a:moveTo>
                            <a:pt x="363" y="3"/>
                          </a:moveTo>
                          <a:lnTo>
                            <a:pt x="0" y="3"/>
                          </a:lnTo>
                          <a:lnTo>
                            <a:pt x="5" y="0"/>
                          </a:lnTo>
                          <a:lnTo>
                            <a:pt x="366" y="0"/>
                          </a:lnTo>
                          <a:lnTo>
                            <a:pt x="363" y="3"/>
                          </a:lnTo>
                          <a:close/>
                        </a:path>
                      </a:pathLst>
                    </a:custGeom>
                    <a:solidFill>
                      <a:srgbClr val="2621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06" name="Freeform 797"/>
                    <p:cNvSpPr>
                      <a:spLocks noChangeAspect="1"/>
                    </p:cNvSpPr>
                    <p:nvPr/>
                  </p:nvSpPr>
                  <p:spPr bwMode="auto">
                    <a:xfrm>
                      <a:off x="2418" y="1505"/>
                      <a:ext cx="365" cy="4"/>
                    </a:xfrm>
                    <a:custGeom>
                      <a:avLst/>
                      <a:gdLst>
                        <a:gd name="T0" fmla="*/ 362 w 365"/>
                        <a:gd name="T1" fmla="*/ 4 h 4"/>
                        <a:gd name="T2" fmla="*/ 0 w 365"/>
                        <a:gd name="T3" fmla="*/ 4 h 4"/>
                        <a:gd name="T4" fmla="*/ 3 w 365"/>
                        <a:gd name="T5" fmla="*/ 0 h 4"/>
                        <a:gd name="T6" fmla="*/ 365 w 365"/>
                        <a:gd name="T7" fmla="*/ 0 h 4"/>
                        <a:gd name="T8" fmla="*/ 362 w 365"/>
                        <a:gd name="T9" fmla="*/ 4 h 4"/>
                      </a:gdLst>
                      <a:ahLst/>
                      <a:cxnLst>
                        <a:cxn ang="0">
                          <a:pos x="T0" y="T1"/>
                        </a:cxn>
                        <a:cxn ang="0">
                          <a:pos x="T2" y="T3"/>
                        </a:cxn>
                        <a:cxn ang="0">
                          <a:pos x="T4" y="T5"/>
                        </a:cxn>
                        <a:cxn ang="0">
                          <a:pos x="T6" y="T7"/>
                        </a:cxn>
                        <a:cxn ang="0">
                          <a:pos x="T8" y="T9"/>
                        </a:cxn>
                      </a:cxnLst>
                      <a:rect l="0" t="0" r="r" b="b"/>
                      <a:pathLst>
                        <a:path w="365" h="4">
                          <a:moveTo>
                            <a:pt x="362" y="4"/>
                          </a:moveTo>
                          <a:lnTo>
                            <a:pt x="0" y="4"/>
                          </a:lnTo>
                          <a:lnTo>
                            <a:pt x="3" y="0"/>
                          </a:lnTo>
                          <a:lnTo>
                            <a:pt x="365" y="0"/>
                          </a:lnTo>
                          <a:lnTo>
                            <a:pt x="362" y="4"/>
                          </a:lnTo>
                          <a:close/>
                        </a:path>
                      </a:pathLst>
                    </a:custGeom>
                    <a:solidFill>
                      <a:srgbClr val="2520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07" name="Freeform 798"/>
                    <p:cNvSpPr>
                      <a:spLocks noChangeAspect="1"/>
                    </p:cNvSpPr>
                    <p:nvPr/>
                  </p:nvSpPr>
                  <p:spPr bwMode="auto">
                    <a:xfrm>
                      <a:off x="2420" y="1503"/>
                      <a:ext cx="364" cy="4"/>
                    </a:xfrm>
                    <a:custGeom>
                      <a:avLst/>
                      <a:gdLst>
                        <a:gd name="T0" fmla="*/ 361 w 364"/>
                        <a:gd name="T1" fmla="*/ 4 h 4"/>
                        <a:gd name="T2" fmla="*/ 0 w 364"/>
                        <a:gd name="T3" fmla="*/ 4 h 4"/>
                        <a:gd name="T4" fmla="*/ 4 w 364"/>
                        <a:gd name="T5" fmla="*/ 0 h 4"/>
                        <a:gd name="T6" fmla="*/ 364 w 364"/>
                        <a:gd name="T7" fmla="*/ 0 h 4"/>
                        <a:gd name="T8" fmla="*/ 361 w 364"/>
                        <a:gd name="T9" fmla="*/ 4 h 4"/>
                      </a:gdLst>
                      <a:ahLst/>
                      <a:cxnLst>
                        <a:cxn ang="0">
                          <a:pos x="T0" y="T1"/>
                        </a:cxn>
                        <a:cxn ang="0">
                          <a:pos x="T2" y="T3"/>
                        </a:cxn>
                        <a:cxn ang="0">
                          <a:pos x="T4" y="T5"/>
                        </a:cxn>
                        <a:cxn ang="0">
                          <a:pos x="T6" y="T7"/>
                        </a:cxn>
                        <a:cxn ang="0">
                          <a:pos x="T8" y="T9"/>
                        </a:cxn>
                      </a:cxnLst>
                      <a:rect l="0" t="0" r="r" b="b"/>
                      <a:pathLst>
                        <a:path w="364" h="4">
                          <a:moveTo>
                            <a:pt x="361" y="4"/>
                          </a:moveTo>
                          <a:lnTo>
                            <a:pt x="0" y="4"/>
                          </a:lnTo>
                          <a:lnTo>
                            <a:pt x="4" y="0"/>
                          </a:lnTo>
                          <a:lnTo>
                            <a:pt x="364" y="0"/>
                          </a:lnTo>
                          <a:lnTo>
                            <a:pt x="361" y="4"/>
                          </a:lnTo>
                          <a:close/>
                        </a:path>
                      </a:pathLst>
                    </a:custGeom>
                    <a:solidFill>
                      <a:srgbClr val="231E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08" name="Freeform 799"/>
                    <p:cNvSpPr>
                      <a:spLocks noChangeAspect="1"/>
                    </p:cNvSpPr>
                    <p:nvPr/>
                  </p:nvSpPr>
                  <p:spPr bwMode="auto">
                    <a:xfrm>
                      <a:off x="2421" y="1502"/>
                      <a:ext cx="366" cy="3"/>
                    </a:xfrm>
                    <a:custGeom>
                      <a:avLst/>
                      <a:gdLst>
                        <a:gd name="T0" fmla="*/ 362 w 366"/>
                        <a:gd name="T1" fmla="*/ 3 h 3"/>
                        <a:gd name="T2" fmla="*/ 0 w 366"/>
                        <a:gd name="T3" fmla="*/ 3 h 3"/>
                        <a:gd name="T4" fmla="*/ 4 w 366"/>
                        <a:gd name="T5" fmla="*/ 0 h 3"/>
                        <a:gd name="T6" fmla="*/ 366 w 366"/>
                        <a:gd name="T7" fmla="*/ 0 h 3"/>
                        <a:gd name="T8" fmla="*/ 362 w 366"/>
                        <a:gd name="T9" fmla="*/ 3 h 3"/>
                      </a:gdLst>
                      <a:ahLst/>
                      <a:cxnLst>
                        <a:cxn ang="0">
                          <a:pos x="T0" y="T1"/>
                        </a:cxn>
                        <a:cxn ang="0">
                          <a:pos x="T2" y="T3"/>
                        </a:cxn>
                        <a:cxn ang="0">
                          <a:pos x="T4" y="T5"/>
                        </a:cxn>
                        <a:cxn ang="0">
                          <a:pos x="T6" y="T7"/>
                        </a:cxn>
                        <a:cxn ang="0">
                          <a:pos x="T8" y="T9"/>
                        </a:cxn>
                      </a:cxnLst>
                      <a:rect l="0" t="0" r="r" b="b"/>
                      <a:pathLst>
                        <a:path w="366" h="3">
                          <a:moveTo>
                            <a:pt x="362" y="3"/>
                          </a:moveTo>
                          <a:lnTo>
                            <a:pt x="0" y="3"/>
                          </a:lnTo>
                          <a:lnTo>
                            <a:pt x="4" y="0"/>
                          </a:lnTo>
                          <a:lnTo>
                            <a:pt x="366" y="0"/>
                          </a:lnTo>
                          <a:lnTo>
                            <a:pt x="362" y="3"/>
                          </a:lnTo>
                          <a:close/>
                        </a:path>
                      </a:pathLst>
                    </a:custGeom>
                    <a:solidFill>
                      <a:srgbClr val="221D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09" name="Freeform 800"/>
                    <p:cNvSpPr>
                      <a:spLocks noChangeAspect="1"/>
                    </p:cNvSpPr>
                    <p:nvPr/>
                  </p:nvSpPr>
                  <p:spPr bwMode="auto">
                    <a:xfrm>
                      <a:off x="2424" y="1500"/>
                      <a:ext cx="365" cy="3"/>
                    </a:xfrm>
                    <a:custGeom>
                      <a:avLst/>
                      <a:gdLst>
                        <a:gd name="T0" fmla="*/ 360 w 365"/>
                        <a:gd name="T1" fmla="*/ 3 h 3"/>
                        <a:gd name="T2" fmla="*/ 0 w 365"/>
                        <a:gd name="T3" fmla="*/ 3 h 3"/>
                        <a:gd name="T4" fmla="*/ 4 w 365"/>
                        <a:gd name="T5" fmla="*/ 0 h 3"/>
                        <a:gd name="T6" fmla="*/ 365 w 365"/>
                        <a:gd name="T7" fmla="*/ 0 h 3"/>
                        <a:gd name="T8" fmla="*/ 360 w 365"/>
                        <a:gd name="T9" fmla="*/ 3 h 3"/>
                      </a:gdLst>
                      <a:ahLst/>
                      <a:cxnLst>
                        <a:cxn ang="0">
                          <a:pos x="T0" y="T1"/>
                        </a:cxn>
                        <a:cxn ang="0">
                          <a:pos x="T2" y="T3"/>
                        </a:cxn>
                        <a:cxn ang="0">
                          <a:pos x="T4" y="T5"/>
                        </a:cxn>
                        <a:cxn ang="0">
                          <a:pos x="T6" y="T7"/>
                        </a:cxn>
                        <a:cxn ang="0">
                          <a:pos x="T8" y="T9"/>
                        </a:cxn>
                      </a:cxnLst>
                      <a:rect l="0" t="0" r="r" b="b"/>
                      <a:pathLst>
                        <a:path w="365" h="3">
                          <a:moveTo>
                            <a:pt x="360" y="3"/>
                          </a:moveTo>
                          <a:lnTo>
                            <a:pt x="0" y="3"/>
                          </a:lnTo>
                          <a:lnTo>
                            <a:pt x="4" y="0"/>
                          </a:lnTo>
                          <a:lnTo>
                            <a:pt x="365" y="0"/>
                          </a:lnTo>
                          <a:lnTo>
                            <a:pt x="360" y="3"/>
                          </a:lnTo>
                          <a:close/>
                        </a:path>
                      </a:pathLst>
                    </a:custGeom>
                    <a:solidFill>
                      <a:srgbClr val="201B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10" name="Freeform 801"/>
                    <p:cNvSpPr>
                      <a:spLocks noChangeAspect="1"/>
                    </p:cNvSpPr>
                    <p:nvPr/>
                  </p:nvSpPr>
                  <p:spPr bwMode="auto">
                    <a:xfrm>
                      <a:off x="2425" y="1500"/>
                      <a:ext cx="364" cy="2"/>
                    </a:xfrm>
                    <a:custGeom>
                      <a:avLst/>
                      <a:gdLst>
                        <a:gd name="T0" fmla="*/ 362 w 364"/>
                        <a:gd name="T1" fmla="*/ 2 h 2"/>
                        <a:gd name="T2" fmla="*/ 0 w 364"/>
                        <a:gd name="T3" fmla="*/ 2 h 2"/>
                        <a:gd name="T4" fmla="*/ 3 w 364"/>
                        <a:gd name="T5" fmla="*/ 0 h 2"/>
                        <a:gd name="T6" fmla="*/ 364 w 364"/>
                        <a:gd name="T7" fmla="*/ 0 h 2"/>
                        <a:gd name="T8" fmla="*/ 362 w 364"/>
                        <a:gd name="T9" fmla="*/ 2 h 2"/>
                      </a:gdLst>
                      <a:ahLst/>
                      <a:cxnLst>
                        <a:cxn ang="0">
                          <a:pos x="T0" y="T1"/>
                        </a:cxn>
                        <a:cxn ang="0">
                          <a:pos x="T2" y="T3"/>
                        </a:cxn>
                        <a:cxn ang="0">
                          <a:pos x="T4" y="T5"/>
                        </a:cxn>
                        <a:cxn ang="0">
                          <a:pos x="T6" y="T7"/>
                        </a:cxn>
                        <a:cxn ang="0">
                          <a:pos x="T8" y="T9"/>
                        </a:cxn>
                      </a:cxnLst>
                      <a:rect l="0" t="0" r="r" b="b"/>
                      <a:pathLst>
                        <a:path w="364" h="2">
                          <a:moveTo>
                            <a:pt x="362" y="2"/>
                          </a:moveTo>
                          <a:lnTo>
                            <a:pt x="0" y="2"/>
                          </a:lnTo>
                          <a:lnTo>
                            <a:pt x="3" y="0"/>
                          </a:lnTo>
                          <a:lnTo>
                            <a:pt x="364" y="0"/>
                          </a:lnTo>
                          <a:lnTo>
                            <a:pt x="362"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11" name="Freeform 802"/>
                    <p:cNvSpPr>
                      <a:spLocks noChangeAspect="1"/>
                    </p:cNvSpPr>
                    <p:nvPr/>
                  </p:nvSpPr>
                  <p:spPr bwMode="auto">
                    <a:xfrm>
                      <a:off x="1918" y="1500"/>
                      <a:ext cx="871" cy="427"/>
                    </a:xfrm>
                    <a:custGeom>
                      <a:avLst/>
                      <a:gdLst>
                        <a:gd name="T0" fmla="*/ 451 w 871"/>
                        <a:gd name="T1" fmla="*/ 427 h 427"/>
                        <a:gd name="T2" fmla="*/ 871 w 871"/>
                        <a:gd name="T3" fmla="*/ 0 h 427"/>
                        <a:gd name="T4" fmla="*/ 510 w 871"/>
                        <a:gd name="T5" fmla="*/ 0 h 427"/>
                        <a:gd name="T6" fmla="*/ 0 w 871"/>
                        <a:gd name="T7" fmla="*/ 427 h 427"/>
                        <a:gd name="T8" fmla="*/ 451 w 871"/>
                        <a:gd name="T9" fmla="*/ 427 h 427"/>
                      </a:gdLst>
                      <a:ahLst/>
                      <a:cxnLst>
                        <a:cxn ang="0">
                          <a:pos x="T0" y="T1"/>
                        </a:cxn>
                        <a:cxn ang="0">
                          <a:pos x="T2" y="T3"/>
                        </a:cxn>
                        <a:cxn ang="0">
                          <a:pos x="T4" y="T5"/>
                        </a:cxn>
                        <a:cxn ang="0">
                          <a:pos x="T6" y="T7"/>
                        </a:cxn>
                        <a:cxn ang="0">
                          <a:pos x="T8" y="T9"/>
                        </a:cxn>
                      </a:cxnLst>
                      <a:rect l="0" t="0" r="r" b="b"/>
                      <a:pathLst>
                        <a:path w="871" h="427">
                          <a:moveTo>
                            <a:pt x="451" y="427"/>
                          </a:moveTo>
                          <a:lnTo>
                            <a:pt x="871" y="0"/>
                          </a:lnTo>
                          <a:lnTo>
                            <a:pt x="510" y="0"/>
                          </a:lnTo>
                          <a:lnTo>
                            <a:pt x="0" y="427"/>
                          </a:lnTo>
                          <a:lnTo>
                            <a:pt x="451" y="427"/>
                          </a:lnTo>
                          <a:close/>
                        </a:path>
                      </a:pathLst>
                    </a:custGeom>
                    <a:noFill/>
                    <a:ln w="158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solidFill>
                          <a:prstClr val="black"/>
                        </a:solidFill>
                      </a:endParaRPr>
                    </a:p>
                  </p:txBody>
                </p:sp>
                <p:sp>
                  <p:nvSpPr>
                    <p:cNvPr id="1112" name="Freeform 803"/>
                    <p:cNvSpPr>
                      <a:spLocks noChangeAspect="1"/>
                    </p:cNvSpPr>
                    <p:nvPr/>
                  </p:nvSpPr>
                  <p:spPr bwMode="auto">
                    <a:xfrm>
                      <a:off x="3077" y="1926"/>
                      <a:ext cx="1" cy="871"/>
                    </a:xfrm>
                    <a:custGeom>
                      <a:avLst/>
                      <a:gdLst>
                        <a:gd name="T0" fmla="*/ 0 w 1"/>
                        <a:gd name="T1" fmla="*/ 871 h 871"/>
                        <a:gd name="T2" fmla="*/ 0 w 1"/>
                        <a:gd name="T3" fmla="*/ 1 h 871"/>
                        <a:gd name="T4" fmla="*/ 1 w 1"/>
                        <a:gd name="T5" fmla="*/ 0 h 871"/>
                        <a:gd name="T6" fmla="*/ 1 w 1"/>
                        <a:gd name="T7" fmla="*/ 868 h 871"/>
                        <a:gd name="T8" fmla="*/ 0 w 1"/>
                        <a:gd name="T9" fmla="*/ 871 h 871"/>
                      </a:gdLst>
                      <a:ahLst/>
                      <a:cxnLst>
                        <a:cxn ang="0">
                          <a:pos x="T0" y="T1"/>
                        </a:cxn>
                        <a:cxn ang="0">
                          <a:pos x="T2" y="T3"/>
                        </a:cxn>
                        <a:cxn ang="0">
                          <a:pos x="T4" y="T5"/>
                        </a:cxn>
                        <a:cxn ang="0">
                          <a:pos x="T6" y="T7"/>
                        </a:cxn>
                        <a:cxn ang="0">
                          <a:pos x="T8" y="T9"/>
                        </a:cxn>
                      </a:cxnLst>
                      <a:rect l="0" t="0" r="r" b="b"/>
                      <a:pathLst>
                        <a:path w="1" h="871">
                          <a:moveTo>
                            <a:pt x="0" y="871"/>
                          </a:moveTo>
                          <a:lnTo>
                            <a:pt x="0" y="1"/>
                          </a:lnTo>
                          <a:lnTo>
                            <a:pt x="1" y="0"/>
                          </a:lnTo>
                          <a:lnTo>
                            <a:pt x="1" y="868"/>
                          </a:lnTo>
                          <a:lnTo>
                            <a:pt x="0" y="871"/>
                          </a:lnTo>
                          <a:close/>
                        </a:path>
                      </a:pathLst>
                    </a:custGeom>
                    <a:solidFill>
                      <a:srgbClr val="D5D5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13" name="Freeform 804"/>
                    <p:cNvSpPr>
                      <a:spLocks noChangeAspect="1"/>
                    </p:cNvSpPr>
                    <p:nvPr/>
                  </p:nvSpPr>
                  <p:spPr bwMode="auto">
                    <a:xfrm>
                      <a:off x="3077" y="1923"/>
                      <a:ext cx="3" cy="874"/>
                    </a:xfrm>
                    <a:custGeom>
                      <a:avLst/>
                      <a:gdLst>
                        <a:gd name="T0" fmla="*/ 0 w 3"/>
                        <a:gd name="T1" fmla="*/ 874 h 874"/>
                        <a:gd name="T2" fmla="*/ 0 w 3"/>
                        <a:gd name="T3" fmla="*/ 4 h 874"/>
                        <a:gd name="T4" fmla="*/ 3 w 3"/>
                        <a:gd name="T5" fmla="*/ 0 h 874"/>
                        <a:gd name="T6" fmla="*/ 3 w 3"/>
                        <a:gd name="T7" fmla="*/ 868 h 874"/>
                        <a:gd name="T8" fmla="*/ 0 w 3"/>
                        <a:gd name="T9" fmla="*/ 874 h 874"/>
                      </a:gdLst>
                      <a:ahLst/>
                      <a:cxnLst>
                        <a:cxn ang="0">
                          <a:pos x="T0" y="T1"/>
                        </a:cxn>
                        <a:cxn ang="0">
                          <a:pos x="T2" y="T3"/>
                        </a:cxn>
                        <a:cxn ang="0">
                          <a:pos x="T4" y="T5"/>
                        </a:cxn>
                        <a:cxn ang="0">
                          <a:pos x="T6" y="T7"/>
                        </a:cxn>
                        <a:cxn ang="0">
                          <a:pos x="T8" y="T9"/>
                        </a:cxn>
                      </a:cxnLst>
                      <a:rect l="0" t="0" r="r" b="b"/>
                      <a:pathLst>
                        <a:path w="3" h="874">
                          <a:moveTo>
                            <a:pt x="0" y="874"/>
                          </a:moveTo>
                          <a:lnTo>
                            <a:pt x="0" y="4"/>
                          </a:lnTo>
                          <a:lnTo>
                            <a:pt x="3" y="0"/>
                          </a:lnTo>
                          <a:lnTo>
                            <a:pt x="3" y="868"/>
                          </a:lnTo>
                          <a:lnTo>
                            <a:pt x="0" y="874"/>
                          </a:lnTo>
                          <a:close/>
                        </a:path>
                      </a:pathLst>
                    </a:custGeom>
                    <a:solidFill>
                      <a:srgbClr val="D5D5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14" name="Freeform 805"/>
                    <p:cNvSpPr>
                      <a:spLocks noChangeAspect="1"/>
                    </p:cNvSpPr>
                    <p:nvPr/>
                  </p:nvSpPr>
                  <p:spPr bwMode="auto">
                    <a:xfrm>
                      <a:off x="3078" y="1921"/>
                      <a:ext cx="3" cy="873"/>
                    </a:xfrm>
                    <a:custGeom>
                      <a:avLst/>
                      <a:gdLst>
                        <a:gd name="T0" fmla="*/ 0 w 3"/>
                        <a:gd name="T1" fmla="*/ 873 h 873"/>
                        <a:gd name="T2" fmla="*/ 0 w 3"/>
                        <a:gd name="T3" fmla="*/ 5 h 873"/>
                        <a:gd name="T4" fmla="*/ 3 w 3"/>
                        <a:gd name="T5" fmla="*/ 0 h 873"/>
                        <a:gd name="T6" fmla="*/ 3 w 3"/>
                        <a:gd name="T7" fmla="*/ 867 h 873"/>
                        <a:gd name="T8" fmla="*/ 0 w 3"/>
                        <a:gd name="T9" fmla="*/ 873 h 873"/>
                      </a:gdLst>
                      <a:ahLst/>
                      <a:cxnLst>
                        <a:cxn ang="0">
                          <a:pos x="T0" y="T1"/>
                        </a:cxn>
                        <a:cxn ang="0">
                          <a:pos x="T2" y="T3"/>
                        </a:cxn>
                        <a:cxn ang="0">
                          <a:pos x="T4" y="T5"/>
                        </a:cxn>
                        <a:cxn ang="0">
                          <a:pos x="T6" y="T7"/>
                        </a:cxn>
                        <a:cxn ang="0">
                          <a:pos x="T8" y="T9"/>
                        </a:cxn>
                      </a:cxnLst>
                      <a:rect l="0" t="0" r="r" b="b"/>
                      <a:pathLst>
                        <a:path w="3" h="873">
                          <a:moveTo>
                            <a:pt x="0" y="873"/>
                          </a:moveTo>
                          <a:lnTo>
                            <a:pt x="0" y="5"/>
                          </a:lnTo>
                          <a:lnTo>
                            <a:pt x="3" y="0"/>
                          </a:lnTo>
                          <a:lnTo>
                            <a:pt x="3" y="867"/>
                          </a:lnTo>
                          <a:lnTo>
                            <a:pt x="0" y="873"/>
                          </a:lnTo>
                          <a:close/>
                        </a:path>
                      </a:pathLst>
                    </a:custGeom>
                    <a:solidFill>
                      <a:srgbClr val="D5D5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15" name="Freeform 806"/>
                    <p:cNvSpPr>
                      <a:spLocks noChangeAspect="1"/>
                    </p:cNvSpPr>
                    <p:nvPr/>
                  </p:nvSpPr>
                  <p:spPr bwMode="auto">
                    <a:xfrm>
                      <a:off x="3080" y="1918"/>
                      <a:ext cx="2" cy="873"/>
                    </a:xfrm>
                    <a:custGeom>
                      <a:avLst/>
                      <a:gdLst>
                        <a:gd name="T0" fmla="*/ 0 w 2"/>
                        <a:gd name="T1" fmla="*/ 873 h 873"/>
                        <a:gd name="T2" fmla="*/ 0 w 2"/>
                        <a:gd name="T3" fmla="*/ 5 h 873"/>
                        <a:gd name="T4" fmla="*/ 2 w 2"/>
                        <a:gd name="T5" fmla="*/ 0 h 873"/>
                        <a:gd name="T6" fmla="*/ 2 w 2"/>
                        <a:gd name="T7" fmla="*/ 866 h 873"/>
                        <a:gd name="T8" fmla="*/ 0 w 2"/>
                        <a:gd name="T9" fmla="*/ 873 h 873"/>
                      </a:gdLst>
                      <a:ahLst/>
                      <a:cxnLst>
                        <a:cxn ang="0">
                          <a:pos x="T0" y="T1"/>
                        </a:cxn>
                        <a:cxn ang="0">
                          <a:pos x="T2" y="T3"/>
                        </a:cxn>
                        <a:cxn ang="0">
                          <a:pos x="T4" y="T5"/>
                        </a:cxn>
                        <a:cxn ang="0">
                          <a:pos x="T6" y="T7"/>
                        </a:cxn>
                        <a:cxn ang="0">
                          <a:pos x="T8" y="T9"/>
                        </a:cxn>
                      </a:cxnLst>
                      <a:rect l="0" t="0" r="r" b="b"/>
                      <a:pathLst>
                        <a:path w="2" h="873">
                          <a:moveTo>
                            <a:pt x="0" y="873"/>
                          </a:moveTo>
                          <a:lnTo>
                            <a:pt x="0" y="5"/>
                          </a:lnTo>
                          <a:lnTo>
                            <a:pt x="2" y="0"/>
                          </a:lnTo>
                          <a:lnTo>
                            <a:pt x="2" y="866"/>
                          </a:lnTo>
                          <a:lnTo>
                            <a:pt x="0" y="873"/>
                          </a:lnTo>
                          <a:close/>
                        </a:path>
                      </a:pathLst>
                    </a:custGeom>
                    <a:solidFill>
                      <a:srgbClr val="D5D5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16" name="Freeform 807"/>
                    <p:cNvSpPr>
                      <a:spLocks noChangeAspect="1"/>
                    </p:cNvSpPr>
                    <p:nvPr/>
                  </p:nvSpPr>
                  <p:spPr bwMode="auto">
                    <a:xfrm>
                      <a:off x="3081" y="1916"/>
                      <a:ext cx="3" cy="872"/>
                    </a:xfrm>
                    <a:custGeom>
                      <a:avLst/>
                      <a:gdLst>
                        <a:gd name="T0" fmla="*/ 0 w 3"/>
                        <a:gd name="T1" fmla="*/ 872 h 872"/>
                        <a:gd name="T2" fmla="*/ 0 w 3"/>
                        <a:gd name="T3" fmla="*/ 5 h 872"/>
                        <a:gd name="T4" fmla="*/ 3 w 3"/>
                        <a:gd name="T5" fmla="*/ 0 h 872"/>
                        <a:gd name="T6" fmla="*/ 3 w 3"/>
                        <a:gd name="T7" fmla="*/ 865 h 872"/>
                        <a:gd name="T8" fmla="*/ 0 w 3"/>
                        <a:gd name="T9" fmla="*/ 872 h 872"/>
                      </a:gdLst>
                      <a:ahLst/>
                      <a:cxnLst>
                        <a:cxn ang="0">
                          <a:pos x="T0" y="T1"/>
                        </a:cxn>
                        <a:cxn ang="0">
                          <a:pos x="T2" y="T3"/>
                        </a:cxn>
                        <a:cxn ang="0">
                          <a:pos x="T4" y="T5"/>
                        </a:cxn>
                        <a:cxn ang="0">
                          <a:pos x="T6" y="T7"/>
                        </a:cxn>
                        <a:cxn ang="0">
                          <a:pos x="T8" y="T9"/>
                        </a:cxn>
                      </a:cxnLst>
                      <a:rect l="0" t="0" r="r" b="b"/>
                      <a:pathLst>
                        <a:path w="3" h="872">
                          <a:moveTo>
                            <a:pt x="0" y="872"/>
                          </a:moveTo>
                          <a:lnTo>
                            <a:pt x="0" y="5"/>
                          </a:lnTo>
                          <a:lnTo>
                            <a:pt x="3" y="0"/>
                          </a:lnTo>
                          <a:lnTo>
                            <a:pt x="3" y="865"/>
                          </a:lnTo>
                          <a:lnTo>
                            <a:pt x="0" y="872"/>
                          </a:lnTo>
                          <a:close/>
                        </a:path>
                      </a:pathLst>
                    </a:custGeom>
                    <a:solidFill>
                      <a:srgbClr val="D4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17" name="Freeform 808"/>
                    <p:cNvSpPr>
                      <a:spLocks noChangeAspect="1"/>
                    </p:cNvSpPr>
                    <p:nvPr/>
                  </p:nvSpPr>
                  <p:spPr bwMode="auto">
                    <a:xfrm>
                      <a:off x="3082" y="1914"/>
                      <a:ext cx="3" cy="870"/>
                    </a:xfrm>
                    <a:custGeom>
                      <a:avLst/>
                      <a:gdLst>
                        <a:gd name="T0" fmla="*/ 0 w 3"/>
                        <a:gd name="T1" fmla="*/ 870 h 870"/>
                        <a:gd name="T2" fmla="*/ 0 w 3"/>
                        <a:gd name="T3" fmla="*/ 4 h 870"/>
                        <a:gd name="T4" fmla="*/ 3 w 3"/>
                        <a:gd name="T5" fmla="*/ 0 h 870"/>
                        <a:gd name="T6" fmla="*/ 3 w 3"/>
                        <a:gd name="T7" fmla="*/ 864 h 870"/>
                        <a:gd name="T8" fmla="*/ 0 w 3"/>
                        <a:gd name="T9" fmla="*/ 870 h 870"/>
                      </a:gdLst>
                      <a:ahLst/>
                      <a:cxnLst>
                        <a:cxn ang="0">
                          <a:pos x="T0" y="T1"/>
                        </a:cxn>
                        <a:cxn ang="0">
                          <a:pos x="T2" y="T3"/>
                        </a:cxn>
                        <a:cxn ang="0">
                          <a:pos x="T4" y="T5"/>
                        </a:cxn>
                        <a:cxn ang="0">
                          <a:pos x="T6" y="T7"/>
                        </a:cxn>
                        <a:cxn ang="0">
                          <a:pos x="T8" y="T9"/>
                        </a:cxn>
                      </a:cxnLst>
                      <a:rect l="0" t="0" r="r" b="b"/>
                      <a:pathLst>
                        <a:path w="3" h="870">
                          <a:moveTo>
                            <a:pt x="0" y="870"/>
                          </a:moveTo>
                          <a:lnTo>
                            <a:pt x="0" y="4"/>
                          </a:lnTo>
                          <a:lnTo>
                            <a:pt x="3" y="0"/>
                          </a:lnTo>
                          <a:lnTo>
                            <a:pt x="3" y="864"/>
                          </a:lnTo>
                          <a:lnTo>
                            <a:pt x="0" y="870"/>
                          </a:lnTo>
                          <a:close/>
                        </a:path>
                      </a:pathLst>
                    </a:custGeom>
                    <a:solidFill>
                      <a:srgbClr val="D4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18" name="Freeform 809"/>
                    <p:cNvSpPr>
                      <a:spLocks noChangeAspect="1"/>
                    </p:cNvSpPr>
                    <p:nvPr/>
                  </p:nvSpPr>
                  <p:spPr bwMode="auto">
                    <a:xfrm>
                      <a:off x="3084" y="1911"/>
                      <a:ext cx="3" cy="870"/>
                    </a:xfrm>
                    <a:custGeom>
                      <a:avLst/>
                      <a:gdLst>
                        <a:gd name="T0" fmla="*/ 0 w 3"/>
                        <a:gd name="T1" fmla="*/ 870 h 870"/>
                        <a:gd name="T2" fmla="*/ 0 w 3"/>
                        <a:gd name="T3" fmla="*/ 5 h 870"/>
                        <a:gd name="T4" fmla="*/ 3 w 3"/>
                        <a:gd name="T5" fmla="*/ 0 h 870"/>
                        <a:gd name="T6" fmla="*/ 3 w 3"/>
                        <a:gd name="T7" fmla="*/ 864 h 870"/>
                        <a:gd name="T8" fmla="*/ 0 w 3"/>
                        <a:gd name="T9" fmla="*/ 870 h 870"/>
                      </a:gdLst>
                      <a:ahLst/>
                      <a:cxnLst>
                        <a:cxn ang="0">
                          <a:pos x="T0" y="T1"/>
                        </a:cxn>
                        <a:cxn ang="0">
                          <a:pos x="T2" y="T3"/>
                        </a:cxn>
                        <a:cxn ang="0">
                          <a:pos x="T4" y="T5"/>
                        </a:cxn>
                        <a:cxn ang="0">
                          <a:pos x="T6" y="T7"/>
                        </a:cxn>
                        <a:cxn ang="0">
                          <a:pos x="T8" y="T9"/>
                        </a:cxn>
                      </a:cxnLst>
                      <a:rect l="0" t="0" r="r" b="b"/>
                      <a:pathLst>
                        <a:path w="3" h="870">
                          <a:moveTo>
                            <a:pt x="0" y="870"/>
                          </a:moveTo>
                          <a:lnTo>
                            <a:pt x="0" y="5"/>
                          </a:lnTo>
                          <a:lnTo>
                            <a:pt x="3" y="0"/>
                          </a:lnTo>
                          <a:lnTo>
                            <a:pt x="3" y="864"/>
                          </a:lnTo>
                          <a:lnTo>
                            <a:pt x="0" y="870"/>
                          </a:lnTo>
                          <a:close/>
                        </a:path>
                      </a:pathLst>
                    </a:custGeom>
                    <a:solidFill>
                      <a:srgbClr val="D3D2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19" name="Freeform 810"/>
                    <p:cNvSpPr>
                      <a:spLocks noChangeAspect="1"/>
                    </p:cNvSpPr>
                    <p:nvPr/>
                  </p:nvSpPr>
                  <p:spPr bwMode="auto">
                    <a:xfrm>
                      <a:off x="3085" y="1910"/>
                      <a:ext cx="3" cy="868"/>
                    </a:xfrm>
                    <a:custGeom>
                      <a:avLst/>
                      <a:gdLst>
                        <a:gd name="T0" fmla="*/ 0 w 3"/>
                        <a:gd name="T1" fmla="*/ 868 h 868"/>
                        <a:gd name="T2" fmla="*/ 0 w 3"/>
                        <a:gd name="T3" fmla="*/ 4 h 868"/>
                        <a:gd name="T4" fmla="*/ 3 w 3"/>
                        <a:gd name="T5" fmla="*/ 0 h 868"/>
                        <a:gd name="T6" fmla="*/ 3 w 3"/>
                        <a:gd name="T7" fmla="*/ 862 h 868"/>
                        <a:gd name="T8" fmla="*/ 0 w 3"/>
                        <a:gd name="T9" fmla="*/ 868 h 868"/>
                      </a:gdLst>
                      <a:ahLst/>
                      <a:cxnLst>
                        <a:cxn ang="0">
                          <a:pos x="T0" y="T1"/>
                        </a:cxn>
                        <a:cxn ang="0">
                          <a:pos x="T2" y="T3"/>
                        </a:cxn>
                        <a:cxn ang="0">
                          <a:pos x="T4" y="T5"/>
                        </a:cxn>
                        <a:cxn ang="0">
                          <a:pos x="T6" y="T7"/>
                        </a:cxn>
                        <a:cxn ang="0">
                          <a:pos x="T8" y="T9"/>
                        </a:cxn>
                      </a:cxnLst>
                      <a:rect l="0" t="0" r="r" b="b"/>
                      <a:pathLst>
                        <a:path w="3" h="868">
                          <a:moveTo>
                            <a:pt x="0" y="868"/>
                          </a:moveTo>
                          <a:lnTo>
                            <a:pt x="0" y="4"/>
                          </a:lnTo>
                          <a:lnTo>
                            <a:pt x="3" y="0"/>
                          </a:lnTo>
                          <a:lnTo>
                            <a:pt x="3" y="862"/>
                          </a:lnTo>
                          <a:lnTo>
                            <a:pt x="0" y="868"/>
                          </a:lnTo>
                          <a:close/>
                        </a:path>
                      </a:pathLst>
                    </a:custGeom>
                    <a:solidFill>
                      <a:srgbClr val="D3D2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20" name="Freeform 811"/>
                    <p:cNvSpPr>
                      <a:spLocks noChangeAspect="1"/>
                    </p:cNvSpPr>
                    <p:nvPr/>
                  </p:nvSpPr>
                  <p:spPr bwMode="auto">
                    <a:xfrm>
                      <a:off x="3087" y="1907"/>
                      <a:ext cx="3" cy="868"/>
                    </a:xfrm>
                    <a:custGeom>
                      <a:avLst/>
                      <a:gdLst>
                        <a:gd name="T0" fmla="*/ 0 w 3"/>
                        <a:gd name="T1" fmla="*/ 868 h 868"/>
                        <a:gd name="T2" fmla="*/ 0 w 3"/>
                        <a:gd name="T3" fmla="*/ 4 h 868"/>
                        <a:gd name="T4" fmla="*/ 3 w 3"/>
                        <a:gd name="T5" fmla="*/ 0 h 868"/>
                        <a:gd name="T6" fmla="*/ 3 w 3"/>
                        <a:gd name="T7" fmla="*/ 862 h 868"/>
                        <a:gd name="T8" fmla="*/ 0 w 3"/>
                        <a:gd name="T9" fmla="*/ 868 h 868"/>
                      </a:gdLst>
                      <a:ahLst/>
                      <a:cxnLst>
                        <a:cxn ang="0">
                          <a:pos x="T0" y="T1"/>
                        </a:cxn>
                        <a:cxn ang="0">
                          <a:pos x="T2" y="T3"/>
                        </a:cxn>
                        <a:cxn ang="0">
                          <a:pos x="T4" y="T5"/>
                        </a:cxn>
                        <a:cxn ang="0">
                          <a:pos x="T6" y="T7"/>
                        </a:cxn>
                        <a:cxn ang="0">
                          <a:pos x="T8" y="T9"/>
                        </a:cxn>
                      </a:cxnLst>
                      <a:rect l="0" t="0" r="r" b="b"/>
                      <a:pathLst>
                        <a:path w="3" h="868">
                          <a:moveTo>
                            <a:pt x="0" y="868"/>
                          </a:moveTo>
                          <a:lnTo>
                            <a:pt x="0" y="4"/>
                          </a:lnTo>
                          <a:lnTo>
                            <a:pt x="3" y="0"/>
                          </a:lnTo>
                          <a:lnTo>
                            <a:pt x="3" y="862"/>
                          </a:lnTo>
                          <a:lnTo>
                            <a:pt x="0" y="868"/>
                          </a:lnTo>
                          <a:close/>
                        </a:path>
                      </a:pathLst>
                    </a:custGeom>
                    <a:solidFill>
                      <a:srgbClr val="D1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21" name="Freeform 812"/>
                    <p:cNvSpPr>
                      <a:spLocks noChangeAspect="1"/>
                    </p:cNvSpPr>
                    <p:nvPr/>
                  </p:nvSpPr>
                  <p:spPr bwMode="auto">
                    <a:xfrm>
                      <a:off x="3088" y="1905"/>
                      <a:ext cx="3" cy="867"/>
                    </a:xfrm>
                    <a:custGeom>
                      <a:avLst/>
                      <a:gdLst>
                        <a:gd name="T0" fmla="*/ 0 w 3"/>
                        <a:gd name="T1" fmla="*/ 867 h 867"/>
                        <a:gd name="T2" fmla="*/ 0 w 3"/>
                        <a:gd name="T3" fmla="*/ 5 h 867"/>
                        <a:gd name="T4" fmla="*/ 3 w 3"/>
                        <a:gd name="T5" fmla="*/ 0 h 867"/>
                        <a:gd name="T6" fmla="*/ 3 w 3"/>
                        <a:gd name="T7" fmla="*/ 860 h 867"/>
                        <a:gd name="T8" fmla="*/ 0 w 3"/>
                        <a:gd name="T9" fmla="*/ 867 h 867"/>
                      </a:gdLst>
                      <a:ahLst/>
                      <a:cxnLst>
                        <a:cxn ang="0">
                          <a:pos x="T0" y="T1"/>
                        </a:cxn>
                        <a:cxn ang="0">
                          <a:pos x="T2" y="T3"/>
                        </a:cxn>
                        <a:cxn ang="0">
                          <a:pos x="T4" y="T5"/>
                        </a:cxn>
                        <a:cxn ang="0">
                          <a:pos x="T6" y="T7"/>
                        </a:cxn>
                        <a:cxn ang="0">
                          <a:pos x="T8" y="T9"/>
                        </a:cxn>
                      </a:cxnLst>
                      <a:rect l="0" t="0" r="r" b="b"/>
                      <a:pathLst>
                        <a:path w="3" h="867">
                          <a:moveTo>
                            <a:pt x="0" y="867"/>
                          </a:moveTo>
                          <a:lnTo>
                            <a:pt x="0" y="5"/>
                          </a:lnTo>
                          <a:lnTo>
                            <a:pt x="3" y="0"/>
                          </a:lnTo>
                          <a:lnTo>
                            <a:pt x="3" y="860"/>
                          </a:lnTo>
                          <a:lnTo>
                            <a:pt x="0" y="867"/>
                          </a:lnTo>
                          <a:close/>
                        </a:path>
                      </a:pathLst>
                    </a:custGeom>
                    <a:solidFill>
                      <a:srgbClr val="D1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22" name="Freeform 813"/>
                    <p:cNvSpPr>
                      <a:spLocks noChangeAspect="1"/>
                    </p:cNvSpPr>
                    <p:nvPr/>
                  </p:nvSpPr>
                  <p:spPr bwMode="auto">
                    <a:xfrm>
                      <a:off x="3090" y="1903"/>
                      <a:ext cx="3" cy="866"/>
                    </a:xfrm>
                    <a:custGeom>
                      <a:avLst/>
                      <a:gdLst>
                        <a:gd name="T0" fmla="*/ 0 w 3"/>
                        <a:gd name="T1" fmla="*/ 866 h 866"/>
                        <a:gd name="T2" fmla="*/ 0 w 3"/>
                        <a:gd name="T3" fmla="*/ 4 h 866"/>
                        <a:gd name="T4" fmla="*/ 3 w 3"/>
                        <a:gd name="T5" fmla="*/ 0 h 866"/>
                        <a:gd name="T6" fmla="*/ 3 w 3"/>
                        <a:gd name="T7" fmla="*/ 859 h 866"/>
                        <a:gd name="T8" fmla="*/ 0 w 3"/>
                        <a:gd name="T9" fmla="*/ 866 h 866"/>
                      </a:gdLst>
                      <a:ahLst/>
                      <a:cxnLst>
                        <a:cxn ang="0">
                          <a:pos x="T0" y="T1"/>
                        </a:cxn>
                        <a:cxn ang="0">
                          <a:pos x="T2" y="T3"/>
                        </a:cxn>
                        <a:cxn ang="0">
                          <a:pos x="T4" y="T5"/>
                        </a:cxn>
                        <a:cxn ang="0">
                          <a:pos x="T6" y="T7"/>
                        </a:cxn>
                        <a:cxn ang="0">
                          <a:pos x="T8" y="T9"/>
                        </a:cxn>
                      </a:cxnLst>
                      <a:rect l="0" t="0" r="r" b="b"/>
                      <a:pathLst>
                        <a:path w="3" h="866">
                          <a:moveTo>
                            <a:pt x="0" y="866"/>
                          </a:moveTo>
                          <a:lnTo>
                            <a:pt x="0" y="4"/>
                          </a:lnTo>
                          <a:lnTo>
                            <a:pt x="3" y="0"/>
                          </a:lnTo>
                          <a:lnTo>
                            <a:pt x="3" y="859"/>
                          </a:lnTo>
                          <a:lnTo>
                            <a:pt x="0" y="866"/>
                          </a:lnTo>
                          <a:close/>
                        </a:path>
                      </a:pathLst>
                    </a:custGeom>
                    <a:solidFill>
                      <a:srgbClr val="D0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23" name="Freeform 814"/>
                    <p:cNvSpPr>
                      <a:spLocks noChangeAspect="1"/>
                    </p:cNvSpPr>
                    <p:nvPr/>
                  </p:nvSpPr>
                  <p:spPr bwMode="auto">
                    <a:xfrm>
                      <a:off x="3091" y="1901"/>
                      <a:ext cx="3" cy="864"/>
                    </a:xfrm>
                    <a:custGeom>
                      <a:avLst/>
                      <a:gdLst>
                        <a:gd name="T0" fmla="*/ 0 w 3"/>
                        <a:gd name="T1" fmla="*/ 864 h 864"/>
                        <a:gd name="T2" fmla="*/ 0 w 3"/>
                        <a:gd name="T3" fmla="*/ 4 h 864"/>
                        <a:gd name="T4" fmla="*/ 3 w 3"/>
                        <a:gd name="T5" fmla="*/ 0 h 864"/>
                        <a:gd name="T6" fmla="*/ 3 w 3"/>
                        <a:gd name="T7" fmla="*/ 858 h 864"/>
                        <a:gd name="T8" fmla="*/ 0 w 3"/>
                        <a:gd name="T9" fmla="*/ 864 h 864"/>
                      </a:gdLst>
                      <a:ahLst/>
                      <a:cxnLst>
                        <a:cxn ang="0">
                          <a:pos x="T0" y="T1"/>
                        </a:cxn>
                        <a:cxn ang="0">
                          <a:pos x="T2" y="T3"/>
                        </a:cxn>
                        <a:cxn ang="0">
                          <a:pos x="T4" y="T5"/>
                        </a:cxn>
                        <a:cxn ang="0">
                          <a:pos x="T6" y="T7"/>
                        </a:cxn>
                        <a:cxn ang="0">
                          <a:pos x="T8" y="T9"/>
                        </a:cxn>
                      </a:cxnLst>
                      <a:rect l="0" t="0" r="r" b="b"/>
                      <a:pathLst>
                        <a:path w="3" h="864">
                          <a:moveTo>
                            <a:pt x="0" y="864"/>
                          </a:moveTo>
                          <a:lnTo>
                            <a:pt x="0" y="4"/>
                          </a:lnTo>
                          <a:lnTo>
                            <a:pt x="3" y="0"/>
                          </a:lnTo>
                          <a:lnTo>
                            <a:pt x="3" y="858"/>
                          </a:lnTo>
                          <a:lnTo>
                            <a:pt x="0" y="864"/>
                          </a:lnTo>
                          <a:close/>
                        </a:path>
                      </a:pathLst>
                    </a:custGeom>
                    <a:solidFill>
                      <a:srgbClr val="D0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24" name="Freeform 815"/>
                    <p:cNvSpPr>
                      <a:spLocks noChangeAspect="1"/>
                    </p:cNvSpPr>
                    <p:nvPr/>
                  </p:nvSpPr>
                  <p:spPr bwMode="auto">
                    <a:xfrm>
                      <a:off x="3093" y="1898"/>
                      <a:ext cx="2" cy="864"/>
                    </a:xfrm>
                    <a:custGeom>
                      <a:avLst/>
                      <a:gdLst>
                        <a:gd name="T0" fmla="*/ 0 w 2"/>
                        <a:gd name="T1" fmla="*/ 864 h 864"/>
                        <a:gd name="T2" fmla="*/ 0 w 2"/>
                        <a:gd name="T3" fmla="*/ 5 h 864"/>
                        <a:gd name="T4" fmla="*/ 2 w 2"/>
                        <a:gd name="T5" fmla="*/ 0 h 864"/>
                        <a:gd name="T6" fmla="*/ 2 w 2"/>
                        <a:gd name="T7" fmla="*/ 858 h 864"/>
                        <a:gd name="T8" fmla="*/ 0 w 2"/>
                        <a:gd name="T9" fmla="*/ 864 h 864"/>
                      </a:gdLst>
                      <a:ahLst/>
                      <a:cxnLst>
                        <a:cxn ang="0">
                          <a:pos x="T0" y="T1"/>
                        </a:cxn>
                        <a:cxn ang="0">
                          <a:pos x="T2" y="T3"/>
                        </a:cxn>
                        <a:cxn ang="0">
                          <a:pos x="T4" y="T5"/>
                        </a:cxn>
                        <a:cxn ang="0">
                          <a:pos x="T6" y="T7"/>
                        </a:cxn>
                        <a:cxn ang="0">
                          <a:pos x="T8" y="T9"/>
                        </a:cxn>
                      </a:cxnLst>
                      <a:rect l="0" t="0" r="r" b="b"/>
                      <a:pathLst>
                        <a:path w="2" h="864">
                          <a:moveTo>
                            <a:pt x="0" y="864"/>
                          </a:moveTo>
                          <a:lnTo>
                            <a:pt x="0" y="5"/>
                          </a:lnTo>
                          <a:lnTo>
                            <a:pt x="2" y="0"/>
                          </a:lnTo>
                          <a:lnTo>
                            <a:pt x="2" y="858"/>
                          </a:lnTo>
                          <a:lnTo>
                            <a:pt x="0" y="864"/>
                          </a:lnTo>
                          <a:close/>
                        </a:path>
                      </a:pathLst>
                    </a:custGeom>
                    <a:solidFill>
                      <a:srgbClr val="CF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25" name="Freeform 816"/>
                    <p:cNvSpPr>
                      <a:spLocks noChangeAspect="1"/>
                    </p:cNvSpPr>
                    <p:nvPr/>
                  </p:nvSpPr>
                  <p:spPr bwMode="auto">
                    <a:xfrm>
                      <a:off x="3094" y="1897"/>
                      <a:ext cx="3" cy="862"/>
                    </a:xfrm>
                    <a:custGeom>
                      <a:avLst/>
                      <a:gdLst>
                        <a:gd name="T0" fmla="*/ 0 w 3"/>
                        <a:gd name="T1" fmla="*/ 862 h 862"/>
                        <a:gd name="T2" fmla="*/ 0 w 3"/>
                        <a:gd name="T3" fmla="*/ 4 h 862"/>
                        <a:gd name="T4" fmla="*/ 3 w 3"/>
                        <a:gd name="T5" fmla="*/ 0 h 862"/>
                        <a:gd name="T6" fmla="*/ 3 w 3"/>
                        <a:gd name="T7" fmla="*/ 857 h 862"/>
                        <a:gd name="T8" fmla="*/ 0 w 3"/>
                        <a:gd name="T9" fmla="*/ 862 h 862"/>
                      </a:gdLst>
                      <a:ahLst/>
                      <a:cxnLst>
                        <a:cxn ang="0">
                          <a:pos x="T0" y="T1"/>
                        </a:cxn>
                        <a:cxn ang="0">
                          <a:pos x="T2" y="T3"/>
                        </a:cxn>
                        <a:cxn ang="0">
                          <a:pos x="T4" y="T5"/>
                        </a:cxn>
                        <a:cxn ang="0">
                          <a:pos x="T6" y="T7"/>
                        </a:cxn>
                        <a:cxn ang="0">
                          <a:pos x="T8" y="T9"/>
                        </a:cxn>
                      </a:cxnLst>
                      <a:rect l="0" t="0" r="r" b="b"/>
                      <a:pathLst>
                        <a:path w="3" h="862">
                          <a:moveTo>
                            <a:pt x="0" y="862"/>
                          </a:moveTo>
                          <a:lnTo>
                            <a:pt x="0" y="4"/>
                          </a:lnTo>
                          <a:lnTo>
                            <a:pt x="3" y="0"/>
                          </a:lnTo>
                          <a:lnTo>
                            <a:pt x="3" y="857"/>
                          </a:lnTo>
                          <a:lnTo>
                            <a:pt x="0" y="862"/>
                          </a:lnTo>
                          <a:close/>
                        </a:path>
                      </a:pathLst>
                    </a:custGeom>
                    <a:solidFill>
                      <a:srgbClr val="CF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26" name="Freeform 817"/>
                    <p:cNvSpPr>
                      <a:spLocks noChangeAspect="1"/>
                    </p:cNvSpPr>
                    <p:nvPr/>
                  </p:nvSpPr>
                  <p:spPr bwMode="auto">
                    <a:xfrm>
                      <a:off x="3095" y="1894"/>
                      <a:ext cx="3" cy="862"/>
                    </a:xfrm>
                    <a:custGeom>
                      <a:avLst/>
                      <a:gdLst>
                        <a:gd name="T0" fmla="*/ 0 w 3"/>
                        <a:gd name="T1" fmla="*/ 862 h 862"/>
                        <a:gd name="T2" fmla="*/ 0 w 3"/>
                        <a:gd name="T3" fmla="*/ 4 h 862"/>
                        <a:gd name="T4" fmla="*/ 3 w 3"/>
                        <a:gd name="T5" fmla="*/ 0 h 862"/>
                        <a:gd name="T6" fmla="*/ 3 w 3"/>
                        <a:gd name="T7" fmla="*/ 857 h 862"/>
                        <a:gd name="T8" fmla="*/ 0 w 3"/>
                        <a:gd name="T9" fmla="*/ 862 h 862"/>
                      </a:gdLst>
                      <a:ahLst/>
                      <a:cxnLst>
                        <a:cxn ang="0">
                          <a:pos x="T0" y="T1"/>
                        </a:cxn>
                        <a:cxn ang="0">
                          <a:pos x="T2" y="T3"/>
                        </a:cxn>
                        <a:cxn ang="0">
                          <a:pos x="T4" y="T5"/>
                        </a:cxn>
                        <a:cxn ang="0">
                          <a:pos x="T6" y="T7"/>
                        </a:cxn>
                        <a:cxn ang="0">
                          <a:pos x="T8" y="T9"/>
                        </a:cxn>
                      </a:cxnLst>
                      <a:rect l="0" t="0" r="r" b="b"/>
                      <a:pathLst>
                        <a:path w="3" h="862">
                          <a:moveTo>
                            <a:pt x="0" y="862"/>
                          </a:moveTo>
                          <a:lnTo>
                            <a:pt x="0" y="4"/>
                          </a:lnTo>
                          <a:lnTo>
                            <a:pt x="3" y="0"/>
                          </a:lnTo>
                          <a:lnTo>
                            <a:pt x="3" y="857"/>
                          </a:lnTo>
                          <a:lnTo>
                            <a:pt x="0" y="862"/>
                          </a:lnTo>
                          <a:close/>
                        </a:path>
                      </a:pathLst>
                    </a:custGeom>
                    <a:solidFill>
                      <a:srgbClr val="CECE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27" name="Freeform 818"/>
                    <p:cNvSpPr>
                      <a:spLocks noChangeAspect="1"/>
                    </p:cNvSpPr>
                    <p:nvPr/>
                  </p:nvSpPr>
                  <p:spPr bwMode="auto">
                    <a:xfrm>
                      <a:off x="3097" y="1893"/>
                      <a:ext cx="3" cy="861"/>
                    </a:xfrm>
                    <a:custGeom>
                      <a:avLst/>
                      <a:gdLst>
                        <a:gd name="T0" fmla="*/ 0 w 3"/>
                        <a:gd name="T1" fmla="*/ 861 h 861"/>
                        <a:gd name="T2" fmla="*/ 0 w 3"/>
                        <a:gd name="T3" fmla="*/ 4 h 861"/>
                        <a:gd name="T4" fmla="*/ 3 w 3"/>
                        <a:gd name="T5" fmla="*/ 0 h 861"/>
                        <a:gd name="T6" fmla="*/ 3 w 3"/>
                        <a:gd name="T7" fmla="*/ 853 h 861"/>
                        <a:gd name="T8" fmla="*/ 0 w 3"/>
                        <a:gd name="T9" fmla="*/ 861 h 861"/>
                      </a:gdLst>
                      <a:ahLst/>
                      <a:cxnLst>
                        <a:cxn ang="0">
                          <a:pos x="T0" y="T1"/>
                        </a:cxn>
                        <a:cxn ang="0">
                          <a:pos x="T2" y="T3"/>
                        </a:cxn>
                        <a:cxn ang="0">
                          <a:pos x="T4" y="T5"/>
                        </a:cxn>
                        <a:cxn ang="0">
                          <a:pos x="T6" y="T7"/>
                        </a:cxn>
                        <a:cxn ang="0">
                          <a:pos x="T8" y="T9"/>
                        </a:cxn>
                      </a:cxnLst>
                      <a:rect l="0" t="0" r="r" b="b"/>
                      <a:pathLst>
                        <a:path w="3" h="861">
                          <a:moveTo>
                            <a:pt x="0" y="861"/>
                          </a:moveTo>
                          <a:lnTo>
                            <a:pt x="0" y="4"/>
                          </a:lnTo>
                          <a:lnTo>
                            <a:pt x="3" y="0"/>
                          </a:lnTo>
                          <a:lnTo>
                            <a:pt x="3" y="853"/>
                          </a:lnTo>
                          <a:lnTo>
                            <a:pt x="0" y="861"/>
                          </a:lnTo>
                          <a:close/>
                        </a:path>
                      </a:pathLst>
                    </a:custGeom>
                    <a:solidFill>
                      <a:srgbClr val="CECE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28" name="Freeform 819"/>
                    <p:cNvSpPr>
                      <a:spLocks noChangeAspect="1"/>
                    </p:cNvSpPr>
                    <p:nvPr/>
                  </p:nvSpPr>
                  <p:spPr bwMode="auto">
                    <a:xfrm>
                      <a:off x="3098" y="1890"/>
                      <a:ext cx="3" cy="861"/>
                    </a:xfrm>
                    <a:custGeom>
                      <a:avLst/>
                      <a:gdLst>
                        <a:gd name="T0" fmla="*/ 0 w 3"/>
                        <a:gd name="T1" fmla="*/ 861 h 861"/>
                        <a:gd name="T2" fmla="*/ 0 w 3"/>
                        <a:gd name="T3" fmla="*/ 4 h 861"/>
                        <a:gd name="T4" fmla="*/ 3 w 3"/>
                        <a:gd name="T5" fmla="*/ 0 h 861"/>
                        <a:gd name="T6" fmla="*/ 3 w 3"/>
                        <a:gd name="T7" fmla="*/ 853 h 861"/>
                        <a:gd name="T8" fmla="*/ 0 w 3"/>
                        <a:gd name="T9" fmla="*/ 861 h 861"/>
                      </a:gdLst>
                      <a:ahLst/>
                      <a:cxnLst>
                        <a:cxn ang="0">
                          <a:pos x="T0" y="T1"/>
                        </a:cxn>
                        <a:cxn ang="0">
                          <a:pos x="T2" y="T3"/>
                        </a:cxn>
                        <a:cxn ang="0">
                          <a:pos x="T4" y="T5"/>
                        </a:cxn>
                        <a:cxn ang="0">
                          <a:pos x="T6" y="T7"/>
                        </a:cxn>
                        <a:cxn ang="0">
                          <a:pos x="T8" y="T9"/>
                        </a:cxn>
                      </a:cxnLst>
                      <a:rect l="0" t="0" r="r" b="b"/>
                      <a:pathLst>
                        <a:path w="3" h="861">
                          <a:moveTo>
                            <a:pt x="0" y="861"/>
                          </a:moveTo>
                          <a:lnTo>
                            <a:pt x="0" y="4"/>
                          </a:lnTo>
                          <a:lnTo>
                            <a:pt x="3" y="0"/>
                          </a:lnTo>
                          <a:lnTo>
                            <a:pt x="3" y="853"/>
                          </a:lnTo>
                          <a:lnTo>
                            <a:pt x="0" y="861"/>
                          </a:lnTo>
                          <a:close/>
                        </a:path>
                      </a:pathLst>
                    </a:custGeom>
                    <a:solidFill>
                      <a:srgbClr val="CDCD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29" name="Freeform 820"/>
                    <p:cNvSpPr>
                      <a:spLocks noChangeAspect="1"/>
                    </p:cNvSpPr>
                    <p:nvPr/>
                  </p:nvSpPr>
                  <p:spPr bwMode="auto">
                    <a:xfrm>
                      <a:off x="3100" y="1887"/>
                      <a:ext cx="3" cy="859"/>
                    </a:xfrm>
                    <a:custGeom>
                      <a:avLst/>
                      <a:gdLst>
                        <a:gd name="T0" fmla="*/ 0 w 3"/>
                        <a:gd name="T1" fmla="*/ 859 h 859"/>
                        <a:gd name="T2" fmla="*/ 0 w 3"/>
                        <a:gd name="T3" fmla="*/ 6 h 859"/>
                        <a:gd name="T4" fmla="*/ 3 w 3"/>
                        <a:gd name="T5" fmla="*/ 0 h 859"/>
                        <a:gd name="T6" fmla="*/ 3 w 3"/>
                        <a:gd name="T7" fmla="*/ 854 h 859"/>
                        <a:gd name="T8" fmla="*/ 0 w 3"/>
                        <a:gd name="T9" fmla="*/ 859 h 859"/>
                      </a:gdLst>
                      <a:ahLst/>
                      <a:cxnLst>
                        <a:cxn ang="0">
                          <a:pos x="T0" y="T1"/>
                        </a:cxn>
                        <a:cxn ang="0">
                          <a:pos x="T2" y="T3"/>
                        </a:cxn>
                        <a:cxn ang="0">
                          <a:pos x="T4" y="T5"/>
                        </a:cxn>
                        <a:cxn ang="0">
                          <a:pos x="T6" y="T7"/>
                        </a:cxn>
                        <a:cxn ang="0">
                          <a:pos x="T8" y="T9"/>
                        </a:cxn>
                      </a:cxnLst>
                      <a:rect l="0" t="0" r="r" b="b"/>
                      <a:pathLst>
                        <a:path w="3" h="859">
                          <a:moveTo>
                            <a:pt x="0" y="859"/>
                          </a:moveTo>
                          <a:lnTo>
                            <a:pt x="0" y="6"/>
                          </a:lnTo>
                          <a:lnTo>
                            <a:pt x="3" y="0"/>
                          </a:lnTo>
                          <a:lnTo>
                            <a:pt x="3" y="854"/>
                          </a:lnTo>
                          <a:lnTo>
                            <a:pt x="0" y="859"/>
                          </a:lnTo>
                          <a:close/>
                        </a:path>
                      </a:pathLst>
                    </a:custGeom>
                    <a:solidFill>
                      <a:srgbClr val="CDCD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30" name="Freeform 821"/>
                    <p:cNvSpPr>
                      <a:spLocks noChangeAspect="1"/>
                    </p:cNvSpPr>
                    <p:nvPr/>
                  </p:nvSpPr>
                  <p:spPr bwMode="auto">
                    <a:xfrm>
                      <a:off x="3101" y="1885"/>
                      <a:ext cx="3" cy="858"/>
                    </a:xfrm>
                    <a:custGeom>
                      <a:avLst/>
                      <a:gdLst>
                        <a:gd name="T0" fmla="*/ 0 w 3"/>
                        <a:gd name="T1" fmla="*/ 858 h 858"/>
                        <a:gd name="T2" fmla="*/ 0 w 3"/>
                        <a:gd name="T3" fmla="*/ 5 h 858"/>
                        <a:gd name="T4" fmla="*/ 3 w 3"/>
                        <a:gd name="T5" fmla="*/ 0 h 858"/>
                        <a:gd name="T6" fmla="*/ 3 w 3"/>
                        <a:gd name="T7" fmla="*/ 853 h 858"/>
                        <a:gd name="T8" fmla="*/ 0 w 3"/>
                        <a:gd name="T9" fmla="*/ 858 h 858"/>
                      </a:gdLst>
                      <a:ahLst/>
                      <a:cxnLst>
                        <a:cxn ang="0">
                          <a:pos x="T0" y="T1"/>
                        </a:cxn>
                        <a:cxn ang="0">
                          <a:pos x="T2" y="T3"/>
                        </a:cxn>
                        <a:cxn ang="0">
                          <a:pos x="T4" y="T5"/>
                        </a:cxn>
                        <a:cxn ang="0">
                          <a:pos x="T6" y="T7"/>
                        </a:cxn>
                        <a:cxn ang="0">
                          <a:pos x="T8" y="T9"/>
                        </a:cxn>
                      </a:cxnLst>
                      <a:rect l="0" t="0" r="r" b="b"/>
                      <a:pathLst>
                        <a:path w="3" h="858">
                          <a:moveTo>
                            <a:pt x="0" y="858"/>
                          </a:moveTo>
                          <a:lnTo>
                            <a:pt x="0" y="5"/>
                          </a:lnTo>
                          <a:lnTo>
                            <a:pt x="3" y="0"/>
                          </a:lnTo>
                          <a:lnTo>
                            <a:pt x="3" y="853"/>
                          </a:lnTo>
                          <a:lnTo>
                            <a:pt x="0" y="858"/>
                          </a:lnTo>
                          <a:close/>
                        </a:path>
                      </a:pathLst>
                    </a:custGeom>
                    <a:solidFill>
                      <a:srgbClr val="CCCC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31" name="Freeform 822"/>
                    <p:cNvSpPr>
                      <a:spLocks noChangeAspect="1"/>
                    </p:cNvSpPr>
                    <p:nvPr/>
                  </p:nvSpPr>
                  <p:spPr bwMode="auto">
                    <a:xfrm>
                      <a:off x="3103" y="1882"/>
                      <a:ext cx="3" cy="859"/>
                    </a:xfrm>
                    <a:custGeom>
                      <a:avLst/>
                      <a:gdLst>
                        <a:gd name="T0" fmla="*/ 0 w 3"/>
                        <a:gd name="T1" fmla="*/ 859 h 859"/>
                        <a:gd name="T2" fmla="*/ 0 w 3"/>
                        <a:gd name="T3" fmla="*/ 5 h 859"/>
                        <a:gd name="T4" fmla="*/ 3 w 3"/>
                        <a:gd name="T5" fmla="*/ 0 h 859"/>
                        <a:gd name="T6" fmla="*/ 3 w 3"/>
                        <a:gd name="T7" fmla="*/ 853 h 859"/>
                        <a:gd name="T8" fmla="*/ 0 w 3"/>
                        <a:gd name="T9" fmla="*/ 859 h 859"/>
                      </a:gdLst>
                      <a:ahLst/>
                      <a:cxnLst>
                        <a:cxn ang="0">
                          <a:pos x="T0" y="T1"/>
                        </a:cxn>
                        <a:cxn ang="0">
                          <a:pos x="T2" y="T3"/>
                        </a:cxn>
                        <a:cxn ang="0">
                          <a:pos x="T4" y="T5"/>
                        </a:cxn>
                        <a:cxn ang="0">
                          <a:pos x="T6" y="T7"/>
                        </a:cxn>
                        <a:cxn ang="0">
                          <a:pos x="T8" y="T9"/>
                        </a:cxn>
                      </a:cxnLst>
                      <a:rect l="0" t="0" r="r" b="b"/>
                      <a:pathLst>
                        <a:path w="3" h="859">
                          <a:moveTo>
                            <a:pt x="0" y="859"/>
                          </a:moveTo>
                          <a:lnTo>
                            <a:pt x="0" y="5"/>
                          </a:lnTo>
                          <a:lnTo>
                            <a:pt x="3" y="0"/>
                          </a:lnTo>
                          <a:lnTo>
                            <a:pt x="3" y="853"/>
                          </a:lnTo>
                          <a:lnTo>
                            <a:pt x="0" y="859"/>
                          </a:lnTo>
                          <a:close/>
                        </a:path>
                      </a:pathLst>
                    </a:custGeom>
                    <a:solidFill>
                      <a:srgbClr val="CCCC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32" name="Freeform 823"/>
                    <p:cNvSpPr>
                      <a:spLocks noChangeAspect="1"/>
                    </p:cNvSpPr>
                    <p:nvPr/>
                  </p:nvSpPr>
                  <p:spPr bwMode="auto">
                    <a:xfrm>
                      <a:off x="3104" y="1881"/>
                      <a:ext cx="3" cy="857"/>
                    </a:xfrm>
                    <a:custGeom>
                      <a:avLst/>
                      <a:gdLst>
                        <a:gd name="T0" fmla="*/ 0 w 3"/>
                        <a:gd name="T1" fmla="*/ 857 h 857"/>
                        <a:gd name="T2" fmla="*/ 0 w 3"/>
                        <a:gd name="T3" fmla="*/ 4 h 857"/>
                        <a:gd name="T4" fmla="*/ 3 w 3"/>
                        <a:gd name="T5" fmla="*/ 0 h 857"/>
                        <a:gd name="T6" fmla="*/ 3 w 3"/>
                        <a:gd name="T7" fmla="*/ 851 h 857"/>
                        <a:gd name="T8" fmla="*/ 0 w 3"/>
                        <a:gd name="T9" fmla="*/ 857 h 857"/>
                      </a:gdLst>
                      <a:ahLst/>
                      <a:cxnLst>
                        <a:cxn ang="0">
                          <a:pos x="T0" y="T1"/>
                        </a:cxn>
                        <a:cxn ang="0">
                          <a:pos x="T2" y="T3"/>
                        </a:cxn>
                        <a:cxn ang="0">
                          <a:pos x="T4" y="T5"/>
                        </a:cxn>
                        <a:cxn ang="0">
                          <a:pos x="T6" y="T7"/>
                        </a:cxn>
                        <a:cxn ang="0">
                          <a:pos x="T8" y="T9"/>
                        </a:cxn>
                      </a:cxnLst>
                      <a:rect l="0" t="0" r="r" b="b"/>
                      <a:pathLst>
                        <a:path w="3" h="857">
                          <a:moveTo>
                            <a:pt x="0" y="857"/>
                          </a:moveTo>
                          <a:lnTo>
                            <a:pt x="0" y="4"/>
                          </a:lnTo>
                          <a:lnTo>
                            <a:pt x="3" y="0"/>
                          </a:lnTo>
                          <a:lnTo>
                            <a:pt x="3" y="851"/>
                          </a:lnTo>
                          <a:lnTo>
                            <a:pt x="0" y="857"/>
                          </a:lnTo>
                          <a:close/>
                        </a:path>
                      </a:pathLst>
                    </a:custGeom>
                    <a:solidFill>
                      <a:srgbClr val="CBCB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33" name="Freeform 824"/>
                    <p:cNvSpPr>
                      <a:spLocks noChangeAspect="1"/>
                    </p:cNvSpPr>
                    <p:nvPr/>
                  </p:nvSpPr>
                  <p:spPr bwMode="auto">
                    <a:xfrm>
                      <a:off x="3106" y="1878"/>
                      <a:ext cx="2" cy="857"/>
                    </a:xfrm>
                    <a:custGeom>
                      <a:avLst/>
                      <a:gdLst>
                        <a:gd name="T0" fmla="*/ 0 w 2"/>
                        <a:gd name="T1" fmla="*/ 857 h 857"/>
                        <a:gd name="T2" fmla="*/ 0 w 2"/>
                        <a:gd name="T3" fmla="*/ 4 h 857"/>
                        <a:gd name="T4" fmla="*/ 2 w 2"/>
                        <a:gd name="T5" fmla="*/ 0 h 857"/>
                        <a:gd name="T6" fmla="*/ 2 w 2"/>
                        <a:gd name="T7" fmla="*/ 851 h 857"/>
                        <a:gd name="T8" fmla="*/ 0 w 2"/>
                        <a:gd name="T9" fmla="*/ 857 h 857"/>
                      </a:gdLst>
                      <a:ahLst/>
                      <a:cxnLst>
                        <a:cxn ang="0">
                          <a:pos x="T0" y="T1"/>
                        </a:cxn>
                        <a:cxn ang="0">
                          <a:pos x="T2" y="T3"/>
                        </a:cxn>
                        <a:cxn ang="0">
                          <a:pos x="T4" y="T5"/>
                        </a:cxn>
                        <a:cxn ang="0">
                          <a:pos x="T6" y="T7"/>
                        </a:cxn>
                        <a:cxn ang="0">
                          <a:pos x="T8" y="T9"/>
                        </a:cxn>
                      </a:cxnLst>
                      <a:rect l="0" t="0" r="r" b="b"/>
                      <a:pathLst>
                        <a:path w="2" h="857">
                          <a:moveTo>
                            <a:pt x="0" y="857"/>
                          </a:moveTo>
                          <a:lnTo>
                            <a:pt x="0" y="4"/>
                          </a:lnTo>
                          <a:lnTo>
                            <a:pt x="2" y="0"/>
                          </a:lnTo>
                          <a:lnTo>
                            <a:pt x="2" y="851"/>
                          </a:lnTo>
                          <a:lnTo>
                            <a:pt x="0" y="857"/>
                          </a:lnTo>
                          <a:close/>
                        </a:path>
                      </a:pathLst>
                    </a:custGeom>
                    <a:solidFill>
                      <a:srgbClr val="CBCB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34" name="Freeform 825"/>
                    <p:cNvSpPr>
                      <a:spLocks noChangeAspect="1"/>
                    </p:cNvSpPr>
                    <p:nvPr/>
                  </p:nvSpPr>
                  <p:spPr bwMode="auto">
                    <a:xfrm>
                      <a:off x="3107" y="1877"/>
                      <a:ext cx="3" cy="855"/>
                    </a:xfrm>
                    <a:custGeom>
                      <a:avLst/>
                      <a:gdLst>
                        <a:gd name="T0" fmla="*/ 0 w 3"/>
                        <a:gd name="T1" fmla="*/ 855 h 855"/>
                        <a:gd name="T2" fmla="*/ 0 w 3"/>
                        <a:gd name="T3" fmla="*/ 4 h 855"/>
                        <a:gd name="T4" fmla="*/ 3 w 3"/>
                        <a:gd name="T5" fmla="*/ 0 h 855"/>
                        <a:gd name="T6" fmla="*/ 3 w 3"/>
                        <a:gd name="T7" fmla="*/ 848 h 855"/>
                        <a:gd name="T8" fmla="*/ 0 w 3"/>
                        <a:gd name="T9" fmla="*/ 855 h 855"/>
                      </a:gdLst>
                      <a:ahLst/>
                      <a:cxnLst>
                        <a:cxn ang="0">
                          <a:pos x="T0" y="T1"/>
                        </a:cxn>
                        <a:cxn ang="0">
                          <a:pos x="T2" y="T3"/>
                        </a:cxn>
                        <a:cxn ang="0">
                          <a:pos x="T4" y="T5"/>
                        </a:cxn>
                        <a:cxn ang="0">
                          <a:pos x="T6" y="T7"/>
                        </a:cxn>
                        <a:cxn ang="0">
                          <a:pos x="T8" y="T9"/>
                        </a:cxn>
                      </a:cxnLst>
                      <a:rect l="0" t="0" r="r" b="b"/>
                      <a:pathLst>
                        <a:path w="3" h="855">
                          <a:moveTo>
                            <a:pt x="0" y="855"/>
                          </a:moveTo>
                          <a:lnTo>
                            <a:pt x="0" y="4"/>
                          </a:lnTo>
                          <a:lnTo>
                            <a:pt x="3" y="0"/>
                          </a:lnTo>
                          <a:lnTo>
                            <a:pt x="3" y="848"/>
                          </a:lnTo>
                          <a:lnTo>
                            <a:pt x="0" y="855"/>
                          </a:lnTo>
                          <a:close/>
                        </a:path>
                      </a:pathLst>
                    </a:custGeom>
                    <a:solidFill>
                      <a:srgbClr val="CB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35" name="Freeform 826"/>
                    <p:cNvSpPr>
                      <a:spLocks noChangeAspect="1"/>
                    </p:cNvSpPr>
                    <p:nvPr/>
                  </p:nvSpPr>
                  <p:spPr bwMode="auto">
                    <a:xfrm>
                      <a:off x="3108" y="1874"/>
                      <a:ext cx="3" cy="855"/>
                    </a:xfrm>
                    <a:custGeom>
                      <a:avLst/>
                      <a:gdLst>
                        <a:gd name="T0" fmla="*/ 0 w 3"/>
                        <a:gd name="T1" fmla="*/ 855 h 855"/>
                        <a:gd name="T2" fmla="*/ 0 w 3"/>
                        <a:gd name="T3" fmla="*/ 4 h 855"/>
                        <a:gd name="T4" fmla="*/ 3 w 3"/>
                        <a:gd name="T5" fmla="*/ 0 h 855"/>
                        <a:gd name="T6" fmla="*/ 3 w 3"/>
                        <a:gd name="T7" fmla="*/ 848 h 855"/>
                        <a:gd name="T8" fmla="*/ 0 w 3"/>
                        <a:gd name="T9" fmla="*/ 855 h 855"/>
                      </a:gdLst>
                      <a:ahLst/>
                      <a:cxnLst>
                        <a:cxn ang="0">
                          <a:pos x="T0" y="T1"/>
                        </a:cxn>
                        <a:cxn ang="0">
                          <a:pos x="T2" y="T3"/>
                        </a:cxn>
                        <a:cxn ang="0">
                          <a:pos x="T4" y="T5"/>
                        </a:cxn>
                        <a:cxn ang="0">
                          <a:pos x="T6" y="T7"/>
                        </a:cxn>
                        <a:cxn ang="0">
                          <a:pos x="T8" y="T9"/>
                        </a:cxn>
                      </a:cxnLst>
                      <a:rect l="0" t="0" r="r" b="b"/>
                      <a:pathLst>
                        <a:path w="3" h="855">
                          <a:moveTo>
                            <a:pt x="0" y="855"/>
                          </a:moveTo>
                          <a:lnTo>
                            <a:pt x="0" y="4"/>
                          </a:lnTo>
                          <a:lnTo>
                            <a:pt x="3" y="0"/>
                          </a:lnTo>
                          <a:lnTo>
                            <a:pt x="3" y="848"/>
                          </a:lnTo>
                          <a:lnTo>
                            <a:pt x="0" y="855"/>
                          </a:lnTo>
                          <a:close/>
                        </a:path>
                      </a:pathLst>
                    </a:custGeom>
                    <a:solidFill>
                      <a:srgbClr val="CB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36" name="Freeform 827"/>
                    <p:cNvSpPr>
                      <a:spLocks noChangeAspect="1"/>
                    </p:cNvSpPr>
                    <p:nvPr/>
                  </p:nvSpPr>
                  <p:spPr bwMode="auto">
                    <a:xfrm>
                      <a:off x="3110" y="1872"/>
                      <a:ext cx="3" cy="853"/>
                    </a:xfrm>
                    <a:custGeom>
                      <a:avLst/>
                      <a:gdLst>
                        <a:gd name="T0" fmla="*/ 0 w 3"/>
                        <a:gd name="T1" fmla="*/ 853 h 853"/>
                        <a:gd name="T2" fmla="*/ 0 w 3"/>
                        <a:gd name="T3" fmla="*/ 5 h 853"/>
                        <a:gd name="T4" fmla="*/ 3 w 3"/>
                        <a:gd name="T5" fmla="*/ 0 h 853"/>
                        <a:gd name="T6" fmla="*/ 3 w 3"/>
                        <a:gd name="T7" fmla="*/ 847 h 853"/>
                        <a:gd name="T8" fmla="*/ 0 w 3"/>
                        <a:gd name="T9" fmla="*/ 853 h 853"/>
                      </a:gdLst>
                      <a:ahLst/>
                      <a:cxnLst>
                        <a:cxn ang="0">
                          <a:pos x="T0" y="T1"/>
                        </a:cxn>
                        <a:cxn ang="0">
                          <a:pos x="T2" y="T3"/>
                        </a:cxn>
                        <a:cxn ang="0">
                          <a:pos x="T4" y="T5"/>
                        </a:cxn>
                        <a:cxn ang="0">
                          <a:pos x="T6" y="T7"/>
                        </a:cxn>
                        <a:cxn ang="0">
                          <a:pos x="T8" y="T9"/>
                        </a:cxn>
                      </a:cxnLst>
                      <a:rect l="0" t="0" r="r" b="b"/>
                      <a:pathLst>
                        <a:path w="3" h="853">
                          <a:moveTo>
                            <a:pt x="0" y="853"/>
                          </a:moveTo>
                          <a:lnTo>
                            <a:pt x="0" y="5"/>
                          </a:lnTo>
                          <a:lnTo>
                            <a:pt x="3" y="0"/>
                          </a:lnTo>
                          <a:lnTo>
                            <a:pt x="3" y="847"/>
                          </a:lnTo>
                          <a:lnTo>
                            <a:pt x="0" y="853"/>
                          </a:lnTo>
                          <a:close/>
                        </a:path>
                      </a:pathLst>
                    </a:custGeom>
                    <a:solidFill>
                      <a:srgbClr val="CA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37" name="Freeform 828"/>
                    <p:cNvSpPr>
                      <a:spLocks noChangeAspect="1"/>
                    </p:cNvSpPr>
                    <p:nvPr/>
                  </p:nvSpPr>
                  <p:spPr bwMode="auto">
                    <a:xfrm>
                      <a:off x="3111" y="1869"/>
                      <a:ext cx="3" cy="853"/>
                    </a:xfrm>
                    <a:custGeom>
                      <a:avLst/>
                      <a:gdLst>
                        <a:gd name="T0" fmla="*/ 0 w 3"/>
                        <a:gd name="T1" fmla="*/ 853 h 853"/>
                        <a:gd name="T2" fmla="*/ 0 w 3"/>
                        <a:gd name="T3" fmla="*/ 5 h 853"/>
                        <a:gd name="T4" fmla="*/ 3 w 3"/>
                        <a:gd name="T5" fmla="*/ 0 h 853"/>
                        <a:gd name="T6" fmla="*/ 3 w 3"/>
                        <a:gd name="T7" fmla="*/ 847 h 853"/>
                        <a:gd name="T8" fmla="*/ 0 w 3"/>
                        <a:gd name="T9" fmla="*/ 853 h 853"/>
                      </a:gdLst>
                      <a:ahLst/>
                      <a:cxnLst>
                        <a:cxn ang="0">
                          <a:pos x="T0" y="T1"/>
                        </a:cxn>
                        <a:cxn ang="0">
                          <a:pos x="T2" y="T3"/>
                        </a:cxn>
                        <a:cxn ang="0">
                          <a:pos x="T4" y="T5"/>
                        </a:cxn>
                        <a:cxn ang="0">
                          <a:pos x="T6" y="T7"/>
                        </a:cxn>
                        <a:cxn ang="0">
                          <a:pos x="T8" y="T9"/>
                        </a:cxn>
                      </a:cxnLst>
                      <a:rect l="0" t="0" r="r" b="b"/>
                      <a:pathLst>
                        <a:path w="3" h="853">
                          <a:moveTo>
                            <a:pt x="0" y="853"/>
                          </a:moveTo>
                          <a:lnTo>
                            <a:pt x="0" y="5"/>
                          </a:lnTo>
                          <a:lnTo>
                            <a:pt x="3" y="0"/>
                          </a:lnTo>
                          <a:lnTo>
                            <a:pt x="3" y="847"/>
                          </a:lnTo>
                          <a:lnTo>
                            <a:pt x="0" y="853"/>
                          </a:lnTo>
                          <a:close/>
                        </a:path>
                      </a:pathLst>
                    </a:custGeom>
                    <a:solidFill>
                      <a:srgbClr val="CA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38" name="Freeform 829"/>
                    <p:cNvSpPr>
                      <a:spLocks noChangeAspect="1"/>
                    </p:cNvSpPr>
                    <p:nvPr/>
                  </p:nvSpPr>
                  <p:spPr bwMode="auto">
                    <a:xfrm>
                      <a:off x="3113" y="1868"/>
                      <a:ext cx="3" cy="851"/>
                    </a:xfrm>
                    <a:custGeom>
                      <a:avLst/>
                      <a:gdLst>
                        <a:gd name="T0" fmla="*/ 0 w 3"/>
                        <a:gd name="T1" fmla="*/ 851 h 851"/>
                        <a:gd name="T2" fmla="*/ 0 w 3"/>
                        <a:gd name="T3" fmla="*/ 4 h 851"/>
                        <a:gd name="T4" fmla="*/ 3 w 3"/>
                        <a:gd name="T5" fmla="*/ 0 h 851"/>
                        <a:gd name="T6" fmla="*/ 3 w 3"/>
                        <a:gd name="T7" fmla="*/ 845 h 851"/>
                        <a:gd name="T8" fmla="*/ 0 w 3"/>
                        <a:gd name="T9" fmla="*/ 851 h 851"/>
                      </a:gdLst>
                      <a:ahLst/>
                      <a:cxnLst>
                        <a:cxn ang="0">
                          <a:pos x="T0" y="T1"/>
                        </a:cxn>
                        <a:cxn ang="0">
                          <a:pos x="T2" y="T3"/>
                        </a:cxn>
                        <a:cxn ang="0">
                          <a:pos x="T4" y="T5"/>
                        </a:cxn>
                        <a:cxn ang="0">
                          <a:pos x="T6" y="T7"/>
                        </a:cxn>
                        <a:cxn ang="0">
                          <a:pos x="T8" y="T9"/>
                        </a:cxn>
                      </a:cxnLst>
                      <a:rect l="0" t="0" r="r" b="b"/>
                      <a:pathLst>
                        <a:path w="3" h="851">
                          <a:moveTo>
                            <a:pt x="0" y="851"/>
                          </a:moveTo>
                          <a:lnTo>
                            <a:pt x="0" y="4"/>
                          </a:lnTo>
                          <a:lnTo>
                            <a:pt x="3" y="0"/>
                          </a:lnTo>
                          <a:lnTo>
                            <a:pt x="3" y="845"/>
                          </a:lnTo>
                          <a:lnTo>
                            <a:pt x="0" y="851"/>
                          </a:lnTo>
                          <a:close/>
                        </a:path>
                      </a:pathLst>
                    </a:custGeom>
                    <a:solidFill>
                      <a:srgbClr val="C9C8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39" name="Freeform 830"/>
                    <p:cNvSpPr>
                      <a:spLocks noChangeAspect="1"/>
                    </p:cNvSpPr>
                    <p:nvPr/>
                  </p:nvSpPr>
                  <p:spPr bwMode="auto">
                    <a:xfrm>
                      <a:off x="3114" y="1865"/>
                      <a:ext cx="3" cy="851"/>
                    </a:xfrm>
                    <a:custGeom>
                      <a:avLst/>
                      <a:gdLst>
                        <a:gd name="T0" fmla="*/ 0 w 3"/>
                        <a:gd name="T1" fmla="*/ 851 h 851"/>
                        <a:gd name="T2" fmla="*/ 0 w 3"/>
                        <a:gd name="T3" fmla="*/ 4 h 851"/>
                        <a:gd name="T4" fmla="*/ 3 w 3"/>
                        <a:gd name="T5" fmla="*/ 0 h 851"/>
                        <a:gd name="T6" fmla="*/ 3 w 3"/>
                        <a:gd name="T7" fmla="*/ 845 h 851"/>
                        <a:gd name="T8" fmla="*/ 0 w 3"/>
                        <a:gd name="T9" fmla="*/ 851 h 851"/>
                      </a:gdLst>
                      <a:ahLst/>
                      <a:cxnLst>
                        <a:cxn ang="0">
                          <a:pos x="T0" y="T1"/>
                        </a:cxn>
                        <a:cxn ang="0">
                          <a:pos x="T2" y="T3"/>
                        </a:cxn>
                        <a:cxn ang="0">
                          <a:pos x="T4" y="T5"/>
                        </a:cxn>
                        <a:cxn ang="0">
                          <a:pos x="T6" y="T7"/>
                        </a:cxn>
                        <a:cxn ang="0">
                          <a:pos x="T8" y="T9"/>
                        </a:cxn>
                      </a:cxnLst>
                      <a:rect l="0" t="0" r="r" b="b"/>
                      <a:pathLst>
                        <a:path w="3" h="851">
                          <a:moveTo>
                            <a:pt x="0" y="851"/>
                          </a:moveTo>
                          <a:lnTo>
                            <a:pt x="0" y="4"/>
                          </a:lnTo>
                          <a:lnTo>
                            <a:pt x="3" y="0"/>
                          </a:lnTo>
                          <a:lnTo>
                            <a:pt x="3" y="845"/>
                          </a:lnTo>
                          <a:lnTo>
                            <a:pt x="0" y="851"/>
                          </a:lnTo>
                          <a:close/>
                        </a:path>
                      </a:pathLst>
                    </a:custGeom>
                    <a:solidFill>
                      <a:srgbClr val="C9C8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40" name="Freeform 831"/>
                    <p:cNvSpPr>
                      <a:spLocks noChangeAspect="1"/>
                    </p:cNvSpPr>
                    <p:nvPr/>
                  </p:nvSpPr>
                  <p:spPr bwMode="auto">
                    <a:xfrm>
                      <a:off x="3116" y="1864"/>
                      <a:ext cx="2" cy="849"/>
                    </a:xfrm>
                    <a:custGeom>
                      <a:avLst/>
                      <a:gdLst>
                        <a:gd name="T0" fmla="*/ 0 w 2"/>
                        <a:gd name="T1" fmla="*/ 849 h 849"/>
                        <a:gd name="T2" fmla="*/ 0 w 2"/>
                        <a:gd name="T3" fmla="*/ 4 h 849"/>
                        <a:gd name="T4" fmla="*/ 2 w 2"/>
                        <a:gd name="T5" fmla="*/ 0 h 849"/>
                        <a:gd name="T6" fmla="*/ 2 w 2"/>
                        <a:gd name="T7" fmla="*/ 842 h 849"/>
                        <a:gd name="T8" fmla="*/ 0 w 2"/>
                        <a:gd name="T9" fmla="*/ 849 h 849"/>
                      </a:gdLst>
                      <a:ahLst/>
                      <a:cxnLst>
                        <a:cxn ang="0">
                          <a:pos x="T0" y="T1"/>
                        </a:cxn>
                        <a:cxn ang="0">
                          <a:pos x="T2" y="T3"/>
                        </a:cxn>
                        <a:cxn ang="0">
                          <a:pos x="T4" y="T5"/>
                        </a:cxn>
                        <a:cxn ang="0">
                          <a:pos x="T6" y="T7"/>
                        </a:cxn>
                        <a:cxn ang="0">
                          <a:pos x="T8" y="T9"/>
                        </a:cxn>
                      </a:cxnLst>
                      <a:rect l="0" t="0" r="r" b="b"/>
                      <a:pathLst>
                        <a:path w="2" h="849">
                          <a:moveTo>
                            <a:pt x="0" y="849"/>
                          </a:moveTo>
                          <a:lnTo>
                            <a:pt x="0" y="4"/>
                          </a:lnTo>
                          <a:lnTo>
                            <a:pt x="2" y="0"/>
                          </a:lnTo>
                          <a:lnTo>
                            <a:pt x="2" y="842"/>
                          </a:lnTo>
                          <a:lnTo>
                            <a:pt x="0" y="849"/>
                          </a:lnTo>
                          <a:close/>
                        </a:path>
                      </a:pathLst>
                    </a:custGeom>
                    <a:solidFill>
                      <a:srgbClr val="C8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41" name="Freeform 832"/>
                    <p:cNvSpPr>
                      <a:spLocks noChangeAspect="1"/>
                    </p:cNvSpPr>
                    <p:nvPr/>
                  </p:nvSpPr>
                  <p:spPr bwMode="auto">
                    <a:xfrm>
                      <a:off x="3117" y="1861"/>
                      <a:ext cx="3" cy="849"/>
                    </a:xfrm>
                    <a:custGeom>
                      <a:avLst/>
                      <a:gdLst>
                        <a:gd name="T0" fmla="*/ 0 w 3"/>
                        <a:gd name="T1" fmla="*/ 849 h 849"/>
                        <a:gd name="T2" fmla="*/ 0 w 3"/>
                        <a:gd name="T3" fmla="*/ 4 h 849"/>
                        <a:gd name="T4" fmla="*/ 3 w 3"/>
                        <a:gd name="T5" fmla="*/ 0 h 849"/>
                        <a:gd name="T6" fmla="*/ 3 w 3"/>
                        <a:gd name="T7" fmla="*/ 842 h 849"/>
                        <a:gd name="T8" fmla="*/ 0 w 3"/>
                        <a:gd name="T9" fmla="*/ 849 h 849"/>
                      </a:gdLst>
                      <a:ahLst/>
                      <a:cxnLst>
                        <a:cxn ang="0">
                          <a:pos x="T0" y="T1"/>
                        </a:cxn>
                        <a:cxn ang="0">
                          <a:pos x="T2" y="T3"/>
                        </a:cxn>
                        <a:cxn ang="0">
                          <a:pos x="T4" y="T5"/>
                        </a:cxn>
                        <a:cxn ang="0">
                          <a:pos x="T6" y="T7"/>
                        </a:cxn>
                        <a:cxn ang="0">
                          <a:pos x="T8" y="T9"/>
                        </a:cxn>
                      </a:cxnLst>
                      <a:rect l="0" t="0" r="r" b="b"/>
                      <a:pathLst>
                        <a:path w="3" h="849">
                          <a:moveTo>
                            <a:pt x="0" y="849"/>
                          </a:moveTo>
                          <a:lnTo>
                            <a:pt x="0" y="4"/>
                          </a:lnTo>
                          <a:lnTo>
                            <a:pt x="3" y="0"/>
                          </a:lnTo>
                          <a:lnTo>
                            <a:pt x="3" y="842"/>
                          </a:lnTo>
                          <a:lnTo>
                            <a:pt x="0" y="849"/>
                          </a:lnTo>
                          <a:close/>
                        </a:path>
                      </a:pathLst>
                    </a:custGeom>
                    <a:solidFill>
                      <a:srgbClr val="C8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42" name="Freeform 833"/>
                    <p:cNvSpPr>
                      <a:spLocks noChangeAspect="1"/>
                    </p:cNvSpPr>
                    <p:nvPr/>
                  </p:nvSpPr>
                  <p:spPr bwMode="auto">
                    <a:xfrm>
                      <a:off x="3118" y="1859"/>
                      <a:ext cx="3" cy="847"/>
                    </a:xfrm>
                    <a:custGeom>
                      <a:avLst/>
                      <a:gdLst>
                        <a:gd name="T0" fmla="*/ 0 w 3"/>
                        <a:gd name="T1" fmla="*/ 847 h 847"/>
                        <a:gd name="T2" fmla="*/ 0 w 3"/>
                        <a:gd name="T3" fmla="*/ 5 h 847"/>
                        <a:gd name="T4" fmla="*/ 3 w 3"/>
                        <a:gd name="T5" fmla="*/ 0 h 847"/>
                        <a:gd name="T6" fmla="*/ 3 w 3"/>
                        <a:gd name="T7" fmla="*/ 841 h 847"/>
                        <a:gd name="T8" fmla="*/ 0 w 3"/>
                        <a:gd name="T9" fmla="*/ 847 h 847"/>
                      </a:gdLst>
                      <a:ahLst/>
                      <a:cxnLst>
                        <a:cxn ang="0">
                          <a:pos x="T0" y="T1"/>
                        </a:cxn>
                        <a:cxn ang="0">
                          <a:pos x="T2" y="T3"/>
                        </a:cxn>
                        <a:cxn ang="0">
                          <a:pos x="T4" y="T5"/>
                        </a:cxn>
                        <a:cxn ang="0">
                          <a:pos x="T6" y="T7"/>
                        </a:cxn>
                        <a:cxn ang="0">
                          <a:pos x="T8" y="T9"/>
                        </a:cxn>
                      </a:cxnLst>
                      <a:rect l="0" t="0" r="r" b="b"/>
                      <a:pathLst>
                        <a:path w="3" h="847">
                          <a:moveTo>
                            <a:pt x="0" y="847"/>
                          </a:moveTo>
                          <a:lnTo>
                            <a:pt x="0" y="5"/>
                          </a:lnTo>
                          <a:lnTo>
                            <a:pt x="3" y="0"/>
                          </a:lnTo>
                          <a:lnTo>
                            <a:pt x="3" y="841"/>
                          </a:lnTo>
                          <a:lnTo>
                            <a:pt x="0" y="847"/>
                          </a:lnTo>
                          <a:close/>
                        </a:path>
                      </a:pathLst>
                    </a:custGeom>
                    <a:solidFill>
                      <a:srgbClr val="C7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43" name="Freeform 834"/>
                    <p:cNvSpPr>
                      <a:spLocks noChangeAspect="1"/>
                    </p:cNvSpPr>
                    <p:nvPr/>
                  </p:nvSpPr>
                  <p:spPr bwMode="auto">
                    <a:xfrm>
                      <a:off x="3120" y="1856"/>
                      <a:ext cx="3" cy="847"/>
                    </a:xfrm>
                    <a:custGeom>
                      <a:avLst/>
                      <a:gdLst>
                        <a:gd name="T0" fmla="*/ 0 w 3"/>
                        <a:gd name="T1" fmla="*/ 847 h 847"/>
                        <a:gd name="T2" fmla="*/ 0 w 3"/>
                        <a:gd name="T3" fmla="*/ 5 h 847"/>
                        <a:gd name="T4" fmla="*/ 3 w 3"/>
                        <a:gd name="T5" fmla="*/ 0 h 847"/>
                        <a:gd name="T6" fmla="*/ 3 w 3"/>
                        <a:gd name="T7" fmla="*/ 841 h 847"/>
                        <a:gd name="T8" fmla="*/ 0 w 3"/>
                        <a:gd name="T9" fmla="*/ 847 h 847"/>
                      </a:gdLst>
                      <a:ahLst/>
                      <a:cxnLst>
                        <a:cxn ang="0">
                          <a:pos x="T0" y="T1"/>
                        </a:cxn>
                        <a:cxn ang="0">
                          <a:pos x="T2" y="T3"/>
                        </a:cxn>
                        <a:cxn ang="0">
                          <a:pos x="T4" y="T5"/>
                        </a:cxn>
                        <a:cxn ang="0">
                          <a:pos x="T6" y="T7"/>
                        </a:cxn>
                        <a:cxn ang="0">
                          <a:pos x="T8" y="T9"/>
                        </a:cxn>
                      </a:cxnLst>
                      <a:rect l="0" t="0" r="r" b="b"/>
                      <a:pathLst>
                        <a:path w="3" h="847">
                          <a:moveTo>
                            <a:pt x="0" y="847"/>
                          </a:moveTo>
                          <a:lnTo>
                            <a:pt x="0" y="5"/>
                          </a:lnTo>
                          <a:lnTo>
                            <a:pt x="3" y="0"/>
                          </a:lnTo>
                          <a:lnTo>
                            <a:pt x="3" y="841"/>
                          </a:lnTo>
                          <a:lnTo>
                            <a:pt x="0" y="847"/>
                          </a:lnTo>
                          <a:close/>
                        </a:path>
                      </a:pathLst>
                    </a:custGeom>
                    <a:solidFill>
                      <a:srgbClr val="C7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44" name="Freeform 835"/>
                    <p:cNvSpPr>
                      <a:spLocks noChangeAspect="1"/>
                    </p:cNvSpPr>
                    <p:nvPr/>
                  </p:nvSpPr>
                  <p:spPr bwMode="auto">
                    <a:xfrm>
                      <a:off x="3121" y="1854"/>
                      <a:ext cx="3" cy="846"/>
                    </a:xfrm>
                    <a:custGeom>
                      <a:avLst/>
                      <a:gdLst>
                        <a:gd name="T0" fmla="*/ 0 w 3"/>
                        <a:gd name="T1" fmla="*/ 846 h 846"/>
                        <a:gd name="T2" fmla="*/ 0 w 3"/>
                        <a:gd name="T3" fmla="*/ 5 h 846"/>
                        <a:gd name="T4" fmla="*/ 3 w 3"/>
                        <a:gd name="T5" fmla="*/ 0 h 846"/>
                        <a:gd name="T6" fmla="*/ 3 w 3"/>
                        <a:gd name="T7" fmla="*/ 840 h 846"/>
                        <a:gd name="T8" fmla="*/ 0 w 3"/>
                        <a:gd name="T9" fmla="*/ 846 h 846"/>
                      </a:gdLst>
                      <a:ahLst/>
                      <a:cxnLst>
                        <a:cxn ang="0">
                          <a:pos x="T0" y="T1"/>
                        </a:cxn>
                        <a:cxn ang="0">
                          <a:pos x="T2" y="T3"/>
                        </a:cxn>
                        <a:cxn ang="0">
                          <a:pos x="T4" y="T5"/>
                        </a:cxn>
                        <a:cxn ang="0">
                          <a:pos x="T6" y="T7"/>
                        </a:cxn>
                        <a:cxn ang="0">
                          <a:pos x="T8" y="T9"/>
                        </a:cxn>
                      </a:cxnLst>
                      <a:rect l="0" t="0" r="r" b="b"/>
                      <a:pathLst>
                        <a:path w="3" h="846">
                          <a:moveTo>
                            <a:pt x="0" y="846"/>
                          </a:moveTo>
                          <a:lnTo>
                            <a:pt x="0" y="5"/>
                          </a:lnTo>
                          <a:lnTo>
                            <a:pt x="3" y="0"/>
                          </a:lnTo>
                          <a:lnTo>
                            <a:pt x="3" y="840"/>
                          </a:lnTo>
                          <a:lnTo>
                            <a:pt x="0" y="846"/>
                          </a:lnTo>
                          <a:close/>
                        </a:path>
                      </a:pathLst>
                    </a:custGeom>
                    <a:solidFill>
                      <a:srgbClr val="C6C5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45" name="Freeform 836"/>
                    <p:cNvSpPr>
                      <a:spLocks noChangeAspect="1"/>
                    </p:cNvSpPr>
                    <p:nvPr/>
                  </p:nvSpPr>
                  <p:spPr bwMode="auto">
                    <a:xfrm>
                      <a:off x="3123" y="1852"/>
                      <a:ext cx="3" cy="845"/>
                    </a:xfrm>
                    <a:custGeom>
                      <a:avLst/>
                      <a:gdLst>
                        <a:gd name="T0" fmla="*/ 0 w 3"/>
                        <a:gd name="T1" fmla="*/ 845 h 845"/>
                        <a:gd name="T2" fmla="*/ 0 w 3"/>
                        <a:gd name="T3" fmla="*/ 4 h 845"/>
                        <a:gd name="T4" fmla="*/ 3 w 3"/>
                        <a:gd name="T5" fmla="*/ 0 h 845"/>
                        <a:gd name="T6" fmla="*/ 3 w 3"/>
                        <a:gd name="T7" fmla="*/ 840 h 845"/>
                        <a:gd name="T8" fmla="*/ 0 w 3"/>
                        <a:gd name="T9" fmla="*/ 845 h 845"/>
                      </a:gdLst>
                      <a:ahLst/>
                      <a:cxnLst>
                        <a:cxn ang="0">
                          <a:pos x="T0" y="T1"/>
                        </a:cxn>
                        <a:cxn ang="0">
                          <a:pos x="T2" y="T3"/>
                        </a:cxn>
                        <a:cxn ang="0">
                          <a:pos x="T4" y="T5"/>
                        </a:cxn>
                        <a:cxn ang="0">
                          <a:pos x="T6" y="T7"/>
                        </a:cxn>
                        <a:cxn ang="0">
                          <a:pos x="T8" y="T9"/>
                        </a:cxn>
                      </a:cxnLst>
                      <a:rect l="0" t="0" r="r" b="b"/>
                      <a:pathLst>
                        <a:path w="3" h="845">
                          <a:moveTo>
                            <a:pt x="0" y="845"/>
                          </a:moveTo>
                          <a:lnTo>
                            <a:pt x="0" y="4"/>
                          </a:lnTo>
                          <a:lnTo>
                            <a:pt x="3" y="0"/>
                          </a:lnTo>
                          <a:lnTo>
                            <a:pt x="3" y="840"/>
                          </a:lnTo>
                          <a:lnTo>
                            <a:pt x="0" y="845"/>
                          </a:lnTo>
                          <a:close/>
                        </a:path>
                      </a:pathLst>
                    </a:custGeom>
                    <a:solidFill>
                      <a:srgbClr val="C6C5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46" name="Freeform 837"/>
                    <p:cNvSpPr>
                      <a:spLocks noChangeAspect="1"/>
                    </p:cNvSpPr>
                    <p:nvPr/>
                  </p:nvSpPr>
                  <p:spPr bwMode="auto">
                    <a:xfrm>
                      <a:off x="3124" y="1849"/>
                      <a:ext cx="3" cy="845"/>
                    </a:xfrm>
                    <a:custGeom>
                      <a:avLst/>
                      <a:gdLst>
                        <a:gd name="T0" fmla="*/ 0 w 3"/>
                        <a:gd name="T1" fmla="*/ 845 h 845"/>
                        <a:gd name="T2" fmla="*/ 0 w 3"/>
                        <a:gd name="T3" fmla="*/ 5 h 845"/>
                        <a:gd name="T4" fmla="*/ 3 w 3"/>
                        <a:gd name="T5" fmla="*/ 0 h 845"/>
                        <a:gd name="T6" fmla="*/ 3 w 3"/>
                        <a:gd name="T7" fmla="*/ 838 h 845"/>
                        <a:gd name="T8" fmla="*/ 0 w 3"/>
                        <a:gd name="T9" fmla="*/ 845 h 845"/>
                      </a:gdLst>
                      <a:ahLst/>
                      <a:cxnLst>
                        <a:cxn ang="0">
                          <a:pos x="T0" y="T1"/>
                        </a:cxn>
                        <a:cxn ang="0">
                          <a:pos x="T2" y="T3"/>
                        </a:cxn>
                        <a:cxn ang="0">
                          <a:pos x="T4" y="T5"/>
                        </a:cxn>
                        <a:cxn ang="0">
                          <a:pos x="T6" y="T7"/>
                        </a:cxn>
                        <a:cxn ang="0">
                          <a:pos x="T8" y="T9"/>
                        </a:cxn>
                      </a:cxnLst>
                      <a:rect l="0" t="0" r="r" b="b"/>
                      <a:pathLst>
                        <a:path w="3" h="845">
                          <a:moveTo>
                            <a:pt x="0" y="845"/>
                          </a:moveTo>
                          <a:lnTo>
                            <a:pt x="0" y="5"/>
                          </a:lnTo>
                          <a:lnTo>
                            <a:pt x="3" y="0"/>
                          </a:lnTo>
                          <a:lnTo>
                            <a:pt x="3" y="838"/>
                          </a:lnTo>
                          <a:lnTo>
                            <a:pt x="0" y="845"/>
                          </a:lnTo>
                          <a:close/>
                        </a:path>
                      </a:pathLst>
                    </a:custGeom>
                    <a:solidFill>
                      <a:srgbClr val="C5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47" name="Freeform 838"/>
                    <p:cNvSpPr>
                      <a:spLocks noChangeAspect="1"/>
                    </p:cNvSpPr>
                    <p:nvPr/>
                  </p:nvSpPr>
                  <p:spPr bwMode="auto">
                    <a:xfrm>
                      <a:off x="3126" y="1848"/>
                      <a:ext cx="3" cy="844"/>
                    </a:xfrm>
                    <a:custGeom>
                      <a:avLst/>
                      <a:gdLst>
                        <a:gd name="T0" fmla="*/ 0 w 3"/>
                        <a:gd name="T1" fmla="*/ 844 h 844"/>
                        <a:gd name="T2" fmla="*/ 0 w 3"/>
                        <a:gd name="T3" fmla="*/ 4 h 844"/>
                        <a:gd name="T4" fmla="*/ 3 w 3"/>
                        <a:gd name="T5" fmla="*/ 0 h 844"/>
                        <a:gd name="T6" fmla="*/ 3 w 3"/>
                        <a:gd name="T7" fmla="*/ 836 h 844"/>
                        <a:gd name="T8" fmla="*/ 0 w 3"/>
                        <a:gd name="T9" fmla="*/ 844 h 844"/>
                      </a:gdLst>
                      <a:ahLst/>
                      <a:cxnLst>
                        <a:cxn ang="0">
                          <a:pos x="T0" y="T1"/>
                        </a:cxn>
                        <a:cxn ang="0">
                          <a:pos x="T2" y="T3"/>
                        </a:cxn>
                        <a:cxn ang="0">
                          <a:pos x="T4" y="T5"/>
                        </a:cxn>
                        <a:cxn ang="0">
                          <a:pos x="T6" y="T7"/>
                        </a:cxn>
                        <a:cxn ang="0">
                          <a:pos x="T8" y="T9"/>
                        </a:cxn>
                      </a:cxnLst>
                      <a:rect l="0" t="0" r="r" b="b"/>
                      <a:pathLst>
                        <a:path w="3" h="844">
                          <a:moveTo>
                            <a:pt x="0" y="844"/>
                          </a:moveTo>
                          <a:lnTo>
                            <a:pt x="0" y="4"/>
                          </a:lnTo>
                          <a:lnTo>
                            <a:pt x="3" y="0"/>
                          </a:lnTo>
                          <a:lnTo>
                            <a:pt x="3" y="836"/>
                          </a:lnTo>
                          <a:lnTo>
                            <a:pt x="0" y="844"/>
                          </a:lnTo>
                          <a:close/>
                        </a:path>
                      </a:pathLst>
                    </a:custGeom>
                    <a:solidFill>
                      <a:srgbClr val="C5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48" name="Freeform 839"/>
                    <p:cNvSpPr>
                      <a:spLocks noChangeAspect="1"/>
                    </p:cNvSpPr>
                    <p:nvPr/>
                  </p:nvSpPr>
                  <p:spPr bwMode="auto">
                    <a:xfrm>
                      <a:off x="3127" y="1845"/>
                      <a:ext cx="3" cy="842"/>
                    </a:xfrm>
                    <a:custGeom>
                      <a:avLst/>
                      <a:gdLst>
                        <a:gd name="T0" fmla="*/ 0 w 3"/>
                        <a:gd name="T1" fmla="*/ 842 h 842"/>
                        <a:gd name="T2" fmla="*/ 0 w 3"/>
                        <a:gd name="T3" fmla="*/ 4 h 842"/>
                        <a:gd name="T4" fmla="*/ 3 w 3"/>
                        <a:gd name="T5" fmla="*/ 0 h 842"/>
                        <a:gd name="T6" fmla="*/ 3 w 3"/>
                        <a:gd name="T7" fmla="*/ 836 h 842"/>
                        <a:gd name="T8" fmla="*/ 0 w 3"/>
                        <a:gd name="T9" fmla="*/ 842 h 842"/>
                      </a:gdLst>
                      <a:ahLst/>
                      <a:cxnLst>
                        <a:cxn ang="0">
                          <a:pos x="T0" y="T1"/>
                        </a:cxn>
                        <a:cxn ang="0">
                          <a:pos x="T2" y="T3"/>
                        </a:cxn>
                        <a:cxn ang="0">
                          <a:pos x="T4" y="T5"/>
                        </a:cxn>
                        <a:cxn ang="0">
                          <a:pos x="T6" y="T7"/>
                        </a:cxn>
                        <a:cxn ang="0">
                          <a:pos x="T8" y="T9"/>
                        </a:cxn>
                      </a:cxnLst>
                      <a:rect l="0" t="0" r="r" b="b"/>
                      <a:pathLst>
                        <a:path w="3" h="842">
                          <a:moveTo>
                            <a:pt x="0" y="842"/>
                          </a:moveTo>
                          <a:lnTo>
                            <a:pt x="0" y="4"/>
                          </a:lnTo>
                          <a:lnTo>
                            <a:pt x="3" y="0"/>
                          </a:lnTo>
                          <a:lnTo>
                            <a:pt x="3" y="836"/>
                          </a:lnTo>
                          <a:lnTo>
                            <a:pt x="0" y="842"/>
                          </a:lnTo>
                          <a:close/>
                        </a:path>
                      </a:pathLst>
                    </a:custGeom>
                    <a:solidFill>
                      <a:srgbClr val="C4C4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49" name="Freeform 840"/>
                    <p:cNvSpPr>
                      <a:spLocks noChangeAspect="1"/>
                    </p:cNvSpPr>
                    <p:nvPr/>
                  </p:nvSpPr>
                  <p:spPr bwMode="auto">
                    <a:xfrm>
                      <a:off x="3129" y="1843"/>
                      <a:ext cx="2" cy="841"/>
                    </a:xfrm>
                    <a:custGeom>
                      <a:avLst/>
                      <a:gdLst>
                        <a:gd name="T0" fmla="*/ 0 w 2"/>
                        <a:gd name="T1" fmla="*/ 841 h 841"/>
                        <a:gd name="T2" fmla="*/ 0 w 2"/>
                        <a:gd name="T3" fmla="*/ 5 h 841"/>
                        <a:gd name="T4" fmla="*/ 2 w 2"/>
                        <a:gd name="T5" fmla="*/ 0 h 841"/>
                        <a:gd name="T6" fmla="*/ 2 w 2"/>
                        <a:gd name="T7" fmla="*/ 836 h 841"/>
                        <a:gd name="T8" fmla="*/ 0 w 2"/>
                        <a:gd name="T9" fmla="*/ 841 h 841"/>
                      </a:gdLst>
                      <a:ahLst/>
                      <a:cxnLst>
                        <a:cxn ang="0">
                          <a:pos x="T0" y="T1"/>
                        </a:cxn>
                        <a:cxn ang="0">
                          <a:pos x="T2" y="T3"/>
                        </a:cxn>
                        <a:cxn ang="0">
                          <a:pos x="T4" y="T5"/>
                        </a:cxn>
                        <a:cxn ang="0">
                          <a:pos x="T6" y="T7"/>
                        </a:cxn>
                        <a:cxn ang="0">
                          <a:pos x="T8" y="T9"/>
                        </a:cxn>
                      </a:cxnLst>
                      <a:rect l="0" t="0" r="r" b="b"/>
                      <a:pathLst>
                        <a:path w="2" h="841">
                          <a:moveTo>
                            <a:pt x="0" y="841"/>
                          </a:moveTo>
                          <a:lnTo>
                            <a:pt x="0" y="5"/>
                          </a:lnTo>
                          <a:lnTo>
                            <a:pt x="2" y="0"/>
                          </a:lnTo>
                          <a:lnTo>
                            <a:pt x="2" y="836"/>
                          </a:lnTo>
                          <a:lnTo>
                            <a:pt x="0" y="841"/>
                          </a:lnTo>
                          <a:close/>
                        </a:path>
                      </a:pathLst>
                    </a:custGeom>
                    <a:solidFill>
                      <a:srgbClr val="C4C4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50" name="Freeform 841"/>
                    <p:cNvSpPr>
                      <a:spLocks noChangeAspect="1"/>
                    </p:cNvSpPr>
                    <p:nvPr/>
                  </p:nvSpPr>
                  <p:spPr bwMode="auto">
                    <a:xfrm>
                      <a:off x="3130" y="1841"/>
                      <a:ext cx="3" cy="840"/>
                    </a:xfrm>
                    <a:custGeom>
                      <a:avLst/>
                      <a:gdLst>
                        <a:gd name="T0" fmla="*/ 0 w 3"/>
                        <a:gd name="T1" fmla="*/ 840 h 840"/>
                        <a:gd name="T2" fmla="*/ 0 w 3"/>
                        <a:gd name="T3" fmla="*/ 4 h 840"/>
                        <a:gd name="T4" fmla="*/ 3 w 3"/>
                        <a:gd name="T5" fmla="*/ 0 h 840"/>
                        <a:gd name="T6" fmla="*/ 3 w 3"/>
                        <a:gd name="T7" fmla="*/ 835 h 840"/>
                        <a:gd name="T8" fmla="*/ 0 w 3"/>
                        <a:gd name="T9" fmla="*/ 840 h 840"/>
                      </a:gdLst>
                      <a:ahLst/>
                      <a:cxnLst>
                        <a:cxn ang="0">
                          <a:pos x="T0" y="T1"/>
                        </a:cxn>
                        <a:cxn ang="0">
                          <a:pos x="T2" y="T3"/>
                        </a:cxn>
                        <a:cxn ang="0">
                          <a:pos x="T4" y="T5"/>
                        </a:cxn>
                        <a:cxn ang="0">
                          <a:pos x="T6" y="T7"/>
                        </a:cxn>
                        <a:cxn ang="0">
                          <a:pos x="T8" y="T9"/>
                        </a:cxn>
                      </a:cxnLst>
                      <a:rect l="0" t="0" r="r" b="b"/>
                      <a:pathLst>
                        <a:path w="3" h="840">
                          <a:moveTo>
                            <a:pt x="0" y="840"/>
                          </a:moveTo>
                          <a:lnTo>
                            <a:pt x="0" y="4"/>
                          </a:lnTo>
                          <a:lnTo>
                            <a:pt x="3" y="0"/>
                          </a:lnTo>
                          <a:lnTo>
                            <a:pt x="3" y="835"/>
                          </a:lnTo>
                          <a:lnTo>
                            <a:pt x="0" y="840"/>
                          </a:lnTo>
                          <a:close/>
                        </a:path>
                      </a:pathLst>
                    </a:custGeom>
                    <a:solidFill>
                      <a:srgbClr val="C3C3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51" name="Freeform 842"/>
                    <p:cNvSpPr>
                      <a:spLocks noChangeAspect="1"/>
                    </p:cNvSpPr>
                    <p:nvPr/>
                  </p:nvSpPr>
                  <p:spPr bwMode="auto">
                    <a:xfrm>
                      <a:off x="3131" y="1839"/>
                      <a:ext cx="3" cy="840"/>
                    </a:xfrm>
                    <a:custGeom>
                      <a:avLst/>
                      <a:gdLst>
                        <a:gd name="T0" fmla="*/ 0 w 3"/>
                        <a:gd name="T1" fmla="*/ 840 h 840"/>
                        <a:gd name="T2" fmla="*/ 0 w 3"/>
                        <a:gd name="T3" fmla="*/ 4 h 840"/>
                        <a:gd name="T4" fmla="*/ 3 w 3"/>
                        <a:gd name="T5" fmla="*/ 0 h 840"/>
                        <a:gd name="T6" fmla="*/ 3 w 3"/>
                        <a:gd name="T7" fmla="*/ 834 h 840"/>
                        <a:gd name="T8" fmla="*/ 0 w 3"/>
                        <a:gd name="T9" fmla="*/ 840 h 840"/>
                      </a:gdLst>
                      <a:ahLst/>
                      <a:cxnLst>
                        <a:cxn ang="0">
                          <a:pos x="T0" y="T1"/>
                        </a:cxn>
                        <a:cxn ang="0">
                          <a:pos x="T2" y="T3"/>
                        </a:cxn>
                        <a:cxn ang="0">
                          <a:pos x="T4" y="T5"/>
                        </a:cxn>
                        <a:cxn ang="0">
                          <a:pos x="T6" y="T7"/>
                        </a:cxn>
                        <a:cxn ang="0">
                          <a:pos x="T8" y="T9"/>
                        </a:cxn>
                      </a:cxnLst>
                      <a:rect l="0" t="0" r="r" b="b"/>
                      <a:pathLst>
                        <a:path w="3" h="840">
                          <a:moveTo>
                            <a:pt x="0" y="840"/>
                          </a:moveTo>
                          <a:lnTo>
                            <a:pt x="0" y="4"/>
                          </a:lnTo>
                          <a:lnTo>
                            <a:pt x="3" y="0"/>
                          </a:lnTo>
                          <a:lnTo>
                            <a:pt x="3" y="834"/>
                          </a:lnTo>
                          <a:lnTo>
                            <a:pt x="0" y="840"/>
                          </a:lnTo>
                          <a:close/>
                        </a:path>
                      </a:pathLst>
                    </a:custGeom>
                    <a:solidFill>
                      <a:srgbClr val="C3C3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52" name="Freeform 843"/>
                    <p:cNvSpPr>
                      <a:spLocks noChangeAspect="1"/>
                    </p:cNvSpPr>
                    <p:nvPr/>
                  </p:nvSpPr>
                  <p:spPr bwMode="auto">
                    <a:xfrm>
                      <a:off x="3133" y="1836"/>
                      <a:ext cx="3" cy="840"/>
                    </a:xfrm>
                    <a:custGeom>
                      <a:avLst/>
                      <a:gdLst>
                        <a:gd name="T0" fmla="*/ 0 w 3"/>
                        <a:gd name="T1" fmla="*/ 840 h 840"/>
                        <a:gd name="T2" fmla="*/ 0 w 3"/>
                        <a:gd name="T3" fmla="*/ 5 h 840"/>
                        <a:gd name="T4" fmla="*/ 3 w 3"/>
                        <a:gd name="T5" fmla="*/ 0 h 840"/>
                        <a:gd name="T6" fmla="*/ 3 w 3"/>
                        <a:gd name="T7" fmla="*/ 834 h 840"/>
                        <a:gd name="T8" fmla="*/ 0 w 3"/>
                        <a:gd name="T9" fmla="*/ 840 h 840"/>
                      </a:gdLst>
                      <a:ahLst/>
                      <a:cxnLst>
                        <a:cxn ang="0">
                          <a:pos x="T0" y="T1"/>
                        </a:cxn>
                        <a:cxn ang="0">
                          <a:pos x="T2" y="T3"/>
                        </a:cxn>
                        <a:cxn ang="0">
                          <a:pos x="T4" y="T5"/>
                        </a:cxn>
                        <a:cxn ang="0">
                          <a:pos x="T6" y="T7"/>
                        </a:cxn>
                        <a:cxn ang="0">
                          <a:pos x="T8" y="T9"/>
                        </a:cxn>
                      </a:cxnLst>
                      <a:rect l="0" t="0" r="r" b="b"/>
                      <a:pathLst>
                        <a:path w="3" h="840">
                          <a:moveTo>
                            <a:pt x="0" y="840"/>
                          </a:moveTo>
                          <a:lnTo>
                            <a:pt x="0" y="5"/>
                          </a:lnTo>
                          <a:lnTo>
                            <a:pt x="3" y="0"/>
                          </a:lnTo>
                          <a:lnTo>
                            <a:pt x="3" y="834"/>
                          </a:lnTo>
                          <a:lnTo>
                            <a:pt x="0" y="840"/>
                          </a:lnTo>
                          <a:close/>
                        </a:path>
                      </a:pathLst>
                    </a:custGeom>
                    <a:solidFill>
                      <a:srgbClr val="C2C2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53" name="Freeform 844"/>
                    <p:cNvSpPr>
                      <a:spLocks noChangeAspect="1"/>
                    </p:cNvSpPr>
                    <p:nvPr/>
                  </p:nvSpPr>
                  <p:spPr bwMode="auto">
                    <a:xfrm>
                      <a:off x="3134" y="1835"/>
                      <a:ext cx="3" cy="838"/>
                    </a:xfrm>
                    <a:custGeom>
                      <a:avLst/>
                      <a:gdLst>
                        <a:gd name="T0" fmla="*/ 0 w 3"/>
                        <a:gd name="T1" fmla="*/ 838 h 838"/>
                        <a:gd name="T2" fmla="*/ 0 w 3"/>
                        <a:gd name="T3" fmla="*/ 4 h 838"/>
                        <a:gd name="T4" fmla="*/ 3 w 3"/>
                        <a:gd name="T5" fmla="*/ 0 h 838"/>
                        <a:gd name="T6" fmla="*/ 3 w 3"/>
                        <a:gd name="T7" fmla="*/ 831 h 838"/>
                        <a:gd name="T8" fmla="*/ 0 w 3"/>
                        <a:gd name="T9" fmla="*/ 838 h 838"/>
                      </a:gdLst>
                      <a:ahLst/>
                      <a:cxnLst>
                        <a:cxn ang="0">
                          <a:pos x="T0" y="T1"/>
                        </a:cxn>
                        <a:cxn ang="0">
                          <a:pos x="T2" y="T3"/>
                        </a:cxn>
                        <a:cxn ang="0">
                          <a:pos x="T4" y="T5"/>
                        </a:cxn>
                        <a:cxn ang="0">
                          <a:pos x="T6" y="T7"/>
                        </a:cxn>
                        <a:cxn ang="0">
                          <a:pos x="T8" y="T9"/>
                        </a:cxn>
                      </a:cxnLst>
                      <a:rect l="0" t="0" r="r" b="b"/>
                      <a:pathLst>
                        <a:path w="3" h="838">
                          <a:moveTo>
                            <a:pt x="0" y="838"/>
                          </a:moveTo>
                          <a:lnTo>
                            <a:pt x="0" y="4"/>
                          </a:lnTo>
                          <a:lnTo>
                            <a:pt x="3" y="0"/>
                          </a:lnTo>
                          <a:lnTo>
                            <a:pt x="3" y="831"/>
                          </a:lnTo>
                          <a:lnTo>
                            <a:pt x="0" y="838"/>
                          </a:lnTo>
                          <a:close/>
                        </a:path>
                      </a:pathLst>
                    </a:custGeom>
                    <a:solidFill>
                      <a:srgbClr val="C2C2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54" name="Freeform 845"/>
                    <p:cNvSpPr>
                      <a:spLocks noChangeAspect="1"/>
                    </p:cNvSpPr>
                    <p:nvPr/>
                  </p:nvSpPr>
                  <p:spPr bwMode="auto">
                    <a:xfrm>
                      <a:off x="3136" y="1832"/>
                      <a:ext cx="3" cy="838"/>
                    </a:xfrm>
                    <a:custGeom>
                      <a:avLst/>
                      <a:gdLst>
                        <a:gd name="T0" fmla="*/ 0 w 3"/>
                        <a:gd name="T1" fmla="*/ 838 h 838"/>
                        <a:gd name="T2" fmla="*/ 0 w 3"/>
                        <a:gd name="T3" fmla="*/ 4 h 838"/>
                        <a:gd name="T4" fmla="*/ 3 w 3"/>
                        <a:gd name="T5" fmla="*/ 0 h 838"/>
                        <a:gd name="T6" fmla="*/ 3 w 3"/>
                        <a:gd name="T7" fmla="*/ 831 h 838"/>
                        <a:gd name="T8" fmla="*/ 0 w 3"/>
                        <a:gd name="T9" fmla="*/ 838 h 838"/>
                      </a:gdLst>
                      <a:ahLst/>
                      <a:cxnLst>
                        <a:cxn ang="0">
                          <a:pos x="T0" y="T1"/>
                        </a:cxn>
                        <a:cxn ang="0">
                          <a:pos x="T2" y="T3"/>
                        </a:cxn>
                        <a:cxn ang="0">
                          <a:pos x="T4" y="T5"/>
                        </a:cxn>
                        <a:cxn ang="0">
                          <a:pos x="T6" y="T7"/>
                        </a:cxn>
                        <a:cxn ang="0">
                          <a:pos x="T8" y="T9"/>
                        </a:cxn>
                      </a:cxnLst>
                      <a:rect l="0" t="0" r="r" b="b"/>
                      <a:pathLst>
                        <a:path w="3" h="838">
                          <a:moveTo>
                            <a:pt x="0" y="838"/>
                          </a:moveTo>
                          <a:lnTo>
                            <a:pt x="0" y="4"/>
                          </a:lnTo>
                          <a:lnTo>
                            <a:pt x="3" y="0"/>
                          </a:lnTo>
                          <a:lnTo>
                            <a:pt x="3" y="831"/>
                          </a:lnTo>
                          <a:lnTo>
                            <a:pt x="0" y="838"/>
                          </a:lnTo>
                          <a:close/>
                        </a:path>
                      </a:pathLst>
                    </a:custGeom>
                    <a:solidFill>
                      <a:srgbClr val="C1C1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55" name="Freeform 846"/>
                    <p:cNvSpPr>
                      <a:spLocks noChangeAspect="1"/>
                    </p:cNvSpPr>
                    <p:nvPr/>
                  </p:nvSpPr>
                  <p:spPr bwMode="auto">
                    <a:xfrm>
                      <a:off x="3137" y="1830"/>
                      <a:ext cx="3" cy="836"/>
                    </a:xfrm>
                    <a:custGeom>
                      <a:avLst/>
                      <a:gdLst>
                        <a:gd name="T0" fmla="*/ 0 w 3"/>
                        <a:gd name="T1" fmla="*/ 836 h 836"/>
                        <a:gd name="T2" fmla="*/ 0 w 3"/>
                        <a:gd name="T3" fmla="*/ 5 h 836"/>
                        <a:gd name="T4" fmla="*/ 3 w 3"/>
                        <a:gd name="T5" fmla="*/ 0 h 836"/>
                        <a:gd name="T6" fmla="*/ 3 w 3"/>
                        <a:gd name="T7" fmla="*/ 830 h 836"/>
                        <a:gd name="T8" fmla="*/ 0 w 3"/>
                        <a:gd name="T9" fmla="*/ 836 h 836"/>
                      </a:gdLst>
                      <a:ahLst/>
                      <a:cxnLst>
                        <a:cxn ang="0">
                          <a:pos x="T0" y="T1"/>
                        </a:cxn>
                        <a:cxn ang="0">
                          <a:pos x="T2" y="T3"/>
                        </a:cxn>
                        <a:cxn ang="0">
                          <a:pos x="T4" y="T5"/>
                        </a:cxn>
                        <a:cxn ang="0">
                          <a:pos x="T6" y="T7"/>
                        </a:cxn>
                        <a:cxn ang="0">
                          <a:pos x="T8" y="T9"/>
                        </a:cxn>
                      </a:cxnLst>
                      <a:rect l="0" t="0" r="r" b="b"/>
                      <a:pathLst>
                        <a:path w="3" h="836">
                          <a:moveTo>
                            <a:pt x="0" y="836"/>
                          </a:moveTo>
                          <a:lnTo>
                            <a:pt x="0" y="5"/>
                          </a:lnTo>
                          <a:lnTo>
                            <a:pt x="3" y="0"/>
                          </a:lnTo>
                          <a:lnTo>
                            <a:pt x="3" y="830"/>
                          </a:lnTo>
                          <a:lnTo>
                            <a:pt x="0" y="836"/>
                          </a:lnTo>
                          <a:close/>
                        </a:path>
                      </a:pathLst>
                    </a:custGeom>
                    <a:solidFill>
                      <a:srgbClr val="C1C1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56" name="Freeform 847"/>
                    <p:cNvSpPr>
                      <a:spLocks noChangeAspect="1"/>
                    </p:cNvSpPr>
                    <p:nvPr/>
                  </p:nvSpPr>
                  <p:spPr bwMode="auto">
                    <a:xfrm>
                      <a:off x="3139" y="1828"/>
                      <a:ext cx="3" cy="835"/>
                    </a:xfrm>
                    <a:custGeom>
                      <a:avLst/>
                      <a:gdLst>
                        <a:gd name="T0" fmla="*/ 0 w 3"/>
                        <a:gd name="T1" fmla="*/ 835 h 835"/>
                        <a:gd name="T2" fmla="*/ 0 w 3"/>
                        <a:gd name="T3" fmla="*/ 4 h 835"/>
                        <a:gd name="T4" fmla="*/ 3 w 3"/>
                        <a:gd name="T5" fmla="*/ 0 h 835"/>
                        <a:gd name="T6" fmla="*/ 3 w 3"/>
                        <a:gd name="T7" fmla="*/ 829 h 835"/>
                        <a:gd name="T8" fmla="*/ 0 w 3"/>
                        <a:gd name="T9" fmla="*/ 835 h 835"/>
                      </a:gdLst>
                      <a:ahLst/>
                      <a:cxnLst>
                        <a:cxn ang="0">
                          <a:pos x="T0" y="T1"/>
                        </a:cxn>
                        <a:cxn ang="0">
                          <a:pos x="T2" y="T3"/>
                        </a:cxn>
                        <a:cxn ang="0">
                          <a:pos x="T4" y="T5"/>
                        </a:cxn>
                        <a:cxn ang="0">
                          <a:pos x="T6" y="T7"/>
                        </a:cxn>
                        <a:cxn ang="0">
                          <a:pos x="T8" y="T9"/>
                        </a:cxn>
                      </a:cxnLst>
                      <a:rect l="0" t="0" r="r" b="b"/>
                      <a:pathLst>
                        <a:path w="3" h="835">
                          <a:moveTo>
                            <a:pt x="0" y="835"/>
                          </a:moveTo>
                          <a:lnTo>
                            <a:pt x="0" y="4"/>
                          </a:lnTo>
                          <a:lnTo>
                            <a:pt x="3" y="0"/>
                          </a:lnTo>
                          <a:lnTo>
                            <a:pt x="3" y="829"/>
                          </a:lnTo>
                          <a:lnTo>
                            <a:pt x="0" y="835"/>
                          </a:lnTo>
                          <a:close/>
                        </a:path>
                      </a:pathLst>
                    </a:custGeom>
                    <a:solidFill>
                      <a:srgbClr val="C0C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57" name="Freeform 848"/>
                    <p:cNvSpPr>
                      <a:spLocks noChangeAspect="1"/>
                    </p:cNvSpPr>
                    <p:nvPr/>
                  </p:nvSpPr>
                  <p:spPr bwMode="auto">
                    <a:xfrm>
                      <a:off x="3140" y="1826"/>
                      <a:ext cx="3" cy="834"/>
                    </a:xfrm>
                    <a:custGeom>
                      <a:avLst/>
                      <a:gdLst>
                        <a:gd name="T0" fmla="*/ 0 w 3"/>
                        <a:gd name="T1" fmla="*/ 834 h 834"/>
                        <a:gd name="T2" fmla="*/ 0 w 3"/>
                        <a:gd name="T3" fmla="*/ 4 h 834"/>
                        <a:gd name="T4" fmla="*/ 3 w 3"/>
                        <a:gd name="T5" fmla="*/ 0 h 834"/>
                        <a:gd name="T6" fmla="*/ 3 w 3"/>
                        <a:gd name="T7" fmla="*/ 828 h 834"/>
                        <a:gd name="T8" fmla="*/ 0 w 3"/>
                        <a:gd name="T9" fmla="*/ 834 h 834"/>
                      </a:gdLst>
                      <a:ahLst/>
                      <a:cxnLst>
                        <a:cxn ang="0">
                          <a:pos x="T0" y="T1"/>
                        </a:cxn>
                        <a:cxn ang="0">
                          <a:pos x="T2" y="T3"/>
                        </a:cxn>
                        <a:cxn ang="0">
                          <a:pos x="T4" y="T5"/>
                        </a:cxn>
                        <a:cxn ang="0">
                          <a:pos x="T6" y="T7"/>
                        </a:cxn>
                        <a:cxn ang="0">
                          <a:pos x="T8" y="T9"/>
                        </a:cxn>
                      </a:cxnLst>
                      <a:rect l="0" t="0" r="r" b="b"/>
                      <a:pathLst>
                        <a:path w="3" h="834">
                          <a:moveTo>
                            <a:pt x="0" y="834"/>
                          </a:moveTo>
                          <a:lnTo>
                            <a:pt x="0" y="4"/>
                          </a:lnTo>
                          <a:lnTo>
                            <a:pt x="3" y="0"/>
                          </a:lnTo>
                          <a:lnTo>
                            <a:pt x="3" y="828"/>
                          </a:lnTo>
                          <a:lnTo>
                            <a:pt x="0" y="834"/>
                          </a:lnTo>
                          <a:close/>
                        </a:path>
                      </a:pathLst>
                    </a:custGeom>
                    <a:solidFill>
                      <a:srgbClr val="C0C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58" name="Freeform 849"/>
                    <p:cNvSpPr>
                      <a:spLocks noChangeAspect="1"/>
                    </p:cNvSpPr>
                    <p:nvPr/>
                  </p:nvSpPr>
                  <p:spPr bwMode="auto">
                    <a:xfrm>
                      <a:off x="3142" y="1823"/>
                      <a:ext cx="2" cy="834"/>
                    </a:xfrm>
                    <a:custGeom>
                      <a:avLst/>
                      <a:gdLst>
                        <a:gd name="T0" fmla="*/ 0 w 2"/>
                        <a:gd name="T1" fmla="*/ 834 h 834"/>
                        <a:gd name="T2" fmla="*/ 0 w 2"/>
                        <a:gd name="T3" fmla="*/ 5 h 834"/>
                        <a:gd name="T4" fmla="*/ 2 w 2"/>
                        <a:gd name="T5" fmla="*/ 0 h 834"/>
                        <a:gd name="T6" fmla="*/ 2 w 2"/>
                        <a:gd name="T7" fmla="*/ 828 h 834"/>
                        <a:gd name="T8" fmla="*/ 0 w 2"/>
                        <a:gd name="T9" fmla="*/ 834 h 834"/>
                      </a:gdLst>
                      <a:ahLst/>
                      <a:cxnLst>
                        <a:cxn ang="0">
                          <a:pos x="T0" y="T1"/>
                        </a:cxn>
                        <a:cxn ang="0">
                          <a:pos x="T2" y="T3"/>
                        </a:cxn>
                        <a:cxn ang="0">
                          <a:pos x="T4" y="T5"/>
                        </a:cxn>
                        <a:cxn ang="0">
                          <a:pos x="T6" y="T7"/>
                        </a:cxn>
                        <a:cxn ang="0">
                          <a:pos x="T8" y="T9"/>
                        </a:cxn>
                      </a:cxnLst>
                      <a:rect l="0" t="0" r="r" b="b"/>
                      <a:pathLst>
                        <a:path w="2" h="834">
                          <a:moveTo>
                            <a:pt x="0" y="834"/>
                          </a:moveTo>
                          <a:lnTo>
                            <a:pt x="0" y="5"/>
                          </a:lnTo>
                          <a:lnTo>
                            <a:pt x="2" y="0"/>
                          </a:lnTo>
                          <a:lnTo>
                            <a:pt x="2" y="828"/>
                          </a:lnTo>
                          <a:lnTo>
                            <a:pt x="0" y="834"/>
                          </a:lnTo>
                          <a:close/>
                        </a:path>
                      </a:pathLst>
                    </a:custGeom>
                    <a:solidFill>
                      <a:srgbClr val="BFBF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59" name="Freeform 850"/>
                    <p:cNvSpPr>
                      <a:spLocks noChangeAspect="1"/>
                    </p:cNvSpPr>
                    <p:nvPr/>
                  </p:nvSpPr>
                  <p:spPr bwMode="auto">
                    <a:xfrm>
                      <a:off x="3143" y="1820"/>
                      <a:ext cx="3" cy="834"/>
                    </a:xfrm>
                    <a:custGeom>
                      <a:avLst/>
                      <a:gdLst>
                        <a:gd name="T0" fmla="*/ 0 w 3"/>
                        <a:gd name="T1" fmla="*/ 834 h 834"/>
                        <a:gd name="T2" fmla="*/ 0 w 3"/>
                        <a:gd name="T3" fmla="*/ 6 h 834"/>
                        <a:gd name="T4" fmla="*/ 3 w 3"/>
                        <a:gd name="T5" fmla="*/ 0 h 834"/>
                        <a:gd name="T6" fmla="*/ 3 w 3"/>
                        <a:gd name="T7" fmla="*/ 827 h 834"/>
                        <a:gd name="T8" fmla="*/ 0 w 3"/>
                        <a:gd name="T9" fmla="*/ 834 h 834"/>
                      </a:gdLst>
                      <a:ahLst/>
                      <a:cxnLst>
                        <a:cxn ang="0">
                          <a:pos x="T0" y="T1"/>
                        </a:cxn>
                        <a:cxn ang="0">
                          <a:pos x="T2" y="T3"/>
                        </a:cxn>
                        <a:cxn ang="0">
                          <a:pos x="T4" y="T5"/>
                        </a:cxn>
                        <a:cxn ang="0">
                          <a:pos x="T6" y="T7"/>
                        </a:cxn>
                        <a:cxn ang="0">
                          <a:pos x="T8" y="T9"/>
                        </a:cxn>
                      </a:cxnLst>
                      <a:rect l="0" t="0" r="r" b="b"/>
                      <a:pathLst>
                        <a:path w="3" h="834">
                          <a:moveTo>
                            <a:pt x="0" y="834"/>
                          </a:moveTo>
                          <a:lnTo>
                            <a:pt x="0" y="6"/>
                          </a:lnTo>
                          <a:lnTo>
                            <a:pt x="3" y="0"/>
                          </a:lnTo>
                          <a:lnTo>
                            <a:pt x="3" y="827"/>
                          </a:lnTo>
                          <a:lnTo>
                            <a:pt x="0" y="834"/>
                          </a:lnTo>
                          <a:close/>
                        </a:path>
                      </a:pathLst>
                    </a:custGeom>
                    <a:solidFill>
                      <a:srgbClr val="BFBF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60" name="Freeform 851"/>
                    <p:cNvSpPr>
                      <a:spLocks noChangeAspect="1"/>
                    </p:cNvSpPr>
                    <p:nvPr/>
                  </p:nvSpPr>
                  <p:spPr bwMode="auto">
                    <a:xfrm>
                      <a:off x="3144" y="1819"/>
                      <a:ext cx="3" cy="832"/>
                    </a:xfrm>
                    <a:custGeom>
                      <a:avLst/>
                      <a:gdLst>
                        <a:gd name="T0" fmla="*/ 0 w 3"/>
                        <a:gd name="T1" fmla="*/ 832 h 832"/>
                        <a:gd name="T2" fmla="*/ 0 w 3"/>
                        <a:gd name="T3" fmla="*/ 4 h 832"/>
                        <a:gd name="T4" fmla="*/ 3 w 3"/>
                        <a:gd name="T5" fmla="*/ 0 h 832"/>
                        <a:gd name="T6" fmla="*/ 3 w 3"/>
                        <a:gd name="T7" fmla="*/ 825 h 832"/>
                        <a:gd name="T8" fmla="*/ 0 w 3"/>
                        <a:gd name="T9" fmla="*/ 832 h 832"/>
                      </a:gdLst>
                      <a:ahLst/>
                      <a:cxnLst>
                        <a:cxn ang="0">
                          <a:pos x="T0" y="T1"/>
                        </a:cxn>
                        <a:cxn ang="0">
                          <a:pos x="T2" y="T3"/>
                        </a:cxn>
                        <a:cxn ang="0">
                          <a:pos x="T4" y="T5"/>
                        </a:cxn>
                        <a:cxn ang="0">
                          <a:pos x="T6" y="T7"/>
                        </a:cxn>
                        <a:cxn ang="0">
                          <a:pos x="T8" y="T9"/>
                        </a:cxn>
                      </a:cxnLst>
                      <a:rect l="0" t="0" r="r" b="b"/>
                      <a:pathLst>
                        <a:path w="3" h="832">
                          <a:moveTo>
                            <a:pt x="0" y="832"/>
                          </a:moveTo>
                          <a:lnTo>
                            <a:pt x="0" y="4"/>
                          </a:lnTo>
                          <a:lnTo>
                            <a:pt x="3" y="0"/>
                          </a:lnTo>
                          <a:lnTo>
                            <a:pt x="3" y="825"/>
                          </a:lnTo>
                          <a:lnTo>
                            <a:pt x="0" y="832"/>
                          </a:lnTo>
                          <a:close/>
                        </a:path>
                      </a:pathLst>
                    </a:custGeom>
                    <a:solidFill>
                      <a:srgbClr val="BEBE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61" name="Freeform 852"/>
                    <p:cNvSpPr>
                      <a:spLocks noChangeAspect="1"/>
                    </p:cNvSpPr>
                    <p:nvPr/>
                  </p:nvSpPr>
                  <p:spPr bwMode="auto">
                    <a:xfrm>
                      <a:off x="3146" y="1816"/>
                      <a:ext cx="3" cy="831"/>
                    </a:xfrm>
                    <a:custGeom>
                      <a:avLst/>
                      <a:gdLst>
                        <a:gd name="T0" fmla="*/ 0 w 3"/>
                        <a:gd name="T1" fmla="*/ 831 h 831"/>
                        <a:gd name="T2" fmla="*/ 0 w 3"/>
                        <a:gd name="T3" fmla="*/ 4 h 831"/>
                        <a:gd name="T4" fmla="*/ 3 w 3"/>
                        <a:gd name="T5" fmla="*/ 0 h 831"/>
                        <a:gd name="T6" fmla="*/ 3 w 3"/>
                        <a:gd name="T7" fmla="*/ 825 h 831"/>
                        <a:gd name="T8" fmla="*/ 0 w 3"/>
                        <a:gd name="T9" fmla="*/ 831 h 831"/>
                      </a:gdLst>
                      <a:ahLst/>
                      <a:cxnLst>
                        <a:cxn ang="0">
                          <a:pos x="T0" y="T1"/>
                        </a:cxn>
                        <a:cxn ang="0">
                          <a:pos x="T2" y="T3"/>
                        </a:cxn>
                        <a:cxn ang="0">
                          <a:pos x="T4" y="T5"/>
                        </a:cxn>
                        <a:cxn ang="0">
                          <a:pos x="T6" y="T7"/>
                        </a:cxn>
                        <a:cxn ang="0">
                          <a:pos x="T8" y="T9"/>
                        </a:cxn>
                      </a:cxnLst>
                      <a:rect l="0" t="0" r="r" b="b"/>
                      <a:pathLst>
                        <a:path w="3" h="831">
                          <a:moveTo>
                            <a:pt x="0" y="831"/>
                          </a:moveTo>
                          <a:lnTo>
                            <a:pt x="0" y="4"/>
                          </a:lnTo>
                          <a:lnTo>
                            <a:pt x="3" y="0"/>
                          </a:lnTo>
                          <a:lnTo>
                            <a:pt x="3" y="825"/>
                          </a:lnTo>
                          <a:lnTo>
                            <a:pt x="0" y="831"/>
                          </a:lnTo>
                          <a:close/>
                        </a:path>
                      </a:pathLst>
                    </a:custGeom>
                    <a:solidFill>
                      <a:srgbClr val="BEBE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62" name="Freeform 853"/>
                    <p:cNvSpPr>
                      <a:spLocks noChangeAspect="1"/>
                    </p:cNvSpPr>
                    <p:nvPr/>
                  </p:nvSpPr>
                  <p:spPr bwMode="auto">
                    <a:xfrm>
                      <a:off x="3147" y="1815"/>
                      <a:ext cx="3" cy="829"/>
                    </a:xfrm>
                    <a:custGeom>
                      <a:avLst/>
                      <a:gdLst>
                        <a:gd name="T0" fmla="*/ 0 w 3"/>
                        <a:gd name="T1" fmla="*/ 829 h 829"/>
                        <a:gd name="T2" fmla="*/ 0 w 3"/>
                        <a:gd name="T3" fmla="*/ 4 h 829"/>
                        <a:gd name="T4" fmla="*/ 3 w 3"/>
                        <a:gd name="T5" fmla="*/ 0 h 829"/>
                        <a:gd name="T6" fmla="*/ 3 w 3"/>
                        <a:gd name="T7" fmla="*/ 823 h 829"/>
                        <a:gd name="T8" fmla="*/ 0 w 3"/>
                        <a:gd name="T9" fmla="*/ 829 h 829"/>
                      </a:gdLst>
                      <a:ahLst/>
                      <a:cxnLst>
                        <a:cxn ang="0">
                          <a:pos x="T0" y="T1"/>
                        </a:cxn>
                        <a:cxn ang="0">
                          <a:pos x="T2" y="T3"/>
                        </a:cxn>
                        <a:cxn ang="0">
                          <a:pos x="T4" y="T5"/>
                        </a:cxn>
                        <a:cxn ang="0">
                          <a:pos x="T6" y="T7"/>
                        </a:cxn>
                        <a:cxn ang="0">
                          <a:pos x="T8" y="T9"/>
                        </a:cxn>
                      </a:cxnLst>
                      <a:rect l="0" t="0" r="r" b="b"/>
                      <a:pathLst>
                        <a:path w="3" h="829">
                          <a:moveTo>
                            <a:pt x="0" y="829"/>
                          </a:moveTo>
                          <a:lnTo>
                            <a:pt x="0" y="4"/>
                          </a:lnTo>
                          <a:lnTo>
                            <a:pt x="3" y="0"/>
                          </a:lnTo>
                          <a:lnTo>
                            <a:pt x="3" y="823"/>
                          </a:lnTo>
                          <a:lnTo>
                            <a:pt x="0" y="829"/>
                          </a:lnTo>
                          <a:close/>
                        </a:path>
                      </a:pathLst>
                    </a:custGeom>
                    <a:solidFill>
                      <a:srgbClr val="BDB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63" name="Freeform 854"/>
                    <p:cNvSpPr>
                      <a:spLocks noChangeAspect="1"/>
                    </p:cNvSpPr>
                    <p:nvPr/>
                  </p:nvSpPr>
                  <p:spPr bwMode="auto">
                    <a:xfrm>
                      <a:off x="3149" y="1812"/>
                      <a:ext cx="3" cy="829"/>
                    </a:xfrm>
                    <a:custGeom>
                      <a:avLst/>
                      <a:gdLst>
                        <a:gd name="T0" fmla="*/ 0 w 3"/>
                        <a:gd name="T1" fmla="*/ 829 h 829"/>
                        <a:gd name="T2" fmla="*/ 0 w 3"/>
                        <a:gd name="T3" fmla="*/ 4 h 829"/>
                        <a:gd name="T4" fmla="*/ 3 w 3"/>
                        <a:gd name="T5" fmla="*/ 0 h 829"/>
                        <a:gd name="T6" fmla="*/ 3 w 3"/>
                        <a:gd name="T7" fmla="*/ 823 h 829"/>
                        <a:gd name="T8" fmla="*/ 0 w 3"/>
                        <a:gd name="T9" fmla="*/ 829 h 829"/>
                      </a:gdLst>
                      <a:ahLst/>
                      <a:cxnLst>
                        <a:cxn ang="0">
                          <a:pos x="T0" y="T1"/>
                        </a:cxn>
                        <a:cxn ang="0">
                          <a:pos x="T2" y="T3"/>
                        </a:cxn>
                        <a:cxn ang="0">
                          <a:pos x="T4" y="T5"/>
                        </a:cxn>
                        <a:cxn ang="0">
                          <a:pos x="T6" y="T7"/>
                        </a:cxn>
                        <a:cxn ang="0">
                          <a:pos x="T8" y="T9"/>
                        </a:cxn>
                      </a:cxnLst>
                      <a:rect l="0" t="0" r="r" b="b"/>
                      <a:pathLst>
                        <a:path w="3" h="829">
                          <a:moveTo>
                            <a:pt x="0" y="829"/>
                          </a:moveTo>
                          <a:lnTo>
                            <a:pt x="0" y="4"/>
                          </a:lnTo>
                          <a:lnTo>
                            <a:pt x="3" y="0"/>
                          </a:lnTo>
                          <a:lnTo>
                            <a:pt x="3" y="823"/>
                          </a:lnTo>
                          <a:lnTo>
                            <a:pt x="0" y="829"/>
                          </a:lnTo>
                          <a:close/>
                        </a:path>
                      </a:pathLst>
                    </a:custGeom>
                    <a:solidFill>
                      <a:srgbClr val="BDB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64" name="Freeform 855"/>
                    <p:cNvSpPr>
                      <a:spLocks noChangeAspect="1"/>
                    </p:cNvSpPr>
                    <p:nvPr/>
                  </p:nvSpPr>
                  <p:spPr bwMode="auto">
                    <a:xfrm>
                      <a:off x="3150" y="1810"/>
                      <a:ext cx="3" cy="828"/>
                    </a:xfrm>
                    <a:custGeom>
                      <a:avLst/>
                      <a:gdLst>
                        <a:gd name="T0" fmla="*/ 0 w 3"/>
                        <a:gd name="T1" fmla="*/ 828 h 828"/>
                        <a:gd name="T2" fmla="*/ 0 w 3"/>
                        <a:gd name="T3" fmla="*/ 5 h 828"/>
                        <a:gd name="T4" fmla="*/ 3 w 3"/>
                        <a:gd name="T5" fmla="*/ 0 h 828"/>
                        <a:gd name="T6" fmla="*/ 3 w 3"/>
                        <a:gd name="T7" fmla="*/ 822 h 828"/>
                        <a:gd name="T8" fmla="*/ 0 w 3"/>
                        <a:gd name="T9" fmla="*/ 828 h 828"/>
                      </a:gdLst>
                      <a:ahLst/>
                      <a:cxnLst>
                        <a:cxn ang="0">
                          <a:pos x="T0" y="T1"/>
                        </a:cxn>
                        <a:cxn ang="0">
                          <a:pos x="T2" y="T3"/>
                        </a:cxn>
                        <a:cxn ang="0">
                          <a:pos x="T4" y="T5"/>
                        </a:cxn>
                        <a:cxn ang="0">
                          <a:pos x="T6" y="T7"/>
                        </a:cxn>
                        <a:cxn ang="0">
                          <a:pos x="T8" y="T9"/>
                        </a:cxn>
                      </a:cxnLst>
                      <a:rect l="0" t="0" r="r" b="b"/>
                      <a:pathLst>
                        <a:path w="3" h="828">
                          <a:moveTo>
                            <a:pt x="0" y="828"/>
                          </a:moveTo>
                          <a:lnTo>
                            <a:pt x="0" y="5"/>
                          </a:lnTo>
                          <a:lnTo>
                            <a:pt x="3" y="0"/>
                          </a:lnTo>
                          <a:lnTo>
                            <a:pt x="3" y="822"/>
                          </a:lnTo>
                          <a:lnTo>
                            <a:pt x="0" y="828"/>
                          </a:lnTo>
                          <a:close/>
                        </a:path>
                      </a:pathLst>
                    </a:custGeom>
                    <a:solidFill>
                      <a:srgbClr val="BCBC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65" name="Freeform 856"/>
                    <p:cNvSpPr>
                      <a:spLocks noChangeAspect="1"/>
                    </p:cNvSpPr>
                    <p:nvPr/>
                  </p:nvSpPr>
                  <p:spPr bwMode="auto">
                    <a:xfrm>
                      <a:off x="3152" y="1807"/>
                      <a:ext cx="3" cy="828"/>
                    </a:xfrm>
                    <a:custGeom>
                      <a:avLst/>
                      <a:gdLst>
                        <a:gd name="T0" fmla="*/ 0 w 3"/>
                        <a:gd name="T1" fmla="*/ 828 h 828"/>
                        <a:gd name="T2" fmla="*/ 0 w 3"/>
                        <a:gd name="T3" fmla="*/ 5 h 828"/>
                        <a:gd name="T4" fmla="*/ 3 w 3"/>
                        <a:gd name="T5" fmla="*/ 0 h 828"/>
                        <a:gd name="T6" fmla="*/ 3 w 3"/>
                        <a:gd name="T7" fmla="*/ 821 h 828"/>
                        <a:gd name="T8" fmla="*/ 0 w 3"/>
                        <a:gd name="T9" fmla="*/ 828 h 828"/>
                      </a:gdLst>
                      <a:ahLst/>
                      <a:cxnLst>
                        <a:cxn ang="0">
                          <a:pos x="T0" y="T1"/>
                        </a:cxn>
                        <a:cxn ang="0">
                          <a:pos x="T2" y="T3"/>
                        </a:cxn>
                        <a:cxn ang="0">
                          <a:pos x="T4" y="T5"/>
                        </a:cxn>
                        <a:cxn ang="0">
                          <a:pos x="T6" y="T7"/>
                        </a:cxn>
                        <a:cxn ang="0">
                          <a:pos x="T8" y="T9"/>
                        </a:cxn>
                      </a:cxnLst>
                      <a:rect l="0" t="0" r="r" b="b"/>
                      <a:pathLst>
                        <a:path w="3" h="828">
                          <a:moveTo>
                            <a:pt x="0" y="828"/>
                          </a:moveTo>
                          <a:lnTo>
                            <a:pt x="0" y="5"/>
                          </a:lnTo>
                          <a:lnTo>
                            <a:pt x="3" y="0"/>
                          </a:lnTo>
                          <a:lnTo>
                            <a:pt x="3" y="821"/>
                          </a:lnTo>
                          <a:lnTo>
                            <a:pt x="0" y="828"/>
                          </a:lnTo>
                          <a:close/>
                        </a:path>
                      </a:pathLst>
                    </a:custGeom>
                    <a:solidFill>
                      <a:srgbClr val="BCBC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66" name="Freeform 857"/>
                    <p:cNvSpPr>
                      <a:spLocks noChangeAspect="1"/>
                    </p:cNvSpPr>
                    <p:nvPr/>
                  </p:nvSpPr>
                  <p:spPr bwMode="auto">
                    <a:xfrm>
                      <a:off x="3153" y="1806"/>
                      <a:ext cx="3" cy="826"/>
                    </a:xfrm>
                    <a:custGeom>
                      <a:avLst/>
                      <a:gdLst>
                        <a:gd name="T0" fmla="*/ 0 w 3"/>
                        <a:gd name="T1" fmla="*/ 826 h 826"/>
                        <a:gd name="T2" fmla="*/ 0 w 3"/>
                        <a:gd name="T3" fmla="*/ 4 h 826"/>
                        <a:gd name="T4" fmla="*/ 3 w 3"/>
                        <a:gd name="T5" fmla="*/ 0 h 826"/>
                        <a:gd name="T6" fmla="*/ 3 w 3"/>
                        <a:gd name="T7" fmla="*/ 819 h 826"/>
                        <a:gd name="T8" fmla="*/ 0 w 3"/>
                        <a:gd name="T9" fmla="*/ 826 h 826"/>
                      </a:gdLst>
                      <a:ahLst/>
                      <a:cxnLst>
                        <a:cxn ang="0">
                          <a:pos x="T0" y="T1"/>
                        </a:cxn>
                        <a:cxn ang="0">
                          <a:pos x="T2" y="T3"/>
                        </a:cxn>
                        <a:cxn ang="0">
                          <a:pos x="T4" y="T5"/>
                        </a:cxn>
                        <a:cxn ang="0">
                          <a:pos x="T6" y="T7"/>
                        </a:cxn>
                        <a:cxn ang="0">
                          <a:pos x="T8" y="T9"/>
                        </a:cxn>
                      </a:cxnLst>
                      <a:rect l="0" t="0" r="r" b="b"/>
                      <a:pathLst>
                        <a:path w="3" h="826">
                          <a:moveTo>
                            <a:pt x="0" y="826"/>
                          </a:moveTo>
                          <a:lnTo>
                            <a:pt x="0" y="4"/>
                          </a:lnTo>
                          <a:lnTo>
                            <a:pt x="3" y="0"/>
                          </a:lnTo>
                          <a:lnTo>
                            <a:pt x="3" y="819"/>
                          </a:lnTo>
                          <a:lnTo>
                            <a:pt x="0" y="826"/>
                          </a:lnTo>
                          <a:close/>
                        </a:path>
                      </a:pathLst>
                    </a:custGeom>
                    <a:solidFill>
                      <a:srgbClr val="BBB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67" name="Freeform 858"/>
                    <p:cNvSpPr>
                      <a:spLocks noChangeAspect="1"/>
                    </p:cNvSpPr>
                    <p:nvPr/>
                  </p:nvSpPr>
                  <p:spPr bwMode="auto">
                    <a:xfrm>
                      <a:off x="3155" y="1803"/>
                      <a:ext cx="2" cy="825"/>
                    </a:xfrm>
                    <a:custGeom>
                      <a:avLst/>
                      <a:gdLst>
                        <a:gd name="T0" fmla="*/ 0 w 2"/>
                        <a:gd name="T1" fmla="*/ 825 h 825"/>
                        <a:gd name="T2" fmla="*/ 0 w 2"/>
                        <a:gd name="T3" fmla="*/ 4 h 825"/>
                        <a:gd name="T4" fmla="*/ 2 w 2"/>
                        <a:gd name="T5" fmla="*/ 0 h 825"/>
                        <a:gd name="T6" fmla="*/ 2 w 2"/>
                        <a:gd name="T7" fmla="*/ 819 h 825"/>
                        <a:gd name="T8" fmla="*/ 0 w 2"/>
                        <a:gd name="T9" fmla="*/ 825 h 825"/>
                      </a:gdLst>
                      <a:ahLst/>
                      <a:cxnLst>
                        <a:cxn ang="0">
                          <a:pos x="T0" y="T1"/>
                        </a:cxn>
                        <a:cxn ang="0">
                          <a:pos x="T2" y="T3"/>
                        </a:cxn>
                        <a:cxn ang="0">
                          <a:pos x="T4" y="T5"/>
                        </a:cxn>
                        <a:cxn ang="0">
                          <a:pos x="T6" y="T7"/>
                        </a:cxn>
                        <a:cxn ang="0">
                          <a:pos x="T8" y="T9"/>
                        </a:cxn>
                      </a:cxnLst>
                      <a:rect l="0" t="0" r="r" b="b"/>
                      <a:pathLst>
                        <a:path w="2" h="825">
                          <a:moveTo>
                            <a:pt x="0" y="825"/>
                          </a:moveTo>
                          <a:lnTo>
                            <a:pt x="0" y="4"/>
                          </a:lnTo>
                          <a:lnTo>
                            <a:pt x="2" y="0"/>
                          </a:lnTo>
                          <a:lnTo>
                            <a:pt x="2" y="819"/>
                          </a:lnTo>
                          <a:lnTo>
                            <a:pt x="0" y="825"/>
                          </a:lnTo>
                          <a:close/>
                        </a:path>
                      </a:pathLst>
                    </a:custGeom>
                    <a:solidFill>
                      <a:srgbClr val="BBB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68" name="Freeform 859"/>
                    <p:cNvSpPr>
                      <a:spLocks noChangeAspect="1"/>
                    </p:cNvSpPr>
                    <p:nvPr/>
                  </p:nvSpPr>
                  <p:spPr bwMode="auto">
                    <a:xfrm>
                      <a:off x="3156" y="1802"/>
                      <a:ext cx="3" cy="823"/>
                    </a:xfrm>
                    <a:custGeom>
                      <a:avLst/>
                      <a:gdLst>
                        <a:gd name="T0" fmla="*/ 0 w 3"/>
                        <a:gd name="T1" fmla="*/ 823 h 823"/>
                        <a:gd name="T2" fmla="*/ 0 w 3"/>
                        <a:gd name="T3" fmla="*/ 4 h 823"/>
                        <a:gd name="T4" fmla="*/ 3 w 3"/>
                        <a:gd name="T5" fmla="*/ 0 h 823"/>
                        <a:gd name="T6" fmla="*/ 3 w 3"/>
                        <a:gd name="T7" fmla="*/ 817 h 823"/>
                        <a:gd name="T8" fmla="*/ 0 w 3"/>
                        <a:gd name="T9" fmla="*/ 823 h 823"/>
                      </a:gdLst>
                      <a:ahLst/>
                      <a:cxnLst>
                        <a:cxn ang="0">
                          <a:pos x="T0" y="T1"/>
                        </a:cxn>
                        <a:cxn ang="0">
                          <a:pos x="T2" y="T3"/>
                        </a:cxn>
                        <a:cxn ang="0">
                          <a:pos x="T4" y="T5"/>
                        </a:cxn>
                        <a:cxn ang="0">
                          <a:pos x="T6" y="T7"/>
                        </a:cxn>
                        <a:cxn ang="0">
                          <a:pos x="T8" y="T9"/>
                        </a:cxn>
                      </a:cxnLst>
                      <a:rect l="0" t="0" r="r" b="b"/>
                      <a:pathLst>
                        <a:path w="3" h="823">
                          <a:moveTo>
                            <a:pt x="0" y="823"/>
                          </a:moveTo>
                          <a:lnTo>
                            <a:pt x="0" y="4"/>
                          </a:lnTo>
                          <a:lnTo>
                            <a:pt x="3" y="0"/>
                          </a:lnTo>
                          <a:lnTo>
                            <a:pt x="3" y="817"/>
                          </a:lnTo>
                          <a:lnTo>
                            <a:pt x="0" y="823"/>
                          </a:lnTo>
                          <a:close/>
                        </a:path>
                      </a:pathLst>
                    </a:custGeom>
                    <a:solidFill>
                      <a:srgbClr val="BABA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69" name="Freeform 860"/>
                    <p:cNvSpPr>
                      <a:spLocks noChangeAspect="1"/>
                    </p:cNvSpPr>
                    <p:nvPr/>
                  </p:nvSpPr>
                  <p:spPr bwMode="auto">
                    <a:xfrm>
                      <a:off x="3157" y="1799"/>
                      <a:ext cx="3" cy="823"/>
                    </a:xfrm>
                    <a:custGeom>
                      <a:avLst/>
                      <a:gdLst>
                        <a:gd name="T0" fmla="*/ 0 w 3"/>
                        <a:gd name="T1" fmla="*/ 823 h 823"/>
                        <a:gd name="T2" fmla="*/ 0 w 3"/>
                        <a:gd name="T3" fmla="*/ 4 h 823"/>
                        <a:gd name="T4" fmla="*/ 3 w 3"/>
                        <a:gd name="T5" fmla="*/ 0 h 823"/>
                        <a:gd name="T6" fmla="*/ 3 w 3"/>
                        <a:gd name="T7" fmla="*/ 818 h 823"/>
                        <a:gd name="T8" fmla="*/ 0 w 3"/>
                        <a:gd name="T9" fmla="*/ 823 h 823"/>
                      </a:gdLst>
                      <a:ahLst/>
                      <a:cxnLst>
                        <a:cxn ang="0">
                          <a:pos x="T0" y="T1"/>
                        </a:cxn>
                        <a:cxn ang="0">
                          <a:pos x="T2" y="T3"/>
                        </a:cxn>
                        <a:cxn ang="0">
                          <a:pos x="T4" y="T5"/>
                        </a:cxn>
                        <a:cxn ang="0">
                          <a:pos x="T6" y="T7"/>
                        </a:cxn>
                        <a:cxn ang="0">
                          <a:pos x="T8" y="T9"/>
                        </a:cxn>
                      </a:cxnLst>
                      <a:rect l="0" t="0" r="r" b="b"/>
                      <a:pathLst>
                        <a:path w="3" h="823">
                          <a:moveTo>
                            <a:pt x="0" y="823"/>
                          </a:moveTo>
                          <a:lnTo>
                            <a:pt x="0" y="4"/>
                          </a:lnTo>
                          <a:lnTo>
                            <a:pt x="3" y="0"/>
                          </a:lnTo>
                          <a:lnTo>
                            <a:pt x="3" y="818"/>
                          </a:lnTo>
                          <a:lnTo>
                            <a:pt x="0" y="823"/>
                          </a:lnTo>
                          <a:close/>
                        </a:path>
                      </a:pathLst>
                    </a:custGeom>
                    <a:solidFill>
                      <a:srgbClr val="BABA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70" name="Freeform 861"/>
                    <p:cNvSpPr>
                      <a:spLocks noChangeAspect="1"/>
                    </p:cNvSpPr>
                    <p:nvPr/>
                  </p:nvSpPr>
                  <p:spPr bwMode="auto">
                    <a:xfrm>
                      <a:off x="3159" y="1797"/>
                      <a:ext cx="3" cy="822"/>
                    </a:xfrm>
                    <a:custGeom>
                      <a:avLst/>
                      <a:gdLst>
                        <a:gd name="T0" fmla="*/ 0 w 3"/>
                        <a:gd name="T1" fmla="*/ 822 h 822"/>
                        <a:gd name="T2" fmla="*/ 0 w 3"/>
                        <a:gd name="T3" fmla="*/ 5 h 822"/>
                        <a:gd name="T4" fmla="*/ 3 w 3"/>
                        <a:gd name="T5" fmla="*/ 0 h 822"/>
                        <a:gd name="T6" fmla="*/ 3 w 3"/>
                        <a:gd name="T7" fmla="*/ 817 h 822"/>
                        <a:gd name="T8" fmla="*/ 0 w 3"/>
                        <a:gd name="T9" fmla="*/ 822 h 822"/>
                      </a:gdLst>
                      <a:ahLst/>
                      <a:cxnLst>
                        <a:cxn ang="0">
                          <a:pos x="T0" y="T1"/>
                        </a:cxn>
                        <a:cxn ang="0">
                          <a:pos x="T2" y="T3"/>
                        </a:cxn>
                        <a:cxn ang="0">
                          <a:pos x="T4" y="T5"/>
                        </a:cxn>
                        <a:cxn ang="0">
                          <a:pos x="T6" y="T7"/>
                        </a:cxn>
                        <a:cxn ang="0">
                          <a:pos x="T8" y="T9"/>
                        </a:cxn>
                      </a:cxnLst>
                      <a:rect l="0" t="0" r="r" b="b"/>
                      <a:pathLst>
                        <a:path w="3" h="822">
                          <a:moveTo>
                            <a:pt x="0" y="822"/>
                          </a:moveTo>
                          <a:lnTo>
                            <a:pt x="0" y="5"/>
                          </a:lnTo>
                          <a:lnTo>
                            <a:pt x="3" y="0"/>
                          </a:lnTo>
                          <a:lnTo>
                            <a:pt x="3" y="817"/>
                          </a:lnTo>
                          <a:lnTo>
                            <a:pt x="0" y="822"/>
                          </a:lnTo>
                          <a:close/>
                        </a:path>
                      </a:pathLst>
                    </a:custGeom>
                    <a:solidFill>
                      <a:srgbClr val="B9B9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71" name="Freeform 862"/>
                    <p:cNvSpPr>
                      <a:spLocks noChangeAspect="1"/>
                    </p:cNvSpPr>
                    <p:nvPr/>
                  </p:nvSpPr>
                  <p:spPr bwMode="auto">
                    <a:xfrm>
                      <a:off x="3160" y="1794"/>
                      <a:ext cx="3" cy="823"/>
                    </a:xfrm>
                    <a:custGeom>
                      <a:avLst/>
                      <a:gdLst>
                        <a:gd name="T0" fmla="*/ 0 w 3"/>
                        <a:gd name="T1" fmla="*/ 823 h 823"/>
                        <a:gd name="T2" fmla="*/ 0 w 3"/>
                        <a:gd name="T3" fmla="*/ 5 h 823"/>
                        <a:gd name="T4" fmla="*/ 3 w 3"/>
                        <a:gd name="T5" fmla="*/ 0 h 823"/>
                        <a:gd name="T6" fmla="*/ 3 w 3"/>
                        <a:gd name="T7" fmla="*/ 815 h 823"/>
                        <a:gd name="T8" fmla="*/ 0 w 3"/>
                        <a:gd name="T9" fmla="*/ 823 h 823"/>
                      </a:gdLst>
                      <a:ahLst/>
                      <a:cxnLst>
                        <a:cxn ang="0">
                          <a:pos x="T0" y="T1"/>
                        </a:cxn>
                        <a:cxn ang="0">
                          <a:pos x="T2" y="T3"/>
                        </a:cxn>
                        <a:cxn ang="0">
                          <a:pos x="T4" y="T5"/>
                        </a:cxn>
                        <a:cxn ang="0">
                          <a:pos x="T6" y="T7"/>
                        </a:cxn>
                        <a:cxn ang="0">
                          <a:pos x="T8" y="T9"/>
                        </a:cxn>
                      </a:cxnLst>
                      <a:rect l="0" t="0" r="r" b="b"/>
                      <a:pathLst>
                        <a:path w="3" h="823">
                          <a:moveTo>
                            <a:pt x="0" y="823"/>
                          </a:moveTo>
                          <a:lnTo>
                            <a:pt x="0" y="5"/>
                          </a:lnTo>
                          <a:lnTo>
                            <a:pt x="3" y="0"/>
                          </a:lnTo>
                          <a:lnTo>
                            <a:pt x="3" y="815"/>
                          </a:lnTo>
                          <a:lnTo>
                            <a:pt x="0" y="823"/>
                          </a:lnTo>
                          <a:close/>
                        </a:path>
                      </a:pathLst>
                    </a:custGeom>
                    <a:solidFill>
                      <a:srgbClr val="B9B9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72" name="Freeform 863"/>
                    <p:cNvSpPr>
                      <a:spLocks noChangeAspect="1"/>
                    </p:cNvSpPr>
                    <p:nvPr/>
                  </p:nvSpPr>
                  <p:spPr bwMode="auto">
                    <a:xfrm>
                      <a:off x="3162" y="1793"/>
                      <a:ext cx="3" cy="821"/>
                    </a:xfrm>
                    <a:custGeom>
                      <a:avLst/>
                      <a:gdLst>
                        <a:gd name="T0" fmla="*/ 0 w 3"/>
                        <a:gd name="T1" fmla="*/ 821 h 821"/>
                        <a:gd name="T2" fmla="*/ 0 w 3"/>
                        <a:gd name="T3" fmla="*/ 4 h 821"/>
                        <a:gd name="T4" fmla="*/ 3 w 3"/>
                        <a:gd name="T5" fmla="*/ 0 h 821"/>
                        <a:gd name="T6" fmla="*/ 3 w 3"/>
                        <a:gd name="T7" fmla="*/ 813 h 821"/>
                        <a:gd name="T8" fmla="*/ 0 w 3"/>
                        <a:gd name="T9" fmla="*/ 821 h 821"/>
                      </a:gdLst>
                      <a:ahLst/>
                      <a:cxnLst>
                        <a:cxn ang="0">
                          <a:pos x="T0" y="T1"/>
                        </a:cxn>
                        <a:cxn ang="0">
                          <a:pos x="T2" y="T3"/>
                        </a:cxn>
                        <a:cxn ang="0">
                          <a:pos x="T4" y="T5"/>
                        </a:cxn>
                        <a:cxn ang="0">
                          <a:pos x="T6" y="T7"/>
                        </a:cxn>
                        <a:cxn ang="0">
                          <a:pos x="T8" y="T9"/>
                        </a:cxn>
                      </a:cxnLst>
                      <a:rect l="0" t="0" r="r" b="b"/>
                      <a:pathLst>
                        <a:path w="3" h="821">
                          <a:moveTo>
                            <a:pt x="0" y="821"/>
                          </a:moveTo>
                          <a:lnTo>
                            <a:pt x="0" y="4"/>
                          </a:lnTo>
                          <a:lnTo>
                            <a:pt x="3" y="0"/>
                          </a:lnTo>
                          <a:lnTo>
                            <a:pt x="3" y="813"/>
                          </a:lnTo>
                          <a:lnTo>
                            <a:pt x="0" y="821"/>
                          </a:lnTo>
                          <a:close/>
                        </a:path>
                      </a:pathLst>
                    </a:custGeom>
                    <a:solidFill>
                      <a:srgbClr val="B8B8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73" name="Freeform 864"/>
                    <p:cNvSpPr>
                      <a:spLocks noChangeAspect="1"/>
                    </p:cNvSpPr>
                    <p:nvPr/>
                  </p:nvSpPr>
                  <p:spPr bwMode="auto">
                    <a:xfrm>
                      <a:off x="3163" y="1790"/>
                      <a:ext cx="3" cy="819"/>
                    </a:xfrm>
                    <a:custGeom>
                      <a:avLst/>
                      <a:gdLst>
                        <a:gd name="T0" fmla="*/ 0 w 3"/>
                        <a:gd name="T1" fmla="*/ 819 h 819"/>
                        <a:gd name="T2" fmla="*/ 0 w 3"/>
                        <a:gd name="T3" fmla="*/ 4 h 819"/>
                        <a:gd name="T4" fmla="*/ 3 w 3"/>
                        <a:gd name="T5" fmla="*/ 0 h 819"/>
                        <a:gd name="T6" fmla="*/ 3 w 3"/>
                        <a:gd name="T7" fmla="*/ 814 h 819"/>
                        <a:gd name="T8" fmla="*/ 0 w 3"/>
                        <a:gd name="T9" fmla="*/ 819 h 819"/>
                      </a:gdLst>
                      <a:ahLst/>
                      <a:cxnLst>
                        <a:cxn ang="0">
                          <a:pos x="T0" y="T1"/>
                        </a:cxn>
                        <a:cxn ang="0">
                          <a:pos x="T2" y="T3"/>
                        </a:cxn>
                        <a:cxn ang="0">
                          <a:pos x="T4" y="T5"/>
                        </a:cxn>
                        <a:cxn ang="0">
                          <a:pos x="T6" y="T7"/>
                        </a:cxn>
                        <a:cxn ang="0">
                          <a:pos x="T8" y="T9"/>
                        </a:cxn>
                      </a:cxnLst>
                      <a:rect l="0" t="0" r="r" b="b"/>
                      <a:pathLst>
                        <a:path w="3" h="819">
                          <a:moveTo>
                            <a:pt x="0" y="819"/>
                          </a:moveTo>
                          <a:lnTo>
                            <a:pt x="0" y="4"/>
                          </a:lnTo>
                          <a:lnTo>
                            <a:pt x="3" y="0"/>
                          </a:lnTo>
                          <a:lnTo>
                            <a:pt x="3" y="814"/>
                          </a:lnTo>
                          <a:lnTo>
                            <a:pt x="0" y="819"/>
                          </a:lnTo>
                          <a:close/>
                        </a:path>
                      </a:pathLst>
                    </a:custGeom>
                    <a:solidFill>
                      <a:srgbClr val="B8B8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74" name="Freeform 865"/>
                    <p:cNvSpPr>
                      <a:spLocks noChangeAspect="1"/>
                    </p:cNvSpPr>
                    <p:nvPr/>
                  </p:nvSpPr>
                  <p:spPr bwMode="auto">
                    <a:xfrm>
                      <a:off x="3165" y="1787"/>
                      <a:ext cx="2" cy="819"/>
                    </a:xfrm>
                    <a:custGeom>
                      <a:avLst/>
                      <a:gdLst>
                        <a:gd name="T0" fmla="*/ 0 w 2"/>
                        <a:gd name="T1" fmla="*/ 819 h 819"/>
                        <a:gd name="T2" fmla="*/ 0 w 2"/>
                        <a:gd name="T3" fmla="*/ 6 h 819"/>
                        <a:gd name="T4" fmla="*/ 2 w 2"/>
                        <a:gd name="T5" fmla="*/ 0 h 819"/>
                        <a:gd name="T6" fmla="*/ 2 w 2"/>
                        <a:gd name="T7" fmla="*/ 814 h 819"/>
                        <a:gd name="T8" fmla="*/ 0 w 2"/>
                        <a:gd name="T9" fmla="*/ 819 h 819"/>
                      </a:gdLst>
                      <a:ahLst/>
                      <a:cxnLst>
                        <a:cxn ang="0">
                          <a:pos x="T0" y="T1"/>
                        </a:cxn>
                        <a:cxn ang="0">
                          <a:pos x="T2" y="T3"/>
                        </a:cxn>
                        <a:cxn ang="0">
                          <a:pos x="T4" y="T5"/>
                        </a:cxn>
                        <a:cxn ang="0">
                          <a:pos x="T6" y="T7"/>
                        </a:cxn>
                        <a:cxn ang="0">
                          <a:pos x="T8" y="T9"/>
                        </a:cxn>
                      </a:cxnLst>
                      <a:rect l="0" t="0" r="r" b="b"/>
                      <a:pathLst>
                        <a:path w="2" h="819">
                          <a:moveTo>
                            <a:pt x="0" y="819"/>
                          </a:moveTo>
                          <a:lnTo>
                            <a:pt x="0" y="6"/>
                          </a:lnTo>
                          <a:lnTo>
                            <a:pt x="2" y="0"/>
                          </a:lnTo>
                          <a:lnTo>
                            <a:pt x="2" y="814"/>
                          </a:lnTo>
                          <a:lnTo>
                            <a:pt x="0" y="819"/>
                          </a:lnTo>
                          <a:close/>
                        </a:path>
                      </a:pathLst>
                    </a:custGeom>
                    <a:solidFill>
                      <a:srgbClr val="B7B7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75" name="Freeform 866"/>
                    <p:cNvSpPr>
                      <a:spLocks noChangeAspect="1"/>
                    </p:cNvSpPr>
                    <p:nvPr/>
                  </p:nvSpPr>
                  <p:spPr bwMode="auto">
                    <a:xfrm>
                      <a:off x="3166" y="1786"/>
                      <a:ext cx="3" cy="818"/>
                    </a:xfrm>
                    <a:custGeom>
                      <a:avLst/>
                      <a:gdLst>
                        <a:gd name="T0" fmla="*/ 0 w 3"/>
                        <a:gd name="T1" fmla="*/ 818 h 818"/>
                        <a:gd name="T2" fmla="*/ 0 w 3"/>
                        <a:gd name="T3" fmla="*/ 4 h 818"/>
                        <a:gd name="T4" fmla="*/ 3 w 3"/>
                        <a:gd name="T5" fmla="*/ 0 h 818"/>
                        <a:gd name="T6" fmla="*/ 3 w 3"/>
                        <a:gd name="T7" fmla="*/ 812 h 818"/>
                        <a:gd name="T8" fmla="*/ 0 w 3"/>
                        <a:gd name="T9" fmla="*/ 818 h 818"/>
                      </a:gdLst>
                      <a:ahLst/>
                      <a:cxnLst>
                        <a:cxn ang="0">
                          <a:pos x="T0" y="T1"/>
                        </a:cxn>
                        <a:cxn ang="0">
                          <a:pos x="T2" y="T3"/>
                        </a:cxn>
                        <a:cxn ang="0">
                          <a:pos x="T4" y="T5"/>
                        </a:cxn>
                        <a:cxn ang="0">
                          <a:pos x="T6" y="T7"/>
                        </a:cxn>
                        <a:cxn ang="0">
                          <a:pos x="T8" y="T9"/>
                        </a:cxn>
                      </a:cxnLst>
                      <a:rect l="0" t="0" r="r" b="b"/>
                      <a:pathLst>
                        <a:path w="3" h="818">
                          <a:moveTo>
                            <a:pt x="0" y="818"/>
                          </a:moveTo>
                          <a:lnTo>
                            <a:pt x="0" y="4"/>
                          </a:lnTo>
                          <a:lnTo>
                            <a:pt x="3" y="0"/>
                          </a:lnTo>
                          <a:lnTo>
                            <a:pt x="3" y="812"/>
                          </a:lnTo>
                          <a:lnTo>
                            <a:pt x="0" y="818"/>
                          </a:lnTo>
                          <a:close/>
                        </a:path>
                      </a:pathLst>
                    </a:custGeom>
                    <a:solidFill>
                      <a:srgbClr val="B7B7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76" name="Freeform 867"/>
                    <p:cNvSpPr>
                      <a:spLocks noChangeAspect="1"/>
                    </p:cNvSpPr>
                    <p:nvPr/>
                  </p:nvSpPr>
                  <p:spPr bwMode="auto">
                    <a:xfrm>
                      <a:off x="3167" y="1783"/>
                      <a:ext cx="3" cy="818"/>
                    </a:xfrm>
                    <a:custGeom>
                      <a:avLst/>
                      <a:gdLst>
                        <a:gd name="T0" fmla="*/ 0 w 3"/>
                        <a:gd name="T1" fmla="*/ 818 h 818"/>
                        <a:gd name="T2" fmla="*/ 0 w 3"/>
                        <a:gd name="T3" fmla="*/ 4 h 818"/>
                        <a:gd name="T4" fmla="*/ 3 w 3"/>
                        <a:gd name="T5" fmla="*/ 0 h 818"/>
                        <a:gd name="T6" fmla="*/ 3 w 3"/>
                        <a:gd name="T7" fmla="*/ 812 h 818"/>
                        <a:gd name="T8" fmla="*/ 0 w 3"/>
                        <a:gd name="T9" fmla="*/ 818 h 818"/>
                      </a:gdLst>
                      <a:ahLst/>
                      <a:cxnLst>
                        <a:cxn ang="0">
                          <a:pos x="T0" y="T1"/>
                        </a:cxn>
                        <a:cxn ang="0">
                          <a:pos x="T2" y="T3"/>
                        </a:cxn>
                        <a:cxn ang="0">
                          <a:pos x="T4" y="T5"/>
                        </a:cxn>
                        <a:cxn ang="0">
                          <a:pos x="T6" y="T7"/>
                        </a:cxn>
                        <a:cxn ang="0">
                          <a:pos x="T8" y="T9"/>
                        </a:cxn>
                      </a:cxnLst>
                      <a:rect l="0" t="0" r="r" b="b"/>
                      <a:pathLst>
                        <a:path w="3" h="818">
                          <a:moveTo>
                            <a:pt x="0" y="818"/>
                          </a:moveTo>
                          <a:lnTo>
                            <a:pt x="0" y="4"/>
                          </a:lnTo>
                          <a:lnTo>
                            <a:pt x="3" y="0"/>
                          </a:lnTo>
                          <a:lnTo>
                            <a:pt x="3" y="812"/>
                          </a:lnTo>
                          <a:lnTo>
                            <a:pt x="0" y="818"/>
                          </a:lnTo>
                          <a:close/>
                        </a:path>
                      </a:pathLst>
                    </a:custGeom>
                    <a:solidFill>
                      <a:srgbClr val="B6B6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77" name="Freeform 868"/>
                    <p:cNvSpPr>
                      <a:spLocks noChangeAspect="1"/>
                    </p:cNvSpPr>
                    <p:nvPr/>
                  </p:nvSpPr>
                  <p:spPr bwMode="auto">
                    <a:xfrm>
                      <a:off x="3169" y="1781"/>
                      <a:ext cx="3" cy="817"/>
                    </a:xfrm>
                    <a:custGeom>
                      <a:avLst/>
                      <a:gdLst>
                        <a:gd name="T0" fmla="*/ 0 w 3"/>
                        <a:gd name="T1" fmla="*/ 817 h 817"/>
                        <a:gd name="T2" fmla="*/ 0 w 3"/>
                        <a:gd name="T3" fmla="*/ 5 h 817"/>
                        <a:gd name="T4" fmla="*/ 3 w 3"/>
                        <a:gd name="T5" fmla="*/ 0 h 817"/>
                        <a:gd name="T6" fmla="*/ 3 w 3"/>
                        <a:gd name="T7" fmla="*/ 811 h 817"/>
                        <a:gd name="T8" fmla="*/ 0 w 3"/>
                        <a:gd name="T9" fmla="*/ 817 h 817"/>
                      </a:gdLst>
                      <a:ahLst/>
                      <a:cxnLst>
                        <a:cxn ang="0">
                          <a:pos x="T0" y="T1"/>
                        </a:cxn>
                        <a:cxn ang="0">
                          <a:pos x="T2" y="T3"/>
                        </a:cxn>
                        <a:cxn ang="0">
                          <a:pos x="T4" y="T5"/>
                        </a:cxn>
                        <a:cxn ang="0">
                          <a:pos x="T6" y="T7"/>
                        </a:cxn>
                        <a:cxn ang="0">
                          <a:pos x="T8" y="T9"/>
                        </a:cxn>
                      </a:cxnLst>
                      <a:rect l="0" t="0" r="r" b="b"/>
                      <a:pathLst>
                        <a:path w="3" h="817">
                          <a:moveTo>
                            <a:pt x="0" y="817"/>
                          </a:moveTo>
                          <a:lnTo>
                            <a:pt x="0" y="5"/>
                          </a:lnTo>
                          <a:lnTo>
                            <a:pt x="3" y="0"/>
                          </a:lnTo>
                          <a:lnTo>
                            <a:pt x="3" y="811"/>
                          </a:lnTo>
                          <a:lnTo>
                            <a:pt x="0" y="817"/>
                          </a:lnTo>
                          <a:close/>
                        </a:path>
                      </a:pathLst>
                    </a:custGeom>
                    <a:solidFill>
                      <a:srgbClr val="B6B6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78" name="Freeform 869"/>
                    <p:cNvSpPr>
                      <a:spLocks noChangeAspect="1"/>
                    </p:cNvSpPr>
                    <p:nvPr/>
                  </p:nvSpPr>
                  <p:spPr bwMode="auto">
                    <a:xfrm>
                      <a:off x="3170" y="1779"/>
                      <a:ext cx="3" cy="816"/>
                    </a:xfrm>
                    <a:custGeom>
                      <a:avLst/>
                      <a:gdLst>
                        <a:gd name="T0" fmla="*/ 0 w 3"/>
                        <a:gd name="T1" fmla="*/ 816 h 816"/>
                        <a:gd name="T2" fmla="*/ 0 w 3"/>
                        <a:gd name="T3" fmla="*/ 4 h 816"/>
                        <a:gd name="T4" fmla="*/ 3 w 3"/>
                        <a:gd name="T5" fmla="*/ 0 h 816"/>
                        <a:gd name="T6" fmla="*/ 3 w 3"/>
                        <a:gd name="T7" fmla="*/ 809 h 816"/>
                        <a:gd name="T8" fmla="*/ 0 w 3"/>
                        <a:gd name="T9" fmla="*/ 816 h 816"/>
                      </a:gdLst>
                      <a:ahLst/>
                      <a:cxnLst>
                        <a:cxn ang="0">
                          <a:pos x="T0" y="T1"/>
                        </a:cxn>
                        <a:cxn ang="0">
                          <a:pos x="T2" y="T3"/>
                        </a:cxn>
                        <a:cxn ang="0">
                          <a:pos x="T4" y="T5"/>
                        </a:cxn>
                        <a:cxn ang="0">
                          <a:pos x="T6" y="T7"/>
                        </a:cxn>
                        <a:cxn ang="0">
                          <a:pos x="T8" y="T9"/>
                        </a:cxn>
                      </a:cxnLst>
                      <a:rect l="0" t="0" r="r" b="b"/>
                      <a:pathLst>
                        <a:path w="3" h="816">
                          <a:moveTo>
                            <a:pt x="0" y="816"/>
                          </a:moveTo>
                          <a:lnTo>
                            <a:pt x="0" y="4"/>
                          </a:lnTo>
                          <a:lnTo>
                            <a:pt x="3" y="0"/>
                          </a:lnTo>
                          <a:lnTo>
                            <a:pt x="3" y="809"/>
                          </a:lnTo>
                          <a:lnTo>
                            <a:pt x="0" y="816"/>
                          </a:lnTo>
                          <a:close/>
                        </a:path>
                      </a:pathLst>
                    </a:custGeom>
                    <a:solidFill>
                      <a:srgbClr val="B5B5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79" name="Freeform 870"/>
                    <p:cNvSpPr>
                      <a:spLocks noChangeAspect="1"/>
                    </p:cNvSpPr>
                    <p:nvPr/>
                  </p:nvSpPr>
                  <p:spPr bwMode="auto">
                    <a:xfrm>
                      <a:off x="3172" y="1777"/>
                      <a:ext cx="3" cy="815"/>
                    </a:xfrm>
                    <a:custGeom>
                      <a:avLst/>
                      <a:gdLst>
                        <a:gd name="T0" fmla="*/ 0 w 3"/>
                        <a:gd name="T1" fmla="*/ 815 h 815"/>
                        <a:gd name="T2" fmla="*/ 0 w 3"/>
                        <a:gd name="T3" fmla="*/ 4 h 815"/>
                        <a:gd name="T4" fmla="*/ 3 w 3"/>
                        <a:gd name="T5" fmla="*/ 0 h 815"/>
                        <a:gd name="T6" fmla="*/ 3 w 3"/>
                        <a:gd name="T7" fmla="*/ 808 h 815"/>
                        <a:gd name="T8" fmla="*/ 0 w 3"/>
                        <a:gd name="T9" fmla="*/ 815 h 815"/>
                      </a:gdLst>
                      <a:ahLst/>
                      <a:cxnLst>
                        <a:cxn ang="0">
                          <a:pos x="T0" y="T1"/>
                        </a:cxn>
                        <a:cxn ang="0">
                          <a:pos x="T2" y="T3"/>
                        </a:cxn>
                        <a:cxn ang="0">
                          <a:pos x="T4" y="T5"/>
                        </a:cxn>
                        <a:cxn ang="0">
                          <a:pos x="T6" y="T7"/>
                        </a:cxn>
                        <a:cxn ang="0">
                          <a:pos x="T8" y="T9"/>
                        </a:cxn>
                      </a:cxnLst>
                      <a:rect l="0" t="0" r="r" b="b"/>
                      <a:pathLst>
                        <a:path w="3" h="815">
                          <a:moveTo>
                            <a:pt x="0" y="815"/>
                          </a:moveTo>
                          <a:lnTo>
                            <a:pt x="0" y="4"/>
                          </a:lnTo>
                          <a:lnTo>
                            <a:pt x="3" y="0"/>
                          </a:lnTo>
                          <a:lnTo>
                            <a:pt x="3" y="808"/>
                          </a:lnTo>
                          <a:lnTo>
                            <a:pt x="0" y="815"/>
                          </a:lnTo>
                          <a:close/>
                        </a:path>
                      </a:pathLst>
                    </a:custGeom>
                    <a:solidFill>
                      <a:srgbClr val="B5B5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80" name="Freeform 871"/>
                    <p:cNvSpPr>
                      <a:spLocks noChangeAspect="1"/>
                    </p:cNvSpPr>
                    <p:nvPr/>
                  </p:nvSpPr>
                  <p:spPr bwMode="auto">
                    <a:xfrm>
                      <a:off x="3173" y="1774"/>
                      <a:ext cx="3" cy="814"/>
                    </a:xfrm>
                    <a:custGeom>
                      <a:avLst/>
                      <a:gdLst>
                        <a:gd name="T0" fmla="*/ 0 w 3"/>
                        <a:gd name="T1" fmla="*/ 814 h 814"/>
                        <a:gd name="T2" fmla="*/ 0 w 3"/>
                        <a:gd name="T3" fmla="*/ 5 h 814"/>
                        <a:gd name="T4" fmla="*/ 3 w 3"/>
                        <a:gd name="T5" fmla="*/ 0 h 814"/>
                        <a:gd name="T6" fmla="*/ 3 w 3"/>
                        <a:gd name="T7" fmla="*/ 808 h 814"/>
                        <a:gd name="T8" fmla="*/ 0 w 3"/>
                        <a:gd name="T9" fmla="*/ 814 h 814"/>
                      </a:gdLst>
                      <a:ahLst/>
                      <a:cxnLst>
                        <a:cxn ang="0">
                          <a:pos x="T0" y="T1"/>
                        </a:cxn>
                        <a:cxn ang="0">
                          <a:pos x="T2" y="T3"/>
                        </a:cxn>
                        <a:cxn ang="0">
                          <a:pos x="T4" y="T5"/>
                        </a:cxn>
                        <a:cxn ang="0">
                          <a:pos x="T6" y="T7"/>
                        </a:cxn>
                        <a:cxn ang="0">
                          <a:pos x="T8" y="T9"/>
                        </a:cxn>
                      </a:cxnLst>
                      <a:rect l="0" t="0" r="r" b="b"/>
                      <a:pathLst>
                        <a:path w="3" h="814">
                          <a:moveTo>
                            <a:pt x="0" y="814"/>
                          </a:moveTo>
                          <a:lnTo>
                            <a:pt x="0" y="5"/>
                          </a:lnTo>
                          <a:lnTo>
                            <a:pt x="3" y="0"/>
                          </a:lnTo>
                          <a:lnTo>
                            <a:pt x="3" y="808"/>
                          </a:lnTo>
                          <a:lnTo>
                            <a:pt x="0" y="814"/>
                          </a:lnTo>
                          <a:close/>
                        </a:path>
                      </a:pathLst>
                    </a:custGeom>
                    <a:solidFill>
                      <a:srgbClr val="B4B4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81" name="Freeform 872"/>
                    <p:cNvSpPr>
                      <a:spLocks noChangeAspect="1"/>
                    </p:cNvSpPr>
                    <p:nvPr/>
                  </p:nvSpPr>
                  <p:spPr bwMode="auto">
                    <a:xfrm>
                      <a:off x="3175" y="1773"/>
                      <a:ext cx="3" cy="812"/>
                    </a:xfrm>
                    <a:custGeom>
                      <a:avLst/>
                      <a:gdLst>
                        <a:gd name="T0" fmla="*/ 0 w 3"/>
                        <a:gd name="T1" fmla="*/ 812 h 812"/>
                        <a:gd name="T2" fmla="*/ 0 w 3"/>
                        <a:gd name="T3" fmla="*/ 4 h 812"/>
                        <a:gd name="T4" fmla="*/ 3 w 3"/>
                        <a:gd name="T5" fmla="*/ 0 h 812"/>
                        <a:gd name="T6" fmla="*/ 3 w 3"/>
                        <a:gd name="T7" fmla="*/ 806 h 812"/>
                        <a:gd name="T8" fmla="*/ 0 w 3"/>
                        <a:gd name="T9" fmla="*/ 812 h 812"/>
                      </a:gdLst>
                      <a:ahLst/>
                      <a:cxnLst>
                        <a:cxn ang="0">
                          <a:pos x="T0" y="T1"/>
                        </a:cxn>
                        <a:cxn ang="0">
                          <a:pos x="T2" y="T3"/>
                        </a:cxn>
                        <a:cxn ang="0">
                          <a:pos x="T4" y="T5"/>
                        </a:cxn>
                        <a:cxn ang="0">
                          <a:pos x="T6" y="T7"/>
                        </a:cxn>
                        <a:cxn ang="0">
                          <a:pos x="T8" y="T9"/>
                        </a:cxn>
                      </a:cxnLst>
                      <a:rect l="0" t="0" r="r" b="b"/>
                      <a:pathLst>
                        <a:path w="3" h="812">
                          <a:moveTo>
                            <a:pt x="0" y="812"/>
                          </a:moveTo>
                          <a:lnTo>
                            <a:pt x="0" y="4"/>
                          </a:lnTo>
                          <a:lnTo>
                            <a:pt x="3" y="0"/>
                          </a:lnTo>
                          <a:lnTo>
                            <a:pt x="3" y="806"/>
                          </a:lnTo>
                          <a:lnTo>
                            <a:pt x="0" y="812"/>
                          </a:lnTo>
                          <a:close/>
                        </a:path>
                      </a:pathLst>
                    </a:custGeom>
                    <a:solidFill>
                      <a:srgbClr val="B4B4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82" name="Freeform 873"/>
                    <p:cNvSpPr>
                      <a:spLocks noChangeAspect="1"/>
                    </p:cNvSpPr>
                    <p:nvPr/>
                  </p:nvSpPr>
                  <p:spPr bwMode="auto">
                    <a:xfrm>
                      <a:off x="3176" y="1770"/>
                      <a:ext cx="3" cy="812"/>
                    </a:xfrm>
                    <a:custGeom>
                      <a:avLst/>
                      <a:gdLst>
                        <a:gd name="T0" fmla="*/ 0 w 3"/>
                        <a:gd name="T1" fmla="*/ 812 h 812"/>
                        <a:gd name="T2" fmla="*/ 0 w 3"/>
                        <a:gd name="T3" fmla="*/ 4 h 812"/>
                        <a:gd name="T4" fmla="*/ 3 w 3"/>
                        <a:gd name="T5" fmla="*/ 0 h 812"/>
                        <a:gd name="T6" fmla="*/ 3 w 3"/>
                        <a:gd name="T7" fmla="*/ 806 h 812"/>
                        <a:gd name="T8" fmla="*/ 0 w 3"/>
                        <a:gd name="T9" fmla="*/ 812 h 812"/>
                      </a:gdLst>
                      <a:ahLst/>
                      <a:cxnLst>
                        <a:cxn ang="0">
                          <a:pos x="T0" y="T1"/>
                        </a:cxn>
                        <a:cxn ang="0">
                          <a:pos x="T2" y="T3"/>
                        </a:cxn>
                        <a:cxn ang="0">
                          <a:pos x="T4" y="T5"/>
                        </a:cxn>
                        <a:cxn ang="0">
                          <a:pos x="T6" y="T7"/>
                        </a:cxn>
                        <a:cxn ang="0">
                          <a:pos x="T8" y="T9"/>
                        </a:cxn>
                      </a:cxnLst>
                      <a:rect l="0" t="0" r="r" b="b"/>
                      <a:pathLst>
                        <a:path w="3" h="812">
                          <a:moveTo>
                            <a:pt x="0" y="812"/>
                          </a:moveTo>
                          <a:lnTo>
                            <a:pt x="0" y="4"/>
                          </a:lnTo>
                          <a:lnTo>
                            <a:pt x="3" y="0"/>
                          </a:lnTo>
                          <a:lnTo>
                            <a:pt x="3" y="806"/>
                          </a:lnTo>
                          <a:lnTo>
                            <a:pt x="0" y="812"/>
                          </a:lnTo>
                          <a:close/>
                        </a:path>
                      </a:pathLst>
                    </a:custGeom>
                    <a:solidFill>
                      <a:srgbClr val="B3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83" name="Freeform 874"/>
                    <p:cNvSpPr>
                      <a:spLocks noChangeAspect="1"/>
                    </p:cNvSpPr>
                    <p:nvPr/>
                  </p:nvSpPr>
                  <p:spPr bwMode="auto">
                    <a:xfrm>
                      <a:off x="3178" y="1768"/>
                      <a:ext cx="2" cy="811"/>
                    </a:xfrm>
                    <a:custGeom>
                      <a:avLst/>
                      <a:gdLst>
                        <a:gd name="T0" fmla="*/ 0 w 2"/>
                        <a:gd name="T1" fmla="*/ 811 h 811"/>
                        <a:gd name="T2" fmla="*/ 0 w 2"/>
                        <a:gd name="T3" fmla="*/ 5 h 811"/>
                        <a:gd name="T4" fmla="*/ 2 w 2"/>
                        <a:gd name="T5" fmla="*/ 0 h 811"/>
                        <a:gd name="T6" fmla="*/ 2 w 2"/>
                        <a:gd name="T7" fmla="*/ 805 h 811"/>
                        <a:gd name="T8" fmla="*/ 0 w 2"/>
                        <a:gd name="T9" fmla="*/ 811 h 811"/>
                      </a:gdLst>
                      <a:ahLst/>
                      <a:cxnLst>
                        <a:cxn ang="0">
                          <a:pos x="T0" y="T1"/>
                        </a:cxn>
                        <a:cxn ang="0">
                          <a:pos x="T2" y="T3"/>
                        </a:cxn>
                        <a:cxn ang="0">
                          <a:pos x="T4" y="T5"/>
                        </a:cxn>
                        <a:cxn ang="0">
                          <a:pos x="T6" y="T7"/>
                        </a:cxn>
                        <a:cxn ang="0">
                          <a:pos x="T8" y="T9"/>
                        </a:cxn>
                      </a:cxnLst>
                      <a:rect l="0" t="0" r="r" b="b"/>
                      <a:pathLst>
                        <a:path w="2" h="811">
                          <a:moveTo>
                            <a:pt x="0" y="811"/>
                          </a:moveTo>
                          <a:lnTo>
                            <a:pt x="0" y="5"/>
                          </a:lnTo>
                          <a:lnTo>
                            <a:pt x="2" y="0"/>
                          </a:lnTo>
                          <a:lnTo>
                            <a:pt x="2" y="805"/>
                          </a:lnTo>
                          <a:lnTo>
                            <a:pt x="0" y="811"/>
                          </a:lnTo>
                          <a:close/>
                        </a:path>
                      </a:pathLst>
                    </a:custGeom>
                    <a:solidFill>
                      <a:srgbClr val="B3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84" name="Freeform 875"/>
                    <p:cNvSpPr>
                      <a:spLocks noChangeAspect="1"/>
                    </p:cNvSpPr>
                    <p:nvPr/>
                  </p:nvSpPr>
                  <p:spPr bwMode="auto">
                    <a:xfrm>
                      <a:off x="3179" y="1766"/>
                      <a:ext cx="3" cy="810"/>
                    </a:xfrm>
                    <a:custGeom>
                      <a:avLst/>
                      <a:gdLst>
                        <a:gd name="T0" fmla="*/ 0 w 3"/>
                        <a:gd name="T1" fmla="*/ 810 h 810"/>
                        <a:gd name="T2" fmla="*/ 0 w 3"/>
                        <a:gd name="T3" fmla="*/ 4 h 810"/>
                        <a:gd name="T4" fmla="*/ 3 w 3"/>
                        <a:gd name="T5" fmla="*/ 0 h 810"/>
                        <a:gd name="T6" fmla="*/ 3 w 3"/>
                        <a:gd name="T7" fmla="*/ 803 h 810"/>
                        <a:gd name="T8" fmla="*/ 0 w 3"/>
                        <a:gd name="T9" fmla="*/ 810 h 810"/>
                      </a:gdLst>
                      <a:ahLst/>
                      <a:cxnLst>
                        <a:cxn ang="0">
                          <a:pos x="T0" y="T1"/>
                        </a:cxn>
                        <a:cxn ang="0">
                          <a:pos x="T2" y="T3"/>
                        </a:cxn>
                        <a:cxn ang="0">
                          <a:pos x="T4" y="T5"/>
                        </a:cxn>
                        <a:cxn ang="0">
                          <a:pos x="T6" y="T7"/>
                        </a:cxn>
                        <a:cxn ang="0">
                          <a:pos x="T8" y="T9"/>
                        </a:cxn>
                      </a:cxnLst>
                      <a:rect l="0" t="0" r="r" b="b"/>
                      <a:pathLst>
                        <a:path w="3" h="810">
                          <a:moveTo>
                            <a:pt x="0" y="810"/>
                          </a:moveTo>
                          <a:lnTo>
                            <a:pt x="0" y="4"/>
                          </a:lnTo>
                          <a:lnTo>
                            <a:pt x="3" y="0"/>
                          </a:lnTo>
                          <a:lnTo>
                            <a:pt x="3" y="803"/>
                          </a:lnTo>
                          <a:lnTo>
                            <a:pt x="0" y="810"/>
                          </a:lnTo>
                          <a:close/>
                        </a:path>
                      </a:pathLst>
                    </a:custGeom>
                    <a:solidFill>
                      <a:srgbClr val="B2B1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85" name="Freeform 876"/>
                    <p:cNvSpPr>
                      <a:spLocks noChangeAspect="1"/>
                    </p:cNvSpPr>
                    <p:nvPr/>
                  </p:nvSpPr>
                  <p:spPr bwMode="auto">
                    <a:xfrm>
                      <a:off x="3180" y="1764"/>
                      <a:ext cx="3" cy="809"/>
                    </a:xfrm>
                    <a:custGeom>
                      <a:avLst/>
                      <a:gdLst>
                        <a:gd name="T0" fmla="*/ 0 w 3"/>
                        <a:gd name="T1" fmla="*/ 809 h 809"/>
                        <a:gd name="T2" fmla="*/ 0 w 3"/>
                        <a:gd name="T3" fmla="*/ 4 h 809"/>
                        <a:gd name="T4" fmla="*/ 3 w 3"/>
                        <a:gd name="T5" fmla="*/ 0 h 809"/>
                        <a:gd name="T6" fmla="*/ 3 w 3"/>
                        <a:gd name="T7" fmla="*/ 802 h 809"/>
                        <a:gd name="T8" fmla="*/ 0 w 3"/>
                        <a:gd name="T9" fmla="*/ 809 h 809"/>
                      </a:gdLst>
                      <a:ahLst/>
                      <a:cxnLst>
                        <a:cxn ang="0">
                          <a:pos x="T0" y="T1"/>
                        </a:cxn>
                        <a:cxn ang="0">
                          <a:pos x="T2" y="T3"/>
                        </a:cxn>
                        <a:cxn ang="0">
                          <a:pos x="T4" y="T5"/>
                        </a:cxn>
                        <a:cxn ang="0">
                          <a:pos x="T6" y="T7"/>
                        </a:cxn>
                        <a:cxn ang="0">
                          <a:pos x="T8" y="T9"/>
                        </a:cxn>
                      </a:cxnLst>
                      <a:rect l="0" t="0" r="r" b="b"/>
                      <a:pathLst>
                        <a:path w="3" h="809">
                          <a:moveTo>
                            <a:pt x="0" y="809"/>
                          </a:moveTo>
                          <a:lnTo>
                            <a:pt x="0" y="4"/>
                          </a:lnTo>
                          <a:lnTo>
                            <a:pt x="3" y="0"/>
                          </a:lnTo>
                          <a:lnTo>
                            <a:pt x="3" y="802"/>
                          </a:lnTo>
                          <a:lnTo>
                            <a:pt x="0" y="809"/>
                          </a:lnTo>
                          <a:close/>
                        </a:path>
                      </a:pathLst>
                    </a:custGeom>
                    <a:solidFill>
                      <a:srgbClr val="B2B1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86" name="Freeform 877"/>
                    <p:cNvSpPr>
                      <a:spLocks noChangeAspect="1"/>
                    </p:cNvSpPr>
                    <p:nvPr/>
                  </p:nvSpPr>
                  <p:spPr bwMode="auto">
                    <a:xfrm>
                      <a:off x="3182" y="1761"/>
                      <a:ext cx="3" cy="808"/>
                    </a:xfrm>
                    <a:custGeom>
                      <a:avLst/>
                      <a:gdLst>
                        <a:gd name="T0" fmla="*/ 0 w 3"/>
                        <a:gd name="T1" fmla="*/ 808 h 808"/>
                        <a:gd name="T2" fmla="*/ 0 w 3"/>
                        <a:gd name="T3" fmla="*/ 5 h 808"/>
                        <a:gd name="T4" fmla="*/ 3 w 3"/>
                        <a:gd name="T5" fmla="*/ 0 h 808"/>
                        <a:gd name="T6" fmla="*/ 3 w 3"/>
                        <a:gd name="T7" fmla="*/ 802 h 808"/>
                        <a:gd name="T8" fmla="*/ 0 w 3"/>
                        <a:gd name="T9" fmla="*/ 808 h 808"/>
                      </a:gdLst>
                      <a:ahLst/>
                      <a:cxnLst>
                        <a:cxn ang="0">
                          <a:pos x="T0" y="T1"/>
                        </a:cxn>
                        <a:cxn ang="0">
                          <a:pos x="T2" y="T3"/>
                        </a:cxn>
                        <a:cxn ang="0">
                          <a:pos x="T4" y="T5"/>
                        </a:cxn>
                        <a:cxn ang="0">
                          <a:pos x="T6" y="T7"/>
                        </a:cxn>
                        <a:cxn ang="0">
                          <a:pos x="T8" y="T9"/>
                        </a:cxn>
                      </a:cxnLst>
                      <a:rect l="0" t="0" r="r" b="b"/>
                      <a:pathLst>
                        <a:path w="3" h="808">
                          <a:moveTo>
                            <a:pt x="0" y="808"/>
                          </a:moveTo>
                          <a:lnTo>
                            <a:pt x="0" y="5"/>
                          </a:lnTo>
                          <a:lnTo>
                            <a:pt x="3" y="0"/>
                          </a:lnTo>
                          <a:lnTo>
                            <a:pt x="3" y="802"/>
                          </a:lnTo>
                          <a:lnTo>
                            <a:pt x="0" y="808"/>
                          </a:lnTo>
                          <a:close/>
                        </a:path>
                      </a:pathLst>
                    </a:custGeom>
                    <a:solidFill>
                      <a:srgbClr val="B1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87" name="Freeform 878"/>
                    <p:cNvSpPr>
                      <a:spLocks noChangeAspect="1"/>
                    </p:cNvSpPr>
                    <p:nvPr/>
                  </p:nvSpPr>
                  <p:spPr bwMode="auto">
                    <a:xfrm>
                      <a:off x="3183" y="1758"/>
                      <a:ext cx="3" cy="808"/>
                    </a:xfrm>
                    <a:custGeom>
                      <a:avLst/>
                      <a:gdLst>
                        <a:gd name="T0" fmla="*/ 0 w 3"/>
                        <a:gd name="T1" fmla="*/ 808 h 808"/>
                        <a:gd name="T2" fmla="*/ 0 w 3"/>
                        <a:gd name="T3" fmla="*/ 6 h 808"/>
                        <a:gd name="T4" fmla="*/ 3 w 3"/>
                        <a:gd name="T5" fmla="*/ 0 h 808"/>
                        <a:gd name="T6" fmla="*/ 3 w 3"/>
                        <a:gd name="T7" fmla="*/ 802 h 808"/>
                        <a:gd name="T8" fmla="*/ 0 w 3"/>
                        <a:gd name="T9" fmla="*/ 808 h 808"/>
                      </a:gdLst>
                      <a:ahLst/>
                      <a:cxnLst>
                        <a:cxn ang="0">
                          <a:pos x="T0" y="T1"/>
                        </a:cxn>
                        <a:cxn ang="0">
                          <a:pos x="T2" y="T3"/>
                        </a:cxn>
                        <a:cxn ang="0">
                          <a:pos x="T4" y="T5"/>
                        </a:cxn>
                        <a:cxn ang="0">
                          <a:pos x="T6" y="T7"/>
                        </a:cxn>
                        <a:cxn ang="0">
                          <a:pos x="T8" y="T9"/>
                        </a:cxn>
                      </a:cxnLst>
                      <a:rect l="0" t="0" r="r" b="b"/>
                      <a:pathLst>
                        <a:path w="3" h="808">
                          <a:moveTo>
                            <a:pt x="0" y="808"/>
                          </a:moveTo>
                          <a:lnTo>
                            <a:pt x="0" y="6"/>
                          </a:lnTo>
                          <a:lnTo>
                            <a:pt x="3" y="0"/>
                          </a:lnTo>
                          <a:lnTo>
                            <a:pt x="3" y="802"/>
                          </a:lnTo>
                          <a:lnTo>
                            <a:pt x="0" y="808"/>
                          </a:lnTo>
                          <a:close/>
                        </a:path>
                      </a:pathLst>
                    </a:custGeom>
                    <a:solidFill>
                      <a:srgbClr val="B1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88" name="Freeform 879"/>
                    <p:cNvSpPr>
                      <a:spLocks noChangeAspect="1"/>
                    </p:cNvSpPr>
                    <p:nvPr/>
                  </p:nvSpPr>
                  <p:spPr bwMode="auto">
                    <a:xfrm>
                      <a:off x="3185" y="1757"/>
                      <a:ext cx="3" cy="806"/>
                    </a:xfrm>
                    <a:custGeom>
                      <a:avLst/>
                      <a:gdLst>
                        <a:gd name="T0" fmla="*/ 0 w 3"/>
                        <a:gd name="T1" fmla="*/ 806 h 806"/>
                        <a:gd name="T2" fmla="*/ 0 w 3"/>
                        <a:gd name="T3" fmla="*/ 4 h 806"/>
                        <a:gd name="T4" fmla="*/ 3 w 3"/>
                        <a:gd name="T5" fmla="*/ 0 h 806"/>
                        <a:gd name="T6" fmla="*/ 3 w 3"/>
                        <a:gd name="T7" fmla="*/ 800 h 806"/>
                        <a:gd name="T8" fmla="*/ 0 w 3"/>
                        <a:gd name="T9" fmla="*/ 806 h 806"/>
                      </a:gdLst>
                      <a:ahLst/>
                      <a:cxnLst>
                        <a:cxn ang="0">
                          <a:pos x="T0" y="T1"/>
                        </a:cxn>
                        <a:cxn ang="0">
                          <a:pos x="T2" y="T3"/>
                        </a:cxn>
                        <a:cxn ang="0">
                          <a:pos x="T4" y="T5"/>
                        </a:cxn>
                        <a:cxn ang="0">
                          <a:pos x="T6" y="T7"/>
                        </a:cxn>
                        <a:cxn ang="0">
                          <a:pos x="T8" y="T9"/>
                        </a:cxn>
                      </a:cxnLst>
                      <a:rect l="0" t="0" r="r" b="b"/>
                      <a:pathLst>
                        <a:path w="3" h="806">
                          <a:moveTo>
                            <a:pt x="0" y="806"/>
                          </a:moveTo>
                          <a:lnTo>
                            <a:pt x="0" y="4"/>
                          </a:lnTo>
                          <a:lnTo>
                            <a:pt x="3" y="0"/>
                          </a:lnTo>
                          <a:lnTo>
                            <a:pt x="3" y="800"/>
                          </a:lnTo>
                          <a:lnTo>
                            <a:pt x="0" y="806"/>
                          </a:lnTo>
                          <a:close/>
                        </a:path>
                      </a:pathLst>
                    </a:custGeom>
                    <a:solidFill>
                      <a:srgbClr val="B0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89" name="Freeform 880"/>
                    <p:cNvSpPr>
                      <a:spLocks noChangeAspect="1"/>
                    </p:cNvSpPr>
                    <p:nvPr/>
                  </p:nvSpPr>
                  <p:spPr bwMode="auto">
                    <a:xfrm>
                      <a:off x="3186" y="1754"/>
                      <a:ext cx="3" cy="806"/>
                    </a:xfrm>
                    <a:custGeom>
                      <a:avLst/>
                      <a:gdLst>
                        <a:gd name="T0" fmla="*/ 0 w 3"/>
                        <a:gd name="T1" fmla="*/ 806 h 806"/>
                        <a:gd name="T2" fmla="*/ 0 w 3"/>
                        <a:gd name="T3" fmla="*/ 4 h 806"/>
                        <a:gd name="T4" fmla="*/ 3 w 3"/>
                        <a:gd name="T5" fmla="*/ 0 h 806"/>
                        <a:gd name="T6" fmla="*/ 3 w 3"/>
                        <a:gd name="T7" fmla="*/ 800 h 806"/>
                        <a:gd name="T8" fmla="*/ 0 w 3"/>
                        <a:gd name="T9" fmla="*/ 806 h 806"/>
                      </a:gdLst>
                      <a:ahLst/>
                      <a:cxnLst>
                        <a:cxn ang="0">
                          <a:pos x="T0" y="T1"/>
                        </a:cxn>
                        <a:cxn ang="0">
                          <a:pos x="T2" y="T3"/>
                        </a:cxn>
                        <a:cxn ang="0">
                          <a:pos x="T4" y="T5"/>
                        </a:cxn>
                        <a:cxn ang="0">
                          <a:pos x="T6" y="T7"/>
                        </a:cxn>
                        <a:cxn ang="0">
                          <a:pos x="T8" y="T9"/>
                        </a:cxn>
                      </a:cxnLst>
                      <a:rect l="0" t="0" r="r" b="b"/>
                      <a:pathLst>
                        <a:path w="3" h="806">
                          <a:moveTo>
                            <a:pt x="0" y="806"/>
                          </a:moveTo>
                          <a:lnTo>
                            <a:pt x="0" y="4"/>
                          </a:lnTo>
                          <a:lnTo>
                            <a:pt x="3" y="0"/>
                          </a:lnTo>
                          <a:lnTo>
                            <a:pt x="3" y="800"/>
                          </a:lnTo>
                          <a:lnTo>
                            <a:pt x="0" y="806"/>
                          </a:lnTo>
                          <a:close/>
                        </a:path>
                      </a:pathLst>
                    </a:custGeom>
                    <a:solidFill>
                      <a:srgbClr val="B0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90" name="Freeform 881"/>
                    <p:cNvSpPr>
                      <a:spLocks noChangeAspect="1"/>
                    </p:cNvSpPr>
                    <p:nvPr/>
                  </p:nvSpPr>
                  <p:spPr bwMode="auto">
                    <a:xfrm>
                      <a:off x="3188" y="1753"/>
                      <a:ext cx="3" cy="804"/>
                    </a:xfrm>
                    <a:custGeom>
                      <a:avLst/>
                      <a:gdLst>
                        <a:gd name="T0" fmla="*/ 0 w 3"/>
                        <a:gd name="T1" fmla="*/ 804 h 804"/>
                        <a:gd name="T2" fmla="*/ 0 w 3"/>
                        <a:gd name="T3" fmla="*/ 4 h 804"/>
                        <a:gd name="T4" fmla="*/ 3 w 3"/>
                        <a:gd name="T5" fmla="*/ 0 h 804"/>
                        <a:gd name="T6" fmla="*/ 3 w 3"/>
                        <a:gd name="T7" fmla="*/ 797 h 804"/>
                        <a:gd name="T8" fmla="*/ 0 w 3"/>
                        <a:gd name="T9" fmla="*/ 804 h 804"/>
                      </a:gdLst>
                      <a:ahLst/>
                      <a:cxnLst>
                        <a:cxn ang="0">
                          <a:pos x="T0" y="T1"/>
                        </a:cxn>
                        <a:cxn ang="0">
                          <a:pos x="T2" y="T3"/>
                        </a:cxn>
                        <a:cxn ang="0">
                          <a:pos x="T4" y="T5"/>
                        </a:cxn>
                        <a:cxn ang="0">
                          <a:pos x="T6" y="T7"/>
                        </a:cxn>
                        <a:cxn ang="0">
                          <a:pos x="T8" y="T9"/>
                        </a:cxn>
                      </a:cxnLst>
                      <a:rect l="0" t="0" r="r" b="b"/>
                      <a:pathLst>
                        <a:path w="3" h="804">
                          <a:moveTo>
                            <a:pt x="0" y="804"/>
                          </a:moveTo>
                          <a:lnTo>
                            <a:pt x="0" y="4"/>
                          </a:lnTo>
                          <a:lnTo>
                            <a:pt x="3" y="0"/>
                          </a:lnTo>
                          <a:lnTo>
                            <a:pt x="3" y="797"/>
                          </a:lnTo>
                          <a:lnTo>
                            <a:pt x="0" y="804"/>
                          </a:lnTo>
                          <a:close/>
                        </a:path>
                      </a:pathLst>
                    </a:custGeom>
                    <a:solidFill>
                      <a:srgbClr val="AFAE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91" name="Freeform 882"/>
                    <p:cNvSpPr>
                      <a:spLocks noChangeAspect="1"/>
                    </p:cNvSpPr>
                    <p:nvPr/>
                  </p:nvSpPr>
                  <p:spPr bwMode="auto">
                    <a:xfrm>
                      <a:off x="3189" y="1750"/>
                      <a:ext cx="3" cy="804"/>
                    </a:xfrm>
                    <a:custGeom>
                      <a:avLst/>
                      <a:gdLst>
                        <a:gd name="T0" fmla="*/ 0 w 3"/>
                        <a:gd name="T1" fmla="*/ 804 h 804"/>
                        <a:gd name="T2" fmla="*/ 0 w 3"/>
                        <a:gd name="T3" fmla="*/ 4 h 804"/>
                        <a:gd name="T4" fmla="*/ 3 w 3"/>
                        <a:gd name="T5" fmla="*/ 0 h 804"/>
                        <a:gd name="T6" fmla="*/ 3 w 3"/>
                        <a:gd name="T7" fmla="*/ 797 h 804"/>
                        <a:gd name="T8" fmla="*/ 0 w 3"/>
                        <a:gd name="T9" fmla="*/ 804 h 804"/>
                      </a:gdLst>
                      <a:ahLst/>
                      <a:cxnLst>
                        <a:cxn ang="0">
                          <a:pos x="T0" y="T1"/>
                        </a:cxn>
                        <a:cxn ang="0">
                          <a:pos x="T2" y="T3"/>
                        </a:cxn>
                        <a:cxn ang="0">
                          <a:pos x="T4" y="T5"/>
                        </a:cxn>
                        <a:cxn ang="0">
                          <a:pos x="T6" y="T7"/>
                        </a:cxn>
                        <a:cxn ang="0">
                          <a:pos x="T8" y="T9"/>
                        </a:cxn>
                      </a:cxnLst>
                      <a:rect l="0" t="0" r="r" b="b"/>
                      <a:pathLst>
                        <a:path w="3" h="804">
                          <a:moveTo>
                            <a:pt x="0" y="804"/>
                          </a:moveTo>
                          <a:lnTo>
                            <a:pt x="0" y="4"/>
                          </a:lnTo>
                          <a:lnTo>
                            <a:pt x="3" y="0"/>
                          </a:lnTo>
                          <a:lnTo>
                            <a:pt x="3" y="797"/>
                          </a:lnTo>
                          <a:lnTo>
                            <a:pt x="0" y="804"/>
                          </a:lnTo>
                          <a:close/>
                        </a:path>
                      </a:pathLst>
                    </a:custGeom>
                    <a:solidFill>
                      <a:srgbClr val="AFAE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92" name="Freeform 883"/>
                    <p:cNvSpPr>
                      <a:spLocks noChangeAspect="1"/>
                    </p:cNvSpPr>
                    <p:nvPr/>
                  </p:nvSpPr>
                  <p:spPr bwMode="auto">
                    <a:xfrm>
                      <a:off x="3191" y="1748"/>
                      <a:ext cx="2" cy="802"/>
                    </a:xfrm>
                    <a:custGeom>
                      <a:avLst/>
                      <a:gdLst>
                        <a:gd name="T0" fmla="*/ 0 w 2"/>
                        <a:gd name="T1" fmla="*/ 802 h 802"/>
                        <a:gd name="T2" fmla="*/ 0 w 2"/>
                        <a:gd name="T3" fmla="*/ 5 h 802"/>
                        <a:gd name="T4" fmla="*/ 2 w 2"/>
                        <a:gd name="T5" fmla="*/ 0 h 802"/>
                        <a:gd name="T6" fmla="*/ 2 w 2"/>
                        <a:gd name="T7" fmla="*/ 796 h 802"/>
                        <a:gd name="T8" fmla="*/ 0 w 2"/>
                        <a:gd name="T9" fmla="*/ 802 h 802"/>
                      </a:gdLst>
                      <a:ahLst/>
                      <a:cxnLst>
                        <a:cxn ang="0">
                          <a:pos x="T0" y="T1"/>
                        </a:cxn>
                        <a:cxn ang="0">
                          <a:pos x="T2" y="T3"/>
                        </a:cxn>
                        <a:cxn ang="0">
                          <a:pos x="T4" y="T5"/>
                        </a:cxn>
                        <a:cxn ang="0">
                          <a:pos x="T6" y="T7"/>
                        </a:cxn>
                        <a:cxn ang="0">
                          <a:pos x="T8" y="T9"/>
                        </a:cxn>
                      </a:cxnLst>
                      <a:rect l="0" t="0" r="r" b="b"/>
                      <a:pathLst>
                        <a:path w="2" h="802">
                          <a:moveTo>
                            <a:pt x="0" y="802"/>
                          </a:moveTo>
                          <a:lnTo>
                            <a:pt x="0" y="5"/>
                          </a:lnTo>
                          <a:lnTo>
                            <a:pt x="2" y="0"/>
                          </a:lnTo>
                          <a:lnTo>
                            <a:pt x="2" y="796"/>
                          </a:lnTo>
                          <a:lnTo>
                            <a:pt x="0" y="802"/>
                          </a:lnTo>
                          <a:close/>
                        </a:path>
                      </a:pathLst>
                    </a:custGeom>
                    <a:solidFill>
                      <a:srgbClr val="AE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93" name="Freeform 884"/>
                    <p:cNvSpPr>
                      <a:spLocks noChangeAspect="1"/>
                    </p:cNvSpPr>
                    <p:nvPr/>
                  </p:nvSpPr>
                  <p:spPr bwMode="auto">
                    <a:xfrm>
                      <a:off x="3192" y="1745"/>
                      <a:ext cx="3" cy="802"/>
                    </a:xfrm>
                    <a:custGeom>
                      <a:avLst/>
                      <a:gdLst>
                        <a:gd name="T0" fmla="*/ 0 w 3"/>
                        <a:gd name="T1" fmla="*/ 802 h 802"/>
                        <a:gd name="T2" fmla="*/ 0 w 3"/>
                        <a:gd name="T3" fmla="*/ 5 h 802"/>
                        <a:gd name="T4" fmla="*/ 3 w 3"/>
                        <a:gd name="T5" fmla="*/ 0 h 802"/>
                        <a:gd name="T6" fmla="*/ 3 w 3"/>
                        <a:gd name="T7" fmla="*/ 797 h 802"/>
                        <a:gd name="T8" fmla="*/ 0 w 3"/>
                        <a:gd name="T9" fmla="*/ 802 h 802"/>
                      </a:gdLst>
                      <a:ahLst/>
                      <a:cxnLst>
                        <a:cxn ang="0">
                          <a:pos x="T0" y="T1"/>
                        </a:cxn>
                        <a:cxn ang="0">
                          <a:pos x="T2" y="T3"/>
                        </a:cxn>
                        <a:cxn ang="0">
                          <a:pos x="T4" y="T5"/>
                        </a:cxn>
                        <a:cxn ang="0">
                          <a:pos x="T6" y="T7"/>
                        </a:cxn>
                        <a:cxn ang="0">
                          <a:pos x="T8" y="T9"/>
                        </a:cxn>
                      </a:cxnLst>
                      <a:rect l="0" t="0" r="r" b="b"/>
                      <a:pathLst>
                        <a:path w="3" h="802">
                          <a:moveTo>
                            <a:pt x="0" y="802"/>
                          </a:moveTo>
                          <a:lnTo>
                            <a:pt x="0" y="5"/>
                          </a:lnTo>
                          <a:lnTo>
                            <a:pt x="3" y="0"/>
                          </a:lnTo>
                          <a:lnTo>
                            <a:pt x="3" y="797"/>
                          </a:lnTo>
                          <a:lnTo>
                            <a:pt x="0" y="802"/>
                          </a:lnTo>
                          <a:close/>
                        </a:path>
                      </a:pathLst>
                    </a:custGeom>
                    <a:solidFill>
                      <a:srgbClr val="AE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94" name="Freeform 885"/>
                    <p:cNvSpPr>
                      <a:spLocks noChangeAspect="1"/>
                    </p:cNvSpPr>
                    <p:nvPr/>
                  </p:nvSpPr>
                  <p:spPr bwMode="auto">
                    <a:xfrm>
                      <a:off x="3193" y="1744"/>
                      <a:ext cx="3" cy="800"/>
                    </a:xfrm>
                    <a:custGeom>
                      <a:avLst/>
                      <a:gdLst>
                        <a:gd name="T0" fmla="*/ 0 w 3"/>
                        <a:gd name="T1" fmla="*/ 800 h 800"/>
                        <a:gd name="T2" fmla="*/ 0 w 3"/>
                        <a:gd name="T3" fmla="*/ 4 h 800"/>
                        <a:gd name="T4" fmla="*/ 3 w 3"/>
                        <a:gd name="T5" fmla="*/ 0 h 800"/>
                        <a:gd name="T6" fmla="*/ 3 w 3"/>
                        <a:gd name="T7" fmla="*/ 795 h 800"/>
                        <a:gd name="T8" fmla="*/ 0 w 3"/>
                        <a:gd name="T9" fmla="*/ 800 h 800"/>
                      </a:gdLst>
                      <a:ahLst/>
                      <a:cxnLst>
                        <a:cxn ang="0">
                          <a:pos x="T0" y="T1"/>
                        </a:cxn>
                        <a:cxn ang="0">
                          <a:pos x="T2" y="T3"/>
                        </a:cxn>
                        <a:cxn ang="0">
                          <a:pos x="T4" y="T5"/>
                        </a:cxn>
                        <a:cxn ang="0">
                          <a:pos x="T6" y="T7"/>
                        </a:cxn>
                        <a:cxn ang="0">
                          <a:pos x="T8" y="T9"/>
                        </a:cxn>
                      </a:cxnLst>
                      <a:rect l="0" t="0" r="r" b="b"/>
                      <a:pathLst>
                        <a:path w="3" h="800">
                          <a:moveTo>
                            <a:pt x="0" y="800"/>
                          </a:moveTo>
                          <a:lnTo>
                            <a:pt x="0" y="4"/>
                          </a:lnTo>
                          <a:lnTo>
                            <a:pt x="3" y="0"/>
                          </a:lnTo>
                          <a:lnTo>
                            <a:pt x="3" y="795"/>
                          </a:lnTo>
                          <a:lnTo>
                            <a:pt x="0" y="800"/>
                          </a:lnTo>
                          <a:close/>
                        </a:path>
                      </a:pathLst>
                    </a:custGeom>
                    <a:solidFill>
                      <a:srgbClr val="ADAC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95" name="Freeform 886"/>
                    <p:cNvSpPr>
                      <a:spLocks noChangeAspect="1"/>
                    </p:cNvSpPr>
                    <p:nvPr/>
                  </p:nvSpPr>
                  <p:spPr bwMode="auto">
                    <a:xfrm>
                      <a:off x="3195" y="1741"/>
                      <a:ext cx="3" cy="801"/>
                    </a:xfrm>
                    <a:custGeom>
                      <a:avLst/>
                      <a:gdLst>
                        <a:gd name="T0" fmla="*/ 0 w 3"/>
                        <a:gd name="T1" fmla="*/ 801 h 801"/>
                        <a:gd name="T2" fmla="*/ 0 w 3"/>
                        <a:gd name="T3" fmla="*/ 4 h 801"/>
                        <a:gd name="T4" fmla="*/ 3 w 3"/>
                        <a:gd name="T5" fmla="*/ 0 h 801"/>
                        <a:gd name="T6" fmla="*/ 3 w 3"/>
                        <a:gd name="T7" fmla="*/ 795 h 801"/>
                        <a:gd name="T8" fmla="*/ 0 w 3"/>
                        <a:gd name="T9" fmla="*/ 801 h 801"/>
                      </a:gdLst>
                      <a:ahLst/>
                      <a:cxnLst>
                        <a:cxn ang="0">
                          <a:pos x="T0" y="T1"/>
                        </a:cxn>
                        <a:cxn ang="0">
                          <a:pos x="T2" y="T3"/>
                        </a:cxn>
                        <a:cxn ang="0">
                          <a:pos x="T4" y="T5"/>
                        </a:cxn>
                        <a:cxn ang="0">
                          <a:pos x="T6" y="T7"/>
                        </a:cxn>
                        <a:cxn ang="0">
                          <a:pos x="T8" y="T9"/>
                        </a:cxn>
                      </a:cxnLst>
                      <a:rect l="0" t="0" r="r" b="b"/>
                      <a:pathLst>
                        <a:path w="3" h="801">
                          <a:moveTo>
                            <a:pt x="0" y="801"/>
                          </a:moveTo>
                          <a:lnTo>
                            <a:pt x="0" y="4"/>
                          </a:lnTo>
                          <a:lnTo>
                            <a:pt x="3" y="0"/>
                          </a:lnTo>
                          <a:lnTo>
                            <a:pt x="3" y="795"/>
                          </a:lnTo>
                          <a:lnTo>
                            <a:pt x="0" y="801"/>
                          </a:lnTo>
                          <a:close/>
                        </a:path>
                      </a:pathLst>
                    </a:custGeom>
                    <a:solidFill>
                      <a:srgbClr val="ADAC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96" name="Freeform 887"/>
                    <p:cNvSpPr>
                      <a:spLocks noChangeAspect="1"/>
                    </p:cNvSpPr>
                    <p:nvPr/>
                  </p:nvSpPr>
                  <p:spPr bwMode="auto">
                    <a:xfrm>
                      <a:off x="3196" y="1740"/>
                      <a:ext cx="3" cy="799"/>
                    </a:xfrm>
                    <a:custGeom>
                      <a:avLst/>
                      <a:gdLst>
                        <a:gd name="T0" fmla="*/ 0 w 3"/>
                        <a:gd name="T1" fmla="*/ 799 h 799"/>
                        <a:gd name="T2" fmla="*/ 0 w 3"/>
                        <a:gd name="T3" fmla="*/ 4 h 799"/>
                        <a:gd name="T4" fmla="*/ 3 w 3"/>
                        <a:gd name="T5" fmla="*/ 0 h 799"/>
                        <a:gd name="T6" fmla="*/ 3 w 3"/>
                        <a:gd name="T7" fmla="*/ 793 h 799"/>
                        <a:gd name="T8" fmla="*/ 0 w 3"/>
                        <a:gd name="T9" fmla="*/ 799 h 799"/>
                      </a:gdLst>
                      <a:ahLst/>
                      <a:cxnLst>
                        <a:cxn ang="0">
                          <a:pos x="T0" y="T1"/>
                        </a:cxn>
                        <a:cxn ang="0">
                          <a:pos x="T2" y="T3"/>
                        </a:cxn>
                        <a:cxn ang="0">
                          <a:pos x="T4" y="T5"/>
                        </a:cxn>
                        <a:cxn ang="0">
                          <a:pos x="T6" y="T7"/>
                        </a:cxn>
                        <a:cxn ang="0">
                          <a:pos x="T8" y="T9"/>
                        </a:cxn>
                      </a:cxnLst>
                      <a:rect l="0" t="0" r="r" b="b"/>
                      <a:pathLst>
                        <a:path w="3" h="799">
                          <a:moveTo>
                            <a:pt x="0" y="799"/>
                          </a:moveTo>
                          <a:lnTo>
                            <a:pt x="0" y="4"/>
                          </a:lnTo>
                          <a:lnTo>
                            <a:pt x="3" y="0"/>
                          </a:lnTo>
                          <a:lnTo>
                            <a:pt x="3" y="793"/>
                          </a:lnTo>
                          <a:lnTo>
                            <a:pt x="0" y="799"/>
                          </a:lnTo>
                          <a:close/>
                        </a:path>
                      </a:pathLst>
                    </a:custGeom>
                    <a:solidFill>
                      <a:srgbClr val="AC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97" name="Freeform 888"/>
                    <p:cNvSpPr>
                      <a:spLocks noChangeAspect="1"/>
                    </p:cNvSpPr>
                    <p:nvPr/>
                  </p:nvSpPr>
                  <p:spPr bwMode="auto">
                    <a:xfrm>
                      <a:off x="3198" y="1737"/>
                      <a:ext cx="3" cy="799"/>
                    </a:xfrm>
                    <a:custGeom>
                      <a:avLst/>
                      <a:gdLst>
                        <a:gd name="T0" fmla="*/ 0 w 3"/>
                        <a:gd name="T1" fmla="*/ 799 h 799"/>
                        <a:gd name="T2" fmla="*/ 0 w 3"/>
                        <a:gd name="T3" fmla="*/ 4 h 799"/>
                        <a:gd name="T4" fmla="*/ 3 w 3"/>
                        <a:gd name="T5" fmla="*/ 0 h 799"/>
                        <a:gd name="T6" fmla="*/ 3 w 3"/>
                        <a:gd name="T7" fmla="*/ 792 h 799"/>
                        <a:gd name="T8" fmla="*/ 0 w 3"/>
                        <a:gd name="T9" fmla="*/ 799 h 799"/>
                      </a:gdLst>
                      <a:ahLst/>
                      <a:cxnLst>
                        <a:cxn ang="0">
                          <a:pos x="T0" y="T1"/>
                        </a:cxn>
                        <a:cxn ang="0">
                          <a:pos x="T2" y="T3"/>
                        </a:cxn>
                        <a:cxn ang="0">
                          <a:pos x="T4" y="T5"/>
                        </a:cxn>
                        <a:cxn ang="0">
                          <a:pos x="T6" y="T7"/>
                        </a:cxn>
                        <a:cxn ang="0">
                          <a:pos x="T8" y="T9"/>
                        </a:cxn>
                      </a:cxnLst>
                      <a:rect l="0" t="0" r="r" b="b"/>
                      <a:pathLst>
                        <a:path w="3" h="799">
                          <a:moveTo>
                            <a:pt x="0" y="799"/>
                          </a:moveTo>
                          <a:lnTo>
                            <a:pt x="0" y="4"/>
                          </a:lnTo>
                          <a:lnTo>
                            <a:pt x="3" y="0"/>
                          </a:lnTo>
                          <a:lnTo>
                            <a:pt x="3" y="792"/>
                          </a:lnTo>
                          <a:lnTo>
                            <a:pt x="0" y="799"/>
                          </a:lnTo>
                          <a:close/>
                        </a:path>
                      </a:pathLst>
                    </a:custGeom>
                    <a:solidFill>
                      <a:srgbClr val="AC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98" name="Freeform 889"/>
                    <p:cNvSpPr>
                      <a:spLocks noChangeAspect="1"/>
                    </p:cNvSpPr>
                    <p:nvPr/>
                  </p:nvSpPr>
                  <p:spPr bwMode="auto">
                    <a:xfrm>
                      <a:off x="3199" y="1735"/>
                      <a:ext cx="3" cy="798"/>
                    </a:xfrm>
                    <a:custGeom>
                      <a:avLst/>
                      <a:gdLst>
                        <a:gd name="T0" fmla="*/ 0 w 3"/>
                        <a:gd name="T1" fmla="*/ 798 h 798"/>
                        <a:gd name="T2" fmla="*/ 0 w 3"/>
                        <a:gd name="T3" fmla="*/ 5 h 798"/>
                        <a:gd name="T4" fmla="*/ 3 w 3"/>
                        <a:gd name="T5" fmla="*/ 0 h 798"/>
                        <a:gd name="T6" fmla="*/ 3 w 3"/>
                        <a:gd name="T7" fmla="*/ 791 h 798"/>
                        <a:gd name="T8" fmla="*/ 0 w 3"/>
                        <a:gd name="T9" fmla="*/ 798 h 798"/>
                      </a:gdLst>
                      <a:ahLst/>
                      <a:cxnLst>
                        <a:cxn ang="0">
                          <a:pos x="T0" y="T1"/>
                        </a:cxn>
                        <a:cxn ang="0">
                          <a:pos x="T2" y="T3"/>
                        </a:cxn>
                        <a:cxn ang="0">
                          <a:pos x="T4" y="T5"/>
                        </a:cxn>
                        <a:cxn ang="0">
                          <a:pos x="T6" y="T7"/>
                        </a:cxn>
                        <a:cxn ang="0">
                          <a:pos x="T8" y="T9"/>
                        </a:cxn>
                      </a:cxnLst>
                      <a:rect l="0" t="0" r="r" b="b"/>
                      <a:pathLst>
                        <a:path w="3" h="798">
                          <a:moveTo>
                            <a:pt x="0" y="798"/>
                          </a:moveTo>
                          <a:lnTo>
                            <a:pt x="0" y="5"/>
                          </a:lnTo>
                          <a:lnTo>
                            <a:pt x="3" y="0"/>
                          </a:lnTo>
                          <a:lnTo>
                            <a:pt x="3" y="791"/>
                          </a:lnTo>
                          <a:lnTo>
                            <a:pt x="0" y="798"/>
                          </a:lnTo>
                          <a:close/>
                        </a:path>
                      </a:pathLst>
                    </a:custGeom>
                    <a:solidFill>
                      <a:srgbClr val="ABAB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99" name="Freeform 890"/>
                    <p:cNvSpPr>
                      <a:spLocks noChangeAspect="1"/>
                    </p:cNvSpPr>
                    <p:nvPr/>
                  </p:nvSpPr>
                  <p:spPr bwMode="auto">
                    <a:xfrm>
                      <a:off x="3201" y="1732"/>
                      <a:ext cx="2" cy="797"/>
                    </a:xfrm>
                    <a:custGeom>
                      <a:avLst/>
                      <a:gdLst>
                        <a:gd name="T0" fmla="*/ 0 w 2"/>
                        <a:gd name="T1" fmla="*/ 797 h 797"/>
                        <a:gd name="T2" fmla="*/ 0 w 2"/>
                        <a:gd name="T3" fmla="*/ 5 h 797"/>
                        <a:gd name="T4" fmla="*/ 2 w 2"/>
                        <a:gd name="T5" fmla="*/ 0 h 797"/>
                        <a:gd name="T6" fmla="*/ 2 w 2"/>
                        <a:gd name="T7" fmla="*/ 791 h 797"/>
                        <a:gd name="T8" fmla="*/ 0 w 2"/>
                        <a:gd name="T9" fmla="*/ 797 h 797"/>
                      </a:gdLst>
                      <a:ahLst/>
                      <a:cxnLst>
                        <a:cxn ang="0">
                          <a:pos x="T0" y="T1"/>
                        </a:cxn>
                        <a:cxn ang="0">
                          <a:pos x="T2" y="T3"/>
                        </a:cxn>
                        <a:cxn ang="0">
                          <a:pos x="T4" y="T5"/>
                        </a:cxn>
                        <a:cxn ang="0">
                          <a:pos x="T6" y="T7"/>
                        </a:cxn>
                        <a:cxn ang="0">
                          <a:pos x="T8" y="T9"/>
                        </a:cxn>
                      </a:cxnLst>
                      <a:rect l="0" t="0" r="r" b="b"/>
                      <a:pathLst>
                        <a:path w="2" h="797">
                          <a:moveTo>
                            <a:pt x="0" y="797"/>
                          </a:moveTo>
                          <a:lnTo>
                            <a:pt x="0" y="5"/>
                          </a:lnTo>
                          <a:lnTo>
                            <a:pt x="2" y="0"/>
                          </a:lnTo>
                          <a:lnTo>
                            <a:pt x="2" y="791"/>
                          </a:lnTo>
                          <a:lnTo>
                            <a:pt x="0" y="797"/>
                          </a:lnTo>
                          <a:close/>
                        </a:path>
                      </a:pathLst>
                    </a:custGeom>
                    <a:solidFill>
                      <a:srgbClr val="ABAB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00" name="Freeform 891"/>
                    <p:cNvSpPr>
                      <a:spLocks noChangeAspect="1"/>
                    </p:cNvSpPr>
                    <p:nvPr/>
                  </p:nvSpPr>
                  <p:spPr bwMode="auto">
                    <a:xfrm>
                      <a:off x="3202" y="1731"/>
                      <a:ext cx="3" cy="795"/>
                    </a:xfrm>
                    <a:custGeom>
                      <a:avLst/>
                      <a:gdLst>
                        <a:gd name="T0" fmla="*/ 0 w 3"/>
                        <a:gd name="T1" fmla="*/ 795 h 795"/>
                        <a:gd name="T2" fmla="*/ 0 w 3"/>
                        <a:gd name="T3" fmla="*/ 4 h 795"/>
                        <a:gd name="T4" fmla="*/ 3 w 3"/>
                        <a:gd name="T5" fmla="*/ 0 h 795"/>
                        <a:gd name="T6" fmla="*/ 3 w 3"/>
                        <a:gd name="T7" fmla="*/ 789 h 795"/>
                        <a:gd name="T8" fmla="*/ 0 w 3"/>
                        <a:gd name="T9" fmla="*/ 795 h 795"/>
                      </a:gdLst>
                      <a:ahLst/>
                      <a:cxnLst>
                        <a:cxn ang="0">
                          <a:pos x="T0" y="T1"/>
                        </a:cxn>
                        <a:cxn ang="0">
                          <a:pos x="T2" y="T3"/>
                        </a:cxn>
                        <a:cxn ang="0">
                          <a:pos x="T4" y="T5"/>
                        </a:cxn>
                        <a:cxn ang="0">
                          <a:pos x="T6" y="T7"/>
                        </a:cxn>
                        <a:cxn ang="0">
                          <a:pos x="T8" y="T9"/>
                        </a:cxn>
                      </a:cxnLst>
                      <a:rect l="0" t="0" r="r" b="b"/>
                      <a:pathLst>
                        <a:path w="3" h="795">
                          <a:moveTo>
                            <a:pt x="0" y="795"/>
                          </a:moveTo>
                          <a:lnTo>
                            <a:pt x="0" y="4"/>
                          </a:lnTo>
                          <a:lnTo>
                            <a:pt x="3" y="0"/>
                          </a:lnTo>
                          <a:lnTo>
                            <a:pt x="3" y="789"/>
                          </a:lnTo>
                          <a:lnTo>
                            <a:pt x="0" y="795"/>
                          </a:lnTo>
                          <a:close/>
                        </a:path>
                      </a:pathLst>
                    </a:custGeom>
                    <a:solidFill>
                      <a:srgbClr val="ABAA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01" name="Freeform 892"/>
                    <p:cNvSpPr>
                      <a:spLocks noChangeAspect="1"/>
                    </p:cNvSpPr>
                    <p:nvPr/>
                  </p:nvSpPr>
                  <p:spPr bwMode="auto">
                    <a:xfrm>
                      <a:off x="3203" y="1728"/>
                      <a:ext cx="3" cy="795"/>
                    </a:xfrm>
                    <a:custGeom>
                      <a:avLst/>
                      <a:gdLst>
                        <a:gd name="T0" fmla="*/ 0 w 3"/>
                        <a:gd name="T1" fmla="*/ 795 h 795"/>
                        <a:gd name="T2" fmla="*/ 0 w 3"/>
                        <a:gd name="T3" fmla="*/ 4 h 795"/>
                        <a:gd name="T4" fmla="*/ 3 w 3"/>
                        <a:gd name="T5" fmla="*/ 0 h 795"/>
                        <a:gd name="T6" fmla="*/ 3 w 3"/>
                        <a:gd name="T7" fmla="*/ 789 h 795"/>
                        <a:gd name="T8" fmla="*/ 0 w 3"/>
                        <a:gd name="T9" fmla="*/ 795 h 795"/>
                      </a:gdLst>
                      <a:ahLst/>
                      <a:cxnLst>
                        <a:cxn ang="0">
                          <a:pos x="T0" y="T1"/>
                        </a:cxn>
                        <a:cxn ang="0">
                          <a:pos x="T2" y="T3"/>
                        </a:cxn>
                        <a:cxn ang="0">
                          <a:pos x="T4" y="T5"/>
                        </a:cxn>
                        <a:cxn ang="0">
                          <a:pos x="T6" y="T7"/>
                        </a:cxn>
                        <a:cxn ang="0">
                          <a:pos x="T8" y="T9"/>
                        </a:cxn>
                      </a:cxnLst>
                      <a:rect l="0" t="0" r="r" b="b"/>
                      <a:pathLst>
                        <a:path w="3" h="795">
                          <a:moveTo>
                            <a:pt x="0" y="795"/>
                          </a:moveTo>
                          <a:lnTo>
                            <a:pt x="0" y="4"/>
                          </a:lnTo>
                          <a:lnTo>
                            <a:pt x="3" y="0"/>
                          </a:lnTo>
                          <a:lnTo>
                            <a:pt x="3" y="789"/>
                          </a:lnTo>
                          <a:lnTo>
                            <a:pt x="0" y="795"/>
                          </a:lnTo>
                          <a:close/>
                        </a:path>
                      </a:pathLst>
                    </a:custGeom>
                    <a:solidFill>
                      <a:srgbClr val="ABAA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02" name="Freeform 893"/>
                    <p:cNvSpPr>
                      <a:spLocks noChangeAspect="1"/>
                    </p:cNvSpPr>
                    <p:nvPr/>
                  </p:nvSpPr>
                  <p:spPr bwMode="auto">
                    <a:xfrm>
                      <a:off x="3205" y="1725"/>
                      <a:ext cx="3" cy="795"/>
                    </a:xfrm>
                    <a:custGeom>
                      <a:avLst/>
                      <a:gdLst>
                        <a:gd name="T0" fmla="*/ 0 w 3"/>
                        <a:gd name="T1" fmla="*/ 795 h 795"/>
                        <a:gd name="T2" fmla="*/ 0 w 3"/>
                        <a:gd name="T3" fmla="*/ 6 h 795"/>
                        <a:gd name="T4" fmla="*/ 3 w 3"/>
                        <a:gd name="T5" fmla="*/ 0 h 795"/>
                        <a:gd name="T6" fmla="*/ 3 w 3"/>
                        <a:gd name="T7" fmla="*/ 789 h 795"/>
                        <a:gd name="T8" fmla="*/ 0 w 3"/>
                        <a:gd name="T9" fmla="*/ 795 h 795"/>
                      </a:gdLst>
                      <a:ahLst/>
                      <a:cxnLst>
                        <a:cxn ang="0">
                          <a:pos x="T0" y="T1"/>
                        </a:cxn>
                        <a:cxn ang="0">
                          <a:pos x="T2" y="T3"/>
                        </a:cxn>
                        <a:cxn ang="0">
                          <a:pos x="T4" y="T5"/>
                        </a:cxn>
                        <a:cxn ang="0">
                          <a:pos x="T6" y="T7"/>
                        </a:cxn>
                        <a:cxn ang="0">
                          <a:pos x="T8" y="T9"/>
                        </a:cxn>
                      </a:cxnLst>
                      <a:rect l="0" t="0" r="r" b="b"/>
                      <a:pathLst>
                        <a:path w="3" h="795">
                          <a:moveTo>
                            <a:pt x="0" y="795"/>
                          </a:moveTo>
                          <a:lnTo>
                            <a:pt x="0" y="6"/>
                          </a:lnTo>
                          <a:lnTo>
                            <a:pt x="3" y="0"/>
                          </a:lnTo>
                          <a:lnTo>
                            <a:pt x="3" y="789"/>
                          </a:lnTo>
                          <a:lnTo>
                            <a:pt x="0" y="795"/>
                          </a:lnTo>
                          <a:close/>
                        </a:path>
                      </a:pathLst>
                    </a:custGeom>
                    <a:solidFill>
                      <a:srgbClr val="AAA9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03" name="Freeform 894"/>
                    <p:cNvSpPr>
                      <a:spLocks noChangeAspect="1"/>
                    </p:cNvSpPr>
                    <p:nvPr/>
                  </p:nvSpPr>
                  <p:spPr bwMode="auto">
                    <a:xfrm>
                      <a:off x="3206" y="1724"/>
                      <a:ext cx="3" cy="793"/>
                    </a:xfrm>
                    <a:custGeom>
                      <a:avLst/>
                      <a:gdLst>
                        <a:gd name="T0" fmla="*/ 0 w 3"/>
                        <a:gd name="T1" fmla="*/ 793 h 793"/>
                        <a:gd name="T2" fmla="*/ 0 w 3"/>
                        <a:gd name="T3" fmla="*/ 4 h 793"/>
                        <a:gd name="T4" fmla="*/ 3 w 3"/>
                        <a:gd name="T5" fmla="*/ 0 h 793"/>
                        <a:gd name="T6" fmla="*/ 3 w 3"/>
                        <a:gd name="T7" fmla="*/ 786 h 793"/>
                        <a:gd name="T8" fmla="*/ 0 w 3"/>
                        <a:gd name="T9" fmla="*/ 793 h 793"/>
                      </a:gdLst>
                      <a:ahLst/>
                      <a:cxnLst>
                        <a:cxn ang="0">
                          <a:pos x="T0" y="T1"/>
                        </a:cxn>
                        <a:cxn ang="0">
                          <a:pos x="T2" y="T3"/>
                        </a:cxn>
                        <a:cxn ang="0">
                          <a:pos x="T4" y="T5"/>
                        </a:cxn>
                        <a:cxn ang="0">
                          <a:pos x="T6" y="T7"/>
                        </a:cxn>
                        <a:cxn ang="0">
                          <a:pos x="T8" y="T9"/>
                        </a:cxn>
                      </a:cxnLst>
                      <a:rect l="0" t="0" r="r" b="b"/>
                      <a:pathLst>
                        <a:path w="3" h="793">
                          <a:moveTo>
                            <a:pt x="0" y="793"/>
                          </a:moveTo>
                          <a:lnTo>
                            <a:pt x="0" y="4"/>
                          </a:lnTo>
                          <a:lnTo>
                            <a:pt x="3" y="0"/>
                          </a:lnTo>
                          <a:lnTo>
                            <a:pt x="3" y="786"/>
                          </a:lnTo>
                          <a:lnTo>
                            <a:pt x="0" y="793"/>
                          </a:lnTo>
                          <a:close/>
                        </a:path>
                      </a:pathLst>
                    </a:custGeom>
                    <a:solidFill>
                      <a:srgbClr val="AAA9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04" name="Freeform 895"/>
                    <p:cNvSpPr>
                      <a:spLocks noChangeAspect="1"/>
                    </p:cNvSpPr>
                    <p:nvPr/>
                  </p:nvSpPr>
                  <p:spPr bwMode="auto">
                    <a:xfrm>
                      <a:off x="3208" y="1721"/>
                      <a:ext cx="3" cy="793"/>
                    </a:xfrm>
                    <a:custGeom>
                      <a:avLst/>
                      <a:gdLst>
                        <a:gd name="T0" fmla="*/ 0 w 3"/>
                        <a:gd name="T1" fmla="*/ 793 h 793"/>
                        <a:gd name="T2" fmla="*/ 0 w 3"/>
                        <a:gd name="T3" fmla="*/ 4 h 793"/>
                        <a:gd name="T4" fmla="*/ 3 w 3"/>
                        <a:gd name="T5" fmla="*/ 0 h 793"/>
                        <a:gd name="T6" fmla="*/ 3 w 3"/>
                        <a:gd name="T7" fmla="*/ 786 h 793"/>
                        <a:gd name="T8" fmla="*/ 0 w 3"/>
                        <a:gd name="T9" fmla="*/ 793 h 793"/>
                      </a:gdLst>
                      <a:ahLst/>
                      <a:cxnLst>
                        <a:cxn ang="0">
                          <a:pos x="T0" y="T1"/>
                        </a:cxn>
                        <a:cxn ang="0">
                          <a:pos x="T2" y="T3"/>
                        </a:cxn>
                        <a:cxn ang="0">
                          <a:pos x="T4" y="T5"/>
                        </a:cxn>
                        <a:cxn ang="0">
                          <a:pos x="T6" y="T7"/>
                        </a:cxn>
                        <a:cxn ang="0">
                          <a:pos x="T8" y="T9"/>
                        </a:cxn>
                      </a:cxnLst>
                      <a:rect l="0" t="0" r="r" b="b"/>
                      <a:pathLst>
                        <a:path w="3" h="793">
                          <a:moveTo>
                            <a:pt x="0" y="793"/>
                          </a:moveTo>
                          <a:lnTo>
                            <a:pt x="0" y="4"/>
                          </a:lnTo>
                          <a:lnTo>
                            <a:pt x="3" y="0"/>
                          </a:lnTo>
                          <a:lnTo>
                            <a:pt x="3" y="786"/>
                          </a:lnTo>
                          <a:lnTo>
                            <a:pt x="0" y="793"/>
                          </a:lnTo>
                          <a:close/>
                        </a:path>
                      </a:pathLst>
                    </a:custGeom>
                    <a:solidFill>
                      <a:srgbClr val="A9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05" name="Freeform 896"/>
                    <p:cNvSpPr>
                      <a:spLocks noChangeAspect="1"/>
                    </p:cNvSpPr>
                    <p:nvPr/>
                  </p:nvSpPr>
                  <p:spPr bwMode="auto">
                    <a:xfrm>
                      <a:off x="3209" y="1719"/>
                      <a:ext cx="3" cy="791"/>
                    </a:xfrm>
                    <a:custGeom>
                      <a:avLst/>
                      <a:gdLst>
                        <a:gd name="T0" fmla="*/ 0 w 3"/>
                        <a:gd name="T1" fmla="*/ 791 h 791"/>
                        <a:gd name="T2" fmla="*/ 0 w 3"/>
                        <a:gd name="T3" fmla="*/ 5 h 791"/>
                        <a:gd name="T4" fmla="*/ 3 w 3"/>
                        <a:gd name="T5" fmla="*/ 0 h 791"/>
                        <a:gd name="T6" fmla="*/ 3 w 3"/>
                        <a:gd name="T7" fmla="*/ 785 h 791"/>
                        <a:gd name="T8" fmla="*/ 0 w 3"/>
                        <a:gd name="T9" fmla="*/ 791 h 791"/>
                      </a:gdLst>
                      <a:ahLst/>
                      <a:cxnLst>
                        <a:cxn ang="0">
                          <a:pos x="T0" y="T1"/>
                        </a:cxn>
                        <a:cxn ang="0">
                          <a:pos x="T2" y="T3"/>
                        </a:cxn>
                        <a:cxn ang="0">
                          <a:pos x="T4" y="T5"/>
                        </a:cxn>
                        <a:cxn ang="0">
                          <a:pos x="T6" y="T7"/>
                        </a:cxn>
                        <a:cxn ang="0">
                          <a:pos x="T8" y="T9"/>
                        </a:cxn>
                      </a:cxnLst>
                      <a:rect l="0" t="0" r="r" b="b"/>
                      <a:pathLst>
                        <a:path w="3" h="791">
                          <a:moveTo>
                            <a:pt x="0" y="791"/>
                          </a:moveTo>
                          <a:lnTo>
                            <a:pt x="0" y="5"/>
                          </a:lnTo>
                          <a:lnTo>
                            <a:pt x="3" y="0"/>
                          </a:lnTo>
                          <a:lnTo>
                            <a:pt x="3" y="785"/>
                          </a:lnTo>
                          <a:lnTo>
                            <a:pt x="0" y="791"/>
                          </a:lnTo>
                          <a:close/>
                        </a:path>
                      </a:pathLst>
                    </a:custGeom>
                    <a:solidFill>
                      <a:srgbClr val="A9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06" name="Freeform 897"/>
                    <p:cNvSpPr>
                      <a:spLocks noChangeAspect="1"/>
                    </p:cNvSpPr>
                    <p:nvPr/>
                  </p:nvSpPr>
                  <p:spPr bwMode="auto">
                    <a:xfrm>
                      <a:off x="3211" y="1717"/>
                      <a:ext cx="3" cy="790"/>
                    </a:xfrm>
                    <a:custGeom>
                      <a:avLst/>
                      <a:gdLst>
                        <a:gd name="T0" fmla="*/ 0 w 3"/>
                        <a:gd name="T1" fmla="*/ 790 h 790"/>
                        <a:gd name="T2" fmla="*/ 0 w 3"/>
                        <a:gd name="T3" fmla="*/ 4 h 790"/>
                        <a:gd name="T4" fmla="*/ 3 w 3"/>
                        <a:gd name="T5" fmla="*/ 0 h 790"/>
                        <a:gd name="T6" fmla="*/ 3 w 3"/>
                        <a:gd name="T7" fmla="*/ 784 h 790"/>
                        <a:gd name="T8" fmla="*/ 0 w 3"/>
                        <a:gd name="T9" fmla="*/ 790 h 790"/>
                      </a:gdLst>
                      <a:ahLst/>
                      <a:cxnLst>
                        <a:cxn ang="0">
                          <a:pos x="T0" y="T1"/>
                        </a:cxn>
                        <a:cxn ang="0">
                          <a:pos x="T2" y="T3"/>
                        </a:cxn>
                        <a:cxn ang="0">
                          <a:pos x="T4" y="T5"/>
                        </a:cxn>
                        <a:cxn ang="0">
                          <a:pos x="T6" y="T7"/>
                        </a:cxn>
                        <a:cxn ang="0">
                          <a:pos x="T8" y="T9"/>
                        </a:cxn>
                      </a:cxnLst>
                      <a:rect l="0" t="0" r="r" b="b"/>
                      <a:pathLst>
                        <a:path w="3" h="790">
                          <a:moveTo>
                            <a:pt x="0" y="790"/>
                          </a:moveTo>
                          <a:lnTo>
                            <a:pt x="0" y="4"/>
                          </a:lnTo>
                          <a:lnTo>
                            <a:pt x="3" y="0"/>
                          </a:lnTo>
                          <a:lnTo>
                            <a:pt x="3" y="784"/>
                          </a:lnTo>
                          <a:lnTo>
                            <a:pt x="0" y="790"/>
                          </a:lnTo>
                          <a:close/>
                        </a:path>
                      </a:pathLst>
                    </a:custGeom>
                    <a:solidFill>
                      <a:srgbClr val="A8A8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07" name="Freeform 898"/>
                    <p:cNvSpPr>
                      <a:spLocks noChangeAspect="1"/>
                    </p:cNvSpPr>
                    <p:nvPr/>
                  </p:nvSpPr>
                  <p:spPr bwMode="auto">
                    <a:xfrm>
                      <a:off x="3212" y="1715"/>
                      <a:ext cx="3" cy="789"/>
                    </a:xfrm>
                    <a:custGeom>
                      <a:avLst/>
                      <a:gdLst>
                        <a:gd name="T0" fmla="*/ 0 w 3"/>
                        <a:gd name="T1" fmla="*/ 789 h 789"/>
                        <a:gd name="T2" fmla="*/ 0 w 3"/>
                        <a:gd name="T3" fmla="*/ 4 h 789"/>
                        <a:gd name="T4" fmla="*/ 3 w 3"/>
                        <a:gd name="T5" fmla="*/ 0 h 789"/>
                        <a:gd name="T6" fmla="*/ 3 w 3"/>
                        <a:gd name="T7" fmla="*/ 783 h 789"/>
                        <a:gd name="T8" fmla="*/ 0 w 3"/>
                        <a:gd name="T9" fmla="*/ 789 h 789"/>
                      </a:gdLst>
                      <a:ahLst/>
                      <a:cxnLst>
                        <a:cxn ang="0">
                          <a:pos x="T0" y="T1"/>
                        </a:cxn>
                        <a:cxn ang="0">
                          <a:pos x="T2" y="T3"/>
                        </a:cxn>
                        <a:cxn ang="0">
                          <a:pos x="T4" y="T5"/>
                        </a:cxn>
                        <a:cxn ang="0">
                          <a:pos x="T6" y="T7"/>
                        </a:cxn>
                        <a:cxn ang="0">
                          <a:pos x="T8" y="T9"/>
                        </a:cxn>
                      </a:cxnLst>
                      <a:rect l="0" t="0" r="r" b="b"/>
                      <a:pathLst>
                        <a:path w="3" h="789">
                          <a:moveTo>
                            <a:pt x="0" y="789"/>
                          </a:moveTo>
                          <a:lnTo>
                            <a:pt x="0" y="4"/>
                          </a:lnTo>
                          <a:lnTo>
                            <a:pt x="3" y="0"/>
                          </a:lnTo>
                          <a:lnTo>
                            <a:pt x="3" y="783"/>
                          </a:lnTo>
                          <a:lnTo>
                            <a:pt x="0" y="789"/>
                          </a:lnTo>
                          <a:close/>
                        </a:path>
                      </a:pathLst>
                    </a:custGeom>
                    <a:solidFill>
                      <a:srgbClr val="A8A8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08" name="Freeform 899"/>
                    <p:cNvSpPr>
                      <a:spLocks noChangeAspect="1"/>
                    </p:cNvSpPr>
                    <p:nvPr/>
                  </p:nvSpPr>
                  <p:spPr bwMode="auto">
                    <a:xfrm>
                      <a:off x="3214" y="1712"/>
                      <a:ext cx="2" cy="789"/>
                    </a:xfrm>
                    <a:custGeom>
                      <a:avLst/>
                      <a:gdLst>
                        <a:gd name="T0" fmla="*/ 0 w 2"/>
                        <a:gd name="T1" fmla="*/ 789 h 789"/>
                        <a:gd name="T2" fmla="*/ 0 w 2"/>
                        <a:gd name="T3" fmla="*/ 5 h 789"/>
                        <a:gd name="T4" fmla="*/ 2 w 2"/>
                        <a:gd name="T5" fmla="*/ 0 h 789"/>
                        <a:gd name="T6" fmla="*/ 2 w 2"/>
                        <a:gd name="T7" fmla="*/ 783 h 789"/>
                        <a:gd name="T8" fmla="*/ 0 w 2"/>
                        <a:gd name="T9" fmla="*/ 789 h 789"/>
                      </a:gdLst>
                      <a:ahLst/>
                      <a:cxnLst>
                        <a:cxn ang="0">
                          <a:pos x="T0" y="T1"/>
                        </a:cxn>
                        <a:cxn ang="0">
                          <a:pos x="T2" y="T3"/>
                        </a:cxn>
                        <a:cxn ang="0">
                          <a:pos x="T4" y="T5"/>
                        </a:cxn>
                        <a:cxn ang="0">
                          <a:pos x="T6" y="T7"/>
                        </a:cxn>
                        <a:cxn ang="0">
                          <a:pos x="T8" y="T9"/>
                        </a:cxn>
                      </a:cxnLst>
                      <a:rect l="0" t="0" r="r" b="b"/>
                      <a:pathLst>
                        <a:path w="2" h="789">
                          <a:moveTo>
                            <a:pt x="0" y="789"/>
                          </a:moveTo>
                          <a:lnTo>
                            <a:pt x="0" y="5"/>
                          </a:lnTo>
                          <a:lnTo>
                            <a:pt x="2" y="0"/>
                          </a:lnTo>
                          <a:lnTo>
                            <a:pt x="2" y="783"/>
                          </a:lnTo>
                          <a:lnTo>
                            <a:pt x="0" y="789"/>
                          </a:lnTo>
                          <a:close/>
                        </a:path>
                      </a:pathLst>
                    </a:custGeom>
                    <a:solidFill>
                      <a:srgbClr val="A8A7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09" name="Freeform 900"/>
                    <p:cNvSpPr>
                      <a:spLocks noChangeAspect="1"/>
                    </p:cNvSpPr>
                    <p:nvPr/>
                  </p:nvSpPr>
                  <p:spPr bwMode="auto">
                    <a:xfrm>
                      <a:off x="3215" y="1711"/>
                      <a:ext cx="3" cy="787"/>
                    </a:xfrm>
                    <a:custGeom>
                      <a:avLst/>
                      <a:gdLst>
                        <a:gd name="T0" fmla="*/ 0 w 3"/>
                        <a:gd name="T1" fmla="*/ 787 h 787"/>
                        <a:gd name="T2" fmla="*/ 0 w 3"/>
                        <a:gd name="T3" fmla="*/ 4 h 787"/>
                        <a:gd name="T4" fmla="*/ 3 w 3"/>
                        <a:gd name="T5" fmla="*/ 0 h 787"/>
                        <a:gd name="T6" fmla="*/ 3 w 3"/>
                        <a:gd name="T7" fmla="*/ 780 h 787"/>
                        <a:gd name="T8" fmla="*/ 0 w 3"/>
                        <a:gd name="T9" fmla="*/ 787 h 787"/>
                      </a:gdLst>
                      <a:ahLst/>
                      <a:cxnLst>
                        <a:cxn ang="0">
                          <a:pos x="T0" y="T1"/>
                        </a:cxn>
                        <a:cxn ang="0">
                          <a:pos x="T2" y="T3"/>
                        </a:cxn>
                        <a:cxn ang="0">
                          <a:pos x="T4" y="T5"/>
                        </a:cxn>
                        <a:cxn ang="0">
                          <a:pos x="T6" y="T7"/>
                        </a:cxn>
                        <a:cxn ang="0">
                          <a:pos x="T8" y="T9"/>
                        </a:cxn>
                      </a:cxnLst>
                      <a:rect l="0" t="0" r="r" b="b"/>
                      <a:pathLst>
                        <a:path w="3" h="787">
                          <a:moveTo>
                            <a:pt x="0" y="787"/>
                          </a:moveTo>
                          <a:lnTo>
                            <a:pt x="0" y="4"/>
                          </a:lnTo>
                          <a:lnTo>
                            <a:pt x="3" y="0"/>
                          </a:lnTo>
                          <a:lnTo>
                            <a:pt x="3" y="780"/>
                          </a:lnTo>
                          <a:lnTo>
                            <a:pt x="0" y="787"/>
                          </a:lnTo>
                          <a:close/>
                        </a:path>
                      </a:pathLst>
                    </a:custGeom>
                    <a:solidFill>
                      <a:srgbClr val="A8A7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10" name="Freeform 901"/>
                    <p:cNvSpPr>
                      <a:spLocks noChangeAspect="1"/>
                    </p:cNvSpPr>
                    <p:nvPr/>
                  </p:nvSpPr>
                  <p:spPr bwMode="auto">
                    <a:xfrm>
                      <a:off x="3216" y="1708"/>
                      <a:ext cx="3" cy="787"/>
                    </a:xfrm>
                    <a:custGeom>
                      <a:avLst/>
                      <a:gdLst>
                        <a:gd name="T0" fmla="*/ 0 w 3"/>
                        <a:gd name="T1" fmla="*/ 787 h 787"/>
                        <a:gd name="T2" fmla="*/ 0 w 3"/>
                        <a:gd name="T3" fmla="*/ 4 h 787"/>
                        <a:gd name="T4" fmla="*/ 3 w 3"/>
                        <a:gd name="T5" fmla="*/ 0 h 787"/>
                        <a:gd name="T6" fmla="*/ 3 w 3"/>
                        <a:gd name="T7" fmla="*/ 780 h 787"/>
                        <a:gd name="T8" fmla="*/ 0 w 3"/>
                        <a:gd name="T9" fmla="*/ 787 h 787"/>
                      </a:gdLst>
                      <a:ahLst/>
                      <a:cxnLst>
                        <a:cxn ang="0">
                          <a:pos x="T0" y="T1"/>
                        </a:cxn>
                        <a:cxn ang="0">
                          <a:pos x="T2" y="T3"/>
                        </a:cxn>
                        <a:cxn ang="0">
                          <a:pos x="T4" y="T5"/>
                        </a:cxn>
                        <a:cxn ang="0">
                          <a:pos x="T6" y="T7"/>
                        </a:cxn>
                        <a:cxn ang="0">
                          <a:pos x="T8" y="T9"/>
                        </a:cxn>
                      </a:cxnLst>
                      <a:rect l="0" t="0" r="r" b="b"/>
                      <a:pathLst>
                        <a:path w="3" h="787">
                          <a:moveTo>
                            <a:pt x="0" y="787"/>
                          </a:moveTo>
                          <a:lnTo>
                            <a:pt x="0" y="4"/>
                          </a:lnTo>
                          <a:lnTo>
                            <a:pt x="3" y="0"/>
                          </a:lnTo>
                          <a:lnTo>
                            <a:pt x="3" y="780"/>
                          </a:lnTo>
                          <a:lnTo>
                            <a:pt x="0" y="787"/>
                          </a:lnTo>
                          <a:close/>
                        </a:path>
                      </a:pathLst>
                    </a:custGeom>
                    <a:solidFill>
                      <a:srgbClr val="A8A7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11" name="Freeform 902"/>
                    <p:cNvSpPr>
                      <a:spLocks noChangeAspect="1"/>
                    </p:cNvSpPr>
                    <p:nvPr/>
                  </p:nvSpPr>
                  <p:spPr bwMode="auto">
                    <a:xfrm>
                      <a:off x="3218" y="1706"/>
                      <a:ext cx="3" cy="785"/>
                    </a:xfrm>
                    <a:custGeom>
                      <a:avLst/>
                      <a:gdLst>
                        <a:gd name="T0" fmla="*/ 0 w 3"/>
                        <a:gd name="T1" fmla="*/ 785 h 785"/>
                        <a:gd name="T2" fmla="*/ 0 w 3"/>
                        <a:gd name="T3" fmla="*/ 5 h 785"/>
                        <a:gd name="T4" fmla="*/ 3 w 3"/>
                        <a:gd name="T5" fmla="*/ 0 h 785"/>
                        <a:gd name="T6" fmla="*/ 3 w 3"/>
                        <a:gd name="T7" fmla="*/ 779 h 785"/>
                        <a:gd name="T8" fmla="*/ 0 w 3"/>
                        <a:gd name="T9" fmla="*/ 785 h 785"/>
                      </a:gdLst>
                      <a:ahLst/>
                      <a:cxnLst>
                        <a:cxn ang="0">
                          <a:pos x="T0" y="T1"/>
                        </a:cxn>
                        <a:cxn ang="0">
                          <a:pos x="T2" y="T3"/>
                        </a:cxn>
                        <a:cxn ang="0">
                          <a:pos x="T4" y="T5"/>
                        </a:cxn>
                        <a:cxn ang="0">
                          <a:pos x="T6" y="T7"/>
                        </a:cxn>
                        <a:cxn ang="0">
                          <a:pos x="T8" y="T9"/>
                        </a:cxn>
                      </a:cxnLst>
                      <a:rect l="0" t="0" r="r" b="b"/>
                      <a:pathLst>
                        <a:path w="3" h="785">
                          <a:moveTo>
                            <a:pt x="0" y="785"/>
                          </a:moveTo>
                          <a:lnTo>
                            <a:pt x="0" y="5"/>
                          </a:lnTo>
                          <a:lnTo>
                            <a:pt x="3" y="0"/>
                          </a:lnTo>
                          <a:lnTo>
                            <a:pt x="3" y="779"/>
                          </a:lnTo>
                          <a:lnTo>
                            <a:pt x="0" y="785"/>
                          </a:lnTo>
                          <a:close/>
                        </a:path>
                      </a:pathLst>
                    </a:custGeom>
                    <a:solidFill>
                      <a:srgbClr val="A7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12" name="Freeform 903"/>
                    <p:cNvSpPr>
                      <a:spLocks noChangeAspect="1"/>
                    </p:cNvSpPr>
                    <p:nvPr/>
                  </p:nvSpPr>
                  <p:spPr bwMode="auto">
                    <a:xfrm>
                      <a:off x="3219" y="1704"/>
                      <a:ext cx="3" cy="784"/>
                    </a:xfrm>
                    <a:custGeom>
                      <a:avLst/>
                      <a:gdLst>
                        <a:gd name="T0" fmla="*/ 0 w 3"/>
                        <a:gd name="T1" fmla="*/ 784 h 784"/>
                        <a:gd name="T2" fmla="*/ 0 w 3"/>
                        <a:gd name="T3" fmla="*/ 4 h 784"/>
                        <a:gd name="T4" fmla="*/ 3 w 3"/>
                        <a:gd name="T5" fmla="*/ 0 h 784"/>
                        <a:gd name="T6" fmla="*/ 3 w 3"/>
                        <a:gd name="T7" fmla="*/ 778 h 784"/>
                        <a:gd name="T8" fmla="*/ 0 w 3"/>
                        <a:gd name="T9" fmla="*/ 784 h 784"/>
                      </a:gdLst>
                      <a:ahLst/>
                      <a:cxnLst>
                        <a:cxn ang="0">
                          <a:pos x="T0" y="T1"/>
                        </a:cxn>
                        <a:cxn ang="0">
                          <a:pos x="T2" y="T3"/>
                        </a:cxn>
                        <a:cxn ang="0">
                          <a:pos x="T4" y="T5"/>
                        </a:cxn>
                        <a:cxn ang="0">
                          <a:pos x="T6" y="T7"/>
                        </a:cxn>
                        <a:cxn ang="0">
                          <a:pos x="T8" y="T9"/>
                        </a:cxn>
                      </a:cxnLst>
                      <a:rect l="0" t="0" r="r" b="b"/>
                      <a:pathLst>
                        <a:path w="3" h="784">
                          <a:moveTo>
                            <a:pt x="0" y="784"/>
                          </a:moveTo>
                          <a:lnTo>
                            <a:pt x="0" y="4"/>
                          </a:lnTo>
                          <a:lnTo>
                            <a:pt x="3" y="0"/>
                          </a:lnTo>
                          <a:lnTo>
                            <a:pt x="3" y="778"/>
                          </a:lnTo>
                          <a:lnTo>
                            <a:pt x="0" y="784"/>
                          </a:lnTo>
                          <a:close/>
                        </a:path>
                      </a:pathLst>
                    </a:custGeom>
                    <a:solidFill>
                      <a:srgbClr val="A7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13" name="Freeform 904"/>
                    <p:cNvSpPr>
                      <a:spLocks noChangeAspect="1"/>
                    </p:cNvSpPr>
                    <p:nvPr/>
                  </p:nvSpPr>
                  <p:spPr bwMode="auto">
                    <a:xfrm>
                      <a:off x="3221" y="1702"/>
                      <a:ext cx="3" cy="783"/>
                    </a:xfrm>
                    <a:custGeom>
                      <a:avLst/>
                      <a:gdLst>
                        <a:gd name="T0" fmla="*/ 0 w 3"/>
                        <a:gd name="T1" fmla="*/ 783 h 783"/>
                        <a:gd name="T2" fmla="*/ 0 w 3"/>
                        <a:gd name="T3" fmla="*/ 4 h 783"/>
                        <a:gd name="T4" fmla="*/ 3 w 3"/>
                        <a:gd name="T5" fmla="*/ 0 h 783"/>
                        <a:gd name="T6" fmla="*/ 3 w 3"/>
                        <a:gd name="T7" fmla="*/ 777 h 783"/>
                        <a:gd name="T8" fmla="*/ 0 w 3"/>
                        <a:gd name="T9" fmla="*/ 783 h 783"/>
                      </a:gdLst>
                      <a:ahLst/>
                      <a:cxnLst>
                        <a:cxn ang="0">
                          <a:pos x="T0" y="T1"/>
                        </a:cxn>
                        <a:cxn ang="0">
                          <a:pos x="T2" y="T3"/>
                        </a:cxn>
                        <a:cxn ang="0">
                          <a:pos x="T4" y="T5"/>
                        </a:cxn>
                        <a:cxn ang="0">
                          <a:pos x="T6" y="T7"/>
                        </a:cxn>
                        <a:cxn ang="0">
                          <a:pos x="T8" y="T9"/>
                        </a:cxn>
                      </a:cxnLst>
                      <a:rect l="0" t="0" r="r" b="b"/>
                      <a:pathLst>
                        <a:path w="3" h="783">
                          <a:moveTo>
                            <a:pt x="0" y="783"/>
                          </a:moveTo>
                          <a:lnTo>
                            <a:pt x="0" y="4"/>
                          </a:lnTo>
                          <a:lnTo>
                            <a:pt x="3" y="0"/>
                          </a:lnTo>
                          <a:lnTo>
                            <a:pt x="3" y="777"/>
                          </a:lnTo>
                          <a:lnTo>
                            <a:pt x="0" y="783"/>
                          </a:lnTo>
                          <a:close/>
                        </a:path>
                      </a:pathLst>
                    </a:custGeom>
                    <a:solidFill>
                      <a:srgbClr val="A6A5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14" name="Freeform 905"/>
                    <p:cNvSpPr>
                      <a:spLocks noChangeAspect="1"/>
                    </p:cNvSpPr>
                    <p:nvPr/>
                  </p:nvSpPr>
                  <p:spPr bwMode="auto">
                    <a:xfrm>
                      <a:off x="3222" y="1699"/>
                      <a:ext cx="3" cy="783"/>
                    </a:xfrm>
                    <a:custGeom>
                      <a:avLst/>
                      <a:gdLst>
                        <a:gd name="T0" fmla="*/ 0 w 3"/>
                        <a:gd name="T1" fmla="*/ 783 h 783"/>
                        <a:gd name="T2" fmla="*/ 0 w 3"/>
                        <a:gd name="T3" fmla="*/ 5 h 783"/>
                        <a:gd name="T4" fmla="*/ 3 w 3"/>
                        <a:gd name="T5" fmla="*/ 0 h 783"/>
                        <a:gd name="T6" fmla="*/ 3 w 3"/>
                        <a:gd name="T7" fmla="*/ 778 h 783"/>
                        <a:gd name="T8" fmla="*/ 0 w 3"/>
                        <a:gd name="T9" fmla="*/ 783 h 783"/>
                      </a:gdLst>
                      <a:ahLst/>
                      <a:cxnLst>
                        <a:cxn ang="0">
                          <a:pos x="T0" y="T1"/>
                        </a:cxn>
                        <a:cxn ang="0">
                          <a:pos x="T2" y="T3"/>
                        </a:cxn>
                        <a:cxn ang="0">
                          <a:pos x="T4" y="T5"/>
                        </a:cxn>
                        <a:cxn ang="0">
                          <a:pos x="T6" y="T7"/>
                        </a:cxn>
                        <a:cxn ang="0">
                          <a:pos x="T8" y="T9"/>
                        </a:cxn>
                      </a:cxnLst>
                      <a:rect l="0" t="0" r="r" b="b"/>
                      <a:pathLst>
                        <a:path w="3" h="783">
                          <a:moveTo>
                            <a:pt x="0" y="783"/>
                          </a:moveTo>
                          <a:lnTo>
                            <a:pt x="0" y="5"/>
                          </a:lnTo>
                          <a:lnTo>
                            <a:pt x="3" y="0"/>
                          </a:lnTo>
                          <a:lnTo>
                            <a:pt x="3" y="778"/>
                          </a:lnTo>
                          <a:lnTo>
                            <a:pt x="0" y="783"/>
                          </a:lnTo>
                          <a:close/>
                        </a:path>
                      </a:pathLst>
                    </a:custGeom>
                    <a:solidFill>
                      <a:srgbClr val="A6A5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15" name="Freeform 906"/>
                    <p:cNvSpPr>
                      <a:spLocks noChangeAspect="1"/>
                    </p:cNvSpPr>
                    <p:nvPr/>
                  </p:nvSpPr>
                  <p:spPr bwMode="auto">
                    <a:xfrm>
                      <a:off x="3224" y="1698"/>
                      <a:ext cx="3" cy="781"/>
                    </a:xfrm>
                    <a:custGeom>
                      <a:avLst/>
                      <a:gdLst>
                        <a:gd name="T0" fmla="*/ 0 w 3"/>
                        <a:gd name="T1" fmla="*/ 781 h 781"/>
                        <a:gd name="T2" fmla="*/ 0 w 3"/>
                        <a:gd name="T3" fmla="*/ 4 h 781"/>
                        <a:gd name="T4" fmla="*/ 3 w 3"/>
                        <a:gd name="T5" fmla="*/ 0 h 781"/>
                        <a:gd name="T6" fmla="*/ 3 w 3"/>
                        <a:gd name="T7" fmla="*/ 774 h 781"/>
                        <a:gd name="T8" fmla="*/ 0 w 3"/>
                        <a:gd name="T9" fmla="*/ 781 h 781"/>
                      </a:gdLst>
                      <a:ahLst/>
                      <a:cxnLst>
                        <a:cxn ang="0">
                          <a:pos x="T0" y="T1"/>
                        </a:cxn>
                        <a:cxn ang="0">
                          <a:pos x="T2" y="T3"/>
                        </a:cxn>
                        <a:cxn ang="0">
                          <a:pos x="T4" y="T5"/>
                        </a:cxn>
                        <a:cxn ang="0">
                          <a:pos x="T6" y="T7"/>
                        </a:cxn>
                        <a:cxn ang="0">
                          <a:pos x="T8" y="T9"/>
                        </a:cxn>
                      </a:cxnLst>
                      <a:rect l="0" t="0" r="r" b="b"/>
                      <a:pathLst>
                        <a:path w="3" h="781">
                          <a:moveTo>
                            <a:pt x="0" y="781"/>
                          </a:moveTo>
                          <a:lnTo>
                            <a:pt x="0" y="4"/>
                          </a:lnTo>
                          <a:lnTo>
                            <a:pt x="3" y="0"/>
                          </a:lnTo>
                          <a:lnTo>
                            <a:pt x="3" y="774"/>
                          </a:lnTo>
                          <a:lnTo>
                            <a:pt x="0" y="781"/>
                          </a:lnTo>
                          <a:close/>
                        </a:path>
                      </a:pathLst>
                    </a:custGeom>
                    <a:solidFill>
                      <a:srgbClr val="A6A5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16" name="Freeform 907"/>
                    <p:cNvSpPr>
                      <a:spLocks noChangeAspect="1"/>
                    </p:cNvSpPr>
                    <p:nvPr/>
                  </p:nvSpPr>
                  <p:spPr bwMode="auto">
                    <a:xfrm>
                      <a:off x="3225" y="1695"/>
                      <a:ext cx="3" cy="782"/>
                    </a:xfrm>
                    <a:custGeom>
                      <a:avLst/>
                      <a:gdLst>
                        <a:gd name="T0" fmla="*/ 0 w 3"/>
                        <a:gd name="T1" fmla="*/ 782 h 782"/>
                        <a:gd name="T2" fmla="*/ 0 w 3"/>
                        <a:gd name="T3" fmla="*/ 4 h 782"/>
                        <a:gd name="T4" fmla="*/ 3 w 3"/>
                        <a:gd name="T5" fmla="*/ 0 h 782"/>
                        <a:gd name="T6" fmla="*/ 3 w 3"/>
                        <a:gd name="T7" fmla="*/ 774 h 782"/>
                        <a:gd name="T8" fmla="*/ 0 w 3"/>
                        <a:gd name="T9" fmla="*/ 782 h 782"/>
                      </a:gdLst>
                      <a:ahLst/>
                      <a:cxnLst>
                        <a:cxn ang="0">
                          <a:pos x="T0" y="T1"/>
                        </a:cxn>
                        <a:cxn ang="0">
                          <a:pos x="T2" y="T3"/>
                        </a:cxn>
                        <a:cxn ang="0">
                          <a:pos x="T4" y="T5"/>
                        </a:cxn>
                        <a:cxn ang="0">
                          <a:pos x="T6" y="T7"/>
                        </a:cxn>
                        <a:cxn ang="0">
                          <a:pos x="T8" y="T9"/>
                        </a:cxn>
                      </a:cxnLst>
                      <a:rect l="0" t="0" r="r" b="b"/>
                      <a:pathLst>
                        <a:path w="3" h="782">
                          <a:moveTo>
                            <a:pt x="0" y="782"/>
                          </a:moveTo>
                          <a:lnTo>
                            <a:pt x="0" y="4"/>
                          </a:lnTo>
                          <a:lnTo>
                            <a:pt x="3" y="0"/>
                          </a:lnTo>
                          <a:lnTo>
                            <a:pt x="3" y="774"/>
                          </a:lnTo>
                          <a:lnTo>
                            <a:pt x="0" y="782"/>
                          </a:lnTo>
                          <a:close/>
                        </a:path>
                      </a:pathLst>
                    </a:custGeom>
                    <a:solidFill>
                      <a:srgbClr val="A6A5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17" name="Freeform 908"/>
                    <p:cNvSpPr>
                      <a:spLocks noChangeAspect="1"/>
                    </p:cNvSpPr>
                    <p:nvPr/>
                  </p:nvSpPr>
                  <p:spPr bwMode="auto">
                    <a:xfrm>
                      <a:off x="3227" y="1692"/>
                      <a:ext cx="2" cy="780"/>
                    </a:xfrm>
                    <a:custGeom>
                      <a:avLst/>
                      <a:gdLst>
                        <a:gd name="T0" fmla="*/ 0 w 2"/>
                        <a:gd name="T1" fmla="*/ 780 h 780"/>
                        <a:gd name="T2" fmla="*/ 0 w 2"/>
                        <a:gd name="T3" fmla="*/ 6 h 780"/>
                        <a:gd name="T4" fmla="*/ 2 w 2"/>
                        <a:gd name="T5" fmla="*/ 0 h 780"/>
                        <a:gd name="T6" fmla="*/ 2 w 2"/>
                        <a:gd name="T7" fmla="*/ 775 h 780"/>
                        <a:gd name="T8" fmla="*/ 0 w 2"/>
                        <a:gd name="T9" fmla="*/ 780 h 780"/>
                      </a:gdLst>
                      <a:ahLst/>
                      <a:cxnLst>
                        <a:cxn ang="0">
                          <a:pos x="T0" y="T1"/>
                        </a:cxn>
                        <a:cxn ang="0">
                          <a:pos x="T2" y="T3"/>
                        </a:cxn>
                        <a:cxn ang="0">
                          <a:pos x="T4" y="T5"/>
                        </a:cxn>
                        <a:cxn ang="0">
                          <a:pos x="T6" y="T7"/>
                        </a:cxn>
                        <a:cxn ang="0">
                          <a:pos x="T8" y="T9"/>
                        </a:cxn>
                      </a:cxnLst>
                      <a:rect l="0" t="0" r="r" b="b"/>
                      <a:pathLst>
                        <a:path w="2" h="780">
                          <a:moveTo>
                            <a:pt x="0" y="780"/>
                          </a:moveTo>
                          <a:lnTo>
                            <a:pt x="0" y="6"/>
                          </a:lnTo>
                          <a:lnTo>
                            <a:pt x="2" y="0"/>
                          </a:lnTo>
                          <a:lnTo>
                            <a:pt x="2" y="775"/>
                          </a:lnTo>
                          <a:lnTo>
                            <a:pt x="0" y="780"/>
                          </a:lnTo>
                          <a:close/>
                        </a:path>
                      </a:pathLst>
                    </a:custGeom>
                    <a:solidFill>
                      <a:srgbClr val="A5A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18" name="Freeform 909"/>
                    <p:cNvSpPr>
                      <a:spLocks noChangeAspect="1"/>
                    </p:cNvSpPr>
                    <p:nvPr/>
                  </p:nvSpPr>
                  <p:spPr bwMode="auto">
                    <a:xfrm>
                      <a:off x="3228" y="1691"/>
                      <a:ext cx="3" cy="778"/>
                    </a:xfrm>
                    <a:custGeom>
                      <a:avLst/>
                      <a:gdLst>
                        <a:gd name="T0" fmla="*/ 0 w 3"/>
                        <a:gd name="T1" fmla="*/ 778 h 778"/>
                        <a:gd name="T2" fmla="*/ 0 w 3"/>
                        <a:gd name="T3" fmla="*/ 4 h 778"/>
                        <a:gd name="T4" fmla="*/ 3 w 3"/>
                        <a:gd name="T5" fmla="*/ 0 h 778"/>
                        <a:gd name="T6" fmla="*/ 3 w 3"/>
                        <a:gd name="T7" fmla="*/ 773 h 778"/>
                        <a:gd name="T8" fmla="*/ 0 w 3"/>
                        <a:gd name="T9" fmla="*/ 778 h 778"/>
                      </a:gdLst>
                      <a:ahLst/>
                      <a:cxnLst>
                        <a:cxn ang="0">
                          <a:pos x="T0" y="T1"/>
                        </a:cxn>
                        <a:cxn ang="0">
                          <a:pos x="T2" y="T3"/>
                        </a:cxn>
                        <a:cxn ang="0">
                          <a:pos x="T4" y="T5"/>
                        </a:cxn>
                        <a:cxn ang="0">
                          <a:pos x="T6" y="T7"/>
                        </a:cxn>
                        <a:cxn ang="0">
                          <a:pos x="T8" y="T9"/>
                        </a:cxn>
                      </a:cxnLst>
                      <a:rect l="0" t="0" r="r" b="b"/>
                      <a:pathLst>
                        <a:path w="3" h="778">
                          <a:moveTo>
                            <a:pt x="0" y="778"/>
                          </a:moveTo>
                          <a:lnTo>
                            <a:pt x="0" y="4"/>
                          </a:lnTo>
                          <a:lnTo>
                            <a:pt x="3" y="0"/>
                          </a:lnTo>
                          <a:lnTo>
                            <a:pt x="3" y="773"/>
                          </a:lnTo>
                          <a:lnTo>
                            <a:pt x="0" y="778"/>
                          </a:lnTo>
                          <a:close/>
                        </a:path>
                      </a:pathLst>
                    </a:custGeom>
                    <a:solidFill>
                      <a:srgbClr val="A5A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19" name="Freeform 910"/>
                    <p:cNvSpPr>
                      <a:spLocks noChangeAspect="1"/>
                    </p:cNvSpPr>
                    <p:nvPr/>
                  </p:nvSpPr>
                  <p:spPr bwMode="auto">
                    <a:xfrm>
                      <a:off x="3229" y="1688"/>
                      <a:ext cx="3" cy="779"/>
                    </a:xfrm>
                    <a:custGeom>
                      <a:avLst/>
                      <a:gdLst>
                        <a:gd name="T0" fmla="*/ 0 w 3"/>
                        <a:gd name="T1" fmla="*/ 779 h 779"/>
                        <a:gd name="T2" fmla="*/ 0 w 3"/>
                        <a:gd name="T3" fmla="*/ 4 h 779"/>
                        <a:gd name="T4" fmla="*/ 3 w 3"/>
                        <a:gd name="T5" fmla="*/ 0 h 779"/>
                        <a:gd name="T6" fmla="*/ 3 w 3"/>
                        <a:gd name="T7" fmla="*/ 773 h 779"/>
                        <a:gd name="T8" fmla="*/ 0 w 3"/>
                        <a:gd name="T9" fmla="*/ 779 h 779"/>
                      </a:gdLst>
                      <a:ahLst/>
                      <a:cxnLst>
                        <a:cxn ang="0">
                          <a:pos x="T0" y="T1"/>
                        </a:cxn>
                        <a:cxn ang="0">
                          <a:pos x="T2" y="T3"/>
                        </a:cxn>
                        <a:cxn ang="0">
                          <a:pos x="T4" y="T5"/>
                        </a:cxn>
                        <a:cxn ang="0">
                          <a:pos x="T6" y="T7"/>
                        </a:cxn>
                        <a:cxn ang="0">
                          <a:pos x="T8" y="T9"/>
                        </a:cxn>
                      </a:cxnLst>
                      <a:rect l="0" t="0" r="r" b="b"/>
                      <a:pathLst>
                        <a:path w="3" h="779">
                          <a:moveTo>
                            <a:pt x="0" y="779"/>
                          </a:moveTo>
                          <a:lnTo>
                            <a:pt x="0" y="4"/>
                          </a:lnTo>
                          <a:lnTo>
                            <a:pt x="3" y="0"/>
                          </a:lnTo>
                          <a:lnTo>
                            <a:pt x="3" y="773"/>
                          </a:lnTo>
                          <a:lnTo>
                            <a:pt x="0" y="779"/>
                          </a:lnTo>
                          <a:close/>
                        </a:path>
                      </a:pathLst>
                    </a:custGeom>
                    <a:solidFill>
                      <a:srgbClr val="A4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20" name="Freeform 911"/>
                    <p:cNvSpPr>
                      <a:spLocks noChangeAspect="1"/>
                    </p:cNvSpPr>
                    <p:nvPr/>
                  </p:nvSpPr>
                  <p:spPr bwMode="auto">
                    <a:xfrm>
                      <a:off x="3231" y="1686"/>
                      <a:ext cx="3" cy="778"/>
                    </a:xfrm>
                    <a:custGeom>
                      <a:avLst/>
                      <a:gdLst>
                        <a:gd name="T0" fmla="*/ 0 w 3"/>
                        <a:gd name="T1" fmla="*/ 778 h 778"/>
                        <a:gd name="T2" fmla="*/ 0 w 3"/>
                        <a:gd name="T3" fmla="*/ 5 h 778"/>
                        <a:gd name="T4" fmla="*/ 3 w 3"/>
                        <a:gd name="T5" fmla="*/ 0 h 778"/>
                        <a:gd name="T6" fmla="*/ 3 w 3"/>
                        <a:gd name="T7" fmla="*/ 772 h 778"/>
                        <a:gd name="T8" fmla="*/ 0 w 3"/>
                        <a:gd name="T9" fmla="*/ 778 h 778"/>
                      </a:gdLst>
                      <a:ahLst/>
                      <a:cxnLst>
                        <a:cxn ang="0">
                          <a:pos x="T0" y="T1"/>
                        </a:cxn>
                        <a:cxn ang="0">
                          <a:pos x="T2" y="T3"/>
                        </a:cxn>
                        <a:cxn ang="0">
                          <a:pos x="T4" y="T5"/>
                        </a:cxn>
                        <a:cxn ang="0">
                          <a:pos x="T6" y="T7"/>
                        </a:cxn>
                        <a:cxn ang="0">
                          <a:pos x="T8" y="T9"/>
                        </a:cxn>
                      </a:cxnLst>
                      <a:rect l="0" t="0" r="r" b="b"/>
                      <a:pathLst>
                        <a:path w="3" h="778">
                          <a:moveTo>
                            <a:pt x="0" y="778"/>
                          </a:moveTo>
                          <a:lnTo>
                            <a:pt x="0" y="5"/>
                          </a:lnTo>
                          <a:lnTo>
                            <a:pt x="3" y="0"/>
                          </a:lnTo>
                          <a:lnTo>
                            <a:pt x="3" y="772"/>
                          </a:lnTo>
                          <a:lnTo>
                            <a:pt x="0" y="778"/>
                          </a:lnTo>
                          <a:close/>
                        </a:path>
                      </a:pathLst>
                    </a:custGeom>
                    <a:solidFill>
                      <a:srgbClr val="A4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21" name="Freeform 912"/>
                    <p:cNvSpPr>
                      <a:spLocks noChangeAspect="1"/>
                    </p:cNvSpPr>
                    <p:nvPr/>
                  </p:nvSpPr>
                  <p:spPr bwMode="auto">
                    <a:xfrm>
                      <a:off x="3232" y="1683"/>
                      <a:ext cx="3" cy="778"/>
                    </a:xfrm>
                    <a:custGeom>
                      <a:avLst/>
                      <a:gdLst>
                        <a:gd name="T0" fmla="*/ 0 w 3"/>
                        <a:gd name="T1" fmla="*/ 778 h 778"/>
                        <a:gd name="T2" fmla="*/ 0 w 3"/>
                        <a:gd name="T3" fmla="*/ 5 h 778"/>
                        <a:gd name="T4" fmla="*/ 3 w 3"/>
                        <a:gd name="T5" fmla="*/ 0 h 778"/>
                        <a:gd name="T6" fmla="*/ 3 w 3"/>
                        <a:gd name="T7" fmla="*/ 772 h 778"/>
                        <a:gd name="T8" fmla="*/ 0 w 3"/>
                        <a:gd name="T9" fmla="*/ 778 h 778"/>
                      </a:gdLst>
                      <a:ahLst/>
                      <a:cxnLst>
                        <a:cxn ang="0">
                          <a:pos x="T0" y="T1"/>
                        </a:cxn>
                        <a:cxn ang="0">
                          <a:pos x="T2" y="T3"/>
                        </a:cxn>
                        <a:cxn ang="0">
                          <a:pos x="T4" y="T5"/>
                        </a:cxn>
                        <a:cxn ang="0">
                          <a:pos x="T6" y="T7"/>
                        </a:cxn>
                        <a:cxn ang="0">
                          <a:pos x="T8" y="T9"/>
                        </a:cxn>
                      </a:cxnLst>
                      <a:rect l="0" t="0" r="r" b="b"/>
                      <a:pathLst>
                        <a:path w="3" h="778">
                          <a:moveTo>
                            <a:pt x="0" y="778"/>
                          </a:moveTo>
                          <a:lnTo>
                            <a:pt x="0" y="5"/>
                          </a:lnTo>
                          <a:lnTo>
                            <a:pt x="3" y="0"/>
                          </a:lnTo>
                          <a:lnTo>
                            <a:pt x="3" y="772"/>
                          </a:lnTo>
                          <a:lnTo>
                            <a:pt x="0" y="778"/>
                          </a:lnTo>
                          <a:close/>
                        </a:path>
                      </a:pathLst>
                    </a:custGeom>
                    <a:solidFill>
                      <a:srgbClr val="A3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22" name="Freeform 913"/>
                    <p:cNvSpPr>
                      <a:spLocks noChangeAspect="1"/>
                    </p:cNvSpPr>
                    <p:nvPr/>
                  </p:nvSpPr>
                  <p:spPr bwMode="auto">
                    <a:xfrm>
                      <a:off x="3234" y="1682"/>
                      <a:ext cx="3" cy="776"/>
                    </a:xfrm>
                    <a:custGeom>
                      <a:avLst/>
                      <a:gdLst>
                        <a:gd name="T0" fmla="*/ 0 w 3"/>
                        <a:gd name="T1" fmla="*/ 776 h 776"/>
                        <a:gd name="T2" fmla="*/ 0 w 3"/>
                        <a:gd name="T3" fmla="*/ 4 h 776"/>
                        <a:gd name="T4" fmla="*/ 3 w 3"/>
                        <a:gd name="T5" fmla="*/ 0 h 776"/>
                        <a:gd name="T6" fmla="*/ 3 w 3"/>
                        <a:gd name="T7" fmla="*/ 769 h 776"/>
                        <a:gd name="T8" fmla="*/ 0 w 3"/>
                        <a:gd name="T9" fmla="*/ 776 h 776"/>
                      </a:gdLst>
                      <a:ahLst/>
                      <a:cxnLst>
                        <a:cxn ang="0">
                          <a:pos x="T0" y="T1"/>
                        </a:cxn>
                        <a:cxn ang="0">
                          <a:pos x="T2" y="T3"/>
                        </a:cxn>
                        <a:cxn ang="0">
                          <a:pos x="T4" y="T5"/>
                        </a:cxn>
                        <a:cxn ang="0">
                          <a:pos x="T6" y="T7"/>
                        </a:cxn>
                        <a:cxn ang="0">
                          <a:pos x="T8" y="T9"/>
                        </a:cxn>
                      </a:cxnLst>
                      <a:rect l="0" t="0" r="r" b="b"/>
                      <a:pathLst>
                        <a:path w="3" h="776">
                          <a:moveTo>
                            <a:pt x="0" y="776"/>
                          </a:moveTo>
                          <a:lnTo>
                            <a:pt x="0" y="4"/>
                          </a:lnTo>
                          <a:lnTo>
                            <a:pt x="3" y="0"/>
                          </a:lnTo>
                          <a:lnTo>
                            <a:pt x="3" y="769"/>
                          </a:lnTo>
                          <a:lnTo>
                            <a:pt x="0" y="776"/>
                          </a:lnTo>
                          <a:close/>
                        </a:path>
                      </a:pathLst>
                    </a:custGeom>
                    <a:solidFill>
                      <a:srgbClr val="A3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23" name="Freeform 914"/>
                    <p:cNvSpPr>
                      <a:spLocks noChangeAspect="1"/>
                    </p:cNvSpPr>
                    <p:nvPr/>
                  </p:nvSpPr>
                  <p:spPr bwMode="auto">
                    <a:xfrm>
                      <a:off x="3235" y="1679"/>
                      <a:ext cx="3" cy="776"/>
                    </a:xfrm>
                    <a:custGeom>
                      <a:avLst/>
                      <a:gdLst>
                        <a:gd name="T0" fmla="*/ 0 w 3"/>
                        <a:gd name="T1" fmla="*/ 776 h 776"/>
                        <a:gd name="T2" fmla="*/ 0 w 3"/>
                        <a:gd name="T3" fmla="*/ 4 h 776"/>
                        <a:gd name="T4" fmla="*/ 3 w 3"/>
                        <a:gd name="T5" fmla="*/ 0 h 776"/>
                        <a:gd name="T6" fmla="*/ 3 w 3"/>
                        <a:gd name="T7" fmla="*/ 769 h 776"/>
                        <a:gd name="T8" fmla="*/ 0 w 3"/>
                        <a:gd name="T9" fmla="*/ 776 h 776"/>
                      </a:gdLst>
                      <a:ahLst/>
                      <a:cxnLst>
                        <a:cxn ang="0">
                          <a:pos x="T0" y="T1"/>
                        </a:cxn>
                        <a:cxn ang="0">
                          <a:pos x="T2" y="T3"/>
                        </a:cxn>
                        <a:cxn ang="0">
                          <a:pos x="T4" y="T5"/>
                        </a:cxn>
                        <a:cxn ang="0">
                          <a:pos x="T6" y="T7"/>
                        </a:cxn>
                        <a:cxn ang="0">
                          <a:pos x="T8" y="T9"/>
                        </a:cxn>
                      </a:cxnLst>
                      <a:rect l="0" t="0" r="r" b="b"/>
                      <a:pathLst>
                        <a:path w="3" h="776">
                          <a:moveTo>
                            <a:pt x="0" y="776"/>
                          </a:moveTo>
                          <a:lnTo>
                            <a:pt x="0" y="4"/>
                          </a:lnTo>
                          <a:lnTo>
                            <a:pt x="3" y="0"/>
                          </a:lnTo>
                          <a:lnTo>
                            <a:pt x="3" y="769"/>
                          </a:lnTo>
                          <a:lnTo>
                            <a:pt x="0" y="776"/>
                          </a:lnTo>
                          <a:close/>
                        </a:path>
                      </a:pathLst>
                    </a:custGeom>
                    <a:solidFill>
                      <a:srgbClr val="A2A2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24" name="Freeform 915"/>
                    <p:cNvSpPr>
                      <a:spLocks noChangeAspect="1"/>
                    </p:cNvSpPr>
                    <p:nvPr/>
                  </p:nvSpPr>
                  <p:spPr bwMode="auto">
                    <a:xfrm>
                      <a:off x="3237" y="1678"/>
                      <a:ext cx="3" cy="773"/>
                    </a:xfrm>
                    <a:custGeom>
                      <a:avLst/>
                      <a:gdLst>
                        <a:gd name="T0" fmla="*/ 0 w 3"/>
                        <a:gd name="T1" fmla="*/ 773 h 773"/>
                        <a:gd name="T2" fmla="*/ 0 w 3"/>
                        <a:gd name="T3" fmla="*/ 4 h 773"/>
                        <a:gd name="T4" fmla="*/ 3 w 3"/>
                        <a:gd name="T5" fmla="*/ 0 h 773"/>
                        <a:gd name="T6" fmla="*/ 3 w 3"/>
                        <a:gd name="T7" fmla="*/ 767 h 773"/>
                        <a:gd name="T8" fmla="*/ 0 w 3"/>
                        <a:gd name="T9" fmla="*/ 773 h 773"/>
                      </a:gdLst>
                      <a:ahLst/>
                      <a:cxnLst>
                        <a:cxn ang="0">
                          <a:pos x="T0" y="T1"/>
                        </a:cxn>
                        <a:cxn ang="0">
                          <a:pos x="T2" y="T3"/>
                        </a:cxn>
                        <a:cxn ang="0">
                          <a:pos x="T4" y="T5"/>
                        </a:cxn>
                        <a:cxn ang="0">
                          <a:pos x="T6" y="T7"/>
                        </a:cxn>
                        <a:cxn ang="0">
                          <a:pos x="T8" y="T9"/>
                        </a:cxn>
                      </a:cxnLst>
                      <a:rect l="0" t="0" r="r" b="b"/>
                      <a:pathLst>
                        <a:path w="3" h="773">
                          <a:moveTo>
                            <a:pt x="0" y="773"/>
                          </a:moveTo>
                          <a:lnTo>
                            <a:pt x="0" y="4"/>
                          </a:lnTo>
                          <a:lnTo>
                            <a:pt x="3" y="0"/>
                          </a:lnTo>
                          <a:lnTo>
                            <a:pt x="3" y="767"/>
                          </a:lnTo>
                          <a:lnTo>
                            <a:pt x="0" y="773"/>
                          </a:lnTo>
                          <a:close/>
                        </a:path>
                      </a:pathLst>
                    </a:custGeom>
                    <a:solidFill>
                      <a:srgbClr val="A2A2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25" name="Freeform 916"/>
                    <p:cNvSpPr>
                      <a:spLocks noChangeAspect="1"/>
                    </p:cNvSpPr>
                    <p:nvPr/>
                  </p:nvSpPr>
                  <p:spPr bwMode="auto">
                    <a:xfrm>
                      <a:off x="3238" y="1675"/>
                      <a:ext cx="3" cy="773"/>
                    </a:xfrm>
                    <a:custGeom>
                      <a:avLst/>
                      <a:gdLst>
                        <a:gd name="T0" fmla="*/ 0 w 3"/>
                        <a:gd name="T1" fmla="*/ 773 h 773"/>
                        <a:gd name="T2" fmla="*/ 0 w 3"/>
                        <a:gd name="T3" fmla="*/ 4 h 773"/>
                        <a:gd name="T4" fmla="*/ 3 w 3"/>
                        <a:gd name="T5" fmla="*/ 0 h 773"/>
                        <a:gd name="T6" fmla="*/ 3 w 3"/>
                        <a:gd name="T7" fmla="*/ 767 h 773"/>
                        <a:gd name="T8" fmla="*/ 0 w 3"/>
                        <a:gd name="T9" fmla="*/ 773 h 773"/>
                      </a:gdLst>
                      <a:ahLst/>
                      <a:cxnLst>
                        <a:cxn ang="0">
                          <a:pos x="T0" y="T1"/>
                        </a:cxn>
                        <a:cxn ang="0">
                          <a:pos x="T2" y="T3"/>
                        </a:cxn>
                        <a:cxn ang="0">
                          <a:pos x="T4" y="T5"/>
                        </a:cxn>
                        <a:cxn ang="0">
                          <a:pos x="T6" y="T7"/>
                        </a:cxn>
                        <a:cxn ang="0">
                          <a:pos x="T8" y="T9"/>
                        </a:cxn>
                      </a:cxnLst>
                      <a:rect l="0" t="0" r="r" b="b"/>
                      <a:pathLst>
                        <a:path w="3" h="773">
                          <a:moveTo>
                            <a:pt x="0" y="773"/>
                          </a:moveTo>
                          <a:lnTo>
                            <a:pt x="0" y="4"/>
                          </a:lnTo>
                          <a:lnTo>
                            <a:pt x="3" y="0"/>
                          </a:lnTo>
                          <a:lnTo>
                            <a:pt x="3" y="767"/>
                          </a:lnTo>
                          <a:lnTo>
                            <a:pt x="0" y="773"/>
                          </a:lnTo>
                          <a:close/>
                        </a:path>
                      </a:pathLst>
                    </a:custGeom>
                    <a:solidFill>
                      <a:srgbClr val="A2A1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26" name="Freeform 917"/>
                    <p:cNvSpPr>
                      <a:spLocks noChangeAspect="1"/>
                    </p:cNvSpPr>
                    <p:nvPr/>
                  </p:nvSpPr>
                  <p:spPr bwMode="auto">
                    <a:xfrm>
                      <a:off x="3240" y="1673"/>
                      <a:ext cx="2" cy="772"/>
                    </a:xfrm>
                    <a:custGeom>
                      <a:avLst/>
                      <a:gdLst>
                        <a:gd name="T0" fmla="*/ 0 w 2"/>
                        <a:gd name="T1" fmla="*/ 772 h 772"/>
                        <a:gd name="T2" fmla="*/ 0 w 2"/>
                        <a:gd name="T3" fmla="*/ 5 h 772"/>
                        <a:gd name="T4" fmla="*/ 2 w 2"/>
                        <a:gd name="T5" fmla="*/ 0 h 772"/>
                        <a:gd name="T6" fmla="*/ 2 w 2"/>
                        <a:gd name="T7" fmla="*/ 766 h 772"/>
                        <a:gd name="T8" fmla="*/ 0 w 2"/>
                        <a:gd name="T9" fmla="*/ 772 h 772"/>
                      </a:gdLst>
                      <a:ahLst/>
                      <a:cxnLst>
                        <a:cxn ang="0">
                          <a:pos x="T0" y="T1"/>
                        </a:cxn>
                        <a:cxn ang="0">
                          <a:pos x="T2" y="T3"/>
                        </a:cxn>
                        <a:cxn ang="0">
                          <a:pos x="T4" y="T5"/>
                        </a:cxn>
                        <a:cxn ang="0">
                          <a:pos x="T6" y="T7"/>
                        </a:cxn>
                        <a:cxn ang="0">
                          <a:pos x="T8" y="T9"/>
                        </a:cxn>
                      </a:cxnLst>
                      <a:rect l="0" t="0" r="r" b="b"/>
                      <a:pathLst>
                        <a:path w="2" h="772">
                          <a:moveTo>
                            <a:pt x="0" y="772"/>
                          </a:moveTo>
                          <a:lnTo>
                            <a:pt x="0" y="5"/>
                          </a:lnTo>
                          <a:lnTo>
                            <a:pt x="2" y="0"/>
                          </a:lnTo>
                          <a:lnTo>
                            <a:pt x="2" y="766"/>
                          </a:lnTo>
                          <a:lnTo>
                            <a:pt x="0" y="772"/>
                          </a:lnTo>
                          <a:close/>
                        </a:path>
                      </a:pathLst>
                    </a:custGeom>
                    <a:solidFill>
                      <a:srgbClr val="A2A1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27" name="Freeform 918"/>
                    <p:cNvSpPr>
                      <a:spLocks noChangeAspect="1"/>
                    </p:cNvSpPr>
                    <p:nvPr/>
                  </p:nvSpPr>
                  <p:spPr bwMode="auto">
                    <a:xfrm>
                      <a:off x="3241" y="1670"/>
                      <a:ext cx="3" cy="772"/>
                    </a:xfrm>
                    <a:custGeom>
                      <a:avLst/>
                      <a:gdLst>
                        <a:gd name="T0" fmla="*/ 0 w 3"/>
                        <a:gd name="T1" fmla="*/ 772 h 772"/>
                        <a:gd name="T2" fmla="*/ 0 w 3"/>
                        <a:gd name="T3" fmla="*/ 5 h 772"/>
                        <a:gd name="T4" fmla="*/ 3 w 3"/>
                        <a:gd name="T5" fmla="*/ 0 h 772"/>
                        <a:gd name="T6" fmla="*/ 3 w 3"/>
                        <a:gd name="T7" fmla="*/ 766 h 772"/>
                        <a:gd name="T8" fmla="*/ 0 w 3"/>
                        <a:gd name="T9" fmla="*/ 772 h 772"/>
                      </a:gdLst>
                      <a:ahLst/>
                      <a:cxnLst>
                        <a:cxn ang="0">
                          <a:pos x="T0" y="T1"/>
                        </a:cxn>
                        <a:cxn ang="0">
                          <a:pos x="T2" y="T3"/>
                        </a:cxn>
                        <a:cxn ang="0">
                          <a:pos x="T4" y="T5"/>
                        </a:cxn>
                        <a:cxn ang="0">
                          <a:pos x="T6" y="T7"/>
                        </a:cxn>
                        <a:cxn ang="0">
                          <a:pos x="T8" y="T9"/>
                        </a:cxn>
                      </a:cxnLst>
                      <a:rect l="0" t="0" r="r" b="b"/>
                      <a:pathLst>
                        <a:path w="3" h="772">
                          <a:moveTo>
                            <a:pt x="0" y="772"/>
                          </a:moveTo>
                          <a:lnTo>
                            <a:pt x="0" y="5"/>
                          </a:lnTo>
                          <a:lnTo>
                            <a:pt x="3" y="0"/>
                          </a:lnTo>
                          <a:lnTo>
                            <a:pt x="3" y="766"/>
                          </a:lnTo>
                          <a:lnTo>
                            <a:pt x="0" y="772"/>
                          </a:lnTo>
                          <a:close/>
                        </a:path>
                      </a:pathLst>
                    </a:custGeom>
                    <a:solidFill>
                      <a:srgbClr val="A1A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28" name="Freeform 919"/>
                    <p:cNvSpPr>
                      <a:spLocks noChangeAspect="1"/>
                    </p:cNvSpPr>
                    <p:nvPr/>
                  </p:nvSpPr>
                  <p:spPr bwMode="auto">
                    <a:xfrm>
                      <a:off x="3242" y="1669"/>
                      <a:ext cx="3" cy="770"/>
                    </a:xfrm>
                    <a:custGeom>
                      <a:avLst/>
                      <a:gdLst>
                        <a:gd name="T0" fmla="*/ 0 w 3"/>
                        <a:gd name="T1" fmla="*/ 770 h 770"/>
                        <a:gd name="T2" fmla="*/ 0 w 3"/>
                        <a:gd name="T3" fmla="*/ 4 h 770"/>
                        <a:gd name="T4" fmla="*/ 3 w 3"/>
                        <a:gd name="T5" fmla="*/ 0 h 770"/>
                        <a:gd name="T6" fmla="*/ 3 w 3"/>
                        <a:gd name="T7" fmla="*/ 763 h 770"/>
                        <a:gd name="T8" fmla="*/ 0 w 3"/>
                        <a:gd name="T9" fmla="*/ 770 h 770"/>
                      </a:gdLst>
                      <a:ahLst/>
                      <a:cxnLst>
                        <a:cxn ang="0">
                          <a:pos x="T0" y="T1"/>
                        </a:cxn>
                        <a:cxn ang="0">
                          <a:pos x="T2" y="T3"/>
                        </a:cxn>
                        <a:cxn ang="0">
                          <a:pos x="T4" y="T5"/>
                        </a:cxn>
                        <a:cxn ang="0">
                          <a:pos x="T6" y="T7"/>
                        </a:cxn>
                        <a:cxn ang="0">
                          <a:pos x="T8" y="T9"/>
                        </a:cxn>
                      </a:cxnLst>
                      <a:rect l="0" t="0" r="r" b="b"/>
                      <a:pathLst>
                        <a:path w="3" h="770">
                          <a:moveTo>
                            <a:pt x="0" y="770"/>
                          </a:moveTo>
                          <a:lnTo>
                            <a:pt x="0" y="4"/>
                          </a:lnTo>
                          <a:lnTo>
                            <a:pt x="3" y="0"/>
                          </a:lnTo>
                          <a:lnTo>
                            <a:pt x="3" y="763"/>
                          </a:lnTo>
                          <a:lnTo>
                            <a:pt x="0" y="770"/>
                          </a:lnTo>
                          <a:close/>
                        </a:path>
                      </a:pathLst>
                    </a:custGeom>
                    <a:solidFill>
                      <a:srgbClr val="A1A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29" name="Freeform 920"/>
                    <p:cNvSpPr>
                      <a:spLocks noChangeAspect="1"/>
                    </p:cNvSpPr>
                    <p:nvPr/>
                  </p:nvSpPr>
                  <p:spPr bwMode="auto">
                    <a:xfrm>
                      <a:off x="3244" y="1666"/>
                      <a:ext cx="3" cy="770"/>
                    </a:xfrm>
                    <a:custGeom>
                      <a:avLst/>
                      <a:gdLst>
                        <a:gd name="T0" fmla="*/ 0 w 3"/>
                        <a:gd name="T1" fmla="*/ 770 h 770"/>
                        <a:gd name="T2" fmla="*/ 0 w 3"/>
                        <a:gd name="T3" fmla="*/ 4 h 770"/>
                        <a:gd name="T4" fmla="*/ 3 w 3"/>
                        <a:gd name="T5" fmla="*/ 0 h 770"/>
                        <a:gd name="T6" fmla="*/ 3 w 3"/>
                        <a:gd name="T7" fmla="*/ 763 h 770"/>
                        <a:gd name="T8" fmla="*/ 0 w 3"/>
                        <a:gd name="T9" fmla="*/ 770 h 770"/>
                      </a:gdLst>
                      <a:ahLst/>
                      <a:cxnLst>
                        <a:cxn ang="0">
                          <a:pos x="T0" y="T1"/>
                        </a:cxn>
                        <a:cxn ang="0">
                          <a:pos x="T2" y="T3"/>
                        </a:cxn>
                        <a:cxn ang="0">
                          <a:pos x="T4" y="T5"/>
                        </a:cxn>
                        <a:cxn ang="0">
                          <a:pos x="T6" y="T7"/>
                        </a:cxn>
                        <a:cxn ang="0">
                          <a:pos x="T8" y="T9"/>
                        </a:cxn>
                      </a:cxnLst>
                      <a:rect l="0" t="0" r="r" b="b"/>
                      <a:pathLst>
                        <a:path w="3" h="770">
                          <a:moveTo>
                            <a:pt x="0" y="770"/>
                          </a:moveTo>
                          <a:lnTo>
                            <a:pt x="0" y="4"/>
                          </a:lnTo>
                          <a:lnTo>
                            <a:pt x="3" y="0"/>
                          </a:lnTo>
                          <a:lnTo>
                            <a:pt x="3" y="763"/>
                          </a:lnTo>
                          <a:lnTo>
                            <a:pt x="0" y="770"/>
                          </a:lnTo>
                          <a:close/>
                        </a:path>
                      </a:pathLst>
                    </a:custGeom>
                    <a:solidFill>
                      <a:srgbClr val="A0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30" name="Freeform 921"/>
                    <p:cNvSpPr>
                      <a:spLocks noChangeAspect="1"/>
                    </p:cNvSpPr>
                    <p:nvPr/>
                  </p:nvSpPr>
                  <p:spPr bwMode="auto">
                    <a:xfrm>
                      <a:off x="3245" y="1665"/>
                      <a:ext cx="3" cy="767"/>
                    </a:xfrm>
                    <a:custGeom>
                      <a:avLst/>
                      <a:gdLst>
                        <a:gd name="T0" fmla="*/ 0 w 3"/>
                        <a:gd name="T1" fmla="*/ 767 h 767"/>
                        <a:gd name="T2" fmla="*/ 0 w 3"/>
                        <a:gd name="T3" fmla="*/ 4 h 767"/>
                        <a:gd name="T4" fmla="*/ 3 w 3"/>
                        <a:gd name="T5" fmla="*/ 0 h 767"/>
                        <a:gd name="T6" fmla="*/ 3 w 3"/>
                        <a:gd name="T7" fmla="*/ 761 h 767"/>
                        <a:gd name="T8" fmla="*/ 0 w 3"/>
                        <a:gd name="T9" fmla="*/ 767 h 767"/>
                      </a:gdLst>
                      <a:ahLst/>
                      <a:cxnLst>
                        <a:cxn ang="0">
                          <a:pos x="T0" y="T1"/>
                        </a:cxn>
                        <a:cxn ang="0">
                          <a:pos x="T2" y="T3"/>
                        </a:cxn>
                        <a:cxn ang="0">
                          <a:pos x="T4" y="T5"/>
                        </a:cxn>
                        <a:cxn ang="0">
                          <a:pos x="T6" y="T7"/>
                        </a:cxn>
                        <a:cxn ang="0">
                          <a:pos x="T8" y="T9"/>
                        </a:cxn>
                      </a:cxnLst>
                      <a:rect l="0" t="0" r="r" b="b"/>
                      <a:pathLst>
                        <a:path w="3" h="767">
                          <a:moveTo>
                            <a:pt x="0" y="767"/>
                          </a:moveTo>
                          <a:lnTo>
                            <a:pt x="0" y="4"/>
                          </a:lnTo>
                          <a:lnTo>
                            <a:pt x="3" y="0"/>
                          </a:lnTo>
                          <a:lnTo>
                            <a:pt x="3" y="761"/>
                          </a:lnTo>
                          <a:lnTo>
                            <a:pt x="0" y="767"/>
                          </a:lnTo>
                          <a:close/>
                        </a:path>
                      </a:pathLst>
                    </a:custGeom>
                    <a:solidFill>
                      <a:srgbClr val="A0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31" name="Freeform 922"/>
                    <p:cNvSpPr>
                      <a:spLocks noChangeAspect="1"/>
                    </p:cNvSpPr>
                    <p:nvPr/>
                  </p:nvSpPr>
                  <p:spPr bwMode="auto">
                    <a:xfrm>
                      <a:off x="3247" y="1662"/>
                      <a:ext cx="3" cy="767"/>
                    </a:xfrm>
                    <a:custGeom>
                      <a:avLst/>
                      <a:gdLst>
                        <a:gd name="T0" fmla="*/ 0 w 3"/>
                        <a:gd name="T1" fmla="*/ 767 h 767"/>
                        <a:gd name="T2" fmla="*/ 0 w 3"/>
                        <a:gd name="T3" fmla="*/ 4 h 767"/>
                        <a:gd name="T4" fmla="*/ 3 w 3"/>
                        <a:gd name="T5" fmla="*/ 0 h 767"/>
                        <a:gd name="T6" fmla="*/ 3 w 3"/>
                        <a:gd name="T7" fmla="*/ 761 h 767"/>
                        <a:gd name="T8" fmla="*/ 0 w 3"/>
                        <a:gd name="T9" fmla="*/ 767 h 767"/>
                      </a:gdLst>
                      <a:ahLst/>
                      <a:cxnLst>
                        <a:cxn ang="0">
                          <a:pos x="T0" y="T1"/>
                        </a:cxn>
                        <a:cxn ang="0">
                          <a:pos x="T2" y="T3"/>
                        </a:cxn>
                        <a:cxn ang="0">
                          <a:pos x="T4" y="T5"/>
                        </a:cxn>
                        <a:cxn ang="0">
                          <a:pos x="T6" y="T7"/>
                        </a:cxn>
                        <a:cxn ang="0">
                          <a:pos x="T8" y="T9"/>
                        </a:cxn>
                      </a:cxnLst>
                      <a:rect l="0" t="0" r="r" b="b"/>
                      <a:pathLst>
                        <a:path w="3" h="767">
                          <a:moveTo>
                            <a:pt x="0" y="767"/>
                          </a:moveTo>
                          <a:lnTo>
                            <a:pt x="0" y="4"/>
                          </a:lnTo>
                          <a:lnTo>
                            <a:pt x="3" y="0"/>
                          </a:lnTo>
                          <a:lnTo>
                            <a:pt x="3" y="761"/>
                          </a:lnTo>
                          <a:lnTo>
                            <a:pt x="0" y="767"/>
                          </a:lnTo>
                          <a:close/>
                        </a:path>
                      </a:pathLst>
                    </a:custGeom>
                    <a:solidFill>
                      <a:srgbClr val="9F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32" name="Freeform 923"/>
                    <p:cNvSpPr>
                      <a:spLocks noChangeAspect="1"/>
                    </p:cNvSpPr>
                    <p:nvPr/>
                  </p:nvSpPr>
                  <p:spPr bwMode="auto">
                    <a:xfrm>
                      <a:off x="3248" y="1659"/>
                      <a:ext cx="3" cy="767"/>
                    </a:xfrm>
                    <a:custGeom>
                      <a:avLst/>
                      <a:gdLst>
                        <a:gd name="T0" fmla="*/ 0 w 3"/>
                        <a:gd name="T1" fmla="*/ 767 h 767"/>
                        <a:gd name="T2" fmla="*/ 0 w 3"/>
                        <a:gd name="T3" fmla="*/ 6 h 767"/>
                        <a:gd name="T4" fmla="*/ 3 w 3"/>
                        <a:gd name="T5" fmla="*/ 0 h 767"/>
                        <a:gd name="T6" fmla="*/ 3 w 3"/>
                        <a:gd name="T7" fmla="*/ 761 h 767"/>
                        <a:gd name="T8" fmla="*/ 0 w 3"/>
                        <a:gd name="T9" fmla="*/ 767 h 767"/>
                      </a:gdLst>
                      <a:ahLst/>
                      <a:cxnLst>
                        <a:cxn ang="0">
                          <a:pos x="T0" y="T1"/>
                        </a:cxn>
                        <a:cxn ang="0">
                          <a:pos x="T2" y="T3"/>
                        </a:cxn>
                        <a:cxn ang="0">
                          <a:pos x="T4" y="T5"/>
                        </a:cxn>
                        <a:cxn ang="0">
                          <a:pos x="T6" y="T7"/>
                        </a:cxn>
                        <a:cxn ang="0">
                          <a:pos x="T8" y="T9"/>
                        </a:cxn>
                      </a:cxnLst>
                      <a:rect l="0" t="0" r="r" b="b"/>
                      <a:pathLst>
                        <a:path w="3" h="767">
                          <a:moveTo>
                            <a:pt x="0" y="767"/>
                          </a:moveTo>
                          <a:lnTo>
                            <a:pt x="0" y="6"/>
                          </a:lnTo>
                          <a:lnTo>
                            <a:pt x="3" y="0"/>
                          </a:lnTo>
                          <a:lnTo>
                            <a:pt x="3" y="761"/>
                          </a:lnTo>
                          <a:lnTo>
                            <a:pt x="0" y="767"/>
                          </a:lnTo>
                          <a:close/>
                        </a:path>
                      </a:pathLst>
                    </a:custGeom>
                    <a:solidFill>
                      <a:srgbClr val="9F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33" name="Freeform 924"/>
                    <p:cNvSpPr>
                      <a:spLocks noChangeAspect="1"/>
                    </p:cNvSpPr>
                    <p:nvPr/>
                  </p:nvSpPr>
                  <p:spPr bwMode="auto">
                    <a:xfrm>
                      <a:off x="3250" y="1657"/>
                      <a:ext cx="2" cy="766"/>
                    </a:xfrm>
                    <a:custGeom>
                      <a:avLst/>
                      <a:gdLst>
                        <a:gd name="T0" fmla="*/ 0 w 2"/>
                        <a:gd name="T1" fmla="*/ 766 h 766"/>
                        <a:gd name="T2" fmla="*/ 0 w 2"/>
                        <a:gd name="T3" fmla="*/ 5 h 766"/>
                        <a:gd name="T4" fmla="*/ 2 w 2"/>
                        <a:gd name="T5" fmla="*/ 0 h 766"/>
                        <a:gd name="T6" fmla="*/ 2 w 2"/>
                        <a:gd name="T7" fmla="*/ 760 h 766"/>
                        <a:gd name="T8" fmla="*/ 0 w 2"/>
                        <a:gd name="T9" fmla="*/ 766 h 766"/>
                      </a:gdLst>
                      <a:ahLst/>
                      <a:cxnLst>
                        <a:cxn ang="0">
                          <a:pos x="T0" y="T1"/>
                        </a:cxn>
                        <a:cxn ang="0">
                          <a:pos x="T2" y="T3"/>
                        </a:cxn>
                        <a:cxn ang="0">
                          <a:pos x="T4" y="T5"/>
                        </a:cxn>
                        <a:cxn ang="0">
                          <a:pos x="T6" y="T7"/>
                        </a:cxn>
                        <a:cxn ang="0">
                          <a:pos x="T8" y="T9"/>
                        </a:cxn>
                      </a:cxnLst>
                      <a:rect l="0" t="0" r="r" b="b"/>
                      <a:pathLst>
                        <a:path w="2" h="766">
                          <a:moveTo>
                            <a:pt x="0" y="766"/>
                          </a:moveTo>
                          <a:lnTo>
                            <a:pt x="0" y="5"/>
                          </a:lnTo>
                          <a:lnTo>
                            <a:pt x="2" y="0"/>
                          </a:lnTo>
                          <a:lnTo>
                            <a:pt x="2" y="760"/>
                          </a:lnTo>
                          <a:lnTo>
                            <a:pt x="0" y="766"/>
                          </a:lnTo>
                          <a:close/>
                        </a:path>
                      </a:pathLst>
                    </a:custGeom>
                    <a:solidFill>
                      <a:srgbClr val="9F9E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34" name="Freeform 925"/>
                    <p:cNvSpPr>
                      <a:spLocks noChangeAspect="1"/>
                    </p:cNvSpPr>
                    <p:nvPr/>
                  </p:nvSpPr>
                  <p:spPr bwMode="auto">
                    <a:xfrm>
                      <a:off x="3251" y="1655"/>
                      <a:ext cx="3" cy="765"/>
                    </a:xfrm>
                    <a:custGeom>
                      <a:avLst/>
                      <a:gdLst>
                        <a:gd name="T0" fmla="*/ 0 w 3"/>
                        <a:gd name="T1" fmla="*/ 765 h 765"/>
                        <a:gd name="T2" fmla="*/ 0 w 3"/>
                        <a:gd name="T3" fmla="*/ 4 h 765"/>
                        <a:gd name="T4" fmla="*/ 3 w 3"/>
                        <a:gd name="T5" fmla="*/ 0 h 765"/>
                        <a:gd name="T6" fmla="*/ 3 w 3"/>
                        <a:gd name="T7" fmla="*/ 758 h 765"/>
                        <a:gd name="T8" fmla="*/ 0 w 3"/>
                        <a:gd name="T9" fmla="*/ 765 h 765"/>
                      </a:gdLst>
                      <a:ahLst/>
                      <a:cxnLst>
                        <a:cxn ang="0">
                          <a:pos x="T0" y="T1"/>
                        </a:cxn>
                        <a:cxn ang="0">
                          <a:pos x="T2" y="T3"/>
                        </a:cxn>
                        <a:cxn ang="0">
                          <a:pos x="T4" y="T5"/>
                        </a:cxn>
                        <a:cxn ang="0">
                          <a:pos x="T6" y="T7"/>
                        </a:cxn>
                        <a:cxn ang="0">
                          <a:pos x="T8" y="T9"/>
                        </a:cxn>
                      </a:cxnLst>
                      <a:rect l="0" t="0" r="r" b="b"/>
                      <a:pathLst>
                        <a:path w="3" h="765">
                          <a:moveTo>
                            <a:pt x="0" y="765"/>
                          </a:moveTo>
                          <a:lnTo>
                            <a:pt x="0" y="4"/>
                          </a:lnTo>
                          <a:lnTo>
                            <a:pt x="3" y="0"/>
                          </a:lnTo>
                          <a:lnTo>
                            <a:pt x="3" y="758"/>
                          </a:lnTo>
                          <a:lnTo>
                            <a:pt x="0" y="765"/>
                          </a:lnTo>
                          <a:close/>
                        </a:path>
                      </a:pathLst>
                    </a:custGeom>
                    <a:solidFill>
                      <a:srgbClr val="9F9E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35" name="Freeform 926"/>
                    <p:cNvSpPr>
                      <a:spLocks noChangeAspect="1"/>
                    </p:cNvSpPr>
                    <p:nvPr/>
                  </p:nvSpPr>
                  <p:spPr bwMode="auto">
                    <a:xfrm>
                      <a:off x="3252" y="1653"/>
                      <a:ext cx="3" cy="764"/>
                    </a:xfrm>
                    <a:custGeom>
                      <a:avLst/>
                      <a:gdLst>
                        <a:gd name="T0" fmla="*/ 0 w 3"/>
                        <a:gd name="T1" fmla="*/ 764 h 764"/>
                        <a:gd name="T2" fmla="*/ 0 w 3"/>
                        <a:gd name="T3" fmla="*/ 4 h 764"/>
                        <a:gd name="T4" fmla="*/ 3 w 3"/>
                        <a:gd name="T5" fmla="*/ 0 h 764"/>
                        <a:gd name="T6" fmla="*/ 3 w 3"/>
                        <a:gd name="T7" fmla="*/ 757 h 764"/>
                        <a:gd name="T8" fmla="*/ 0 w 3"/>
                        <a:gd name="T9" fmla="*/ 764 h 764"/>
                      </a:gdLst>
                      <a:ahLst/>
                      <a:cxnLst>
                        <a:cxn ang="0">
                          <a:pos x="T0" y="T1"/>
                        </a:cxn>
                        <a:cxn ang="0">
                          <a:pos x="T2" y="T3"/>
                        </a:cxn>
                        <a:cxn ang="0">
                          <a:pos x="T4" y="T5"/>
                        </a:cxn>
                        <a:cxn ang="0">
                          <a:pos x="T6" y="T7"/>
                        </a:cxn>
                        <a:cxn ang="0">
                          <a:pos x="T8" y="T9"/>
                        </a:cxn>
                      </a:cxnLst>
                      <a:rect l="0" t="0" r="r" b="b"/>
                      <a:pathLst>
                        <a:path w="3" h="764">
                          <a:moveTo>
                            <a:pt x="0" y="764"/>
                          </a:moveTo>
                          <a:lnTo>
                            <a:pt x="0" y="4"/>
                          </a:lnTo>
                          <a:lnTo>
                            <a:pt x="3" y="0"/>
                          </a:lnTo>
                          <a:lnTo>
                            <a:pt x="3" y="757"/>
                          </a:lnTo>
                          <a:lnTo>
                            <a:pt x="0" y="764"/>
                          </a:lnTo>
                          <a:close/>
                        </a:path>
                      </a:pathLst>
                    </a:custGeom>
                    <a:solidFill>
                      <a:srgbClr val="9E9D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36" name="Freeform 927"/>
                    <p:cNvSpPr>
                      <a:spLocks noChangeAspect="1"/>
                    </p:cNvSpPr>
                    <p:nvPr/>
                  </p:nvSpPr>
                  <p:spPr bwMode="auto">
                    <a:xfrm>
                      <a:off x="3254" y="1650"/>
                      <a:ext cx="3" cy="763"/>
                    </a:xfrm>
                    <a:custGeom>
                      <a:avLst/>
                      <a:gdLst>
                        <a:gd name="T0" fmla="*/ 0 w 3"/>
                        <a:gd name="T1" fmla="*/ 763 h 763"/>
                        <a:gd name="T2" fmla="*/ 0 w 3"/>
                        <a:gd name="T3" fmla="*/ 5 h 763"/>
                        <a:gd name="T4" fmla="*/ 3 w 3"/>
                        <a:gd name="T5" fmla="*/ 0 h 763"/>
                        <a:gd name="T6" fmla="*/ 3 w 3"/>
                        <a:gd name="T7" fmla="*/ 757 h 763"/>
                        <a:gd name="T8" fmla="*/ 0 w 3"/>
                        <a:gd name="T9" fmla="*/ 763 h 763"/>
                      </a:gdLst>
                      <a:ahLst/>
                      <a:cxnLst>
                        <a:cxn ang="0">
                          <a:pos x="T0" y="T1"/>
                        </a:cxn>
                        <a:cxn ang="0">
                          <a:pos x="T2" y="T3"/>
                        </a:cxn>
                        <a:cxn ang="0">
                          <a:pos x="T4" y="T5"/>
                        </a:cxn>
                        <a:cxn ang="0">
                          <a:pos x="T6" y="T7"/>
                        </a:cxn>
                        <a:cxn ang="0">
                          <a:pos x="T8" y="T9"/>
                        </a:cxn>
                      </a:cxnLst>
                      <a:rect l="0" t="0" r="r" b="b"/>
                      <a:pathLst>
                        <a:path w="3" h="763">
                          <a:moveTo>
                            <a:pt x="0" y="763"/>
                          </a:moveTo>
                          <a:lnTo>
                            <a:pt x="0" y="5"/>
                          </a:lnTo>
                          <a:lnTo>
                            <a:pt x="3" y="0"/>
                          </a:lnTo>
                          <a:lnTo>
                            <a:pt x="3" y="757"/>
                          </a:lnTo>
                          <a:lnTo>
                            <a:pt x="0" y="763"/>
                          </a:lnTo>
                          <a:close/>
                        </a:path>
                      </a:pathLst>
                    </a:custGeom>
                    <a:solidFill>
                      <a:srgbClr val="9E9D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37" name="Freeform 928"/>
                    <p:cNvSpPr>
                      <a:spLocks noChangeAspect="1"/>
                    </p:cNvSpPr>
                    <p:nvPr/>
                  </p:nvSpPr>
                  <p:spPr bwMode="auto">
                    <a:xfrm>
                      <a:off x="3255" y="1649"/>
                      <a:ext cx="3" cy="761"/>
                    </a:xfrm>
                    <a:custGeom>
                      <a:avLst/>
                      <a:gdLst>
                        <a:gd name="T0" fmla="*/ 0 w 3"/>
                        <a:gd name="T1" fmla="*/ 761 h 761"/>
                        <a:gd name="T2" fmla="*/ 0 w 3"/>
                        <a:gd name="T3" fmla="*/ 4 h 761"/>
                        <a:gd name="T4" fmla="*/ 3 w 3"/>
                        <a:gd name="T5" fmla="*/ 0 h 761"/>
                        <a:gd name="T6" fmla="*/ 3 w 3"/>
                        <a:gd name="T7" fmla="*/ 755 h 761"/>
                        <a:gd name="T8" fmla="*/ 0 w 3"/>
                        <a:gd name="T9" fmla="*/ 761 h 761"/>
                      </a:gdLst>
                      <a:ahLst/>
                      <a:cxnLst>
                        <a:cxn ang="0">
                          <a:pos x="T0" y="T1"/>
                        </a:cxn>
                        <a:cxn ang="0">
                          <a:pos x="T2" y="T3"/>
                        </a:cxn>
                        <a:cxn ang="0">
                          <a:pos x="T4" y="T5"/>
                        </a:cxn>
                        <a:cxn ang="0">
                          <a:pos x="T6" y="T7"/>
                        </a:cxn>
                        <a:cxn ang="0">
                          <a:pos x="T8" y="T9"/>
                        </a:cxn>
                      </a:cxnLst>
                      <a:rect l="0" t="0" r="r" b="b"/>
                      <a:pathLst>
                        <a:path w="3" h="761">
                          <a:moveTo>
                            <a:pt x="0" y="761"/>
                          </a:moveTo>
                          <a:lnTo>
                            <a:pt x="0" y="4"/>
                          </a:lnTo>
                          <a:lnTo>
                            <a:pt x="3" y="0"/>
                          </a:lnTo>
                          <a:lnTo>
                            <a:pt x="3" y="755"/>
                          </a:lnTo>
                          <a:lnTo>
                            <a:pt x="0" y="761"/>
                          </a:lnTo>
                          <a:close/>
                        </a:path>
                      </a:pathLst>
                    </a:custGeom>
                    <a:solidFill>
                      <a:srgbClr val="9D9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38" name="Freeform 929"/>
                    <p:cNvSpPr>
                      <a:spLocks noChangeAspect="1"/>
                    </p:cNvSpPr>
                    <p:nvPr/>
                  </p:nvSpPr>
                  <p:spPr bwMode="auto">
                    <a:xfrm>
                      <a:off x="3257" y="1646"/>
                      <a:ext cx="3" cy="761"/>
                    </a:xfrm>
                    <a:custGeom>
                      <a:avLst/>
                      <a:gdLst>
                        <a:gd name="T0" fmla="*/ 0 w 3"/>
                        <a:gd name="T1" fmla="*/ 761 h 761"/>
                        <a:gd name="T2" fmla="*/ 0 w 3"/>
                        <a:gd name="T3" fmla="*/ 4 h 761"/>
                        <a:gd name="T4" fmla="*/ 3 w 3"/>
                        <a:gd name="T5" fmla="*/ 0 h 761"/>
                        <a:gd name="T6" fmla="*/ 3 w 3"/>
                        <a:gd name="T7" fmla="*/ 756 h 761"/>
                        <a:gd name="T8" fmla="*/ 0 w 3"/>
                        <a:gd name="T9" fmla="*/ 761 h 761"/>
                      </a:gdLst>
                      <a:ahLst/>
                      <a:cxnLst>
                        <a:cxn ang="0">
                          <a:pos x="T0" y="T1"/>
                        </a:cxn>
                        <a:cxn ang="0">
                          <a:pos x="T2" y="T3"/>
                        </a:cxn>
                        <a:cxn ang="0">
                          <a:pos x="T4" y="T5"/>
                        </a:cxn>
                        <a:cxn ang="0">
                          <a:pos x="T6" y="T7"/>
                        </a:cxn>
                        <a:cxn ang="0">
                          <a:pos x="T8" y="T9"/>
                        </a:cxn>
                      </a:cxnLst>
                      <a:rect l="0" t="0" r="r" b="b"/>
                      <a:pathLst>
                        <a:path w="3" h="761">
                          <a:moveTo>
                            <a:pt x="0" y="761"/>
                          </a:moveTo>
                          <a:lnTo>
                            <a:pt x="0" y="4"/>
                          </a:lnTo>
                          <a:lnTo>
                            <a:pt x="3" y="0"/>
                          </a:lnTo>
                          <a:lnTo>
                            <a:pt x="3" y="756"/>
                          </a:lnTo>
                          <a:lnTo>
                            <a:pt x="0" y="761"/>
                          </a:lnTo>
                          <a:close/>
                        </a:path>
                      </a:pathLst>
                    </a:custGeom>
                    <a:solidFill>
                      <a:srgbClr val="9D9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39" name="Freeform 930"/>
                    <p:cNvSpPr>
                      <a:spLocks noChangeAspect="1"/>
                    </p:cNvSpPr>
                    <p:nvPr/>
                  </p:nvSpPr>
                  <p:spPr bwMode="auto">
                    <a:xfrm>
                      <a:off x="3258" y="1644"/>
                      <a:ext cx="3" cy="760"/>
                    </a:xfrm>
                    <a:custGeom>
                      <a:avLst/>
                      <a:gdLst>
                        <a:gd name="T0" fmla="*/ 0 w 3"/>
                        <a:gd name="T1" fmla="*/ 760 h 760"/>
                        <a:gd name="T2" fmla="*/ 0 w 3"/>
                        <a:gd name="T3" fmla="*/ 5 h 760"/>
                        <a:gd name="T4" fmla="*/ 3 w 3"/>
                        <a:gd name="T5" fmla="*/ 0 h 760"/>
                        <a:gd name="T6" fmla="*/ 3 w 3"/>
                        <a:gd name="T7" fmla="*/ 755 h 760"/>
                        <a:gd name="T8" fmla="*/ 0 w 3"/>
                        <a:gd name="T9" fmla="*/ 760 h 760"/>
                      </a:gdLst>
                      <a:ahLst/>
                      <a:cxnLst>
                        <a:cxn ang="0">
                          <a:pos x="T0" y="T1"/>
                        </a:cxn>
                        <a:cxn ang="0">
                          <a:pos x="T2" y="T3"/>
                        </a:cxn>
                        <a:cxn ang="0">
                          <a:pos x="T4" y="T5"/>
                        </a:cxn>
                        <a:cxn ang="0">
                          <a:pos x="T6" y="T7"/>
                        </a:cxn>
                        <a:cxn ang="0">
                          <a:pos x="T8" y="T9"/>
                        </a:cxn>
                      </a:cxnLst>
                      <a:rect l="0" t="0" r="r" b="b"/>
                      <a:pathLst>
                        <a:path w="3" h="760">
                          <a:moveTo>
                            <a:pt x="0" y="760"/>
                          </a:moveTo>
                          <a:lnTo>
                            <a:pt x="0" y="5"/>
                          </a:lnTo>
                          <a:lnTo>
                            <a:pt x="3" y="0"/>
                          </a:lnTo>
                          <a:lnTo>
                            <a:pt x="3" y="755"/>
                          </a:lnTo>
                          <a:lnTo>
                            <a:pt x="0" y="760"/>
                          </a:lnTo>
                          <a:close/>
                        </a:path>
                      </a:pathLst>
                    </a:custGeom>
                    <a:solidFill>
                      <a:srgbClr val="9C9B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40" name="Freeform 931"/>
                    <p:cNvSpPr>
                      <a:spLocks noChangeAspect="1"/>
                    </p:cNvSpPr>
                    <p:nvPr/>
                  </p:nvSpPr>
                  <p:spPr bwMode="auto">
                    <a:xfrm>
                      <a:off x="3260" y="1642"/>
                      <a:ext cx="3" cy="760"/>
                    </a:xfrm>
                    <a:custGeom>
                      <a:avLst/>
                      <a:gdLst>
                        <a:gd name="T0" fmla="*/ 0 w 3"/>
                        <a:gd name="T1" fmla="*/ 760 h 760"/>
                        <a:gd name="T2" fmla="*/ 0 w 3"/>
                        <a:gd name="T3" fmla="*/ 4 h 760"/>
                        <a:gd name="T4" fmla="*/ 3 w 3"/>
                        <a:gd name="T5" fmla="*/ 0 h 760"/>
                        <a:gd name="T6" fmla="*/ 3 w 3"/>
                        <a:gd name="T7" fmla="*/ 752 h 760"/>
                        <a:gd name="T8" fmla="*/ 0 w 3"/>
                        <a:gd name="T9" fmla="*/ 760 h 760"/>
                      </a:gdLst>
                      <a:ahLst/>
                      <a:cxnLst>
                        <a:cxn ang="0">
                          <a:pos x="T0" y="T1"/>
                        </a:cxn>
                        <a:cxn ang="0">
                          <a:pos x="T2" y="T3"/>
                        </a:cxn>
                        <a:cxn ang="0">
                          <a:pos x="T4" y="T5"/>
                        </a:cxn>
                        <a:cxn ang="0">
                          <a:pos x="T6" y="T7"/>
                        </a:cxn>
                        <a:cxn ang="0">
                          <a:pos x="T8" y="T9"/>
                        </a:cxn>
                      </a:cxnLst>
                      <a:rect l="0" t="0" r="r" b="b"/>
                      <a:pathLst>
                        <a:path w="3" h="760">
                          <a:moveTo>
                            <a:pt x="0" y="760"/>
                          </a:moveTo>
                          <a:lnTo>
                            <a:pt x="0" y="4"/>
                          </a:lnTo>
                          <a:lnTo>
                            <a:pt x="3" y="0"/>
                          </a:lnTo>
                          <a:lnTo>
                            <a:pt x="3" y="752"/>
                          </a:lnTo>
                          <a:lnTo>
                            <a:pt x="0" y="760"/>
                          </a:lnTo>
                          <a:close/>
                        </a:path>
                      </a:pathLst>
                    </a:custGeom>
                    <a:solidFill>
                      <a:srgbClr val="9C9B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41" name="Freeform 932"/>
                    <p:cNvSpPr>
                      <a:spLocks noChangeAspect="1"/>
                    </p:cNvSpPr>
                    <p:nvPr/>
                  </p:nvSpPr>
                  <p:spPr bwMode="auto">
                    <a:xfrm>
                      <a:off x="3261" y="1640"/>
                      <a:ext cx="3" cy="759"/>
                    </a:xfrm>
                    <a:custGeom>
                      <a:avLst/>
                      <a:gdLst>
                        <a:gd name="T0" fmla="*/ 0 w 3"/>
                        <a:gd name="T1" fmla="*/ 759 h 759"/>
                        <a:gd name="T2" fmla="*/ 0 w 3"/>
                        <a:gd name="T3" fmla="*/ 4 h 759"/>
                        <a:gd name="T4" fmla="*/ 3 w 3"/>
                        <a:gd name="T5" fmla="*/ 0 h 759"/>
                        <a:gd name="T6" fmla="*/ 3 w 3"/>
                        <a:gd name="T7" fmla="*/ 752 h 759"/>
                        <a:gd name="T8" fmla="*/ 0 w 3"/>
                        <a:gd name="T9" fmla="*/ 759 h 759"/>
                      </a:gdLst>
                      <a:ahLst/>
                      <a:cxnLst>
                        <a:cxn ang="0">
                          <a:pos x="T0" y="T1"/>
                        </a:cxn>
                        <a:cxn ang="0">
                          <a:pos x="T2" y="T3"/>
                        </a:cxn>
                        <a:cxn ang="0">
                          <a:pos x="T4" y="T5"/>
                        </a:cxn>
                        <a:cxn ang="0">
                          <a:pos x="T6" y="T7"/>
                        </a:cxn>
                        <a:cxn ang="0">
                          <a:pos x="T8" y="T9"/>
                        </a:cxn>
                      </a:cxnLst>
                      <a:rect l="0" t="0" r="r" b="b"/>
                      <a:pathLst>
                        <a:path w="3" h="759">
                          <a:moveTo>
                            <a:pt x="0" y="759"/>
                          </a:moveTo>
                          <a:lnTo>
                            <a:pt x="0" y="4"/>
                          </a:lnTo>
                          <a:lnTo>
                            <a:pt x="3" y="0"/>
                          </a:lnTo>
                          <a:lnTo>
                            <a:pt x="3" y="752"/>
                          </a:lnTo>
                          <a:lnTo>
                            <a:pt x="0" y="759"/>
                          </a:lnTo>
                          <a:close/>
                        </a:path>
                      </a:pathLst>
                    </a:custGeom>
                    <a:solidFill>
                      <a:srgbClr val="9B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42" name="Freeform 933"/>
                    <p:cNvSpPr>
                      <a:spLocks noChangeAspect="1"/>
                    </p:cNvSpPr>
                    <p:nvPr/>
                  </p:nvSpPr>
                  <p:spPr bwMode="auto">
                    <a:xfrm>
                      <a:off x="3263" y="1637"/>
                      <a:ext cx="2" cy="757"/>
                    </a:xfrm>
                    <a:custGeom>
                      <a:avLst/>
                      <a:gdLst>
                        <a:gd name="T0" fmla="*/ 0 w 2"/>
                        <a:gd name="T1" fmla="*/ 757 h 757"/>
                        <a:gd name="T2" fmla="*/ 0 w 2"/>
                        <a:gd name="T3" fmla="*/ 5 h 757"/>
                        <a:gd name="T4" fmla="*/ 2 w 2"/>
                        <a:gd name="T5" fmla="*/ 0 h 757"/>
                        <a:gd name="T6" fmla="*/ 2 w 2"/>
                        <a:gd name="T7" fmla="*/ 752 h 757"/>
                        <a:gd name="T8" fmla="*/ 0 w 2"/>
                        <a:gd name="T9" fmla="*/ 757 h 757"/>
                      </a:gdLst>
                      <a:ahLst/>
                      <a:cxnLst>
                        <a:cxn ang="0">
                          <a:pos x="T0" y="T1"/>
                        </a:cxn>
                        <a:cxn ang="0">
                          <a:pos x="T2" y="T3"/>
                        </a:cxn>
                        <a:cxn ang="0">
                          <a:pos x="T4" y="T5"/>
                        </a:cxn>
                        <a:cxn ang="0">
                          <a:pos x="T6" y="T7"/>
                        </a:cxn>
                        <a:cxn ang="0">
                          <a:pos x="T8" y="T9"/>
                        </a:cxn>
                      </a:cxnLst>
                      <a:rect l="0" t="0" r="r" b="b"/>
                      <a:pathLst>
                        <a:path w="2" h="757">
                          <a:moveTo>
                            <a:pt x="0" y="757"/>
                          </a:moveTo>
                          <a:lnTo>
                            <a:pt x="0" y="5"/>
                          </a:lnTo>
                          <a:lnTo>
                            <a:pt x="2" y="0"/>
                          </a:lnTo>
                          <a:lnTo>
                            <a:pt x="2" y="752"/>
                          </a:lnTo>
                          <a:lnTo>
                            <a:pt x="0" y="757"/>
                          </a:lnTo>
                          <a:close/>
                        </a:path>
                      </a:pathLst>
                    </a:custGeom>
                    <a:solidFill>
                      <a:srgbClr val="9B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43" name="Freeform 934"/>
                    <p:cNvSpPr>
                      <a:spLocks noChangeAspect="1"/>
                    </p:cNvSpPr>
                    <p:nvPr/>
                  </p:nvSpPr>
                  <p:spPr bwMode="auto">
                    <a:xfrm>
                      <a:off x="3264" y="1636"/>
                      <a:ext cx="3" cy="756"/>
                    </a:xfrm>
                    <a:custGeom>
                      <a:avLst/>
                      <a:gdLst>
                        <a:gd name="T0" fmla="*/ 0 w 3"/>
                        <a:gd name="T1" fmla="*/ 756 h 756"/>
                        <a:gd name="T2" fmla="*/ 0 w 3"/>
                        <a:gd name="T3" fmla="*/ 4 h 756"/>
                        <a:gd name="T4" fmla="*/ 3 w 3"/>
                        <a:gd name="T5" fmla="*/ 0 h 756"/>
                        <a:gd name="T6" fmla="*/ 3 w 3"/>
                        <a:gd name="T7" fmla="*/ 750 h 756"/>
                        <a:gd name="T8" fmla="*/ 0 w 3"/>
                        <a:gd name="T9" fmla="*/ 756 h 756"/>
                      </a:gdLst>
                      <a:ahLst/>
                      <a:cxnLst>
                        <a:cxn ang="0">
                          <a:pos x="T0" y="T1"/>
                        </a:cxn>
                        <a:cxn ang="0">
                          <a:pos x="T2" y="T3"/>
                        </a:cxn>
                        <a:cxn ang="0">
                          <a:pos x="T4" y="T5"/>
                        </a:cxn>
                        <a:cxn ang="0">
                          <a:pos x="T6" y="T7"/>
                        </a:cxn>
                        <a:cxn ang="0">
                          <a:pos x="T8" y="T9"/>
                        </a:cxn>
                      </a:cxnLst>
                      <a:rect l="0" t="0" r="r" b="b"/>
                      <a:pathLst>
                        <a:path w="3" h="756">
                          <a:moveTo>
                            <a:pt x="0" y="756"/>
                          </a:moveTo>
                          <a:lnTo>
                            <a:pt x="0" y="4"/>
                          </a:lnTo>
                          <a:lnTo>
                            <a:pt x="3" y="0"/>
                          </a:lnTo>
                          <a:lnTo>
                            <a:pt x="3" y="750"/>
                          </a:lnTo>
                          <a:lnTo>
                            <a:pt x="0" y="756"/>
                          </a:lnTo>
                          <a:close/>
                        </a:path>
                      </a:pathLst>
                    </a:custGeom>
                    <a:solidFill>
                      <a:srgbClr val="9A9A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44" name="Freeform 935"/>
                    <p:cNvSpPr>
                      <a:spLocks noChangeAspect="1"/>
                    </p:cNvSpPr>
                    <p:nvPr/>
                  </p:nvSpPr>
                  <p:spPr bwMode="auto">
                    <a:xfrm>
                      <a:off x="3265" y="1633"/>
                      <a:ext cx="3" cy="756"/>
                    </a:xfrm>
                    <a:custGeom>
                      <a:avLst/>
                      <a:gdLst>
                        <a:gd name="T0" fmla="*/ 0 w 3"/>
                        <a:gd name="T1" fmla="*/ 756 h 756"/>
                        <a:gd name="T2" fmla="*/ 0 w 3"/>
                        <a:gd name="T3" fmla="*/ 4 h 756"/>
                        <a:gd name="T4" fmla="*/ 3 w 3"/>
                        <a:gd name="T5" fmla="*/ 0 h 756"/>
                        <a:gd name="T6" fmla="*/ 3 w 3"/>
                        <a:gd name="T7" fmla="*/ 750 h 756"/>
                        <a:gd name="T8" fmla="*/ 0 w 3"/>
                        <a:gd name="T9" fmla="*/ 756 h 756"/>
                      </a:gdLst>
                      <a:ahLst/>
                      <a:cxnLst>
                        <a:cxn ang="0">
                          <a:pos x="T0" y="T1"/>
                        </a:cxn>
                        <a:cxn ang="0">
                          <a:pos x="T2" y="T3"/>
                        </a:cxn>
                        <a:cxn ang="0">
                          <a:pos x="T4" y="T5"/>
                        </a:cxn>
                        <a:cxn ang="0">
                          <a:pos x="T6" y="T7"/>
                        </a:cxn>
                        <a:cxn ang="0">
                          <a:pos x="T8" y="T9"/>
                        </a:cxn>
                      </a:cxnLst>
                      <a:rect l="0" t="0" r="r" b="b"/>
                      <a:pathLst>
                        <a:path w="3" h="756">
                          <a:moveTo>
                            <a:pt x="0" y="756"/>
                          </a:moveTo>
                          <a:lnTo>
                            <a:pt x="0" y="4"/>
                          </a:lnTo>
                          <a:lnTo>
                            <a:pt x="3" y="0"/>
                          </a:lnTo>
                          <a:lnTo>
                            <a:pt x="3" y="750"/>
                          </a:lnTo>
                          <a:lnTo>
                            <a:pt x="0" y="756"/>
                          </a:lnTo>
                          <a:close/>
                        </a:path>
                      </a:pathLst>
                    </a:custGeom>
                    <a:solidFill>
                      <a:srgbClr val="9A9A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45" name="Freeform 936"/>
                    <p:cNvSpPr>
                      <a:spLocks noChangeAspect="1"/>
                    </p:cNvSpPr>
                    <p:nvPr/>
                  </p:nvSpPr>
                  <p:spPr bwMode="auto">
                    <a:xfrm>
                      <a:off x="3267" y="1630"/>
                      <a:ext cx="3" cy="756"/>
                    </a:xfrm>
                    <a:custGeom>
                      <a:avLst/>
                      <a:gdLst>
                        <a:gd name="T0" fmla="*/ 0 w 3"/>
                        <a:gd name="T1" fmla="*/ 756 h 756"/>
                        <a:gd name="T2" fmla="*/ 0 w 3"/>
                        <a:gd name="T3" fmla="*/ 6 h 756"/>
                        <a:gd name="T4" fmla="*/ 3 w 3"/>
                        <a:gd name="T5" fmla="*/ 0 h 756"/>
                        <a:gd name="T6" fmla="*/ 3 w 3"/>
                        <a:gd name="T7" fmla="*/ 750 h 756"/>
                        <a:gd name="T8" fmla="*/ 0 w 3"/>
                        <a:gd name="T9" fmla="*/ 756 h 756"/>
                      </a:gdLst>
                      <a:ahLst/>
                      <a:cxnLst>
                        <a:cxn ang="0">
                          <a:pos x="T0" y="T1"/>
                        </a:cxn>
                        <a:cxn ang="0">
                          <a:pos x="T2" y="T3"/>
                        </a:cxn>
                        <a:cxn ang="0">
                          <a:pos x="T4" y="T5"/>
                        </a:cxn>
                        <a:cxn ang="0">
                          <a:pos x="T6" y="T7"/>
                        </a:cxn>
                        <a:cxn ang="0">
                          <a:pos x="T8" y="T9"/>
                        </a:cxn>
                      </a:cxnLst>
                      <a:rect l="0" t="0" r="r" b="b"/>
                      <a:pathLst>
                        <a:path w="3" h="756">
                          <a:moveTo>
                            <a:pt x="0" y="756"/>
                          </a:moveTo>
                          <a:lnTo>
                            <a:pt x="0" y="6"/>
                          </a:lnTo>
                          <a:lnTo>
                            <a:pt x="3" y="0"/>
                          </a:lnTo>
                          <a:lnTo>
                            <a:pt x="3" y="750"/>
                          </a:lnTo>
                          <a:lnTo>
                            <a:pt x="0" y="756"/>
                          </a:lnTo>
                          <a:close/>
                        </a:path>
                      </a:pathLst>
                    </a:custGeom>
                    <a:solidFill>
                      <a:srgbClr val="9A99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46" name="Freeform 937"/>
                    <p:cNvSpPr>
                      <a:spLocks noChangeAspect="1"/>
                    </p:cNvSpPr>
                    <p:nvPr/>
                  </p:nvSpPr>
                  <p:spPr bwMode="auto">
                    <a:xfrm>
                      <a:off x="3268" y="1629"/>
                      <a:ext cx="3" cy="754"/>
                    </a:xfrm>
                    <a:custGeom>
                      <a:avLst/>
                      <a:gdLst>
                        <a:gd name="T0" fmla="*/ 0 w 3"/>
                        <a:gd name="T1" fmla="*/ 754 h 754"/>
                        <a:gd name="T2" fmla="*/ 0 w 3"/>
                        <a:gd name="T3" fmla="*/ 4 h 754"/>
                        <a:gd name="T4" fmla="*/ 3 w 3"/>
                        <a:gd name="T5" fmla="*/ 0 h 754"/>
                        <a:gd name="T6" fmla="*/ 3 w 3"/>
                        <a:gd name="T7" fmla="*/ 748 h 754"/>
                        <a:gd name="T8" fmla="*/ 0 w 3"/>
                        <a:gd name="T9" fmla="*/ 754 h 754"/>
                      </a:gdLst>
                      <a:ahLst/>
                      <a:cxnLst>
                        <a:cxn ang="0">
                          <a:pos x="T0" y="T1"/>
                        </a:cxn>
                        <a:cxn ang="0">
                          <a:pos x="T2" y="T3"/>
                        </a:cxn>
                        <a:cxn ang="0">
                          <a:pos x="T4" y="T5"/>
                        </a:cxn>
                        <a:cxn ang="0">
                          <a:pos x="T6" y="T7"/>
                        </a:cxn>
                        <a:cxn ang="0">
                          <a:pos x="T8" y="T9"/>
                        </a:cxn>
                      </a:cxnLst>
                      <a:rect l="0" t="0" r="r" b="b"/>
                      <a:pathLst>
                        <a:path w="3" h="754">
                          <a:moveTo>
                            <a:pt x="0" y="754"/>
                          </a:moveTo>
                          <a:lnTo>
                            <a:pt x="0" y="4"/>
                          </a:lnTo>
                          <a:lnTo>
                            <a:pt x="3" y="0"/>
                          </a:lnTo>
                          <a:lnTo>
                            <a:pt x="3" y="748"/>
                          </a:lnTo>
                          <a:lnTo>
                            <a:pt x="0" y="754"/>
                          </a:lnTo>
                          <a:close/>
                        </a:path>
                      </a:pathLst>
                    </a:custGeom>
                    <a:solidFill>
                      <a:srgbClr val="9A99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47" name="Freeform 938"/>
                    <p:cNvSpPr>
                      <a:spLocks noChangeAspect="1"/>
                    </p:cNvSpPr>
                    <p:nvPr/>
                  </p:nvSpPr>
                  <p:spPr bwMode="auto">
                    <a:xfrm>
                      <a:off x="3270" y="1626"/>
                      <a:ext cx="3" cy="754"/>
                    </a:xfrm>
                    <a:custGeom>
                      <a:avLst/>
                      <a:gdLst>
                        <a:gd name="T0" fmla="*/ 0 w 3"/>
                        <a:gd name="T1" fmla="*/ 754 h 754"/>
                        <a:gd name="T2" fmla="*/ 0 w 3"/>
                        <a:gd name="T3" fmla="*/ 4 h 754"/>
                        <a:gd name="T4" fmla="*/ 3 w 3"/>
                        <a:gd name="T5" fmla="*/ 0 h 754"/>
                        <a:gd name="T6" fmla="*/ 3 w 3"/>
                        <a:gd name="T7" fmla="*/ 747 h 754"/>
                        <a:gd name="T8" fmla="*/ 0 w 3"/>
                        <a:gd name="T9" fmla="*/ 754 h 754"/>
                      </a:gdLst>
                      <a:ahLst/>
                      <a:cxnLst>
                        <a:cxn ang="0">
                          <a:pos x="T0" y="T1"/>
                        </a:cxn>
                        <a:cxn ang="0">
                          <a:pos x="T2" y="T3"/>
                        </a:cxn>
                        <a:cxn ang="0">
                          <a:pos x="T4" y="T5"/>
                        </a:cxn>
                        <a:cxn ang="0">
                          <a:pos x="T6" y="T7"/>
                        </a:cxn>
                        <a:cxn ang="0">
                          <a:pos x="T8" y="T9"/>
                        </a:cxn>
                      </a:cxnLst>
                      <a:rect l="0" t="0" r="r" b="b"/>
                      <a:pathLst>
                        <a:path w="3" h="754">
                          <a:moveTo>
                            <a:pt x="0" y="754"/>
                          </a:moveTo>
                          <a:lnTo>
                            <a:pt x="0" y="4"/>
                          </a:lnTo>
                          <a:lnTo>
                            <a:pt x="3" y="0"/>
                          </a:lnTo>
                          <a:lnTo>
                            <a:pt x="3" y="747"/>
                          </a:lnTo>
                          <a:lnTo>
                            <a:pt x="0" y="754"/>
                          </a:lnTo>
                          <a:close/>
                        </a:path>
                      </a:pathLst>
                    </a:custGeom>
                    <a:solidFill>
                      <a:srgbClr val="999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48" name="Freeform 939"/>
                    <p:cNvSpPr>
                      <a:spLocks noChangeAspect="1"/>
                    </p:cNvSpPr>
                    <p:nvPr/>
                  </p:nvSpPr>
                  <p:spPr bwMode="auto">
                    <a:xfrm>
                      <a:off x="3271" y="1624"/>
                      <a:ext cx="3" cy="753"/>
                    </a:xfrm>
                    <a:custGeom>
                      <a:avLst/>
                      <a:gdLst>
                        <a:gd name="T0" fmla="*/ 0 w 3"/>
                        <a:gd name="T1" fmla="*/ 753 h 753"/>
                        <a:gd name="T2" fmla="*/ 0 w 3"/>
                        <a:gd name="T3" fmla="*/ 5 h 753"/>
                        <a:gd name="T4" fmla="*/ 3 w 3"/>
                        <a:gd name="T5" fmla="*/ 0 h 753"/>
                        <a:gd name="T6" fmla="*/ 3 w 3"/>
                        <a:gd name="T7" fmla="*/ 746 h 753"/>
                        <a:gd name="T8" fmla="*/ 0 w 3"/>
                        <a:gd name="T9" fmla="*/ 753 h 753"/>
                      </a:gdLst>
                      <a:ahLst/>
                      <a:cxnLst>
                        <a:cxn ang="0">
                          <a:pos x="T0" y="T1"/>
                        </a:cxn>
                        <a:cxn ang="0">
                          <a:pos x="T2" y="T3"/>
                        </a:cxn>
                        <a:cxn ang="0">
                          <a:pos x="T4" y="T5"/>
                        </a:cxn>
                        <a:cxn ang="0">
                          <a:pos x="T6" y="T7"/>
                        </a:cxn>
                        <a:cxn ang="0">
                          <a:pos x="T8" y="T9"/>
                        </a:cxn>
                      </a:cxnLst>
                      <a:rect l="0" t="0" r="r" b="b"/>
                      <a:pathLst>
                        <a:path w="3" h="753">
                          <a:moveTo>
                            <a:pt x="0" y="753"/>
                          </a:moveTo>
                          <a:lnTo>
                            <a:pt x="0" y="5"/>
                          </a:lnTo>
                          <a:lnTo>
                            <a:pt x="3" y="0"/>
                          </a:lnTo>
                          <a:lnTo>
                            <a:pt x="3" y="746"/>
                          </a:lnTo>
                          <a:lnTo>
                            <a:pt x="0" y="753"/>
                          </a:lnTo>
                          <a:close/>
                        </a:path>
                      </a:pathLst>
                    </a:custGeom>
                    <a:solidFill>
                      <a:srgbClr val="999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49" name="Freeform 940"/>
                    <p:cNvSpPr>
                      <a:spLocks noChangeAspect="1"/>
                    </p:cNvSpPr>
                    <p:nvPr/>
                  </p:nvSpPr>
                  <p:spPr bwMode="auto">
                    <a:xfrm>
                      <a:off x="3273" y="1621"/>
                      <a:ext cx="3" cy="752"/>
                    </a:xfrm>
                    <a:custGeom>
                      <a:avLst/>
                      <a:gdLst>
                        <a:gd name="T0" fmla="*/ 0 w 3"/>
                        <a:gd name="T1" fmla="*/ 752 h 752"/>
                        <a:gd name="T2" fmla="*/ 0 w 3"/>
                        <a:gd name="T3" fmla="*/ 5 h 752"/>
                        <a:gd name="T4" fmla="*/ 3 w 3"/>
                        <a:gd name="T5" fmla="*/ 0 h 752"/>
                        <a:gd name="T6" fmla="*/ 3 w 3"/>
                        <a:gd name="T7" fmla="*/ 746 h 752"/>
                        <a:gd name="T8" fmla="*/ 0 w 3"/>
                        <a:gd name="T9" fmla="*/ 752 h 752"/>
                      </a:gdLst>
                      <a:ahLst/>
                      <a:cxnLst>
                        <a:cxn ang="0">
                          <a:pos x="T0" y="T1"/>
                        </a:cxn>
                        <a:cxn ang="0">
                          <a:pos x="T2" y="T3"/>
                        </a:cxn>
                        <a:cxn ang="0">
                          <a:pos x="T4" y="T5"/>
                        </a:cxn>
                        <a:cxn ang="0">
                          <a:pos x="T6" y="T7"/>
                        </a:cxn>
                        <a:cxn ang="0">
                          <a:pos x="T8" y="T9"/>
                        </a:cxn>
                      </a:cxnLst>
                      <a:rect l="0" t="0" r="r" b="b"/>
                      <a:pathLst>
                        <a:path w="3" h="752">
                          <a:moveTo>
                            <a:pt x="0" y="752"/>
                          </a:moveTo>
                          <a:lnTo>
                            <a:pt x="0" y="5"/>
                          </a:lnTo>
                          <a:lnTo>
                            <a:pt x="3" y="0"/>
                          </a:lnTo>
                          <a:lnTo>
                            <a:pt x="3" y="746"/>
                          </a:lnTo>
                          <a:lnTo>
                            <a:pt x="0" y="752"/>
                          </a:lnTo>
                          <a:close/>
                        </a:path>
                      </a:pathLst>
                    </a:custGeom>
                    <a:solidFill>
                      <a:srgbClr val="9897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50" name="Freeform 941"/>
                    <p:cNvSpPr>
                      <a:spLocks noChangeAspect="1"/>
                    </p:cNvSpPr>
                    <p:nvPr/>
                  </p:nvSpPr>
                  <p:spPr bwMode="auto">
                    <a:xfrm>
                      <a:off x="3274" y="1620"/>
                      <a:ext cx="3" cy="750"/>
                    </a:xfrm>
                    <a:custGeom>
                      <a:avLst/>
                      <a:gdLst>
                        <a:gd name="T0" fmla="*/ 0 w 3"/>
                        <a:gd name="T1" fmla="*/ 750 h 750"/>
                        <a:gd name="T2" fmla="*/ 0 w 3"/>
                        <a:gd name="T3" fmla="*/ 4 h 750"/>
                        <a:gd name="T4" fmla="*/ 3 w 3"/>
                        <a:gd name="T5" fmla="*/ 0 h 750"/>
                        <a:gd name="T6" fmla="*/ 3 w 3"/>
                        <a:gd name="T7" fmla="*/ 744 h 750"/>
                        <a:gd name="T8" fmla="*/ 0 w 3"/>
                        <a:gd name="T9" fmla="*/ 750 h 750"/>
                      </a:gdLst>
                      <a:ahLst/>
                      <a:cxnLst>
                        <a:cxn ang="0">
                          <a:pos x="T0" y="T1"/>
                        </a:cxn>
                        <a:cxn ang="0">
                          <a:pos x="T2" y="T3"/>
                        </a:cxn>
                        <a:cxn ang="0">
                          <a:pos x="T4" y="T5"/>
                        </a:cxn>
                        <a:cxn ang="0">
                          <a:pos x="T6" y="T7"/>
                        </a:cxn>
                        <a:cxn ang="0">
                          <a:pos x="T8" y="T9"/>
                        </a:cxn>
                      </a:cxnLst>
                      <a:rect l="0" t="0" r="r" b="b"/>
                      <a:pathLst>
                        <a:path w="3" h="750">
                          <a:moveTo>
                            <a:pt x="0" y="750"/>
                          </a:moveTo>
                          <a:lnTo>
                            <a:pt x="0" y="4"/>
                          </a:lnTo>
                          <a:lnTo>
                            <a:pt x="3" y="0"/>
                          </a:lnTo>
                          <a:lnTo>
                            <a:pt x="3" y="744"/>
                          </a:lnTo>
                          <a:lnTo>
                            <a:pt x="0" y="750"/>
                          </a:lnTo>
                          <a:close/>
                        </a:path>
                      </a:pathLst>
                    </a:custGeom>
                    <a:solidFill>
                      <a:srgbClr val="9897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51" name="Freeform 942"/>
                    <p:cNvSpPr>
                      <a:spLocks noChangeAspect="1"/>
                    </p:cNvSpPr>
                    <p:nvPr/>
                  </p:nvSpPr>
                  <p:spPr bwMode="auto">
                    <a:xfrm>
                      <a:off x="3276" y="1617"/>
                      <a:ext cx="2" cy="750"/>
                    </a:xfrm>
                    <a:custGeom>
                      <a:avLst/>
                      <a:gdLst>
                        <a:gd name="T0" fmla="*/ 0 w 2"/>
                        <a:gd name="T1" fmla="*/ 750 h 750"/>
                        <a:gd name="T2" fmla="*/ 0 w 2"/>
                        <a:gd name="T3" fmla="*/ 4 h 750"/>
                        <a:gd name="T4" fmla="*/ 2 w 2"/>
                        <a:gd name="T5" fmla="*/ 0 h 750"/>
                        <a:gd name="T6" fmla="*/ 2 w 2"/>
                        <a:gd name="T7" fmla="*/ 744 h 750"/>
                        <a:gd name="T8" fmla="*/ 0 w 2"/>
                        <a:gd name="T9" fmla="*/ 750 h 750"/>
                      </a:gdLst>
                      <a:ahLst/>
                      <a:cxnLst>
                        <a:cxn ang="0">
                          <a:pos x="T0" y="T1"/>
                        </a:cxn>
                        <a:cxn ang="0">
                          <a:pos x="T2" y="T3"/>
                        </a:cxn>
                        <a:cxn ang="0">
                          <a:pos x="T4" y="T5"/>
                        </a:cxn>
                        <a:cxn ang="0">
                          <a:pos x="T6" y="T7"/>
                        </a:cxn>
                        <a:cxn ang="0">
                          <a:pos x="T8" y="T9"/>
                        </a:cxn>
                      </a:cxnLst>
                      <a:rect l="0" t="0" r="r" b="b"/>
                      <a:pathLst>
                        <a:path w="2" h="750">
                          <a:moveTo>
                            <a:pt x="0" y="750"/>
                          </a:moveTo>
                          <a:lnTo>
                            <a:pt x="0" y="4"/>
                          </a:lnTo>
                          <a:lnTo>
                            <a:pt x="2" y="0"/>
                          </a:lnTo>
                          <a:lnTo>
                            <a:pt x="2" y="744"/>
                          </a:lnTo>
                          <a:lnTo>
                            <a:pt x="0" y="750"/>
                          </a:lnTo>
                          <a:close/>
                        </a:path>
                      </a:pathLst>
                    </a:custGeom>
                    <a:solidFill>
                      <a:srgbClr val="97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52" name="Freeform 943"/>
                    <p:cNvSpPr>
                      <a:spLocks noChangeAspect="1"/>
                    </p:cNvSpPr>
                    <p:nvPr/>
                  </p:nvSpPr>
                  <p:spPr bwMode="auto">
                    <a:xfrm>
                      <a:off x="3277" y="1616"/>
                      <a:ext cx="3" cy="748"/>
                    </a:xfrm>
                    <a:custGeom>
                      <a:avLst/>
                      <a:gdLst>
                        <a:gd name="T0" fmla="*/ 0 w 3"/>
                        <a:gd name="T1" fmla="*/ 748 h 748"/>
                        <a:gd name="T2" fmla="*/ 0 w 3"/>
                        <a:gd name="T3" fmla="*/ 4 h 748"/>
                        <a:gd name="T4" fmla="*/ 3 w 3"/>
                        <a:gd name="T5" fmla="*/ 0 h 748"/>
                        <a:gd name="T6" fmla="*/ 3 w 3"/>
                        <a:gd name="T7" fmla="*/ 742 h 748"/>
                        <a:gd name="T8" fmla="*/ 0 w 3"/>
                        <a:gd name="T9" fmla="*/ 748 h 748"/>
                      </a:gdLst>
                      <a:ahLst/>
                      <a:cxnLst>
                        <a:cxn ang="0">
                          <a:pos x="T0" y="T1"/>
                        </a:cxn>
                        <a:cxn ang="0">
                          <a:pos x="T2" y="T3"/>
                        </a:cxn>
                        <a:cxn ang="0">
                          <a:pos x="T4" y="T5"/>
                        </a:cxn>
                        <a:cxn ang="0">
                          <a:pos x="T6" y="T7"/>
                        </a:cxn>
                        <a:cxn ang="0">
                          <a:pos x="T8" y="T9"/>
                        </a:cxn>
                      </a:cxnLst>
                      <a:rect l="0" t="0" r="r" b="b"/>
                      <a:pathLst>
                        <a:path w="3" h="748">
                          <a:moveTo>
                            <a:pt x="0" y="748"/>
                          </a:moveTo>
                          <a:lnTo>
                            <a:pt x="0" y="4"/>
                          </a:lnTo>
                          <a:lnTo>
                            <a:pt x="3" y="0"/>
                          </a:lnTo>
                          <a:lnTo>
                            <a:pt x="3" y="742"/>
                          </a:lnTo>
                          <a:lnTo>
                            <a:pt x="0" y="748"/>
                          </a:lnTo>
                          <a:close/>
                        </a:path>
                      </a:pathLst>
                    </a:custGeom>
                    <a:solidFill>
                      <a:srgbClr val="97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53" name="Freeform 944"/>
                    <p:cNvSpPr>
                      <a:spLocks noChangeAspect="1"/>
                    </p:cNvSpPr>
                    <p:nvPr/>
                  </p:nvSpPr>
                  <p:spPr bwMode="auto">
                    <a:xfrm>
                      <a:off x="3278" y="1613"/>
                      <a:ext cx="3" cy="748"/>
                    </a:xfrm>
                    <a:custGeom>
                      <a:avLst/>
                      <a:gdLst>
                        <a:gd name="T0" fmla="*/ 0 w 3"/>
                        <a:gd name="T1" fmla="*/ 748 h 748"/>
                        <a:gd name="T2" fmla="*/ 0 w 3"/>
                        <a:gd name="T3" fmla="*/ 4 h 748"/>
                        <a:gd name="T4" fmla="*/ 3 w 3"/>
                        <a:gd name="T5" fmla="*/ 0 h 748"/>
                        <a:gd name="T6" fmla="*/ 3 w 3"/>
                        <a:gd name="T7" fmla="*/ 741 h 748"/>
                        <a:gd name="T8" fmla="*/ 0 w 3"/>
                        <a:gd name="T9" fmla="*/ 748 h 748"/>
                      </a:gdLst>
                      <a:ahLst/>
                      <a:cxnLst>
                        <a:cxn ang="0">
                          <a:pos x="T0" y="T1"/>
                        </a:cxn>
                        <a:cxn ang="0">
                          <a:pos x="T2" y="T3"/>
                        </a:cxn>
                        <a:cxn ang="0">
                          <a:pos x="T4" y="T5"/>
                        </a:cxn>
                        <a:cxn ang="0">
                          <a:pos x="T6" y="T7"/>
                        </a:cxn>
                        <a:cxn ang="0">
                          <a:pos x="T8" y="T9"/>
                        </a:cxn>
                      </a:cxnLst>
                      <a:rect l="0" t="0" r="r" b="b"/>
                      <a:pathLst>
                        <a:path w="3" h="748">
                          <a:moveTo>
                            <a:pt x="0" y="748"/>
                          </a:moveTo>
                          <a:lnTo>
                            <a:pt x="0" y="4"/>
                          </a:lnTo>
                          <a:lnTo>
                            <a:pt x="3" y="0"/>
                          </a:lnTo>
                          <a:lnTo>
                            <a:pt x="3" y="741"/>
                          </a:lnTo>
                          <a:lnTo>
                            <a:pt x="0" y="748"/>
                          </a:ln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54" name="Freeform 945"/>
                    <p:cNvSpPr>
                      <a:spLocks noChangeAspect="1"/>
                    </p:cNvSpPr>
                    <p:nvPr/>
                  </p:nvSpPr>
                  <p:spPr bwMode="auto">
                    <a:xfrm>
                      <a:off x="3280" y="1611"/>
                      <a:ext cx="3" cy="747"/>
                    </a:xfrm>
                    <a:custGeom>
                      <a:avLst/>
                      <a:gdLst>
                        <a:gd name="T0" fmla="*/ 0 w 3"/>
                        <a:gd name="T1" fmla="*/ 747 h 747"/>
                        <a:gd name="T2" fmla="*/ 0 w 3"/>
                        <a:gd name="T3" fmla="*/ 5 h 747"/>
                        <a:gd name="T4" fmla="*/ 3 w 3"/>
                        <a:gd name="T5" fmla="*/ 0 h 747"/>
                        <a:gd name="T6" fmla="*/ 3 w 3"/>
                        <a:gd name="T7" fmla="*/ 740 h 747"/>
                        <a:gd name="T8" fmla="*/ 0 w 3"/>
                        <a:gd name="T9" fmla="*/ 747 h 747"/>
                      </a:gdLst>
                      <a:ahLst/>
                      <a:cxnLst>
                        <a:cxn ang="0">
                          <a:pos x="T0" y="T1"/>
                        </a:cxn>
                        <a:cxn ang="0">
                          <a:pos x="T2" y="T3"/>
                        </a:cxn>
                        <a:cxn ang="0">
                          <a:pos x="T4" y="T5"/>
                        </a:cxn>
                        <a:cxn ang="0">
                          <a:pos x="T6" y="T7"/>
                        </a:cxn>
                        <a:cxn ang="0">
                          <a:pos x="T8" y="T9"/>
                        </a:cxn>
                      </a:cxnLst>
                      <a:rect l="0" t="0" r="r" b="b"/>
                      <a:pathLst>
                        <a:path w="3" h="747">
                          <a:moveTo>
                            <a:pt x="0" y="747"/>
                          </a:moveTo>
                          <a:lnTo>
                            <a:pt x="0" y="5"/>
                          </a:lnTo>
                          <a:lnTo>
                            <a:pt x="3" y="0"/>
                          </a:lnTo>
                          <a:lnTo>
                            <a:pt x="3" y="740"/>
                          </a:lnTo>
                          <a:lnTo>
                            <a:pt x="0" y="747"/>
                          </a:ln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55" name="Freeform 946"/>
                    <p:cNvSpPr>
                      <a:spLocks noChangeAspect="1"/>
                    </p:cNvSpPr>
                    <p:nvPr/>
                  </p:nvSpPr>
                  <p:spPr bwMode="auto">
                    <a:xfrm>
                      <a:off x="3281" y="1608"/>
                      <a:ext cx="3" cy="746"/>
                    </a:xfrm>
                    <a:custGeom>
                      <a:avLst/>
                      <a:gdLst>
                        <a:gd name="T0" fmla="*/ 0 w 3"/>
                        <a:gd name="T1" fmla="*/ 746 h 746"/>
                        <a:gd name="T2" fmla="*/ 0 w 3"/>
                        <a:gd name="T3" fmla="*/ 5 h 746"/>
                        <a:gd name="T4" fmla="*/ 3 w 3"/>
                        <a:gd name="T5" fmla="*/ 0 h 746"/>
                        <a:gd name="T6" fmla="*/ 3 w 3"/>
                        <a:gd name="T7" fmla="*/ 740 h 746"/>
                        <a:gd name="T8" fmla="*/ 0 w 3"/>
                        <a:gd name="T9" fmla="*/ 746 h 746"/>
                      </a:gdLst>
                      <a:ahLst/>
                      <a:cxnLst>
                        <a:cxn ang="0">
                          <a:pos x="T0" y="T1"/>
                        </a:cxn>
                        <a:cxn ang="0">
                          <a:pos x="T2" y="T3"/>
                        </a:cxn>
                        <a:cxn ang="0">
                          <a:pos x="T4" y="T5"/>
                        </a:cxn>
                        <a:cxn ang="0">
                          <a:pos x="T6" y="T7"/>
                        </a:cxn>
                        <a:cxn ang="0">
                          <a:pos x="T8" y="T9"/>
                        </a:cxn>
                      </a:cxnLst>
                      <a:rect l="0" t="0" r="r" b="b"/>
                      <a:pathLst>
                        <a:path w="3" h="746">
                          <a:moveTo>
                            <a:pt x="0" y="746"/>
                          </a:moveTo>
                          <a:lnTo>
                            <a:pt x="0" y="5"/>
                          </a:lnTo>
                          <a:lnTo>
                            <a:pt x="3" y="0"/>
                          </a:lnTo>
                          <a:lnTo>
                            <a:pt x="3" y="740"/>
                          </a:lnTo>
                          <a:lnTo>
                            <a:pt x="0" y="746"/>
                          </a:lnTo>
                          <a:close/>
                        </a:path>
                      </a:pathLst>
                    </a:custGeom>
                    <a:solidFill>
                      <a:srgbClr val="95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56" name="Freeform 947"/>
                    <p:cNvSpPr>
                      <a:spLocks noChangeAspect="1"/>
                    </p:cNvSpPr>
                    <p:nvPr/>
                  </p:nvSpPr>
                  <p:spPr bwMode="auto">
                    <a:xfrm>
                      <a:off x="3283" y="1607"/>
                      <a:ext cx="3" cy="744"/>
                    </a:xfrm>
                    <a:custGeom>
                      <a:avLst/>
                      <a:gdLst>
                        <a:gd name="T0" fmla="*/ 0 w 3"/>
                        <a:gd name="T1" fmla="*/ 744 h 744"/>
                        <a:gd name="T2" fmla="*/ 0 w 3"/>
                        <a:gd name="T3" fmla="*/ 4 h 744"/>
                        <a:gd name="T4" fmla="*/ 3 w 3"/>
                        <a:gd name="T5" fmla="*/ 0 h 744"/>
                        <a:gd name="T6" fmla="*/ 3 w 3"/>
                        <a:gd name="T7" fmla="*/ 738 h 744"/>
                        <a:gd name="T8" fmla="*/ 0 w 3"/>
                        <a:gd name="T9" fmla="*/ 744 h 744"/>
                      </a:gdLst>
                      <a:ahLst/>
                      <a:cxnLst>
                        <a:cxn ang="0">
                          <a:pos x="T0" y="T1"/>
                        </a:cxn>
                        <a:cxn ang="0">
                          <a:pos x="T2" y="T3"/>
                        </a:cxn>
                        <a:cxn ang="0">
                          <a:pos x="T4" y="T5"/>
                        </a:cxn>
                        <a:cxn ang="0">
                          <a:pos x="T6" y="T7"/>
                        </a:cxn>
                        <a:cxn ang="0">
                          <a:pos x="T8" y="T9"/>
                        </a:cxn>
                      </a:cxnLst>
                      <a:rect l="0" t="0" r="r" b="b"/>
                      <a:pathLst>
                        <a:path w="3" h="744">
                          <a:moveTo>
                            <a:pt x="0" y="744"/>
                          </a:moveTo>
                          <a:lnTo>
                            <a:pt x="0" y="4"/>
                          </a:lnTo>
                          <a:lnTo>
                            <a:pt x="3" y="0"/>
                          </a:lnTo>
                          <a:lnTo>
                            <a:pt x="3" y="738"/>
                          </a:lnTo>
                          <a:lnTo>
                            <a:pt x="0" y="744"/>
                          </a:lnTo>
                          <a:close/>
                        </a:path>
                      </a:pathLst>
                    </a:custGeom>
                    <a:solidFill>
                      <a:srgbClr val="95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57" name="Freeform 948"/>
                    <p:cNvSpPr>
                      <a:spLocks noChangeAspect="1"/>
                    </p:cNvSpPr>
                    <p:nvPr/>
                  </p:nvSpPr>
                  <p:spPr bwMode="auto">
                    <a:xfrm>
                      <a:off x="3284" y="1604"/>
                      <a:ext cx="3" cy="744"/>
                    </a:xfrm>
                    <a:custGeom>
                      <a:avLst/>
                      <a:gdLst>
                        <a:gd name="T0" fmla="*/ 0 w 3"/>
                        <a:gd name="T1" fmla="*/ 744 h 744"/>
                        <a:gd name="T2" fmla="*/ 0 w 3"/>
                        <a:gd name="T3" fmla="*/ 4 h 744"/>
                        <a:gd name="T4" fmla="*/ 3 w 3"/>
                        <a:gd name="T5" fmla="*/ 0 h 744"/>
                        <a:gd name="T6" fmla="*/ 3 w 3"/>
                        <a:gd name="T7" fmla="*/ 738 h 744"/>
                        <a:gd name="T8" fmla="*/ 0 w 3"/>
                        <a:gd name="T9" fmla="*/ 744 h 744"/>
                      </a:gdLst>
                      <a:ahLst/>
                      <a:cxnLst>
                        <a:cxn ang="0">
                          <a:pos x="T0" y="T1"/>
                        </a:cxn>
                        <a:cxn ang="0">
                          <a:pos x="T2" y="T3"/>
                        </a:cxn>
                        <a:cxn ang="0">
                          <a:pos x="T4" y="T5"/>
                        </a:cxn>
                        <a:cxn ang="0">
                          <a:pos x="T6" y="T7"/>
                        </a:cxn>
                        <a:cxn ang="0">
                          <a:pos x="T8" y="T9"/>
                        </a:cxn>
                      </a:cxnLst>
                      <a:rect l="0" t="0" r="r" b="b"/>
                      <a:pathLst>
                        <a:path w="3" h="744">
                          <a:moveTo>
                            <a:pt x="0" y="744"/>
                          </a:moveTo>
                          <a:lnTo>
                            <a:pt x="0" y="4"/>
                          </a:lnTo>
                          <a:lnTo>
                            <a:pt x="3" y="0"/>
                          </a:lnTo>
                          <a:lnTo>
                            <a:pt x="3" y="738"/>
                          </a:lnTo>
                          <a:lnTo>
                            <a:pt x="0" y="744"/>
                          </a:lnTo>
                          <a:close/>
                        </a:path>
                      </a:pathLst>
                    </a:custGeom>
                    <a:solidFill>
                      <a:srgbClr val="9594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58" name="Freeform 949"/>
                    <p:cNvSpPr>
                      <a:spLocks noChangeAspect="1"/>
                    </p:cNvSpPr>
                    <p:nvPr/>
                  </p:nvSpPr>
                  <p:spPr bwMode="auto">
                    <a:xfrm>
                      <a:off x="3286" y="1603"/>
                      <a:ext cx="3" cy="742"/>
                    </a:xfrm>
                    <a:custGeom>
                      <a:avLst/>
                      <a:gdLst>
                        <a:gd name="T0" fmla="*/ 0 w 3"/>
                        <a:gd name="T1" fmla="*/ 742 h 742"/>
                        <a:gd name="T2" fmla="*/ 0 w 3"/>
                        <a:gd name="T3" fmla="*/ 4 h 742"/>
                        <a:gd name="T4" fmla="*/ 3 w 3"/>
                        <a:gd name="T5" fmla="*/ 0 h 742"/>
                        <a:gd name="T6" fmla="*/ 3 w 3"/>
                        <a:gd name="T7" fmla="*/ 737 h 742"/>
                        <a:gd name="T8" fmla="*/ 0 w 3"/>
                        <a:gd name="T9" fmla="*/ 742 h 742"/>
                      </a:gdLst>
                      <a:ahLst/>
                      <a:cxnLst>
                        <a:cxn ang="0">
                          <a:pos x="T0" y="T1"/>
                        </a:cxn>
                        <a:cxn ang="0">
                          <a:pos x="T2" y="T3"/>
                        </a:cxn>
                        <a:cxn ang="0">
                          <a:pos x="T4" y="T5"/>
                        </a:cxn>
                        <a:cxn ang="0">
                          <a:pos x="T6" y="T7"/>
                        </a:cxn>
                        <a:cxn ang="0">
                          <a:pos x="T8" y="T9"/>
                        </a:cxn>
                      </a:cxnLst>
                      <a:rect l="0" t="0" r="r" b="b"/>
                      <a:pathLst>
                        <a:path w="3" h="742">
                          <a:moveTo>
                            <a:pt x="0" y="742"/>
                          </a:moveTo>
                          <a:lnTo>
                            <a:pt x="0" y="4"/>
                          </a:lnTo>
                          <a:lnTo>
                            <a:pt x="3" y="0"/>
                          </a:lnTo>
                          <a:lnTo>
                            <a:pt x="3" y="737"/>
                          </a:lnTo>
                          <a:lnTo>
                            <a:pt x="0" y="742"/>
                          </a:lnTo>
                          <a:close/>
                        </a:path>
                      </a:pathLst>
                    </a:custGeom>
                    <a:solidFill>
                      <a:srgbClr val="9594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59" name="Freeform 950"/>
                    <p:cNvSpPr>
                      <a:spLocks noChangeAspect="1"/>
                    </p:cNvSpPr>
                    <p:nvPr/>
                  </p:nvSpPr>
                  <p:spPr bwMode="auto">
                    <a:xfrm>
                      <a:off x="3287" y="1600"/>
                      <a:ext cx="3" cy="742"/>
                    </a:xfrm>
                    <a:custGeom>
                      <a:avLst/>
                      <a:gdLst>
                        <a:gd name="T0" fmla="*/ 0 w 3"/>
                        <a:gd name="T1" fmla="*/ 742 h 742"/>
                        <a:gd name="T2" fmla="*/ 0 w 3"/>
                        <a:gd name="T3" fmla="*/ 4 h 742"/>
                        <a:gd name="T4" fmla="*/ 3 w 3"/>
                        <a:gd name="T5" fmla="*/ 0 h 742"/>
                        <a:gd name="T6" fmla="*/ 3 w 3"/>
                        <a:gd name="T7" fmla="*/ 735 h 742"/>
                        <a:gd name="T8" fmla="*/ 0 w 3"/>
                        <a:gd name="T9" fmla="*/ 742 h 742"/>
                      </a:gdLst>
                      <a:ahLst/>
                      <a:cxnLst>
                        <a:cxn ang="0">
                          <a:pos x="T0" y="T1"/>
                        </a:cxn>
                        <a:cxn ang="0">
                          <a:pos x="T2" y="T3"/>
                        </a:cxn>
                        <a:cxn ang="0">
                          <a:pos x="T4" y="T5"/>
                        </a:cxn>
                        <a:cxn ang="0">
                          <a:pos x="T6" y="T7"/>
                        </a:cxn>
                        <a:cxn ang="0">
                          <a:pos x="T8" y="T9"/>
                        </a:cxn>
                      </a:cxnLst>
                      <a:rect l="0" t="0" r="r" b="b"/>
                      <a:pathLst>
                        <a:path w="3" h="742">
                          <a:moveTo>
                            <a:pt x="0" y="742"/>
                          </a:moveTo>
                          <a:lnTo>
                            <a:pt x="0" y="4"/>
                          </a:lnTo>
                          <a:lnTo>
                            <a:pt x="3" y="0"/>
                          </a:lnTo>
                          <a:lnTo>
                            <a:pt x="3" y="735"/>
                          </a:lnTo>
                          <a:lnTo>
                            <a:pt x="0" y="742"/>
                          </a:lnTo>
                          <a:close/>
                        </a:path>
                      </a:pathLst>
                    </a:custGeom>
                    <a:solidFill>
                      <a:srgbClr val="949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60" name="Freeform 951"/>
                    <p:cNvSpPr>
                      <a:spLocks noChangeAspect="1"/>
                    </p:cNvSpPr>
                    <p:nvPr/>
                  </p:nvSpPr>
                  <p:spPr bwMode="auto">
                    <a:xfrm>
                      <a:off x="3289" y="1597"/>
                      <a:ext cx="2" cy="743"/>
                    </a:xfrm>
                    <a:custGeom>
                      <a:avLst/>
                      <a:gdLst>
                        <a:gd name="T0" fmla="*/ 0 w 2"/>
                        <a:gd name="T1" fmla="*/ 743 h 743"/>
                        <a:gd name="T2" fmla="*/ 0 w 2"/>
                        <a:gd name="T3" fmla="*/ 6 h 743"/>
                        <a:gd name="T4" fmla="*/ 2 w 2"/>
                        <a:gd name="T5" fmla="*/ 0 h 743"/>
                        <a:gd name="T6" fmla="*/ 2 w 2"/>
                        <a:gd name="T7" fmla="*/ 735 h 743"/>
                        <a:gd name="T8" fmla="*/ 0 w 2"/>
                        <a:gd name="T9" fmla="*/ 743 h 743"/>
                      </a:gdLst>
                      <a:ahLst/>
                      <a:cxnLst>
                        <a:cxn ang="0">
                          <a:pos x="T0" y="T1"/>
                        </a:cxn>
                        <a:cxn ang="0">
                          <a:pos x="T2" y="T3"/>
                        </a:cxn>
                        <a:cxn ang="0">
                          <a:pos x="T4" y="T5"/>
                        </a:cxn>
                        <a:cxn ang="0">
                          <a:pos x="T6" y="T7"/>
                        </a:cxn>
                        <a:cxn ang="0">
                          <a:pos x="T8" y="T9"/>
                        </a:cxn>
                      </a:cxnLst>
                      <a:rect l="0" t="0" r="r" b="b"/>
                      <a:pathLst>
                        <a:path w="2" h="743">
                          <a:moveTo>
                            <a:pt x="0" y="743"/>
                          </a:moveTo>
                          <a:lnTo>
                            <a:pt x="0" y="6"/>
                          </a:lnTo>
                          <a:lnTo>
                            <a:pt x="2" y="0"/>
                          </a:lnTo>
                          <a:lnTo>
                            <a:pt x="2" y="735"/>
                          </a:lnTo>
                          <a:lnTo>
                            <a:pt x="0" y="743"/>
                          </a:lnTo>
                          <a:close/>
                        </a:path>
                      </a:pathLst>
                    </a:custGeom>
                    <a:solidFill>
                      <a:srgbClr val="949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61" name="Freeform 952"/>
                    <p:cNvSpPr>
                      <a:spLocks noChangeAspect="1"/>
                    </p:cNvSpPr>
                    <p:nvPr/>
                  </p:nvSpPr>
                  <p:spPr bwMode="auto">
                    <a:xfrm>
                      <a:off x="3290" y="1595"/>
                      <a:ext cx="3" cy="740"/>
                    </a:xfrm>
                    <a:custGeom>
                      <a:avLst/>
                      <a:gdLst>
                        <a:gd name="T0" fmla="*/ 0 w 3"/>
                        <a:gd name="T1" fmla="*/ 740 h 740"/>
                        <a:gd name="T2" fmla="*/ 0 w 3"/>
                        <a:gd name="T3" fmla="*/ 5 h 740"/>
                        <a:gd name="T4" fmla="*/ 3 w 3"/>
                        <a:gd name="T5" fmla="*/ 0 h 740"/>
                        <a:gd name="T6" fmla="*/ 3 w 3"/>
                        <a:gd name="T7" fmla="*/ 735 h 740"/>
                        <a:gd name="T8" fmla="*/ 0 w 3"/>
                        <a:gd name="T9" fmla="*/ 740 h 740"/>
                      </a:gdLst>
                      <a:ahLst/>
                      <a:cxnLst>
                        <a:cxn ang="0">
                          <a:pos x="T0" y="T1"/>
                        </a:cxn>
                        <a:cxn ang="0">
                          <a:pos x="T2" y="T3"/>
                        </a:cxn>
                        <a:cxn ang="0">
                          <a:pos x="T4" y="T5"/>
                        </a:cxn>
                        <a:cxn ang="0">
                          <a:pos x="T6" y="T7"/>
                        </a:cxn>
                        <a:cxn ang="0">
                          <a:pos x="T8" y="T9"/>
                        </a:cxn>
                      </a:cxnLst>
                      <a:rect l="0" t="0" r="r" b="b"/>
                      <a:pathLst>
                        <a:path w="3" h="740">
                          <a:moveTo>
                            <a:pt x="0" y="740"/>
                          </a:moveTo>
                          <a:lnTo>
                            <a:pt x="0" y="5"/>
                          </a:lnTo>
                          <a:lnTo>
                            <a:pt x="3" y="0"/>
                          </a:lnTo>
                          <a:lnTo>
                            <a:pt x="3" y="735"/>
                          </a:lnTo>
                          <a:lnTo>
                            <a:pt x="0" y="740"/>
                          </a:lnTo>
                          <a:close/>
                        </a:path>
                      </a:pathLst>
                    </a:custGeom>
                    <a:solidFill>
                      <a:srgbClr val="939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62" name="Freeform 953"/>
                    <p:cNvSpPr>
                      <a:spLocks noChangeAspect="1"/>
                    </p:cNvSpPr>
                    <p:nvPr/>
                  </p:nvSpPr>
                  <p:spPr bwMode="auto">
                    <a:xfrm>
                      <a:off x="3291" y="1593"/>
                      <a:ext cx="3" cy="739"/>
                    </a:xfrm>
                    <a:custGeom>
                      <a:avLst/>
                      <a:gdLst>
                        <a:gd name="T0" fmla="*/ 0 w 3"/>
                        <a:gd name="T1" fmla="*/ 739 h 739"/>
                        <a:gd name="T2" fmla="*/ 0 w 3"/>
                        <a:gd name="T3" fmla="*/ 4 h 739"/>
                        <a:gd name="T4" fmla="*/ 3 w 3"/>
                        <a:gd name="T5" fmla="*/ 0 h 739"/>
                        <a:gd name="T6" fmla="*/ 3 w 3"/>
                        <a:gd name="T7" fmla="*/ 734 h 739"/>
                        <a:gd name="T8" fmla="*/ 0 w 3"/>
                        <a:gd name="T9" fmla="*/ 739 h 739"/>
                      </a:gdLst>
                      <a:ahLst/>
                      <a:cxnLst>
                        <a:cxn ang="0">
                          <a:pos x="T0" y="T1"/>
                        </a:cxn>
                        <a:cxn ang="0">
                          <a:pos x="T2" y="T3"/>
                        </a:cxn>
                        <a:cxn ang="0">
                          <a:pos x="T4" y="T5"/>
                        </a:cxn>
                        <a:cxn ang="0">
                          <a:pos x="T6" y="T7"/>
                        </a:cxn>
                        <a:cxn ang="0">
                          <a:pos x="T8" y="T9"/>
                        </a:cxn>
                      </a:cxnLst>
                      <a:rect l="0" t="0" r="r" b="b"/>
                      <a:pathLst>
                        <a:path w="3" h="739">
                          <a:moveTo>
                            <a:pt x="0" y="739"/>
                          </a:moveTo>
                          <a:lnTo>
                            <a:pt x="0" y="4"/>
                          </a:lnTo>
                          <a:lnTo>
                            <a:pt x="3" y="0"/>
                          </a:lnTo>
                          <a:lnTo>
                            <a:pt x="3" y="734"/>
                          </a:lnTo>
                          <a:lnTo>
                            <a:pt x="0" y="739"/>
                          </a:lnTo>
                          <a:close/>
                        </a:path>
                      </a:pathLst>
                    </a:custGeom>
                    <a:solidFill>
                      <a:srgbClr val="939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63" name="Freeform 954"/>
                    <p:cNvSpPr>
                      <a:spLocks noChangeAspect="1"/>
                    </p:cNvSpPr>
                    <p:nvPr/>
                  </p:nvSpPr>
                  <p:spPr bwMode="auto">
                    <a:xfrm>
                      <a:off x="3293" y="1591"/>
                      <a:ext cx="3" cy="739"/>
                    </a:xfrm>
                    <a:custGeom>
                      <a:avLst/>
                      <a:gdLst>
                        <a:gd name="T0" fmla="*/ 0 w 3"/>
                        <a:gd name="T1" fmla="*/ 739 h 739"/>
                        <a:gd name="T2" fmla="*/ 0 w 3"/>
                        <a:gd name="T3" fmla="*/ 4 h 739"/>
                        <a:gd name="T4" fmla="*/ 3 w 3"/>
                        <a:gd name="T5" fmla="*/ 0 h 739"/>
                        <a:gd name="T6" fmla="*/ 3 w 3"/>
                        <a:gd name="T7" fmla="*/ 733 h 739"/>
                        <a:gd name="T8" fmla="*/ 0 w 3"/>
                        <a:gd name="T9" fmla="*/ 739 h 739"/>
                      </a:gdLst>
                      <a:ahLst/>
                      <a:cxnLst>
                        <a:cxn ang="0">
                          <a:pos x="T0" y="T1"/>
                        </a:cxn>
                        <a:cxn ang="0">
                          <a:pos x="T2" y="T3"/>
                        </a:cxn>
                        <a:cxn ang="0">
                          <a:pos x="T4" y="T5"/>
                        </a:cxn>
                        <a:cxn ang="0">
                          <a:pos x="T6" y="T7"/>
                        </a:cxn>
                        <a:cxn ang="0">
                          <a:pos x="T8" y="T9"/>
                        </a:cxn>
                      </a:cxnLst>
                      <a:rect l="0" t="0" r="r" b="b"/>
                      <a:pathLst>
                        <a:path w="3" h="739">
                          <a:moveTo>
                            <a:pt x="0" y="739"/>
                          </a:moveTo>
                          <a:lnTo>
                            <a:pt x="0" y="4"/>
                          </a:lnTo>
                          <a:lnTo>
                            <a:pt x="3" y="0"/>
                          </a:lnTo>
                          <a:lnTo>
                            <a:pt x="3" y="733"/>
                          </a:lnTo>
                          <a:lnTo>
                            <a:pt x="0" y="739"/>
                          </a:lnTo>
                          <a:close/>
                        </a:path>
                      </a:pathLst>
                    </a:custGeom>
                    <a:solidFill>
                      <a:srgbClr val="9291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64" name="Freeform 955"/>
                    <p:cNvSpPr>
                      <a:spLocks noChangeAspect="1"/>
                    </p:cNvSpPr>
                    <p:nvPr/>
                  </p:nvSpPr>
                  <p:spPr bwMode="auto">
                    <a:xfrm>
                      <a:off x="3294" y="1588"/>
                      <a:ext cx="3" cy="739"/>
                    </a:xfrm>
                    <a:custGeom>
                      <a:avLst/>
                      <a:gdLst>
                        <a:gd name="T0" fmla="*/ 0 w 3"/>
                        <a:gd name="T1" fmla="*/ 739 h 739"/>
                        <a:gd name="T2" fmla="*/ 0 w 3"/>
                        <a:gd name="T3" fmla="*/ 5 h 739"/>
                        <a:gd name="T4" fmla="*/ 3 w 3"/>
                        <a:gd name="T5" fmla="*/ 0 h 739"/>
                        <a:gd name="T6" fmla="*/ 3 w 3"/>
                        <a:gd name="T7" fmla="*/ 733 h 739"/>
                        <a:gd name="T8" fmla="*/ 0 w 3"/>
                        <a:gd name="T9" fmla="*/ 739 h 739"/>
                      </a:gdLst>
                      <a:ahLst/>
                      <a:cxnLst>
                        <a:cxn ang="0">
                          <a:pos x="T0" y="T1"/>
                        </a:cxn>
                        <a:cxn ang="0">
                          <a:pos x="T2" y="T3"/>
                        </a:cxn>
                        <a:cxn ang="0">
                          <a:pos x="T4" y="T5"/>
                        </a:cxn>
                        <a:cxn ang="0">
                          <a:pos x="T6" y="T7"/>
                        </a:cxn>
                        <a:cxn ang="0">
                          <a:pos x="T8" y="T9"/>
                        </a:cxn>
                      </a:cxnLst>
                      <a:rect l="0" t="0" r="r" b="b"/>
                      <a:pathLst>
                        <a:path w="3" h="739">
                          <a:moveTo>
                            <a:pt x="0" y="739"/>
                          </a:moveTo>
                          <a:lnTo>
                            <a:pt x="0" y="5"/>
                          </a:lnTo>
                          <a:lnTo>
                            <a:pt x="3" y="0"/>
                          </a:lnTo>
                          <a:lnTo>
                            <a:pt x="3" y="733"/>
                          </a:lnTo>
                          <a:lnTo>
                            <a:pt x="0" y="739"/>
                          </a:lnTo>
                          <a:close/>
                        </a:path>
                      </a:pathLst>
                    </a:custGeom>
                    <a:solidFill>
                      <a:srgbClr val="9291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65" name="Freeform 956"/>
                    <p:cNvSpPr>
                      <a:spLocks noChangeAspect="1"/>
                    </p:cNvSpPr>
                    <p:nvPr/>
                  </p:nvSpPr>
                  <p:spPr bwMode="auto">
                    <a:xfrm>
                      <a:off x="3296" y="1587"/>
                      <a:ext cx="3" cy="737"/>
                    </a:xfrm>
                    <a:custGeom>
                      <a:avLst/>
                      <a:gdLst>
                        <a:gd name="T0" fmla="*/ 0 w 3"/>
                        <a:gd name="T1" fmla="*/ 737 h 737"/>
                        <a:gd name="T2" fmla="*/ 0 w 3"/>
                        <a:gd name="T3" fmla="*/ 4 h 737"/>
                        <a:gd name="T4" fmla="*/ 3 w 3"/>
                        <a:gd name="T5" fmla="*/ 0 h 737"/>
                        <a:gd name="T6" fmla="*/ 3 w 3"/>
                        <a:gd name="T7" fmla="*/ 731 h 737"/>
                        <a:gd name="T8" fmla="*/ 0 w 3"/>
                        <a:gd name="T9" fmla="*/ 737 h 737"/>
                      </a:gdLst>
                      <a:ahLst/>
                      <a:cxnLst>
                        <a:cxn ang="0">
                          <a:pos x="T0" y="T1"/>
                        </a:cxn>
                        <a:cxn ang="0">
                          <a:pos x="T2" y="T3"/>
                        </a:cxn>
                        <a:cxn ang="0">
                          <a:pos x="T4" y="T5"/>
                        </a:cxn>
                        <a:cxn ang="0">
                          <a:pos x="T6" y="T7"/>
                        </a:cxn>
                        <a:cxn ang="0">
                          <a:pos x="T8" y="T9"/>
                        </a:cxn>
                      </a:cxnLst>
                      <a:rect l="0" t="0" r="r" b="b"/>
                      <a:pathLst>
                        <a:path w="3" h="737">
                          <a:moveTo>
                            <a:pt x="0" y="737"/>
                          </a:moveTo>
                          <a:lnTo>
                            <a:pt x="0" y="4"/>
                          </a:lnTo>
                          <a:lnTo>
                            <a:pt x="3" y="0"/>
                          </a:lnTo>
                          <a:lnTo>
                            <a:pt x="3" y="731"/>
                          </a:lnTo>
                          <a:lnTo>
                            <a:pt x="0" y="737"/>
                          </a:lnTo>
                          <a:close/>
                        </a:path>
                      </a:pathLst>
                    </a:custGeom>
                    <a:solidFill>
                      <a:srgbClr val="91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66" name="Freeform 957"/>
                    <p:cNvSpPr>
                      <a:spLocks noChangeAspect="1"/>
                    </p:cNvSpPr>
                    <p:nvPr/>
                  </p:nvSpPr>
                  <p:spPr bwMode="auto">
                    <a:xfrm>
                      <a:off x="3297" y="1584"/>
                      <a:ext cx="3" cy="737"/>
                    </a:xfrm>
                    <a:custGeom>
                      <a:avLst/>
                      <a:gdLst>
                        <a:gd name="T0" fmla="*/ 0 w 3"/>
                        <a:gd name="T1" fmla="*/ 737 h 737"/>
                        <a:gd name="T2" fmla="*/ 0 w 3"/>
                        <a:gd name="T3" fmla="*/ 4 h 737"/>
                        <a:gd name="T4" fmla="*/ 3 w 3"/>
                        <a:gd name="T5" fmla="*/ 0 h 737"/>
                        <a:gd name="T6" fmla="*/ 3 w 3"/>
                        <a:gd name="T7" fmla="*/ 730 h 737"/>
                        <a:gd name="T8" fmla="*/ 0 w 3"/>
                        <a:gd name="T9" fmla="*/ 737 h 737"/>
                      </a:gdLst>
                      <a:ahLst/>
                      <a:cxnLst>
                        <a:cxn ang="0">
                          <a:pos x="T0" y="T1"/>
                        </a:cxn>
                        <a:cxn ang="0">
                          <a:pos x="T2" y="T3"/>
                        </a:cxn>
                        <a:cxn ang="0">
                          <a:pos x="T4" y="T5"/>
                        </a:cxn>
                        <a:cxn ang="0">
                          <a:pos x="T6" y="T7"/>
                        </a:cxn>
                        <a:cxn ang="0">
                          <a:pos x="T8" y="T9"/>
                        </a:cxn>
                      </a:cxnLst>
                      <a:rect l="0" t="0" r="r" b="b"/>
                      <a:pathLst>
                        <a:path w="3" h="737">
                          <a:moveTo>
                            <a:pt x="0" y="737"/>
                          </a:moveTo>
                          <a:lnTo>
                            <a:pt x="0" y="4"/>
                          </a:lnTo>
                          <a:lnTo>
                            <a:pt x="3" y="0"/>
                          </a:lnTo>
                          <a:lnTo>
                            <a:pt x="3" y="730"/>
                          </a:lnTo>
                          <a:lnTo>
                            <a:pt x="0" y="737"/>
                          </a:lnTo>
                          <a:close/>
                        </a:path>
                      </a:pathLst>
                    </a:custGeom>
                    <a:solidFill>
                      <a:srgbClr val="91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67" name="Freeform 958"/>
                    <p:cNvSpPr>
                      <a:spLocks noChangeAspect="1"/>
                    </p:cNvSpPr>
                    <p:nvPr/>
                  </p:nvSpPr>
                  <p:spPr bwMode="auto">
                    <a:xfrm>
                      <a:off x="3299" y="1582"/>
                      <a:ext cx="2" cy="736"/>
                    </a:xfrm>
                    <a:custGeom>
                      <a:avLst/>
                      <a:gdLst>
                        <a:gd name="T0" fmla="*/ 0 w 2"/>
                        <a:gd name="T1" fmla="*/ 736 h 736"/>
                        <a:gd name="T2" fmla="*/ 0 w 2"/>
                        <a:gd name="T3" fmla="*/ 5 h 736"/>
                        <a:gd name="T4" fmla="*/ 2 w 2"/>
                        <a:gd name="T5" fmla="*/ 0 h 736"/>
                        <a:gd name="T6" fmla="*/ 2 w 2"/>
                        <a:gd name="T7" fmla="*/ 729 h 736"/>
                        <a:gd name="T8" fmla="*/ 0 w 2"/>
                        <a:gd name="T9" fmla="*/ 736 h 736"/>
                      </a:gdLst>
                      <a:ahLst/>
                      <a:cxnLst>
                        <a:cxn ang="0">
                          <a:pos x="T0" y="T1"/>
                        </a:cxn>
                        <a:cxn ang="0">
                          <a:pos x="T2" y="T3"/>
                        </a:cxn>
                        <a:cxn ang="0">
                          <a:pos x="T4" y="T5"/>
                        </a:cxn>
                        <a:cxn ang="0">
                          <a:pos x="T6" y="T7"/>
                        </a:cxn>
                        <a:cxn ang="0">
                          <a:pos x="T8" y="T9"/>
                        </a:cxn>
                      </a:cxnLst>
                      <a:rect l="0" t="0" r="r" b="b"/>
                      <a:pathLst>
                        <a:path w="2" h="736">
                          <a:moveTo>
                            <a:pt x="0" y="736"/>
                          </a:moveTo>
                          <a:lnTo>
                            <a:pt x="0" y="5"/>
                          </a:lnTo>
                          <a:lnTo>
                            <a:pt x="2" y="0"/>
                          </a:lnTo>
                          <a:lnTo>
                            <a:pt x="2" y="729"/>
                          </a:lnTo>
                          <a:lnTo>
                            <a:pt x="0" y="736"/>
                          </a:lnTo>
                          <a:close/>
                        </a:path>
                      </a:pathLst>
                    </a:custGeom>
                    <a:solidFill>
                      <a:srgbClr val="90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68" name="Freeform 959"/>
                    <p:cNvSpPr>
                      <a:spLocks noChangeAspect="1"/>
                    </p:cNvSpPr>
                    <p:nvPr/>
                  </p:nvSpPr>
                  <p:spPr bwMode="auto">
                    <a:xfrm>
                      <a:off x="3300" y="1580"/>
                      <a:ext cx="3" cy="734"/>
                    </a:xfrm>
                    <a:custGeom>
                      <a:avLst/>
                      <a:gdLst>
                        <a:gd name="T0" fmla="*/ 0 w 3"/>
                        <a:gd name="T1" fmla="*/ 734 h 734"/>
                        <a:gd name="T2" fmla="*/ 0 w 3"/>
                        <a:gd name="T3" fmla="*/ 4 h 734"/>
                        <a:gd name="T4" fmla="*/ 3 w 3"/>
                        <a:gd name="T5" fmla="*/ 0 h 734"/>
                        <a:gd name="T6" fmla="*/ 3 w 3"/>
                        <a:gd name="T7" fmla="*/ 728 h 734"/>
                        <a:gd name="T8" fmla="*/ 0 w 3"/>
                        <a:gd name="T9" fmla="*/ 734 h 734"/>
                      </a:gdLst>
                      <a:ahLst/>
                      <a:cxnLst>
                        <a:cxn ang="0">
                          <a:pos x="T0" y="T1"/>
                        </a:cxn>
                        <a:cxn ang="0">
                          <a:pos x="T2" y="T3"/>
                        </a:cxn>
                        <a:cxn ang="0">
                          <a:pos x="T4" y="T5"/>
                        </a:cxn>
                        <a:cxn ang="0">
                          <a:pos x="T6" y="T7"/>
                        </a:cxn>
                        <a:cxn ang="0">
                          <a:pos x="T8" y="T9"/>
                        </a:cxn>
                      </a:cxnLst>
                      <a:rect l="0" t="0" r="r" b="b"/>
                      <a:pathLst>
                        <a:path w="3" h="734">
                          <a:moveTo>
                            <a:pt x="0" y="734"/>
                          </a:moveTo>
                          <a:lnTo>
                            <a:pt x="0" y="4"/>
                          </a:lnTo>
                          <a:lnTo>
                            <a:pt x="3" y="0"/>
                          </a:lnTo>
                          <a:lnTo>
                            <a:pt x="3" y="728"/>
                          </a:lnTo>
                          <a:lnTo>
                            <a:pt x="0" y="734"/>
                          </a:lnTo>
                          <a:close/>
                        </a:path>
                      </a:pathLst>
                    </a:custGeom>
                    <a:solidFill>
                      <a:srgbClr val="90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69" name="Freeform 960"/>
                    <p:cNvSpPr>
                      <a:spLocks noChangeAspect="1"/>
                    </p:cNvSpPr>
                    <p:nvPr/>
                  </p:nvSpPr>
                  <p:spPr bwMode="auto">
                    <a:xfrm>
                      <a:off x="3301" y="1578"/>
                      <a:ext cx="3" cy="733"/>
                    </a:xfrm>
                    <a:custGeom>
                      <a:avLst/>
                      <a:gdLst>
                        <a:gd name="T0" fmla="*/ 0 w 3"/>
                        <a:gd name="T1" fmla="*/ 733 h 733"/>
                        <a:gd name="T2" fmla="*/ 0 w 3"/>
                        <a:gd name="T3" fmla="*/ 4 h 733"/>
                        <a:gd name="T4" fmla="*/ 3 w 3"/>
                        <a:gd name="T5" fmla="*/ 0 h 733"/>
                        <a:gd name="T6" fmla="*/ 3 w 3"/>
                        <a:gd name="T7" fmla="*/ 727 h 733"/>
                        <a:gd name="T8" fmla="*/ 0 w 3"/>
                        <a:gd name="T9" fmla="*/ 733 h 733"/>
                      </a:gdLst>
                      <a:ahLst/>
                      <a:cxnLst>
                        <a:cxn ang="0">
                          <a:pos x="T0" y="T1"/>
                        </a:cxn>
                        <a:cxn ang="0">
                          <a:pos x="T2" y="T3"/>
                        </a:cxn>
                        <a:cxn ang="0">
                          <a:pos x="T4" y="T5"/>
                        </a:cxn>
                        <a:cxn ang="0">
                          <a:pos x="T6" y="T7"/>
                        </a:cxn>
                        <a:cxn ang="0">
                          <a:pos x="T8" y="T9"/>
                        </a:cxn>
                      </a:cxnLst>
                      <a:rect l="0" t="0" r="r" b="b"/>
                      <a:pathLst>
                        <a:path w="3" h="733">
                          <a:moveTo>
                            <a:pt x="0" y="733"/>
                          </a:moveTo>
                          <a:lnTo>
                            <a:pt x="0" y="4"/>
                          </a:lnTo>
                          <a:lnTo>
                            <a:pt x="3" y="0"/>
                          </a:lnTo>
                          <a:lnTo>
                            <a:pt x="3" y="727"/>
                          </a:lnTo>
                          <a:lnTo>
                            <a:pt x="0" y="733"/>
                          </a:lnTo>
                          <a:close/>
                        </a:path>
                      </a:pathLst>
                    </a:custGeom>
                    <a:solidFill>
                      <a:srgbClr val="908F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70" name="Freeform 961"/>
                    <p:cNvSpPr>
                      <a:spLocks noChangeAspect="1"/>
                    </p:cNvSpPr>
                    <p:nvPr/>
                  </p:nvSpPr>
                  <p:spPr bwMode="auto">
                    <a:xfrm>
                      <a:off x="3303" y="1575"/>
                      <a:ext cx="3" cy="733"/>
                    </a:xfrm>
                    <a:custGeom>
                      <a:avLst/>
                      <a:gdLst>
                        <a:gd name="T0" fmla="*/ 0 w 3"/>
                        <a:gd name="T1" fmla="*/ 733 h 733"/>
                        <a:gd name="T2" fmla="*/ 0 w 3"/>
                        <a:gd name="T3" fmla="*/ 5 h 733"/>
                        <a:gd name="T4" fmla="*/ 3 w 3"/>
                        <a:gd name="T5" fmla="*/ 0 h 733"/>
                        <a:gd name="T6" fmla="*/ 3 w 3"/>
                        <a:gd name="T7" fmla="*/ 727 h 733"/>
                        <a:gd name="T8" fmla="*/ 0 w 3"/>
                        <a:gd name="T9" fmla="*/ 733 h 733"/>
                      </a:gdLst>
                      <a:ahLst/>
                      <a:cxnLst>
                        <a:cxn ang="0">
                          <a:pos x="T0" y="T1"/>
                        </a:cxn>
                        <a:cxn ang="0">
                          <a:pos x="T2" y="T3"/>
                        </a:cxn>
                        <a:cxn ang="0">
                          <a:pos x="T4" y="T5"/>
                        </a:cxn>
                        <a:cxn ang="0">
                          <a:pos x="T6" y="T7"/>
                        </a:cxn>
                        <a:cxn ang="0">
                          <a:pos x="T8" y="T9"/>
                        </a:cxn>
                      </a:cxnLst>
                      <a:rect l="0" t="0" r="r" b="b"/>
                      <a:pathLst>
                        <a:path w="3" h="733">
                          <a:moveTo>
                            <a:pt x="0" y="733"/>
                          </a:moveTo>
                          <a:lnTo>
                            <a:pt x="0" y="5"/>
                          </a:lnTo>
                          <a:lnTo>
                            <a:pt x="3" y="0"/>
                          </a:lnTo>
                          <a:lnTo>
                            <a:pt x="3" y="727"/>
                          </a:lnTo>
                          <a:lnTo>
                            <a:pt x="0" y="733"/>
                          </a:lnTo>
                          <a:close/>
                        </a:path>
                      </a:pathLst>
                    </a:custGeom>
                    <a:solidFill>
                      <a:srgbClr val="908F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71" name="Freeform 962"/>
                    <p:cNvSpPr>
                      <a:spLocks noChangeAspect="1"/>
                    </p:cNvSpPr>
                    <p:nvPr/>
                  </p:nvSpPr>
                  <p:spPr bwMode="auto">
                    <a:xfrm>
                      <a:off x="3304" y="1574"/>
                      <a:ext cx="3" cy="731"/>
                    </a:xfrm>
                    <a:custGeom>
                      <a:avLst/>
                      <a:gdLst>
                        <a:gd name="T0" fmla="*/ 0 w 3"/>
                        <a:gd name="T1" fmla="*/ 731 h 731"/>
                        <a:gd name="T2" fmla="*/ 0 w 3"/>
                        <a:gd name="T3" fmla="*/ 4 h 731"/>
                        <a:gd name="T4" fmla="*/ 3 w 3"/>
                        <a:gd name="T5" fmla="*/ 0 h 731"/>
                        <a:gd name="T6" fmla="*/ 3 w 3"/>
                        <a:gd name="T7" fmla="*/ 725 h 731"/>
                        <a:gd name="T8" fmla="*/ 0 w 3"/>
                        <a:gd name="T9" fmla="*/ 731 h 731"/>
                      </a:gdLst>
                      <a:ahLst/>
                      <a:cxnLst>
                        <a:cxn ang="0">
                          <a:pos x="T0" y="T1"/>
                        </a:cxn>
                        <a:cxn ang="0">
                          <a:pos x="T2" y="T3"/>
                        </a:cxn>
                        <a:cxn ang="0">
                          <a:pos x="T4" y="T5"/>
                        </a:cxn>
                        <a:cxn ang="0">
                          <a:pos x="T6" y="T7"/>
                        </a:cxn>
                        <a:cxn ang="0">
                          <a:pos x="T8" y="T9"/>
                        </a:cxn>
                      </a:cxnLst>
                      <a:rect l="0" t="0" r="r" b="b"/>
                      <a:pathLst>
                        <a:path w="3" h="731">
                          <a:moveTo>
                            <a:pt x="0" y="731"/>
                          </a:moveTo>
                          <a:lnTo>
                            <a:pt x="0" y="4"/>
                          </a:lnTo>
                          <a:lnTo>
                            <a:pt x="3" y="0"/>
                          </a:lnTo>
                          <a:lnTo>
                            <a:pt x="3" y="725"/>
                          </a:lnTo>
                          <a:lnTo>
                            <a:pt x="0" y="731"/>
                          </a:lnTo>
                          <a:close/>
                        </a:path>
                      </a:pathLst>
                    </a:custGeom>
                    <a:solidFill>
                      <a:srgbClr val="8F8E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72" name="Freeform 963"/>
                    <p:cNvSpPr>
                      <a:spLocks noChangeAspect="1"/>
                    </p:cNvSpPr>
                    <p:nvPr/>
                  </p:nvSpPr>
                  <p:spPr bwMode="auto">
                    <a:xfrm>
                      <a:off x="3306" y="1571"/>
                      <a:ext cx="3" cy="731"/>
                    </a:xfrm>
                    <a:custGeom>
                      <a:avLst/>
                      <a:gdLst>
                        <a:gd name="T0" fmla="*/ 0 w 3"/>
                        <a:gd name="T1" fmla="*/ 731 h 731"/>
                        <a:gd name="T2" fmla="*/ 0 w 3"/>
                        <a:gd name="T3" fmla="*/ 4 h 731"/>
                        <a:gd name="T4" fmla="*/ 3 w 3"/>
                        <a:gd name="T5" fmla="*/ 0 h 731"/>
                        <a:gd name="T6" fmla="*/ 3 w 3"/>
                        <a:gd name="T7" fmla="*/ 724 h 731"/>
                        <a:gd name="T8" fmla="*/ 0 w 3"/>
                        <a:gd name="T9" fmla="*/ 731 h 731"/>
                      </a:gdLst>
                      <a:ahLst/>
                      <a:cxnLst>
                        <a:cxn ang="0">
                          <a:pos x="T0" y="T1"/>
                        </a:cxn>
                        <a:cxn ang="0">
                          <a:pos x="T2" y="T3"/>
                        </a:cxn>
                        <a:cxn ang="0">
                          <a:pos x="T4" y="T5"/>
                        </a:cxn>
                        <a:cxn ang="0">
                          <a:pos x="T6" y="T7"/>
                        </a:cxn>
                        <a:cxn ang="0">
                          <a:pos x="T8" y="T9"/>
                        </a:cxn>
                      </a:cxnLst>
                      <a:rect l="0" t="0" r="r" b="b"/>
                      <a:pathLst>
                        <a:path w="3" h="731">
                          <a:moveTo>
                            <a:pt x="0" y="731"/>
                          </a:moveTo>
                          <a:lnTo>
                            <a:pt x="0" y="4"/>
                          </a:lnTo>
                          <a:lnTo>
                            <a:pt x="3" y="0"/>
                          </a:lnTo>
                          <a:lnTo>
                            <a:pt x="3" y="724"/>
                          </a:lnTo>
                          <a:lnTo>
                            <a:pt x="0" y="731"/>
                          </a:lnTo>
                          <a:close/>
                        </a:path>
                      </a:pathLst>
                    </a:custGeom>
                    <a:solidFill>
                      <a:srgbClr val="8F8E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73" name="Freeform 964"/>
                    <p:cNvSpPr>
                      <a:spLocks noChangeAspect="1"/>
                    </p:cNvSpPr>
                    <p:nvPr/>
                  </p:nvSpPr>
                  <p:spPr bwMode="auto">
                    <a:xfrm>
                      <a:off x="3307" y="1569"/>
                      <a:ext cx="3" cy="730"/>
                    </a:xfrm>
                    <a:custGeom>
                      <a:avLst/>
                      <a:gdLst>
                        <a:gd name="T0" fmla="*/ 0 w 3"/>
                        <a:gd name="T1" fmla="*/ 730 h 730"/>
                        <a:gd name="T2" fmla="*/ 0 w 3"/>
                        <a:gd name="T3" fmla="*/ 5 h 730"/>
                        <a:gd name="T4" fmla="*/ 3 w 3"/>
                        <a:gd name="T5" fmla="*/ 0 h 730"/>
                        <a:gd name="T6" fmla="*/ 3 w 3"/>
                        <a:gd name="T7" fmla="*/ 723 h 730"/>
                        <a:gd name="T8" fmla="*/ 0 w 3"/>
                        <a:gd name="T9" fmla="*/ 730 h 730"/>
                      </a:gdLst>
                      <a:ahLst/>
                      <a:cxnLst>
                        <a:cxn ang="0">
                          <a:pos x="T0" y="T1"/>
                        </a:cxn>
                        <a:cxn ang="0">
                          <a:pos x="T2" y="T3"/>
                        </a:cxn>
                        <a:cxn ang="0">
                          <a:pos x="T4" y="T5"/>
                        </a:cxn>
                        <a:cxn ang="0">
                          <a:pos x="T6" y="T7"/>
                        </a:cxn>
                        <a:cxn ang="0">
                          <a:pos x="T8" y="T9"/>
                        </a:cxn>
                      </a:cxnLst>
                      <a:rect l="0" t="0" r="r" b="b"/>
                      <a:pathLst>
                        <a:path w="3" h="730">
                          <a:moveTo>
                            <a:pt x="0" y="730"/>
                          </a:moveTo>
                          <a:lnTo>
                            <a:pt x="0" y="5"/>
                          </a:lnTo>
                          <a:lnTo>
                            <a:pt x="3" y="0"/>
                          </a:lnTo>
                          <a:lnTo>
                            <a:pt x="3" y="723"/>
                          </a:lnTo>
                          <a:lnTo>
                            <a:pt x="0" y="730"/>
                          </a:lnTo>
                          <a:close/>
                        </a:path>
                      </a:pathLst>
                    </a:custGeom>
                    <a:solidFill>
                      <a:srgbClr val="8E8D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74" name="Freeform 965"/>
                    <p:cNvSpPr>
                      <a:spLocks noChangeAspect="1"/>
                    </p:cNvSpPr>
                    <p:nvPr/>
                  </p:nvSpPr>
                  <p:spPr bwMode="auto">
                    <a:xfrm>
                      <a:off x="3309" y="1567"/>
                      <a:ext cx="3" cy="728"/>
                    </a:xfrm>
                    <a:custGeom>
                      <a:avLst/>
                      <a:gdLst>
                        <a:gd name="T0" fmla="*/ 0 w 3"/>
                        <a:gd name="T1" fmla="*/ 728 h 728"/>
                        <a:gd name="T2" fmla="*/ 0 w 3"/>
                        <a:gd name="T3" fmla="*/ 4 h 728"/>
                        <a:gd name="T4" fmla="*/ 3 w 3"/>
                        <a:gd name="T5" fmla="*/ 0 h 728"/>
                        <a:gd name="T6" fmla="*/ 3 w 3"/>
                        <a:gd name="T7" fmla="*/ 722 h 728"/>
                        <a:gd name="T8" fmla="*/ 0 w 3"/>
                        <a:gd name="T9" fmla="*/ 728 h 728"/>
                      </a:gdLst>
                      <a:ahLst/>
                      <a:cxnLst>
                        <a:cxn ang="0">
                          <a:pos x="T0" y="T1"/>
                        </a:cxn>
                        <a:cxn ang="0">
                          <a:pos x="T2" y="T3"/>
                        </a:cxn>
                        <a:cxn ang="0">
                          <a:pos x="T4" y="T5"/>
                        </a:cxn>
                        <a:cxn ang="0">
                          <a:pos x="T6" y="T7"/>
                        </a:cxn>
                        <a:cxn ang="0">
                          <a:pos x="T8" y="T9"/>
                        </a:cxn>
                      </a:cxnLst>
                      <a:rect l="0" t="0" r="r" b="b"/>
                      <a:pathLst>
                        <a:path w="3" h="728">
                          <a:moveTo>
                            <a:pt x="0" y="728"/>
                          </a:moveTo>
                          <a:lnTo>
                            <a:pt x="0" y="4"/>
                          </a:lnTo>
                          <a:lnTo>
                            <a:pt x="3" y="0"/>
                          </a:lnTo>
                          <a:lnTo>
                            <a:pt x="3" y="722"/>
                          </a:lnTo>
                          <a:lnTo>
                            <a:pt x="0" y="728"/>
                          </a:lnTo>
                          <a:close/>
                        </a:path>
                      </a:pathLst>
                    </a:custGeom>
                    <a:solidFill>
                      <a:srgbClr val="8E8D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75" name="Freeform 966"/>
                    <p:cNvSpPr>
                      <a:spLocks noChangeAspect="1"/>
                    </p:cNvSpPr>
                    <p:nvPr/>
                  </p:nvSpPr>
                  <p:spPr bwMode="auto">
                    <a:xfrm>
                      <a:off x="3310" y="1564"/>
                      <a:ext cx="3" cy="728"/>
                    </a:xfrm>
                    <a:custGeom>
                      <a:avLst/>
                      <a:gdLst>
                        <a:gd name="T0" fmla="*/ 0 w 3"/>
                        <a:gd name="T1" fmla="*/ 728 h 728"/>
                        <a:gd name="T2" fmla="*/ 0 w 3"/>
                        <a:gd name="T3" fmla="*/ 5 h 728"/>
                        <a:gd name="T4" fmla="*/ 3 w 3"/>
                        <a:gd name="T5" fmla="*/ 0 h 728"/>
                        <a:gd name="T6" fmla="*/ 3 w 3"/>
                        <a:gd name="T7" fmla="*/ 722 h 728"/>
                        <a:gd name="T8" fmla="*/ 0 w 3"/>
                        <a:gd name="T9" fmla="*/ 728 h 728"/>
                      </a:gdLst>
                      <a:ahLst/>
                      <a:cxnLst>
                        <a:cxn ang="0">
                          <a:pos x="T0" y="T1"/>
                        </a:cxn>
                        <a:cxn ang="0">
                          <a:pos x="T2" y="T3"/>
                        </a:cxn>
                        <a:cxn ang="0">
                          <a:pos x="T4" y="T5"/>
                        </a:cxn>
                        <a:cxn ang="0">
                          <a:pos x="T6" y="T7"/>
                        </a:cxn>
                        <a:cxn ang="0">
                          <a:pos x="T8" y="T9"/>
                        </a:cxn>
                      </a:cxnLst>
                      <a:rect l="0" t="0" r="r" b="b"/>
                      <a:pathLst>
                        <a:path w="3" h="728">
                          <a:moveTo>
                            <a:pt x="0" y="728"/>
                          </a:moveTo>
                          <a:lnTo>
                            <a:pt x="0" y="5"/>
                          </a:lnTo>
                          <a:lnTo>
                            <a:pt x="3" y="0"/>
                          </a:lnTo>
                          <a:lnTo>
                            <a:pt x="3" y="722"/>
                          </a:lnTo>
                          <a:lnTo>
                            <a:pt x="0" y="728"/>
                          </a:lnTo>
                          <a:close/>
                        </a:path>
                      </a:pathLst>
                    </a:custGeom>
                    <a:solidFill>
                      <a:srgbClr val="8E8D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76" name="Freeform 967"/>
                    <p:cNvSpPr>
                      <a:spLocks noChangeAspect="1"/>
                    </p:cNvSpPr>
                    <p:nvPr/>
                  </p:nvSpPr>
                  <p:spPr bwMode="auto">
                    <a:xfrm>
                      <a:off x="3312" y="1562"/>
                      <a:ext cx="2" cy="727"/>
                    </a:xfrm>
                    <a:custGeom>
                      <a:avLst/>
                      <a:gdLst>
                        <a:gd name="T0" fmla="*/ 0 w 2"/>
                        <a:gd name="T1" fmla="*/ 727 h 727"/>
                        <a:gd name="T2" fmla="*/ 0 w 2"/>
                        <a:gd name="T3" fmla="*/ 5 h 727"/>
                        <a:gd name="T4" fmla="*/ 2 w 2"/>
                        <a:gd name="T5" fmla="*/ 0 h 727"/>
                        <a:gd name="T6" fmla="*/ 2 w 2"/>
                        <a:gd name="T7" fmla="*/ 721 h 727"/>
                        <a:gd name="T8" fmla="*/ 0 w 2"/>
                        <a:gd name="T9" fmla="*/ 727 h 727"/>
                      </a:gdLst>
                      <a:ahLst/>
                      <a:cxnLst>
                        <a:cxn ang="0">
                          <a:pos x="T0" y="T1"/>
                        </a:cxn>
                        <a:cxn ang="0">
                          <a:pos x="T2" y="T3"/>
                        </a:cxn>
                        <a:cxn ang="0">
                          <a:pos x="T4" y="T5"/>
                        </a:cxn>
                        <a:cxn ang="0">
                          <a:pos x="T6" y="T7"/>
                        </a:cxn>
                        <a:cxn ang="0">
                          <a:pos x="T8" y="T9"/>
                        </a:cxn>
                      </a:cxnLst>
                      <a:rect l="0" t="0" r="r" b="b"/>
                      <a:pathLst>
                        <a:path w="2" h="727">
                          <a:moveTo>
                            <a:pt x="0" y="727"/>
                          </a:moveTo>
                          <a:lnTo>
                            <a:pt x="0" y="5"/>
                          </a:lnTo>
                          <a:lnTo>
                            <a:pt x="2" y="0"/>
                          </a:lnTo>
                          <a:lnTo>
                            <a:pt x="2" y="721"/>
                          </a:lnTo>
                          <a:lnTo>
                            <a:pt x="0" y="727"/>
                          </a:lnTo>
                          <a:close/>
                        </a:path>
                      </a:pathLst>
                    </a:custGeom>
                    <a:solidFill>
                      <a:srgbClr val="8E8D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77" name="Freeform 968"/>
                    <p:cNvSpPr>
                      <a:spLocks noChangeAspect="1"/>
                    </p:cNvSpPr>
                    <p:nvPr/>
                  </p:nvSpPr>
                  <p:spPr bwMode="auto">
                    <a:xfrm>
                      <a:off x="3313" y="1559"/>
                      <a:ext cx="3" cy="727"/>
                    </a:xfrm>
                    <a:custGeom>
                      <a:avLst/>
                      <a:gdLst>
                        <a:gd name="T0" fmla="*/ 0 w 3"/>
                        <a:gd name="T1" fmla="*/ 727 h 727"/>
                        <a:gd name="T2" fmla="*/ 0 w 3"/>
                        <a:gd name="T3" fmla="*/ 5 h 727"/>
                        <a:gd name="T4" fmla="*/ 3 w 3"/>
                        <a:gd name="T5" fmla="*/ 0 h 727"/>
                        <a:gd name="T6" fmla="*/ 3 w 3"/>
                        <a:gd name="T7" fmla="*/ 721 h 727"/>
                        <a:gd name="T8" fmla="*/ 0 w 3"/>
                        <a:gd name="T9" fmla="*/ 727 h 727"/>
                      </a:gdLst>
                      <a:ahLst/>
                      <a:cxnLst>
                        <a:cxn ang="0">
                          <a:pos x="T0" y="T1"/>
                        </a:cxn>
                        <a:cxn ang="0">
                          <a:pos x="T2" y="T3"/>
                        </a:cxn>
                        <a:cxn ang="0">
                          <a:pos x="T4" y="T5"/>
                        </a:cxn>
                        <a:cxn ang="0">
                          <a:pos x="T6" y="T7"/>
                        </a:cxn>
                        <a:cxn ang="0">
                          <a:pos x="T8" y="T9"/>
                        </a:cxn>
                      </a:cxnLst>
                      <a:rect l="0" t="0" r="r" b="b"/>
                      <a:pathLst>
                        <a:path w="3" h="727">
                          <a:moveTo>
                            <a:pt x="0" y="727"/>
                          </a:moveTo>
                          <a:lnTo>
                            <a:pt x="0" y="5"/>
                          </a:lnTo>
                          <a:lnTo>
                            <a:pt x="3" y="0"/>
                          </a:lnTo>
                          <a:lnTo>
                            <a:pt x="3" y="721"/>
                          </a:lnTo>
                          <a:lnTo>
                            <a:pt x="0" y="727"/>
                          </a:lnTo>
                          <a:close/>
                        </a:path>
                      </a:pathLst>
                    </a:custGeom>
                    <a:solidFill>
                      <a:srgbClr val="8D8C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78" name="Freeform 969"/>
                    <p:cNvSpPr>
                      <a:spLocks noChangeAspect="1"/>
                    </p:cNvSpPr>
                    <p:nvPr/>
                  </p:nvSpPr>
                  <p:spPr bwMode="auto">
                    <a:xfrm>
                      <a:off x="3314" y="1558"/>
                      <a:ext cx="3" cy="725"/>
                    </a:xfrm>
                    <a:custGeom>
                      <a:avLst/>
                      <a:gdLst>
                        <a:gd name="T0" fmla="*/ 0 w 3"/>
                        <a:gd name="T1" fmla="*/ 725 h 725"/>
                        <a:gd name="T2" fmla="*/ 0 w 3"/>
                        <a:gd name="T3" fmla="*/ 4 h 725"/>
                        <a:gd name="T4" fmla="*/ 3 w 3"/>
                        <a:gd name="T5" fmla="*/ 0 h 725"/>
                        <a:gd name="T6" fmla="*/ 3 w 3"/>
                        <a:gd name="T7" fmla="*/ 718 h 725"/>
                        <a:gd name="T8" fmla="*/ 0 w 3"/>
                        <a:gd name="T9" fmla="*/ 725 h 725"/>
                      </a:gdLst>
                      <a:ahLst/>
                      <a:cxnLst>
                        <a:cxn ang="0">
                          <a:pos x="T0" y="T1"/>
                        </a:cxn>
                        <a:cxn ang="0">
                          <a:pos x="T2" y="T3"/>
                        </a:cxn>
                        <a:cxn ang="0">
                          <a:pos x="T4" y="T5"/>
                        </a:cxn>
                        <a:cxn ang="0">
                          <a:pos x="T6" y="T7"/>
                        </a:cxn>
                        <a:cxn ang="0">
                          <a:pos x="T8" y="T9"/>
                        </a:cxn>
                      </a:cxnLst>
                      <a:rect l="0" t="0" r="r" b="b"/>
                      <a:pathLst>
                        <a:path w="3" h="725">
                          <a:moveTo>
                            <a:pt x="0" y="725"/>
                          </a:moveTo>
                          <a:lnTo>
                            <a:pt x="0" y="4"/>
                          </a:lnTo>
                          <a:lnTo>
                            <a:pt x="3" y="0"/>
                          </a:lnTo>
                          <a:lnTo>
                            <a:pt x="3" y="718"/>
                          </a:lnTo>
                          <a:lnTo>
                            <a:pt x="0" y="725"/>
                          </a:lnTo>
                          <a:close/>
                        </a:path>
                      </a:pathLst>
                    </a:custGeom>
                    <a:solidFill>
                      <a:srgbClr val="8D8C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79" name="Freeform 970"/>
                    <p:cNvSpPr>
                      <a:spLocks noChangeAspect="1"/>
                    </p:cNvSpPr>
                    <p:nvPr/>
                  </p:nvSpPr>
                  <p:spPr bwMode="auto">
                    <a:xfrm>
                      <a:off x="3316" y="1555"/>
                      <a:ext cx="3" cy="725"/>
                    </a:xfrm>
                    <a:custGeom>
                      <a:avLst/>
                      <a:gdLst>
                        <a:gd name="T0" fmla="*/ 0 w 3"/>
                        <a:gd name="T1" fmla="*/ 725 h 725"/>
                        <a:gd name="T2" fmla="*/ 0 w 3"/>
                        <a:gd name="T3" fmla="*/ 4 h 725"/>
                        <a:gd name="T4" fmla="*/ 3 w 3"/>
                        <a:gd name="T5" fmla="*/ 0 h 725"/>
                        <a:gd name="T6" fmla="*/ 3 w 3"/>
                        <a:gd name="T7" fmla="*/ 718 h 725"/>
                        <a:gd name="T8" fmla="*/ 0 w 3"/>
                        <a:gd name="T9" fmla="*/ 725 h 725"/>
                      </a:gdLst>
                      <a:ahLst/>
                      <a:cxnLst>
                        <a:cxn ang="0">
                          <a:pos x="T0" y="T1"/>
                        </a:cxn>
                        <a:cxn ang="0">
                          <a:pos x="T2" y="T3"/>
                        </a:cxn>
                        <a:cxn ang="0">
                          <a:pos x="T4" y="T5"/>
                        </a:cxn>
                        <a:cxn ang="0">
                          <a:pos x="T6" y="T7"/>
                        </a:cxn>
                        <a:cxn ang="0">
                          <a:pos x="T8" y="T9"/>
                        </a:cxn>
                      </a:cxnLst>
                      <a:rect l="0" t="0" r="r" b="b"/>
                      <a:pathLst>
                        <a:path w="3" h="725">
                          <a:moveTo>
                            <a:pt x="0" y="725"/>
                          </a:moveTo>
                          <a:lnTo>
                            <a:pt x="0" y="4"/>
                          </a:lnTo>
                          <a:lnTo>
                            <a:pt x="3" y="0"/>
                          </a:lnTo>
                          <a:lnTo>
                            <a:pt x="3" y="718"/>
                          </a:lnTo>
                          <a:lnTo>
                            <a:pt x="0" y="725"/>
                          </a:lnTo>
                          <a:close/>
                        </a:path>
                      </a:pathLst>
                    </a:custGeom>
                    <a:solidFill>
                      <a:srgbClr val="8C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80" name="Freeform 971"/>
                    <p:cNvSpPr>
                      <a:spLocks noChangeAspect="1"/>
                    </p:cNvSpPr>
                    <p:nvPr/>
                  </p:nvSpPr>
                  <p:spPr bwMode="auto">
                    <a:xfrm>
                      <a:off x="3317" y="1554"/>
                      <a:ext cx="3" cy="722"/>
                    </a:xfrm>
                    <a:custGeom>
                      <a:avLst/>
                      <a:gdLst>
                        <a:gd name="T0" fmla="*/ 0 w 3"/>
                        <a:gd name="T1" fmla="*/ 722 h 722"/>
                        <a:gd name="T2" fmla="*/ 0 w 3"/>
                        <a:gd name="T3" fmla="*/ 4 h 722"/>
                        <a:gd name="T4" fmla="*/ 3 w 3"/>
                        <a:gd name="T5" fmla="*/ 0 h 722"/>
                        <a:gd name="T6" fmla="*/ 3 w 3"/>
                        <a:gd name="T7" fmla="*/ 716 h 722"/>
                        <a:gd name="T8" fmla="*/ 0 w 3"/>
                        <a:gd name="T9" fmla="*/ 722 h 722"/>
                      </a:gdLst>
                      <a:ahLst/>
                      <a:cxnLst>
                        <a:cxn ang="0">
                          <a:pos x="T0" y="T1"/>
                        </a:cxn>
                        <a:cxn ang="0">
                          <a:pos x="T2" y="T3"/>
                        </a:cxn>
                        <a:cxn ang="0">
                          <a:pos x="T4" y="T5"/>
                        </a:cxn>
                        <a:cxn ang="0">
                          <a:pos x="T6" y="T7"/>
                        </a:cxn>
                        <a:cxn ang="0">
                          <a:pos x="T8" y="T9"/>
                        </a:cxn>
                      </a:cxnLst>
                      <a:rect l="0" t="0" r="r" b="b"/>
                      <a:pathLst>
                        <a:path w="3" h="722">
                          <a:moveTo>
                            <a:pt x="0" y="722"/>
                          </a:moveTo>
                          <a:lnTo>
                            <a:pt x="0" y="4"/>
                          </a:lnTo>
                          <a:lnTo>
                            <a:pt x="3" y="0"/>
                          </a:lnTo>
                          <a:lnTo>
                            <a:pt x="3" y="716"/>
                          </a:lnTo>
                          <a:lnTo>
                            <a:pt x="0" y="722"/>
                          </a:lnTo>
                          <a:close/>
                        </a:path>
                      </a:pathLst>
                    </a:custGeom>
                    <a:solidFill>
                      <a:srgbClr val="8C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81" name="Freeform 972"/>
                    <p:cNvSpPr>
                      <a:spLocks noChangeAspect="1"/>
                    </p:cNvSpPr>
                    <p:nvPr/>
                  </p:nvSpPr>
                  <p:spPr bwMode="auto">
                    <a:xfrm>
                      <a:off x="3319" y="1551"/>
                      <a:ext cx="3" cy="722"/>
                    </a:xfrm>
                    <a:custGeom>
                      <a:avLst/>
                      <a:gdLst>
                        <a:gd name="T0" fmla="*/ 0 w 3"/>
                        <a:gd name="T1" fmla="*/ 722 h 722"/>
                        <a:gd name="T2" fmla="*/ 0 w 3"/>
                        <a:gd name="T3" fmla="*/ 4 h 722"/>
                        <a:gd name="T4" fmla="*/ 3 w 3"/>
                        <a:gd name="T5" fmla="*/ 0 h 722"/>
                        <a:gd name="T6" fmla="*/ 3 w 3"/>
                        <a:gd name="T7" fmla="*/ 716 h 722"/>
                        <a:gd name="T8" fmla="*/ 0 w 3"/>
                        <a:gd name="T9" fmla="*/ 722 h 722"/>
                      </a:gdLst>
                      <a:ahLst/>
                      <a:cxnLst>
                        <a:cxn ang="0">
                          <a:pos x="T0" y="T1"/>
                        </a:cxn>
                        <a:cxn ang="0">
                          <a:pos x="T2" y="T3"/>
                        </a:cxn>
                        <a:cxn ang="0">
                          <a:pos x="T4" y="T5"/>
                        </a:cxn>
                        <a:cxn ang="0">
                          <a:pos x="T6" y="T7"/>
                        </a:cxn>
                        <a:cxn ang="0">
                          <a:pos x="T8" y="T9"/>
                        </a:cxn>
                      </a:cxnLst>
                      <a:rect l="0" t="0" r="r" b="b"/>
                      <a:pathLst>
                        <a:path w="3" h="722">
                          <a:moveTo>
                            <a:pt x="0" y="722"/>
                          </a:moveTo>
                          <a:lnTo>
                            <a:pt x="0" y="4"/>
                          </a:lnTo>
                          <a:lnTo>
                            <a:pt x="3" y="0"/>
                          </a:lnTo>
                          <a:lnTo>
                            <a:pt x="3" y="716"/>
                          </a:lnTo>
                          <a:lnTo>
                            <a:pt x="0" y="722"/>
                          </a:lnTo>
                          <a:close/>
                        </a:path>
                      </a:pathLst>
                    </a:custGeom>
                    <a:solidFill>
                      <a:srgbClr val="8C8B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82" name="Freeform 973"/>
                    <p:cNvSpPr>
                      <a:spLocks noChangeAspect="1"/>
                    </p:cNvSpPr>
                    <p:nvPr/>
                  </p:nvSpPr>
                  <p:spPr bwMode="auto">
                    <a:xfrm>
                      <a:off x="3320" y="1549"/>
                      <a:ext cx="3" cy="721"/>
                    </a:xfrm>
                    <a:custGeom>
                      <a:avLst/>
                      <a:gdLst>
                        <a:gd name="T0" fmla="*/ 0 w 3"/>
                        <a:gd name="T1" fmla="*/ 721 h 721"/>
                        <a:gd name="T2" fmla="*/ 0 w 3"/>
                        <a:gd name="T3" fmla="*/ 5 h 721"/>
                        <a:gd name="T4" fmla="*/ 3 w 3"/>
                        <a:gd name="T5" fmla="*/ 0 h 721"/>
                        <a:gd name="T6" fmla="*/ 3 w 3"/>
                        <a:gd name="T7" fmla="*/ 716 h 721"/>
                        <a:gd name="T8" fmla="*/ 0 w 3"/>
                        <a:gd name="T9" fmla="*/ 721 h 721"/>
                      </a:gdLst>
                      <a:ahLst/>
                      <a:cxnLst>
                        <a:cxn ang="0">
                          <a:pos x="T0" y="T1"/>
                        </a:cxn>
                        <a:cxn ang="0">
                          <a:pos x="T2" y="T3"/>
                        </a:cxn>
                        <a:cxn ang="0">
                          <a:pos x="T4" y="T5"/>
                        </a:cxn>
                        <a:cxn ang="0">
                          <a:pos x="T6" y="T7"/>
                        </a:cxn>
                        <a:cxn ang="0">
                          <a:pos x="T8" y="T9"/>
                        </a:cxn>
                      </a:cxnLst>
                      <a:rect l="0" t="0" r="r" b="b"/>
                      <a:pathLst>
                        <a:path w="3" h="721">
                          <a:moveTo>
                            <a:pt x="0" y="721"/>
                          </a:moveTo>
                          <a:lnTo>
                            <a:pt x="0" y="5"/>
                          </a:lnTo>
                          <a:lnTo>
                            <a:pt x="3" y="0"/>
                          </a:lnTo>
                          <a:lnTo>
                            <a:pt x="3" y="716"/>
                          </a:lnTo>
                          <a:lnTo>
                            <a:pt x="0" y="721"/>
                          </a:lnTo>
                          <a:close/>
                        </a:path>
                      </a:pathLst>
                    </a:custGeom>
                    <a:solidFill>
                      <a:srgbClr val="8C8B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83" name="Freeform 974"/>
                    <p:cNvSpPr>
                      <a:spLocks noChangeAspect="1"/>
                    </p:cNvSpPr>
                    <p:nvPr/>
                  </p:nvSpPr>
                  <p:spPr bwMode="auto">
                    <a:xfrm>
                      <a:off x="3322" y="1546"/>
                      <a:ext cx="3" cy="721"/>
                    </a:xfrm>
                    <a:custGeom>
                      <a:avLst/>
                      <a:gdLst>
                        <a:gd name="T0" fmla="*/ 0 w 3"/>
                        <a:gd name="T1" fmla="*/ 721 h 721"/>
                        <a:gd name="T2" fmla="*/ 0 w 3"/>
                        <a:gd name="T3" fmla="*/ 5 h 721"/>
                        <a:gd name="T4" fmla="*/ 3 w 3"/>
                        <a:gd name="T5" fmla="*/ 0 h 721"/>
                        <a:gd name="T6" fmla="*/ 3 w 3"/>
                        <a:gd name="T7" fmla="*/ 716 h 721"/>
                        <a:gd name="T8" fmla="*/ 0 w 3"/>
                        <a:gd name="T9" fmla="*/ 721 h 721"/>
                      </a:gdLst>
                      <a:ahLst/>
                      <a:cxnLst>
                        <a:cxn ang="0">
                          <a:pos x="T0" y="T1"/>
                        </a:cxn>
                        <a:cxn ang="0">
                          <a:pos x="T2" y="T3"/>
                        </a:cxn>
                        <a:cxn ang="0">
                          <a:pos x="T4" y="T5"/>
                        </a:cxn>
                        <a:cxn ang="0">
                          <a:pos x="T6" y="T7"/>
                        </a:cxn>
                        <a:cxn ang="0">
                          <a:pos x="T8" y="T9"/>
                        </a:cxn>
                      </a:cxnLst>
                      <a:rect l="0" t="0" r="r" b="b"/>
                      <a:pathLst>
                        <a:path w="3" h="721">
                          <a:moveTo>
                            <a:pt x="0" y="721"/>
                          </a:moveTo>
                          <a:lnTo>
                            <a:pt x="0" y="5"/>
                          </a:lnTo>
                          <a:lnTo>
                            <a:pt x="3" y="0"/>
                          </a:lnTo>
                          <a:lnTo>
                            <a:pt x="3" y="716"/>
                          </a:lnTo>
                          <a:lnTo>
                            <a:pt x="0" y="721"/>
                          </a:lnTo>
                          <a:close/>
                        </a:path>
                      </a:pathLst>
                    </a:custGeom>
                    <a:solidFill>
                      <a:srgbClr val="8B8A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84" name="Freeform 975"/>
                    <p:cNvSpPr>
                      <a:spLocks noChangeAspect="1"/>
                    </p:cNvSpPr>
                    <p:nvPr/>
                  </p:nvSpPr>
                  <p:spPr bwMode="auto">
                    <a:xfrm>
                      <a:off x="3323" y="1545"/>
                      <a:ext cx="3" cy="720"/>
                    </a:xfrm>
                    <a:custGeom>
                      <a:avLst/>
                      <a:gdLst>
                        <a:gd name="T0" fmla="*/ 0 w 3"/>
                        <a:gd name="T1" fmla="*/ 720 h 720"/>
                        <a:gd name="T2" fmla="*/ 0 w 3"/>
                        <a:gd name="T3" fmla="*/ 4 h 720"/>
                        <a:gd name="T4" fmla="*/ 3 w 3"/>
                        <a:gd name="T5" fmla="*/ 0 h 720"/>
                        <a:gd name="T6" fmla="*/ 3 w 3"/>
                        <a:gd name="T7" fmla="*/ 712 h 720"/>
                        <a:gd name="T8" fmla="*/ 0 w 3"/>
                        <a:gd name="T9" fmla="*/ 720 h 720"/>
                      </a:gdLst>
                      <a:ahLst/>
                      <a:cxnLst>
                        <a:cxn ang="0">
                          <a:pos x="T0" y="T1"/>
                        </a:cxn>
                        <a:cxn ang="0">
                          <a:pos x="T2" y="T3"/>
                        </a:cxn>
                        <a:cxn ang="0">
                          <a:pos x="T4" y="T5"/>
                        </a:cxn>
                        <a:cxn ang="0">
                          <a:pos x="T6" y="T7"/>
                        </a:cxn>
                        <a:cxn ang="0">
                          <a:pos x="T8" y="T9"/>
                        </a:cxn>
                      </a:cxnLst>
                      <a:rect l="0" t="0" r="r" b="b"/>
                      <a:pathLst>
                        <a:path w="3" h="720">
                          <a:moveTo>
                            <a:pt x="0" y="720"/>
                          </a:moveTo>
                          <a:lnTo>
                            <a:pt x="0" y="4"/>
                          </a:lnTo>
                          <a:lnTo>
                            <a:pt x="3" y="0"/>
                          </a:lnTo>
                          <a:lnTo>
                            <a:pt x="3" y="712"/>
                          </a:lnTo>
                          <a:lnTo>
                            <a:pt x="0" y="720"/>
                          </a:lnTo>
                          <a:close/>
                        </a:path>
                      </a:pathLst>
                    </a:custGeom>
                    <a:solidFill>
                      <a:srgbClr val="8B8A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85" name="Freeform 976"/>
                    <p:cNvSpPr>
                      <a:spLocks noChangeAspect="1"/>
                    </p:cNvSpPr>
                    <p:nvPr/>
                  </p:nvSpPr>
                  <p:spPr bwMode="auto">
                    <a:xfrm>
                      <a:off x="3325" y="1542"/>
                      <a:ext cx="2" cy="720"/>
                    </a:xfrm>
                    <a:custGeom>
                      <a:avLst/>
                      <a:gdLst>
                        <a:gd name="T0" fmla="*/ 0 w 2"/>
                        <a:gd name="T1" fmla="*/ 720 h 720"/>
                        <a:gd name="T2" fmla="*/ 0 w 2"/>
                        <a:gd name="T3" fmla="*/ 4 h 720"/>
                        <a:gd name="T4" fmla="*/ 2 w 2"/>
                        <a:gd name="T5" fmla="*/ 0 h 720"/>
                        <a:gd name="T6" fmla="*/ 2 w 2"/>
                        <a:gd name="T7" fmla="*/ 713 h 720"/>
                        <a:gd name="T8" fmla="*/ 0 w 2"/>
                        <a:gd name="T9" fmla="*/ 720 h 720"/>
                      </a:gdLst>
                      <a:ahLst/>
                      <a:cxnLst>
                        <a:cxn ang="0">
                          <a:pos x="T0" y="T1"/>
                        </a:cxn>
                        <a:cxn ang="0">
                          <a:pos x="T2" y="T3"/>
                        </a:cxn>
                        <a:cxn ang="0">
                          <a:pos x="T4" y="T5"/>
                        </a:cxn>
                        <a:cxn ang="0">
                          <a:pos x="T6" y="T7"/>
                        </a:cxn>
                        <a:cxn ang="0">
                          <a:pos x="T8" y="T9"/>
                        </a:cxn>
                      </a:cxnLst>
                      <a:rect l="0" t="0" r="r" b="b"/>
                      <a:pathLst>
                        <a:path w="2" h="720">
                          <a:moveTo>
                            <a:pt x="0" y="720"/>
                          </a:moveTo>
                          <a:lnTo>
                            <a:pt x="0" y="4"/>
                          </a:lnTo>
                          <a:lnTo>
                            <a:pt x="2" y="0"/>
                          </a:lnTo>
                          <a:lnTo>
                            <a:pt x="2" y="713"/>
                          </a:lnTo>
                          <a:lnTo>
                            <a:pt x="0" y="720"/>
                          </a:lnTo>
                          <a:close/>
                        </a:path>
                      </a:pathLst>
                    </a:custGeom>
                    <a:solidFill>
                      <a:srgbClr val="8B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86" name="Freeform 977"/>
                    <p:cNvSpPr>
                      <a:spLocks noChangeAspect="1"/>
                    </p:cNvSpPr>
                    <p:nvPr/>
                  </p:nvSpPr>
                  <p:spPr bwMode="auto">
                    <a:xfrm>
                      <a:off x="3326" y="1541"/>
                      <a:ext cx="3" cy="716"/>
                    </a:xfrm>
                    <a:custGeom>
                      <a:avLst/>
                      <a:gdLst>
                        <a:gd name="T0" fmla="*/ 0 w 3"/>
                        <a:gd name="T1" fmla="*/ 716 h 716"/>
                        <a:gd name="T2" fmla="*/ 0 w 3"/>
                        <a:gd name="T3" fmla="*/ 4 h 716"/>
                        <a:gd name="T4" fmla="*/ 3 w 3"/>
                        <a:gd name="T5" fmla="*/ 0 h 716"/>
                        <a:gd name="T6" fmla="*/ 3 w 3"/>
                        <a:gd name="T7" fmla="*/ 711 h 716"/>
                        <a:gd name="T8" fmla="*/ 0 w 3"/>
                        <a:gd name="T9" fmla="*/ 716 h 716"/>
                      </a:gdLst>
                      <a:ahLst/>
                      <a:cxnLst>
                        <a:cxn ang="0">
                          <a:pos x="T0" y="T1"/>
                        </a:cxn>
                        <a:cxn ang="0">
                          <a:pos x="T2" y="T3"/>
                        </a:cxn>
                        <a:cxn ang="0">
                          <a:pos x="T4" y="T5"/>
                        </a:cxn>
                        <a:cxn ang="0">
                          <a:pos x="T6" y="T7"/>
                        </a:cxn>
                        <a:cxn ang="0">
                          <a:pos x="T8" y="T9"/>
                        </a:cxn>
                      </a:cxnLst>
                      <a:rect l="0" t="0" r="r" b="b"/>
                      <a:pathLst>
                        <a:path w="3" h="716">
                          <a:moveTo>
                            <a:pt x="0" y="716"/>
                          </a:moveTo>
                          <a:lnTo>
                            <a:pt x="0" y="4"/>
                          </a:lnTo>
                          <a:lnTo>
                            <a:pt x="3" y="0"/>
                          </a:lnTo>
                          <a:lnTo>
                            <a:pt x="3" y="711"/>
                          </a:lnTo>
                          <a:lnTo>
                            <a:pt x="0" y="716"/>
                          </a:lnTo>
                          <a:close/>
                        </a:path>
                      </a:pathLst>
                    </a:custGeom>
                    <a:solidFill>
                      <a:srgbClr val="8B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87" name="Freeform 978"/>
                    <p:cNvSpPr>
                      <a:spLocks noChangeAspect="1"/>
                    </p:cNvSpPr>
                    <p:nvPr/>
                  </p:nvSpPr>
                  <p:spPr bwMode="auto">
                    <a:xfrm>
                      <a:off x="3327" y="1538"/>
                      <a:ext cx="3" cy="717"/>
                    </a:xfrm>
                    <a:custGeom>
                      <a:avLst/>
                      <a:gdLst>
                        <a:gd name="T0" fmla="*/ 0 w 3"/>
                        <a:gd name="T1" fmla="*/ 717 h 717"/>
                        <a:gd name="T2" fmla="*/ 0 w 3"/>
                        <a:gd name="T3" fmla="*/ 4 h 717"/>
                        <a:gd name="T4" fmla="*/ 3 w 3"/>
                        <a:gd name="T5" fmla="*/ 0 h 717"/>
                        <a:gd name="T6" fmla="*/ 3 w 3"/>
                        <a:gd name="T7" fmla="*/ 711 h 717"/>
                        <a:gd name="T8" fmla="*/ 0 w 3"/>
                        <a:gd name="T9" fmla="*/ 717 h 717"/>
                      </a:gdLst>
                      <a:ahLst/>
                      <a:cxnLst>
                        <a:cxn ang="0">
                          <a:pos x="T0" y="T1"/>
                        </a:cxn>
                        <a:cxn ang="0">
                          <a:pos x="T2" y="T3"/>
                        </a:cxn>
                        <a:cxn ang="0">
                          <a:pos x="T4" y="T5"/>
                        </a:cxn>
                        <a:cxn ang="0">
                          <a:pos x="T6" y="T7"/>
                        </a:cxn>
                        <a:cxn ang="0">
                          <a:pos x="T8" y="T9"/>
                        </a:cxn>
                      </a:cxnLst>
                      <a:rect l="0" t="0" r="r" b="b"/>
                      <a:pathLst>
                        <a:path w="3" h="717">
                          <a:moveTo>
                            <a:pt x="0" y="717"/>
                          </a:moveTo>
                          <a:lnTo>
                            <a:pt x="0" y="4"/>
                          </a:lnTo>
                          <a:lnTo>
                            <a:pt x="3" y="0"/>
                          </a:lnTo>
                          <a:lnTo>
                            <a:pt x="3" y="711"/>
                          </a:lnTo>
                          <a:lnTo>
                            <a:pt x="0" y="717"/>
                          </a:lnTo>
                          <a:close/>
                        </a:path>
                      </a:pathLst>
                    </a:custGeom>
                    <a:solidFill>
                      <a:srgbClr val="8A89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88" name="Freeform 979"/>
                    <p:cNvSpPr>
                      <a:spLocks noChangeAspect="1"/>
                    </p:cNvSpPr>
                    <p:nvPr/>
                  </p:nvSpPr>
                  <p:spPr bwMode="auto">
                    <a:xfrm>
                      <a:off x="3329" y="1536"/>
                      <a:ext cx="3" cy="716"/>
                    </a:xfrm>
                    <a:custGeom>
                      <a:avLst/>
                      <a:gdLst>
                        <a:gd name="T0" fmla="*/ 0 w 3"/>
                        <a:gd name="T1" fmla="*/ 716 h 716"/>
                        <a:gd name="T2" fmla="*/ 0 w 3"/>
                        <a:gd name="T3" fmla="*/ 5 h 716"/>
                        <a:gd name="T4" fmla="*/ 3 w 3"/>
                        <a:gd name="T5" fmla="*/ 0 h 716"/>
                        <a:gd name="T6" fmla="*/ 3 w 3"/>
                        <a:gd name="T7" fmla="*/ 710 h 716"/>
                        <a:gd name="T8" fmla="*/ 0 w 3"/>
                        <a:gd name="T9" fmla="*/ 716 h 716"/>
                      </a:gdLst>
                      <a:ahLst/>
                      <a:cxnLst>
                        <a:cxn ang="0">
                          <a:pos x="T0" y="T1"/>
                        </a:cxn>
                        <a:cxn ang="0">
                          <a:pos x="T2" y="T3"/>
                        </a:cxn>
                        <a:cxn ang="0">
                          <a:pos x="T4" y="T5"/>
                        </a:cxn>
                        <a:cxn ang="0">
                          <a:pos x="T6" y="T7"/>
                        </a:cxn>
                        <a:cxn ang="0">
                          <a:pos x="T8" y="T9"/>
                        </a:cxn>
                      </a:cxnLst>
                      <a:rect l="0" t="0" r="r" b="b"/>
                      <a:pathLst>
                        <a:path w="3" h="716">
                          <a:moveTo>
                            <a:pt x="0" y="716"/>
                          </a:moveTo>
                          <a:lnTo>
                            <a:pt x="0" y="5"/>
                          </a:lnTo>
                          <a:lnTo>
                            <a:pt x="3" y="0"/>
                          </a:lnTo>
                          <a:lnTo>
                            <a:pt x="3" y="710"/>
                          </a:lnTo>
                          <a:lnTo>
                            <a:pt x="0" y="716"/>
                          </a:lnTo>
                          <a:close/>
                        </a:path>
                      </a:pathLst>
                    </a:custGeom>
                    <a:solidFill>
                      <a:srgbClr val="8A89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89" name="Freeform 980"/>
                    <p:cNvSpPr>
                      <a:spLocks noChangeAspect="1"/>
                    </p:cNvSpPr>
                    <p:nvPr/>
                  </p:nvSpPr>
                  <p:spPr bwMode="auto">
                    <a:xfrm>
                      <a:off x="3330" y="1533"/>
                      <a:ext cx="3" cy="716"/>
                    </a:xfrm>
                    <a:custGeom>
                      <a:avLst/>
                      <a:gdLst>
                        <a:gd name="T0" fmla="*/ 0 w 3"/>
                        <a:gd name="T1" fmla="*/ 716 h 716"/>
                        <a:gd name="T2" fmla="*/ 0 w 3"/>
                        <a:gd name="T3" fmla="*/ 5 h 716"/>
                        <a:gd name="T4" fmla="*/ 3 w 3"/>
                        <a:gd name="T5" fmla="*/ 0 h 716"/>
                        <a:gd name="T6" fmla="*/ 3 w 3"/>
                        <a:gd name="T7" fmla="*/ 710 h 716"/>
                        <a:gd name="T8" fmla="*/ 0 w 3"/>
                        <a:gd name="T9" fmla="*/ 716 h 716"/>
                      </a:gdLst>
                      <a:ahLst/>
                      <a:cxnLst>
                        <a:cxn ang="0">
                          <a:pos x="T0" y="T1"/>
                        </a:cxn>
                        <a:cxn ang="0">
                          <a:pos x="T2" y="T3"/>
                        </a:cxn>
                        <a:cxn ang="0">
                          <a:pos x="T4" y="T5"/>
                        </a:cxn>
                        <a:cxn ang="0">
                          <a:pos x="T6" y="T7"/>
                        </a:cxn>
                        <a:cxn ang="0">
                          <a:pos x="T8" y="T9"/>
                        </a:cxn>
                      </a:cxnLst>
                      <a:rect l="0" t="0" r="r" b="b"/>
                      <a:pathLst>
                        <a:path w="3" h="716">
                          <a:moveTo>
                            <a:pt x="0" y="716"/>
                          </a:moveTo>
                          <a:lnTo>
                            <a:pt x="0" y="5"/>
                          </a:lnTo>
                          <a:lnTo>
                            <a:pt x="3" y="0"/>
                          </a:lnTo>
                          <a:lnTo>
                            <a:pt x="3" y="710"/>
                          </a:lnTo>
                          <a:lnTo>
                            <a:pt x="0" y="716"/>
                          </a:lnTo>
                          <a:close/>
                        </a:path>
                      </a:pathLst>
                    </a:custGeom>
                    <a:solidFill>
                      <a:srgbClr val="8988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90" name="Freeform 981"/>
                    <p:cNvSpPr>
                      <a:spLocks noChangeAspect="1"/>
                    </p:cNvSpPr>
                    <p:nvPr/>
                  </p:nvSpPr>
                  <p:spPr bwMode="auto">
                    <a:xfrm>
                      <a:off x="3332" y="1530"/>
                      <a:ext cx="3" cy="716"/>
                    </a:xfrm>
                    <a:custGeom>
                      <a:avLst/>
                      <a:gdLst>
                        <a:gd name="T0" fmla="*/ 0 w 3"/>
                        <a:gd name="T1" fmla="*/ 716 h 716"/>
                        <a:gd name="T2" fmla="*/ 0 w 3"/>
                        <a:gd name="T3" fmla="*/ 6 h 716"/>
                        <a:gd name="T4" fmla="*/ 3 w 3"/>
                        <a:gd name="T5" fmla="*/ 0 h 716"/>
                        <a:gd name="T6" fmla="*/ 3 w 3"/>
                        <a:gd name="T7" fmla="*/ 710 h 716"/>
                        <a:gd name="T8" fmla="*/ 0 w 3"/>
                        <a:gd name="T9" fmla="*/ 716 h 716"/>
                      </a:gdLst>
                      <a:ahLst/>
                      <a:cxnLst>
                        <a:cxn ang="0">
                          <a:pos x="T0" y="T1"/>
                        </a:cxn>
                        <a:cxn ang="0">
                          <a:pos x="T2" y="T3"/>
                        </a:cxn>
                        <a:cxn ang="0">
                          <a:pos x="T4" y="T5"/>
                        </a:cxn>
                        <a:cxn ang="0">
                          <a:pos x="T6" y="T7"/>
                        </a:cxn>
                        <a:cxn ang="0">
                          <a:pos x="T8" y="T9"/>
                        </a:cxn>
                      </a:cxnLst>
                      <a:rect l="0" t="0" r="r" b="b"/>
                      <a:pathLst>
                        <a:path w="3" h="716">
                          <a:moveTo>
                            <a:pt x="0" y="716"/>
                          </a:moveTo>
                          <a:lnTo>
                            <a:pt x="0" y="6"/>
                          </a:lnTo>
                          <a:lnTo>
                            <a:pt x="3" y="0"/>
                          </a:lnTo>
                          <a:lnTo>
                            <a:pt x="3" y="710"/>
                          </a:lnTo>
                          <a:lnTo>
                            <a:pt x="0" y="716"/>
                          </a:lnTo>
                          <a:close/>
                        </a:path>
                      </a:pathLst>
                    </a:custGeom>
                    <a:solidFill>
                      <a:srgbClr val="8988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91" name="Freeform 982"/>
                    <p:cNvSpPr>
                      <a:spLocks noChangeAspect="1"/>
                    </p:cNvSpPr>
                    <p:nvPr/>
                  </p:nvSpPr>
                  <p:spPr bwMode="auto">
                    <a:xfrm>
                      <a:off x="3333" y="1529"/>
                      <a:ext cx="3" cy="714"/>
                    </a:xfrm>
                    <a:custGeom>
                      <a:avLst/>
                      <a:gdLst>
                        <a:gd name="T0" fmla="*/ 0 w 3"/>
                        <a:gd name="T1" fmla="*/ 714 h 714"/>
                        <a:gd name="T2" fmla="*/ 0 w 3"/>
                        <a:gd name="T3" fmla="*/ 4 h 714"/>
                        <a:gd name="T4" fmla="*/ 3 w 3"/>
                        <a:gd name="T5" fmla="*/ 0 h 714"/>
                        <a:gd name="T6" fmla="*/ 3 w 3"/>
                        <a:gd name="T7" fmla="*/ 707 h 714"/>
                        <a:gd name="T8" fmla="*/ 0 w 3"/>
                        <a:gd name="T9" fmla="*/ 714 h 714"/>
                      </a:gdLst>
                      <a:ahLst/>
                      <a:cxnLst>
                        <a:cxn ang="0">
                          <a:pos x="T0" y="T1"/>
                        </a:cxn>
                        <a:cxn ang="0">
                          <a:pos x="T2" y="T3"/>
                        </a:cxn>
                        <a:cxn ang="0">
                          <a:pos x="T4" y="T5"/>
                        </a:cxn>
                        <a:cxn ang="0">
                          <a:pos x="T6" y="T7"/>
                        </a:cxn>
                        <a:cxn ang="0">
                          <a:pos x="T8" y="T9"/>
                        </a:cxn>
                      </a:cxnLst>
                      <a:rect l="0" t="0" r="r" b="b"/>
                      <a:pathLst>
                        <a:path w="3" h="714">
                          <a:moveTo>
                            <a:pt x="0" y="714"/>
                          </a:moveTo>
                          <a:lnTo>
                            <a:pt x="0" y="4"/>
                          </a:lnTo>
                          <a:lnTo>
                            <a:pt x="3" y="0"/>
                          </a:lnTo>
                          <a:lnTo>
                            <a:pt x="3" y="707"/>
                          </a:lnTo>
                          <a:lnTo>
                            <a:pt x="0" y="714"/>
                          </a:lnTo>
                          <a:close/>
                        </a:path>
                      </a:pathLst>
                    </a:custGeom>
                    <a:solidFill>
                      <a:srgbClr val="89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92" name="Freeform 983"/>
                    <p:cNvSpPr>
                      <a:spLocks noChangeAspect="1"/>
                    </p:cNvSpPr>
                    <p:nvPr/>
                  </p:nvSpPr>
                  <p:spPr bwMode="auto">
                    <a:xfrm>
                      <a:off x="3335" y="1526"/>
                      <a:ext cx="3" cy="714"/>
                    </a:xfrm>
                    <a:custGeom>
                      <a:avLst/>
                      <a:gdLst>
                        <a:gd name="T0" fmla="*/ 0 w 3"/>
                        <a:gd name="T1" fmla="*/ 714 h 714"/>
                        <a:gd name="T2" fmla="*/ 0 w 3"/>
                        <a:gd name="T3" fmla="*/ 4 h 714"/>
                        <a:gd name="T4" fmla="*/ 3 w 3"/>
                        <a:gd name="T5" fmla="*/ 0 h 714"/>
                        <a:gd name="T6" fmla="*/ 3 w 3"/>
                        <a:gd name="T7" fmla="*/ 707 h 714"/>
                        <a:gd name="T8" fmla="*/ 0 w 3"/>
                        <a:gd name="T9" fmla="*/ 714 h 714"/>
                      </a:gdLst>
                      <a:ahLst/>
                      <a:cxnLst>
                        <a:cxn ang="0">
                          <a:pos x="T0" y="T1"/>
                        </a:cxn>
                        <a:cxn ang="0">
                          <a:pos x="T2" y="T3"/>
                        </a:cxn>
                        <a:cxn ang="0">
                          <a:pos x="T4" y="T5"/>
                        </a:cxn>
                        <a:cxn ang="0">
                          <a:pos x="T6" y="T7"/>
                        </a:cxn>
                        <a:cxn ang="0">
                          <a:pos x="T8" y="T9"/>
                        </a:cxn>
                      </a:cxnLst>
                      <a:rect l="0" t="0" r="r" b="b"/>
                      <a:pathLst>
                        <a:path w="3" h="714">
                          <a:moveTo>
                            <a:pt x="0" y="714"/>
                          </a:moveTo>
                          <a:lnTo>
                            <a:pt x="0" y="4"/>
                          </a:lnTo>
                          <a:lnTo>
                            <a:pt x="3" y="0"/>
                          </a:lnTo>
                          <a:lnTo>
                            <a:pt x="3" y="707"/>
                          </a:lnTo>
                          <a:lnTo>
                            <a:pt x="0" y="714"/>
                          </a:lnTo>
                          <a:close/>
                        </a:path>
                      </a:pathLst>
                    </a:custGeom>
                    <a:solidFill>
                      <a:srgbClr val="89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93" name="Freeform 984"/>
                    <p:cNvSpPr>
                      <a:spLocks noChangeAspect="1"/>
                    </p:cNvSpPr>
                    <p:nvPr/>
                  </p:nvSpPr>
                  <p:spPr bwMode="auto">
                    <a:xfrm>
                      <a:off x="3336" y="1525"/>
                      <a:ext cx="3" cy="711"/>
                    </a:xfrm>
                    <a:custGeom>
                      <a:avLst/>
                      <a:gdLst>
                        <a:gd name="T0" fmla="*/ 0 w 3"/>
                        <a:gd name="T1" fmla="*/ 711 h 711"/>
                        <a:gd name="T2" fmla="*/ 0 w 3"/>
                        <a:gd name="T3" fmla="*/ 4 h 711"/>
                        <a:gd name="T4" fmla="*/ 3 w 3"/>
                        <a:gd name="T5" fmla="*/ 0 h 711"/>
                        <a:gd name="T6" fmla="*/ 3 w 3"/>
                        <a:gd name="T7" fmla="*/ 705 h 711"/>
                        <a:gd name="T8" fmla="*/ 0 w 3"/>
                        <a:gd name="T9" fmla="*/ 711 h 711"/>
                      </a:gdLst>
                      <a:ahLst/>
                      <a:cxnLst>
                        <a:cxn ang="0">
                          <a:pos x="T0" y="T1"/>
                        </a:cxn>
                        <a:cxn ang="0">
                          <a:pos x="T2" y="T3"/>
                        </a:cxn>
                        <a:cxn ang="0">
                          <a:pos x="T4" y="T5"/>
                        </a:cxn>
                        <a:cxn ang="0">
                          <a:pos x="T6" y="T7"/>
                        </a:cxn>
                        <a:cxn ang="0">
                          <a:pos x="T8" y="T9"/>
                        </a:cxn>
                      </a:cxnLst>
                      <a:rect l="0" t="0" r="r" b="b"/>
                      <a:pathLst>
                        <a:path w="3" h="711">
                          <a:moveTo>
                            <a:pt x="0" y="711"/>
                          </a:moveTo>
                          <a:lnTo>
                            <a:pt x="0" y="4"/>
                          </a:lnTo>
                          <a:lnTo>
                            <a:pt x="3" y="0"/>
                          </a:lnTo>
                          <a:lnTo>
                            <a:pt x="3" y="705"/>
                          </a:lnTo>
                          <a:lnTo>
                            <a:pt x="0" y="711"/>
                          </a:lnTo>
                          <a:close/>
                        </a:path>
                      </a:pathLst>
                    </a:custGeom>
                    <a:solidFill>
                      <a:srgbClr val="8887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94" name="Freeform 985"/>
                    <p:cNvSpPr>
                      <a:spLocks noChangeAspect="1"/>
                    </p:cNvSpPr>
                    <p:nvPr/>
                  </p:nvSpPr>
                  <p:spPr bwMode="auto">
                    <a:xfrm>
                      <a:off x="3338" y="1522"/>
                      <a:ext cx="2" cy="711"/>
                    </a:xfrm>
                    <a:custGeom>
                      <a:avLst/>
                      <a:gdLst>
                        <a:gd name="T0" fmla="*/ 0 w 2"/>
                        <a:gd name="T1" fmla="*/ 711 h 711"/>
                        <a:gd name="T2" fmla="*/ 0 w 2"/>
                        <a:gd name="T3" fmla="*/ 4 h 711"/>
                        <a:gd name="T4" fmla="*/ 2 w 2"/>
                        <a:gd name="T5" fmla="*/ 0 h 711"/>
                        <a:gd name="T6" fmla="*/ 2 w 2"/>
                        <a:gd name="T7" fmla="*/ 705 h 711"/>
                        <a:gd name="T8" fmla="*/ 0 w 2"/>
                        <a:gd name="T9" fmla="*/ 711 h 711"/>
                      </a:gdLst>
                      <a:ahLst/>
                      <a:cxnLst>
                        <a:cxn ang="0">
                          <a:pos x="T0" y="T1"/>
                        </a:cxn>
                        <a:cxn ang="0">
                          <a:pos x="T2" y="T3"/>
                        </a:cxn>
                        <a:cxn ang="0">
                          <a:pos x="T4" y="T5"/>
                        </a:cxn>
                        <a:cxn ang="0">
                          <a:pos x="T6" y="T7"/>
                        </a:cxn>
                        <a:cxn ang="0">
                          <a:pos x="T8" y="T9"/>
                        </a:cxn>
                      </a:cxnLst>
                      <a:rect l="0" t="0" r="r" b="b"/>
                      <a:pathLst>
                        <a:path w="2" h="711">
                          <a:moveTo>
                            <a:pt x="0" y="711"/>
                          </a:moveTo>
                          <a:lnTo>
                            <a:pt x="0" y="4"/>
                          </a:lnTo>
                          <a:lnTo>
                            <a:pt x="2" y="0"/>
                          </a:lnTo>
                          <a:lnTo>
                            <a:pt x="2" y="705"/>
                          </a:lnTo>
                          <a:lnTo>
                            <a:pt x="0" y="711"/>
                          </a:lnTo>
                          <a:close/>
                        </a:path>
                      </a:pathLst>
                    </a:custGeom>
                    <a:solidFill>
                      <a:srgbClr val="8887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95" name="Freeform 986"/>
                    <p:cNvSpPr>
                      <a:spLocks noChangeAspect="1"/>
                    </p:cNvSpPr>
                    <p:nvPr/>
                  </p:nvSpPr>
                  <p:spPr bwMode="auto">
                    <a:xfrm>
                      <a:off x="3339" y="1520"/>
                      <a:ext cx="3" cy="710"/>
                    </a:xfrm>
                    <a:custGeom>
                      <a:avLst/>
                      <a:gdLst>
                        <a:gd name="T0" fmla="*/ 0 w 3"/>
                        <a:gd name="T1" fmla="*/ 710 h 710"/>
                        <a:gd name="T2" fmla="*/ 0 w 3"/>
                        <a:gd name="T3" fmla="*/ 5 h 710"/>
                        <a:gd name="T4" fmla="*/ 3 w 3"/>
                        <a:gd name="T5" fmla="*/ 0 h 710"/>
                        <a:gd name="T6" fmla="*/ 3 w 3"/>
                        <a:gd name="T7" fmla="*/ 704 h 710"/>
                        <a:gd name="T8" fmla="*/ 0 w 3"/>
                        <a:gd name="T9" fmla="*/ 710 h 710"/>
                      </a:gdLst>
                      <a:ahLst/>
                      <a:cxnLst>
                        <a:cxn ang="0">
                          <a:pos x="T0" y="T1"/>
                        </a:cxn>
                        <a:cxn ang="0">
                          <a:pos x="T2" y="T3"/>
                        </a:cxn>
                        <a:cxn ang="0">
                          <a:pos x="T4" y="T5"/>
                        </a:cxn>
                        <a:cxn ang="0">
                          <a:pos x="T6" y="T7"/>
                        </a:cxn>
                        <a:cxn ang="0">
                          <a:pos x="T8" y="T9"/>
                        </a:cxn>
                      </a:cxnLst>
                      <a:rect l="0" t="0" r="r" b="b"/>
                      <a:pathLst>
                        <a:path w="3" h="710">
                          <a:moveTo>
                            <a:pt x="0" y="710"/>
                          </a:moveTo>
                          <a:lnTo>
                            <a:pt x="0" y="5"/>
                          </a:lnTo>
                          <a:lnTo>
                            <a:pt x="3" y="0"/>
                          </a:lnTo>
                          <a:lnTo>
                            <a:pt x="3" y="704"/>
                          </a:lnTo>
                          <a:lnTo>
                            <a:pt x="0" y="710"/>
                          </a:lnTo>
                          <a:close/>
                        </a:path>
                      </a:pathLst>
                    </a:custGeom>
                    <a:solidFill>
                      <a:srgbClr val="8786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96" name="Freeform 987"/>
                    <p:cNvSpPr>
                      <a:spLocks noChangeAspect="1"/>
                    </p:cNvSpPr>
                    <p:nvPr/>
                  </p:nvSpPr>
                  <p:spPr bwMode="auto">
                    <a:xfrm>
                      <a:off x="3340" y="1518"/>
                      <a:ext cx="3" cy="709"/>
                    </a:xfrm>
                    <a:custGeom>
                      <a:avLst/>
                      <a:gdLst>
                        <a:gd name="T0" fmla="*/ 0 w 3"/>
                        <a:gd name="T1" fmla="*/ 709 h 709"/>
                        <a:gd name="T2" fmla="*/ 0 w 3"/>
                        <a:gd name="T3" fmla="*/ 4 h 709"/>
                        <a:gd name="T4" fmla="*/ 3 w 3"/>
                        <a:gd name="T5" fmla="*/ 0 h 709"/>
                        <a:gd name="T6" fmla="*/ 3 w 3"/>
                        <a:gd name="T7" fmla="*/ 703 h 709"/>
                        <a:gd name="T8" fmla="*/ 0 w 3"/>
                        <a:gd name="T9" fmla="*/ 709 h 709"/>
                      </a:gdLst>
                      <a:ahLst/>
                      <a:cxnLst>
                        <a:cxn ang="0">
                          <a:pos x="T0" y="T1"/>
                        </a:cxn>
                        <a:cxn ang="0">
                          <a:pos x="T2" y="T3"/>
                        </a:cxn>
                        <a:cxn ang="0">
                          <a:pos x="T4" y="T5"/>
                        </a:cxn>
                        <a:cxn ang="0">
                          <a:pos x="T6" y="T7"/>
                        </a:cxn>
                        <a:cxn ang="0">
                          <a:pos x="T8" y="T9"/>
                        </a:cxn>
                      </a:cxnLst>
                      <a:rect l="0" t="0" r="r" b="b"/>
                      <a:pathLst>
                        <a:path w="3" h="709">
                          <a:moveTo>
                            <a:pt x="0" y="709"/>
                          </a:moveTo>
                          <a:lnTo>
                            <a:pt x="0" y="4"/>
                          </a:lnTo>
                          <a:lnTo>
                            <a:pt x="3" y="0"/>
                          </a:lnTo>
                          <a:lnTo>
                            <a:pt x="3" y="703"/>
                          </a:lnTo>
                          <a:lnTo>
                            <a:pt x="0" y="709"/>
                          </a:lnTo>
                          <a:close/>
                        </a:path>
                      </a:pathLst>
                    </a:custGeom>
                    <a:solidFill>
                      <a:srgbClr val="8786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97" name="Freeform 988"/>
                    <p:cNvSpPr>
                      <a:spLocks noChangeAspect="1"/>
                    </p:cNvSpPr>
                    <p:nvPr/>
                  </p:nvSpPr>
                  <p:spPr bwMode="auto">
                    <a:xfrm>
                      <a:off x="3342" y="1516"/>
                      <a:ext cx="3" cy="708"/>
                    </a:xfrm>
                    <a:custGeom>
                      <a:avLst/>
                      <a:gdLst>
                        <a:gd name="T0" fmla="*/ 0 w 3"/>
                        <a:gd name="T1" fmla="*/ 708 h 708"/>
                        <a:gd name="T2" fmla="*/ 0 w 3"/>
                        <a:gd name="T3" fmla="*/ 4 h 708"/>
                        <a:gd name="T4" fmla="*/ 3 w 3"/>
                        <a:gd name="T5" fmla="*/ 0 h 708"/>
                        <a:gd name="T6" fmla="*/ 3 w 3"/>
                        <a:gd name="T7" fmla="*/ 701 h 708"/>
                        <a:gd name="T8" fmla="*/ 0 w 3"/>
                        <a:gd name="T9" fmla="*/ 708 h 708"/>
                      </a:gdLst>
                      <a:ahLst/>
                      <a:cxnLst>
                        <a:cxn ang="0">
                          <a:pos x="T0" y="T1"/>
                        </a:cxn>
                        <a:cxn ang="0">
                          <a:pos x="T2" y="T3"/>
                        </a:cxn>
                        <a:cxn ang="0">
                          <a:pos x="T4" y="T5"/>
                        </a:cxn>
                        <a:cxn ang="0">
                          <a:pos x="T6" y="T7"/>
                        </a:cxn>
                        <a:cxn ang="0">
                          <a:pos x="T8" y="T9"/>
                        </a:cxn>
                      </a:cxnLst>
                      <a:rect l="0" t="0" r="r" b="b"/>
                      <a:pathLst>
                        <a:path w="3" h="708">
                          <a:moveTo>
                            <a:pt x="0" y="708"/>
                          </a:moveTo>
                          <a:lnTo>
                            <a:pt x="0" y="4"/>
                          </a:lnTo>
                          <a:lnTo>
                            <a:pt x="3" y="0"/>
                          </a:lnTo>
                          <a:lnTo>
                            <a:pt x="3" y="701"/>
                          </a:lnTo>
                          <a:lnTo>
                            <a:pt x="0" y="708"/>
                          </a:lnTo>
                          <a:close/>
                        </a:path>
                      </a:pathLst>
                    </a:custGeom>
                    <a:solidFill>
                      <a:srgbClr val="87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grpSp>
              <p:grpSp>
                <p:nvGrpSpPr>
                  <p:cNvPr id="32" name="Group 989"/>
                  <p:cNvGrpSpPr>
                    <a:grpSpLocks noChangeAspect="1"/>
                  </p:cNvGrpSpPr>
                  <p:nvPr/>
                </p:nvGrpSpPr>
                <p:grpSpPr bwMode="auto">
                  <a:xfrm>
                    <a:off x="4147" y="1200"/>
                    <a:ext cx="554" cy="1572"/>
                    <a:chOff x="2801" y="1500"/>
                    <a:chExt cx="554" cy="1297"/>
                  </a:xfrm>
                </p:grpSpPr>
                <p:sp>
                  <p:nvSpPr>
                    <p:cNvPr id="898" name="Freeform 990"/>
                    <p:cNvSpPr>
                      <a:spLocks noChangeAspect="1"/>
                    </p:cNvSpPr>
                    <p:nvPr/>
                  </p:nvSpPr>
                  <p:spPr bwMode="auto">
                    <a:xfrm>
                      <a:off x="3343" y="1513"/>
                      <a:ext cx="3" cy="708"/>
                    </a:xfrm>
                    <a:custGeom>
                      <a:avLst/>
                      <a:gdLst>
                        <a:gd name="T0" fmla="*/ 0 w 3"/>
                        <a:gd name="T1" fmla="*/ 708 h 708"/>
                        <a:gd name="T2" fmla="*/ 0 w 3"/>
                        <a:gd name="T3" fmla="*/ 5 h 708"/>
                        <a:gd name="T4" fmla="*/ 3 w 3"/>
                        <a:gd name="T5" fmla="*/ 0 h 708"/>
                        <a:gd name="T6" fmla="*/ 3 w 3"/>
                        <a:gd name="T7" fmla="*/ 701 h 708"/>
                        <a:gd name="T8" fmla="*/ 0 w 3"/>
                        <a:gd name="T9" fmla="*/ 708 h 708"/>
                      </a:gdLst>
                      <a:ahLst/>
                      <a:cxnLst>
                        <a:cxn ang="0">
                          <a:pos x="T0" y="T1"/>
                        </a:cxn>
                        <a:cxn ang="0">
                          <a:pos x="T2" y="T3"/>
                        </a:cxn>
                        <a:cxn ang="0">
                          <a:pos x="T4" y="T5"/>
                        </a:cxn>
                        <a:cxn ang="0">
                          <a:pos x="T6" y="T7"/>
                        </a:cxn>
                        <a:cxn ang="0">
                          <a:pos x="T8" y="T9"/>
                        </a:cxn>
                      </a:cxnLst>
                      <a:rect l="0" t="0" r="r" b="b"/>
                      <a:pathLst>
                        <a:path w="3" h="708">
                          <a:moveTo>
                            <a:pt x="0" y="708"/>
                          </a:moveTo>
                          <a:lnTo>
                            <a:pt x="0" y="5"/>
                          </a:lnTo>
                          <a:lnTo>
                            <a:pt x="3" y="0"/>
                          </a:lnTo>
                          <a:lnTo>
                            <a:pt x="3" y="701"/>
                          </a:lnTo>
                          <a:lnTo>
                            <a:pt x="0" y="708"/>
                          </a:lnTo>
                          <a:close/>
                        </a:path>
                      </a:pathLst>
                    </a:custGeom>
                    <a:solidFill>
                      <a:srgbClr val="87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99" name="Freeform 991"/>
                    <p:cNvSpPr>
                      <a:spLocks noChangeAspect="1"/>
                    </p:cNvSpPr>
                    <p:nvPr/>
                  </p:nvSpPr>
                  <p:spPr bwMode="auto">
                    <a:xfrm>
                      <a:off x="3345" y="1512"/>
                      <a:ext cx="3" cy="705"/>
                    </a:xfrm>
                    <a:custGeom>
                      <a:avLst/>
                      <a:gdLst>
                        <a:gd name="T0" fmla="*/ 0 w 3"/>
                        <a:gd name="T1" fmla="*/ 705 h 705"/>
                        <a:gd name="T2" fmla="*/ 0 w 3"/>
                        <a:gd name="T3" fmla="*/ 4 h 705"/>
                        <a:gd name="T4" fmla="*/ 3 w 3"/>
                        <a:gd name="T5" fmla="*/ 0 h 705"/>
                        <a:gd name="T6" fmla="*/ 3 w 3"/>
                        <a:gd name="T7" fmla="*/ 699 h 705"/>
                        <a:gd name="T8" fmla="*/ 0 w 3"/>
                        <a:gd name="T9" fmla="*/ 705 h 705"/>
                      </a:gdLst>
                      <a:ahLst/>
                      <a:cxnLst>
                        <a:cxn ang="0">
                          <a:pos x="T0" y="T1"/>
                        </a:cxn>
                        <a:cxn ang="0">
                          <a:pos x="T2" y="T3"/>
                        </a:cxn>
                        <a:cxn ang="0">
                          <a:pos x="T4" y="T5"/>
                        </a:cxn>
                        <a:cxn ang="0">
                          <a:pos x="T6" y="T7"/>
                        </a:cxn>
                        <a:cxn ang="0">
                          <a:pos x="T8" y="T9"/>
                        </a:cxn>
                      </a:cxnLst>
                      <a:rect l="0" t="0" r="r" b="b"/>
                      <a:pathLst>
                        <a:path w="3" h="705">
                          <a:moveTo>
                            <a:pt x="0" y="705"/>
                          </a:moveTo>
                          <a:lnTo>
                            <a:pt x="0" y="4"/>
                          </a:lnTo>
                          <a:lnTo>
                            <a:pt x="3" y="0"/>
                          </a:lnTo>
                          <a:lnTo>
                            <a:pt x="3" y="699"/>
                          </a:lnTo>
                          <a:lnTo>
                            <a:pt x="0" y="705"/>
                          </a:lnTo>
                          <a:close/>
                        </a:path>
                      </a:pathLst>
                    </a:custGeom>
                    <a:solidFill>
                      <a:srgbClr val="8685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00" name="Freeform 992"/>
                    <p:cNvSpPr>
                      <a:spLocks noChangeAspect="1"/>
                    </p:cNvSpPr>
                    <p:nvPr/>
                  </p:nvSpPr>
                  <p:spPr bwMode="auto">
                    <a:xfrm>
                      <a:off x="3346" y="1509"/>
                      <a:ext cx="3" cy="705"/>
                    </a:xfrm>
                    <a:custGeom>
                      <a:avLst/>
                      <a:gdLst>
                        <a:gd name="T0" fmla="*/ 0 w 3"/>
                        <a:gd name="T1" fmla="*/ 705 h 705"/>
                        <a:gd name="T2" fmla="*/ 0 w 3"/>
                        <a:gd name="T3" fmla="*/ 4 h 705"/>
                        <a:gd name="T4" fmla="*/ 3 w 3"/>
                        <a:gd name="T5" fmla="*/ 0 h 705"/>
                        <a:gd name="T6" fmla="*/ 3 w 3"/>
                        <a:gd name="T7" fmla="*/ 699 h 705"/>
                        <a:gd name="T8" fmla="*/ 0 w 3"/>
                        <a:gd name="T9" fmla="*/ 705 h 705"/>
                      </a:gdLst>
                      <a:ahLst/>
                      <a:cxnLst>
                        <a:cxn ang="0">
                          <a:pos x="T0" y="T1"/>
                        </a:cxn>
                        <a:cxn ang="0">
                          <a:pos x="T2" y="T3"/>
                        </a:cxn>
                        <a:cxn ang="0">
                          <a:pos x="T4" y="T5"/>
                        </a:cxn>
                        <a:cxn ang="0">
                          <a:pos x="T6" y="T7"/>
                        </a:cxn>
                        <a:cxn ang="0">
                          <a:pos x="T8" y="T9"/>
                        </a:cxn>
                      </a:cxnLst>
                      <a:rect l="0" t="0" r="r" b="b"/>
                      <a:pathLst>
                        <a:path w="3" h="705">
                          <a:moveTo>
                            <a:pt x="0" y="705"/>
                          </a:moveTo>
                          <a:lnTo>
                            <a:pt x="0" y="4"/>
                          </a:lnTo>
                          <a:lnTo>
                            <a:pt x="3" y="0"/>
                          </a:lnTo>
                          <a:lnTo>
                            <a:pt x="3" y="699"/>
                          </a:lnTo>
                          <a:lnTo>
                            <a:pt x="0" y="705"/>
                          </a:lnTo>
                          <a:close/>
                        </a:path>
                      </a:pathLst>
                    </a:custGeom>
                    <a:solidFill>
                      <a:srgbClr val="8685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01" name="Freeform 993"/>
                    <p:cNvSpPr>
                      <a:spLocks noChangeAspect="1"/>
                    </p:cNvSpPr>
                    <p:nvPr/>
                  </p:nvSpPr>
                  <p:spPr bwMode="auto">
                    <a:xfrm>
                      <a:off x="3348" y="1507"/>
                      <a:ext cx="2" cy="704"/>
                    </a:xfrm>
                    <a:custGeom>
                      <a:avLst/>
                      <a:gdLst>
                        <a:gd name="T0" fmla="*/ 0 w 2"/>
                        <a:gd name="T1" fmla="*/ 704 h 704"/>
                        <a:gd name="T2" fmla="*/ 0 w 2"/>
                        <a:gd name="T3" fmla="*/ 5 h 704"/>
                        <a:gd name="T4" fmla="*/ 2 w 2"/>
                        <a:gd name="T5" fmla="*/ 0 h 704"/>
                        <a:gd name="T6" fmla="*/ 2 w 2"/>
                        <a:gd name="T7" fmla="*/ 698 h 704"/>
                        <a:gd name="T8" fmla="*/ 0 w 2"/>
                        <a:gd name="T9" fmla="*/ 704 h 704"/>
                      </a:gdLst>
                      <a:ahLst/>
                      <a:cxnLst>
                        <a:cxn ang="0">
                          <a:pos x="T0" y="T1"/>
                        </a:cxn>
                        <a:cxn ang="0">
                          <a:pos x="T2" y="T3"/>
                        </a:cxn>
                        <a:cxn ang="0">
                          <a:pos x="T4" y="T5"/>
                        </a:cxn>
                        <a:cxn ang="0">
                          <a:pos x="T6" y="T7"/>
                        </a:cxn>
                        <a:cxn ang="0">
                          <a:pos x="T8" y="T9"/>
                        </a:cxn>
                      </a:cxnLst>
                      <a:rect l="0" t="0" r="r" b="b"/>
                      <a:pathLst>
                        <a:path w="2" h="704">
                          <a:moveTo>
                            <a:pt x="0" y="704"/>
                          </a:moveTo>
                          <a:lnTo>
                            <a:pt x="0" y="5"/>
                          </a:lnTo>
                          <a:lnTo>
                            <a:pt x="2" y="0"/>
                          </a:lnTo>
                          <a:lnTo>
                            <a:pt x="2" y="698"/>
                          </a:lnTo>
                          <a:lnTo>
                            <a:pt x="0" y="704"/>
                          </a:lnTo>
                          <a:close/>
                        </a:path>
                      </a:pathLst>
                    </a:custGeom>
                    <a:solidFill>
                      <a:srgbClr val="8584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02" name="Freeform 994"/>
                    <p:cNvSpPr>
                      <a:spLocks noChangeAspect="1"/>
                    </p:cNvSpPr>
                    <p:nvPr/>
                  </p:nvSpPr>
                  <p:spPr bwMode="auto">
                    <a:xfrm>
                      <a:off x="3349" y="1505"/>
                      <a:ext cx="3" cy="703"/>
                    </a:xfrm>
                    <a:custGeom>
                      <a:avLst/>
                      <a:gdLst>
                        <a:gd name="T0" fmla="*/ 0 w 3"/>
                        <a:gd name="T1" fmla="*/ 703 h 703"/>
                        <a:gd name="T2" fmla="*/ 0 w 3"/>
                        <a:gd name="T3" fmla="*/ 4 h 703"/>
                        <a:gd name="T4" fmla="*/ 3 w 3"/>
                        <a:gd name="T5" fmla="*/ 0 h 703"/>
                        <a:gd name="T6" fmla="*/ 3 w 3"/>
                        <a:gd name="T7" fmla="*/ 698 h 703"/>
                        <a:gd name="T8" fmla="*/ 0 w 3"/>
                        <a:gd name="T9" fmla="*/ 703 h 703"/>
                      </a:gdLst>
                      <a:ahLst/>
                      <a:cxnLst>
                        <a:cxn ang="0">
                          <a:pos x="T0" y="T1"/>
                        </a:cxn>
                        <a:cxn ang="0">
                          <a:pos x="T2" y="T3"/>
                        </a:cxn>
                        <a:cxn ang="0">
                          <a:pos x="T4" y="T5"/>
                        </a:cxn>
                        <a:cxn ang="0">
                          <a:pos x="T6" y="T7"/>
                        </a:cxn>
                        <a:cxn ang="0">
                          <a:pos x="T8" y="T9"/>
                        </a:cxn>
                      </a:cxnLst>
                      <a:rect l="0" t="0" r="r" b="b"/>
                      <a:pathLst>
                        <a:path w="3" h="703">
                          <a:moveTo>
                            <a:pt x="0" y="703"/>
                          </a:moveTo>
                          <a:lnTo>
                            <a:pt x="0" y="4"/>
                          </a:lnTo>
                          <a:lnTo>
                            <a:pt x="3" y="0"/>
                          </a:lnTo>
                          <a:lnTo>
                            <a:pt x="3" y="698"/>
                          </a:lnTo>
                          <a:lnTo>
                            <a:pt x="0" y="703"/>
                          </a:lnTo>
                          <a:close/>
                        </a:path>
                      </a:pathLst>
                    </a:custGeom>
                    <a:solidFill>
                      <a:srgbClr val="8584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03" name="Freeform 995"/>
                    <p:cNvSpPr>
                      <a:spLocks noChangeAspect="1"/>
                    </p:cNvSpPr>
                    <p:nvPr/>
                  </p:nvSpPr>
                  <p:spPr bwMode="auto">
                    <a:xfrm>
                      <a:off x="3350" y="1502"/>
                      <a:ext cx="3" cy="703"/>
                    </a:xfrm>
                    <a:custGeom>
                      <a:avLst/>
                      <a:gdLst>
                        <a:gd name="T0" fmla="*/ 0 w 3"/>
                        <a:gd name="T1" fmla="*/ 703 h 703"/>
                        <a:gd name="T2" fmla="*/ 0 w 3"/>
                        <a:gd name="T3" fmla="*/ 5 h 703"/>
                        <a:gd name="T4" fmla="*/ 3 w 3"/>
                        <a:gd name="T5" fmla="*/ 0 h 703"/>
                        <a:gd name="T6" fmla="*/ 3 w 3"/>
                        <a:gd name="T7" fmla="*/ 696 h 703"/>
                        <a:gd name="T8" fmla="*/ 0 w 3"/>
                        <a:gd name="T9" fmla="*/ 703 h 703"/>
                      </a:gdLst>
                      <a:ahLst/>
                      <a:cxnLst>
                        <a:cxn ang="0">
                          <a:pos x="T0" y="T1"/>
                        </a:cxn>
                        <a:cxn ang="0">
                          <a:pos x="T2" y="T3"/>
                        </a:cxn>
                        <a:cxn ang="0">
                          <a:pos x="T4" y="T5"/>
                        </a:cxn>
                        <a:cxn ang="0">
                          <a:pos x="T6" y="T7"/>
                        </a:cxn>
                        <a:cxn ang="0">
                          <a:pos x="T8" y="T9"/>
                        </a:cxn>
                      </a:cxnLst>
                      <a:rect l="0" t="0" r="r" b="b"/>
                      <a:pathLst>
                        <a:path w="3" h="703">
                          <a:moveTo>
                            <a:pt x="0" y="703"/>
                          </a:moveTo>
                          <a:lnTo>
                            <a:pt x="0" y="5"/>
                          </a:lnTo>
                          <a:lnTo>
                            <a:pt x="3" y="0"/>
                          </a:lnTo>
                          <a:lnTo>
                            <a:pt x="3" y="696"/>
                          </a:lnTo>
                          <a:lnTo>
                            <a:pt x="0" y="703"/>
                          </a:lnTo>
                          <a:close/>
                        </a:path>
                      </a:pathLst>
                    </a:custGeom>
                    <a:solidFill>
                      <a:srgbClr val="8483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04" name="Freeform 996"/>
                    <p:cNvSpPr>
                      <a:spLocks noChangeAspect="1"/>
                    </p:cNvSpPr>
                    <p:nvPr/>
                  </p:nvSpPr>
                  <p:spPr bwMode="auto">
                    <a:xfrm>
                      <a:off x="3352" y="1500"/>
                      <a:ext cx="3" cy="703"/>
                    </a:xfrm>
                    <a:custGeom>
                      <a:avLst/>
                      <a:gdLst>
                        <a:gd name="T0" fmla="*/ 0 w 3"/>
                        <a:gd name="T1" fmla="*/ 703 h 703"/>
                        <a:gd name="T2" fmla="*/ 0 w 3"/>
                        <a:gd name="T3" fmla="*/ 5 h 703"/>
                        <a:gd name="T4" fmla="*/ 3 w 3"/>
                        <a:gd name="T5" fmla="*/ 0 h 703"/>
                        <a:gd name="T6" fmla="*/ 3 w 3"/>
                        <a:gd name="T7" fmla="*/ 695 h 703"/>
                        <a:gd name="T8" fmla="*/ 0 w 3"/>
                        <a:gd name="T9" fmla="*/ 703 h 703"/>
                      </a:gdLst>
                      <a:ahLst/>
                      <a:cxnLst>
                        <a:cxn ang="0">
                          <a:pos x="T0" y="T1"/>
                        </a:cxn>
                        <a:cxn ang="0">
                          <a:pos x="T2" y="T3"/>
                        </a:cxn>
                        <a:cxn ang="0">
                          <a:pos x="T4" y="T5"/>
                        </a:cxn>
                        <a:cxn ang="0">
                          <a:pos x="T6" y="T7"/>
                        </a:cxn>
                        <a:cxn ang="0">
                          <a:pos x="T8" y="T9"/>
                        </a:cxn>
                      </a:cxnLst>
                      <a:rect l="0" t="0" r="r" b="b"/>
                      <a:pathLst>
                        <a:path w="3" h="703">
                          <a:moveTo>
                            <a:pt x="0" y="703"/>
                          </a:moveTo>
                          <a:lnTo>
                            <a:pt x="0" y="5"/>
                          </a:lnTo>
                          <a:lnTo>
                            <a:pt x="3" y="0"/>
                          </a:lnTo>
                          <a:lnTo>
                            <a:pt x="3" y="695"/>
                          </a:lnTo>
                          <a:lnTo>
                            <a:pt x="0" y="703"/>
                          </a:lnTo>
                          <a:close/>
                        </a:path>
                      </a:pathLst>
                    </a:custGeom>
                    <a:solidFill>
                      <a:srgbClr val="8483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05" name="Freeform 997"/>
                    <p:cNvSpPr>
                      <a:spLocks noChangeAspect="1"/>
                    </p:cNvSpPr>
                    <p:nvPr/>
                  </p:nvSpPr>
                  <p:spPr bwMode="auto">
                    <a:xfrm>
                      <a:off x="3353" y="1500"/>
                      <a:ext cx="2" cy="698"/>
                    </a:xfrm>
                    <a:custGeom>
                      <a:avLst/>
                      <a:gdLst>
                        <a:gd name="T0" fmla="*/ 0 w 2"/>
                        <a:gd name="T1" fmla="*/ 698 h 698"/>
                        <a:gd name="T2" fmla="*/ 0 w 2"/>
                        <a:gd name="T3" fmla="*/ 2 h 698"/>
                        <a:gd name="T4" fmla="*/ 2 w 2"/>
                        <a:gd name="T5" fmla="*/ 0 h 698"/>
                        <a:gd name="T6" fmla="*/ 2 w 2"/>
                        <a:gd name="T7" fmla="*/ 695 h 698"/>
                        <a:gd name="T8" fmla="*/ 0 w 2"/>
                        <a:gd name="T9" fmla="*/ 698 h 698"/>
                      </a:gdLst>
                      <a:ahLst/>
                      <a:cxnLst>
                        <a:cxn ang="0">
                          <a:pos x="T0" y="T1"/>
                        </a:cxn>
                        <a:cxn ang="0">
                          <a:pos x="T2" y="T3"/>
                        </a:cxn>
                        <a:cxn ang="0">
                          <a:pos x="T4" y="T5"/>
                        </a:cxn>
                        <a:cxn ang="0">
                          <a:pos x="T6" y="T7"/>
                        </a:cxn>
                        <a:cxn ang="0">
                          <a:pos x="T8" y="T9"/>
                        </a:cxn>
                      </a:cxnLst>
                      <a:rect l="0" t="0" r="r" b="b"/>
                      <a:pathLst>
                        <a:path w="2" h="698">
                          <a:moveTo>
                            <a:pt x="0" y="698"/>
                          </a:moveTo>
                          <a:lnTo>
                            <a:pt x="0" y="2"/>
                          </a:lnTo>
                          <a:lnTo>
                            <a:pt x="2" y="0"/>
                          </a:lnTo>
                          <a:lnTo>
                            <a:pt x="2" y="695"/>
                          </a:lnTo>
                          <a:lnTo>
                            <a:pt x="0" y="698"/>
                          </a:lnTo>
                          <a:close/>
                        </a:path>
                      </a:pathLst>
                    </a:custGeom>
                    <a:solidFill>
                      <a:srgbClr val="84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06" name="Freeform 998"/>
                    <p:cNvSpPr>
                      <a:spLocks noChangeAspect="1"/>
                    </p:cNvSpPr>
                    <p:nvPr/>
                  </p:nvSpPr>
                  <p:spPr bwMode="auto">
                    <a:xfrm>
                      <a:off x="3077" y="1500"/>
                      <a:ext cx="278" cy="1297"/>
                    </a:xfrm>
                    <a:custGeom>
                      <a:avLst/>
                      <a:gdLst>
                        <a:gd name="T0" fmla="*/ 0 w 278"/>
                        <a:gd name="T1" fmla="*/ 1297 h 1297"/>
                        <a:gd name="T2" fmla="*/ 278 w 278"/>
                        <a:gd name="T3" fmla="*/ 695 h 1297"/>
                        <a:gd name="T4" fmla="*/ 278 w 278"/>
                        <a:gd name="T5" fmla="*/ 0 h 1297"/>
                        <a:gd name="T6" fmla="*/ 0 w 278"/>
                        <a:gd name="T7" fmla="*/ 427 h 1297"/>
                        <a:gd name="T8" fmla="*/ 0 w 278"/>
                        <a:gd name="T9" fmla="*/ 1297 h 1297"/>
                      </a:gdLst>
                      <a:ahLst/>
                      <a:cxnLst>
                        <a:cxn ang="0">
                          <a:pos x="T0" y="T1"/>
                        </a:cxn>
                        <a:cxn ang="0">
                          <a:pos x="T2" y="T3"/>
                        </a:cxn>
                        <a:cxn ang="0">
                          <a:pos x="T4" y="T5"/>
                        </a:cxn>
                        <a:cxn ang="0">
                          <a:pos x="T6" y="T7"/>
                        </a:cxn>
                        <a:cxn ang="0">
                          <a:pos x="T8" y="T9"/>
                        </a:cxn>
                      </a:cxnLst>
                      <a:rect l="0" t="0" r="r" b="b"/>
                      <a:pathLst>
                        <a:path w="278" h="1297">
                          <a:moveTo>
                            <a:pt x="0" y="1297"/>
                          </a:moveTo>
                          <a:lnTo>
                            <a:pt x="278" y="695"/>
                          </a:lnTo>
                          <a:lnTo>
                            <a:pt x="278" y="0"/>
                          </a:lnTo>
                          <a:lnTo>
                            <a:pt x="0" y="427"/>
                          </a:lnTo>
                          <a:lnTo>
                            <a:pt x="0" y="1297"/>
                          </a:lnTo>
                          <a:close/>
                        </a:path>
                      </a:pathLst>
                    </a:custGeom>
                    <a:noFill/>
                    <a:ln w="158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solidFill>
                          <a:prstClr val="black"/>
                        </a:solidFill>
                      </a:endParaRPr>
                    </a:p>
                  </p:txBody>
                </p:sp>
                <p:sp>
                  <p:nvSpPr>
                    <p:cNvPr id="907" name="Freeform 999"/>
                    <p:cNvSpPr>
                      <a:spLocks noChangeAspect="1"/>
                    </p:cNvSpPr>
                    <p:nvPr/>
                  </p:nvSpPr>
                  <p:spPr bwMode="auto">
                    <a:xfrm>
                      <a:off x="2801" y="1926"/>
                      <a:ext cx="277" cy="1"/>
                    </a:xfrm>
                    <a:custGeom>
                      <a:avLst/>
                      <a:gdLst>
                        <a:gd name="T0" fmla="*/ 2 w 277"/>
                        <a:gd name="T1" fmla="*/ 0 h 1"/>
                        <a:gd name="T2" fmla="*/ 277 w 277"/>
                        <a:gd name="T3" fmla="*/ 0 h 1"/>
                        <a:gd name="T4" fmla="*/ 276 w 277"/>
                        <a:gd name="T5" fmla="*/ 1 h 1"/>
                        <a:gd name="T6" fmla="*/ 0 w 277"/>
                        <a:gd name="T7" fmla="*/ 1 h 1"/>
                        <a:gd name="T8" fmla="*/ 2 w 277"/>
                        <a:gd name="T9" fmla="*/ 0 h 1"/>
                      </a:gdLst>
                      <a:ahLst/>
                      <a:cxnLst>
                        <a:cxn ang="0">
                          <a:pos x="T0" y="T1"/>
                        </a:cxn>
                        <a:cxn ang="0">
                          <a:pos x="T2" y="T3"/>
                        </a:cxn>
                        <a:cxn ang="0">
                          <a:pos x="T4" y="T5"/>
                        </a:cxn>
                        <a:cxn ang="0">
                          <a:pos x="T6" y="T7"/>
                        </a:cxn>
                        <a:cxn ang="0">
                          <a:pos x="T8" y="T9"/>
                        </a:cxn>
                      </a:cxnLst>
                      <a:rect l="0" t="0" r="r" b="b"/>
                      <a:pathLst>
                        <a:path w="277" h="1">
                          <a:moveTo>
                            <a:pt x="2" y="0"/>
                          </a:moveTo>
                          <a:lnTo>
                            <a:pt x="277" y="0"/>
                          </a:lnTo>
                          <a:lnTo>
                            <a:pt x="276" y="1"/>
                          </a:lnTo>
                          <a:lnTo>
                            <a:pt x="0" y="1"/>
                          </a:lnTo>
                          <a:lnTo>
                            <a:pt x="2" y="0"/>
                          </a:lnTo>
                          <a:close/>
                        </a:path>
                      </a:pathLst>
                    </a:custGeom>
                    <a:solidFill>
                      <a:srgbClr val="D5D5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08" name="Freeform 1000"/>
                    <p:cNvSpPr>
                      <a:spLocks noChangeAspect="1"/>
                    </p:cNvSpPr>
                    <p:nvPr/>
                  </p:nvSpPr>
                  <p:spPr bwMode="auto">
                    <a:xfrm>
                      <a:off x="2801" y="1924"/>
                      <a:ext cx="277" cy="3"/>
                    </a:xfrm>
                    <a:custGeom>
                      <a:avLst/>
                      <a:gdLst>
                        <a:gd name="T0" fmla="*/ 3 w 277"/>
                        <a:gd name="T1" fmla="*/ 0 h 3"/>
                        <a:gd name="T2" fmla="*/ 277 w 277"/>
                        <a:gd name="T3" fmla="*/ 0 h 3"/>
                        <a:gd name="T4" fmla="*/ 276 w 277"/>
                        <a:gd name="T5" fmla="*/ 3 h 3"/>
                        <a:gd name="T6" fmla="*/ 0 w 277"/>
                        <a:gd name="T7" fmla="*/ 3 h 3"/>
                        <a:gd name="T8" fmla="*/ 3 w 277"/>
                        <a:gd name="T9" fmla="*/ 0 h 3"/>
                      </a:gdLst>
                      <a:ahLst/>
                      <a:cxnLst>
                        <a:cxn ang="0">
                          <a:pos x="T0" y="T1"/>
                        </a:cxn>
                        <a:cxn ang="0">
                          <a:pos x="T2" y="T3"/>
                        </a:cxn>
                        <a:cxn ang="0">
                          <a:pos x="T4" y="T5"/>
                        </a:cxn>
                        <a:cxn ang="0">
                          <a:pos x="T6" y="T7"/>
                        </a:cxn>
                        <a:cxn ang="0">
                          <a:pos x="T8" y="T9"/>
                        </a:cxn>
                      </a:cxnLst>
                      <a:rect l="0" t="0" r="r" b="b"/>
                      <a:pathLst>
                        <a:path w="277" h="3">
                          <a:moveTo>
                            <a:pt x="3" y="0"/>
                          </a:moveTo>
                          <a:lnTo>
                            <a:pt x="277" y="0"/>
                          </a:lnTo>
                          <a:lnTo>
                            <a:pt x="276" y="3"/>
                          </a:lnTo>
                          <a:lnTo>
                            <a:pt x="0" y="3"/>
                          </a:lnTo>
                          <a:lnTo>
                            <a:pt x="3" y="0"/>
                          </a:lnTo>
                          <a:close/>
                        </a:path>
                      </a:pathLst>
                    </a:custGeom>
                    <a:solidFill>
                      <a:srgbClr val="D5D5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09" name="Freeform 1001"/>
                    <p:cNvSpPr>
                      <a:spLocks noChangeAspect="1"/>
                    </p:cNvSpPr>
                    <p:nvPr/>
                  </p:nvSpPr>
                  <p:spPr bwMode="auto">
                    <a:xfrm>
                      <a:off x="2803" y="1923"/>
                      <a:ext cx="277" cy="3"/>
                    </a:xfrm>
                    <a:custGeom>
                      <a:avLst/>
                      <a:gdLst>
                        <a:gd name="T0" fmla="*/ 275 w 277"/>
                        <a:gd name="T1" fmla="*/ 3 h 3"/>
                        <a:gd name="T2" fmla="*/ 0 w 277"/>
                        <a:gd name="T3" fmla="*/ 3 h 3"/>
                        <a:gd name="T4" fmla="*/ 3 w 277"/>
                        <a:gd name="T5" fmla="*/ 0 h 3"/>
                        <a:gd name="T6" fmla="*/ 277 w 277"/>
                        <a:gd name="T7" fmla="*/ 0 h 3"/>
                        <a:gd name="T8" fmla="*/ 275 w 277"/>
                        <a:gd name="T9" fmla="*/ 3 h 3"/>
                      </a:gdLst>
                      <a:ahLst/>
                      <a:cxnLst>
                        <a:cxn ang="0">
                          <a:pos x="T0" y="T1"/>
                        </a:cxn>
                        <a:cxn ang="0">
                          <a:pos x="T2" y="T3"/>
                        </a:cxn>
                        <a:cxn ang="0">
                          <a:pos x="T4" y="T5"/>
                        </a:cxn>
                        <a:cxn ang="0">
                          <a:pos x="T6" y="T7"/>
                        </a:cxn>
                        <a:cxn ang="0">
                          <a:pos x="T8" y="T9"/>
                        </a:cxn>
                      </a:cxnLst>
                      <a:rect l="0" t="0" r="r" b="b"/>
                      <a:pathLst>
                        <a:path w="277" h="3">
                          <a:moveTo>
                            <a:pt x="275" y="3"/>
                          </a:moveTo>
                          <a:lnTo>
                            <a:pt x="0" y="3"/>
                          </a:lnTo>
                          <a:lnTo>
                            <a:pt x="3" y="0"/>
                          </a:lnTo>
                          <a:lnTo>
                            <a:pt x="277" y="0"/>
                          </a:lnTo>
                          <a:lnTo>
                            <a:pt x="275" y="3"/>
                          </a:lnTo>
                          <a:close/>
                        </a:path>
                      </a:pathLst>
                    </a:custGeom>
                    <a:solidFill>
                      <a:srgbClr val="D5D5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10" name="Freeform 1002"/>
                    <p:cNvSpPr>
                      <a:spLocks noChangeAspect="1"/>
                    </p:cNvSpPr>
                    <p:nvPr/>
                  </p:nvSpPr>
                  <p:spPr bwMode="auto">
                    <a:xfrm>
                      <a:off x="2804" y="1920"/>
                      <a:ext cx="277" cy="4"/>
                    </a:xfrm>
                    <a:custGeom>
                      <a:avLst/>
                      <a:gdLst>
                        <a:gd name="T0" fmla="*/ 274 w 277"/>
                        <a:gd name="T1" fmla="*/ 4 h 4"/>
                        <a:gd name="T2" fmla="*/ 0 w 277"/>
                        <a:gd name="T3" fmla="*/ 4 h 4"/>
                        <a:gd name="T4" fmla="*/ 3 w 277"/>
                        <a:gd name="T5" fmla="*/ 0 h 4"/>
                        <a:gd name="T6" fmla="*/ 277 w 277"/>
                        <a:gd name="T7" fmla="*/ 0 h 4"/>
                        <a:gd name="T8" fmla="*/ 274 w 277"/>
                        <a:gd name="T9" fmla="*/ 4 h 4"/>
                      </a:gdLst>
                      <a:ahLst/>
                      <a:cxnLst>
                        <a:cxn ang="0">
                          <a:pos x="T0" y="T1"/>
                        </a:cxn>
                        <a:cxn ang="0">
                          <a:pos x="T2" y="T3"/>
                        </a:cxn>
                        <a:cxn ang="0">
                          <a:pos x="T4" y="T5"/>
                        </a:cxn>
                        <a:cxn ang="0">
                          <a:pos x="T6" y="T7"/>
                        </a:cxn>
                        <a:cxn ang="0">
                          <a:pos x="T8" y="T9"/>
                        </a:cxn>
                      </a:cxnLst>
                      <a:rect l="0" t="0" r="r" b="b"/>
                      <a:pathLst>
                        <a:path w="277" h="4">
                          <a:moveTo>
                            <a:pt x="274" y="4"/>
                          </a:moveTo>
                          <a:lnTo>
                            <a:pt x="0" y="4"/>
                          </a:lnTo>
                          <a:lnTo>
                            <a:pt x="3" y="0"/>
                          </a:lnTo>
                          <a:lnTo>
                            <a:pt x="277" y="0"/>
                          </a:lnTo>
                          <a:lnTo>
                            <a:pt x="274" y="4"/>
                          </a:lnTo>
                          <a:close/>
                        </a:path>
                      </a:pathLst>
                    </a:custGeom>
                    <a:solidFill>
                      <a:srgbClr val="D4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11" name="Freeform 1003"/>
                    <p:cNvSpPr>
                      <a:spLocks noChangeAspect="1"/>
                    </p:cNvSpPr>
                    <p:nvPr/>
                  </p:nvSpPr>
                  <p:spPr bwMode="auto">
                    <a:xfrm>
                      <a:off x="2806" y="1918"/>
                      <a:ext cx="276" cy="5"/>
                    </a:xfrm>
                    <a:custGeom>
                      <a:avLst/>
                      <a:gdLst>
                        <a:gd name="T0" fmla="*/ 274 w 276"/>
                        <a:gd name="T1" fmla="*/ 5 h 5"/>
                        <a:gd name="T2" fmla="*/ 0 w 276"/>
                        <a:gd name="T3" fmla="*/ 5 h 5"/>
                        <a:gd name="T4" fmla="*/ 3 w 276"/>
                        <a:gd name="T5" fmla="*/ 0 h 5"/>
                        <a:gd name="T6" fmla="*/ 276 w 276"/>
                        <a:gd name="T7" fmla="*/ 0 h 5"/>
                        <a:gd name="T8" fmla="*/ 274 w 276"/>
                        <a:gd name="T9" fmla="*/ 5 h 5"/>
                      </a:gdLst>
                      <a:ahLst/>
                      <a:cxnLst>
                        <a:cxn ang="0">
                          <a:pos x="T0" y="T1"/>
                        </a:cxn>
                        <a:cxn ang="0">
                          <a:pos x="T2" y="T3"/>
                        </a:cxn>
                        <a:cxn ang="0">
                          <a:pos x="T4" y="T5"/>
                        </a:cxn>
                        <a:cxn ang="0">
                          <a:pos x="T6" y="T7"/>
                        </a:cxn>
                        <a:cxn ang="0">
                          <a:pos x="T8" y="T9"/>
                        </a:cxn>
                      </a:cxnLst>
                      <a:rect l="0" t="0" r="r" b="b"/>
                      <a:pathLst>
                        <a:path w="276" h="5">
                          <a:moveTo>
                            <a:pt x="274" y="5"/>
                          </a:moveTo>
                          <a:lnTo>
                            <a:pt x="0" y="5"/>
                          </a:lnTo>
                          <a:lnTo>
                            <a:pt x="3" y="0"/>
                          </a:lnTo>
                          <a:lnTo>
                            <a:pt x="276" y="0"/>
                          </a:lnTo>
                          <a:lnTo>
                            <a:pt x="274" y="5"/>
                          </a:lnTo>
                          <a:close/>
                        </a:path>
                      </a:pathLst>
                    </a:custGeom>
                    <a:solidFill>
                      <a:srgbClr val="D3D2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12" name="Freeform 1004"/>
                    <p:cNvSpPr>
                      <a:spLocks noChangeAspect="1"/>
                    </p:cNvSpPr>
                    <p:nvPr/>
                  </p:nvSpPr>
                  <p:spPr bwMode="auto">
                    <a:xfrm>
                      <a:off x="2807" y="1917"/>
                      <a:ext cx="275" cy="3"/>
                    </a:xfrm>
                    <a:custGeom>
                      <a:avLst/>
                      <a:gdLst>
                        <a:gd name="T0" fmla="*/ 274 w 275"/>
                        <a:gd name="T1" fmla="*/ 3 h 3"/>
                        <a:gd name="T2" fmla="*/ 0 w 275"/>
                        <a:gd name="T3" fmla="*/ 3 h 3"/>
                        <a:gd name="T4" fmla="*/ 2 w 275"/>
                        <a:gd name="T5" fmla="*/ 0 h 3"/>
                        <a:gd name="T6" fmla="*/ 275 w 275"/>
                        <a:gd name="T7" fmla="*/ 0 h 3"/>
                        <a:gd name="T8" fmla="*/ 274 w 275"/>
                        <a:gd name="T9" fmla="*/ 3 h 3"/>
                      </a:gdLst>
                      <a:ahLst/>
                      <a:cxnLst>
                        <a:cxn ang="0">
                          <a:pos x="T0" y="T1"/>
                        </a:cxn>
                        <a:cxn ang="0">
                          <a:pos x="T2" y="T3"/>
                        </a:cxn>
                        <a:cxn ang="0">
                          <a:pos x="T4" y="T5"/>
                        </a:cxn>
                        <a:cxn ang="0">
                          <a:pos x="T6" y="T7"/>
                        </a:cxn>
                        <a:cxn ang="0">
                          <a:pos x="T8" y="T9"/>
                        </a:cxn>
                      </a:cxnLst>
                      <a:rect l="0" t="0" r="r" b="b"/>
                      <a:pathLst>
                        <a:path w="275" h="3">
                          <a:moveTo>
                            <a:pt x="274" y="3"/>
                          </a:moveTo>
                          <a:lnTo>
                            <a:pt x="0" y="3"/>
                          </a:lnTo>
                          <a:lnTo>
                            <a:pt x="2" y="0"/>
                          </a:lnTo>
                          <a:lnTo>
                            <a:pt x="275" y="0"/>
                          </a:lnTo>
                          <a:lnTo>
                            <a:pt x="274" y="3"/>
                          </a:lnTo>
                          <a:close/>
                        </a:path>
                      </a:pathLst>
                    </a:custGeom>
                    <a:solidFill>
                      <a:srgbClr val="D1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13" name="Freeform 1005"/>
                    <p:cNvSpPr>
                      <a:spLocks noChangeAspect="1"/>
                    </p:cNvSpPr>
                    <p:nvPr/>
                  </p:nvSpPr>
                  <p:spPr bwMode="auto">
                    <a:xfrm>
                      <a:off x="2809" y="1916"/>
                      <a:ext cx="275" cy="2"/>
                    </a:xfrm>
                    <a:custGeom>
                      <a:avLst/>
                      <a:gdLst>
                        <a:gd name="T0" fmla="*/ 273 w 275"/>
                        <a:gd name="T1" fmla="*/ 2 h 2"/>
                        <a:gd name="T2" fmla="*/ 0 w 275"/>
                        <a:gd name="T3" fmla="*/ 2 h 2"/>
                        <a:gd name="T4" fmla="*/ 1 w 275"/>
                        <a:gd name="T5" fmla="*/ 0 h 2"/>
                        <a:gd name="T6" fmla="*/ 275 w 275"/>
                        <a:gd name="T7" fmla="*/ 0 h 2"/>
                        <a:gd name="T8" fmla="*/ 273 w 275"/>
                        <a:gd name="T9" fmla="*/ 2 h 2"/>
                      </a:gdLst>
                      <a:ahLst/>
                      <a:cxnLst>
                        <a:cxn ang="0">
                          <a:pos x="T0" y="T1"/>
                        </a:cxn>
                        <a:cxn ang="0">
                          <a:pos x="T2" y="T3"/>
                        </a:cxn>
                        <a:cxn ang="0">
                          <a:pos x="T4" y="T5"/>
                        </a:cxn>
                        <a:cxn ang="0">
                          <a:pos x="T6" y="T7"/>
                        </a:cxn>
                        <a:cxn ang="0">
                          <a:pos x="T8" y="T9"/>
                        </a:cxn>
                      </a:cxnLst>
                      <a:rect l="0" t="0" r="r" b="b"/>
                      <a:pathLst>
                        <a:path w="275" h="2">
                          <a:moveTo>
                            <a:pt x="273" y="2"/>
                          </a:moveTo>
                          <a:lnTo>
                            <a:pt x="0" y="2"/>
                          </a:lnTo>
                          <a:lnTo>
                            <a:pt x="1" y="0"/>
                          </a:lnTo>
                          <a:lnTo>
                            <a:pt x="275" y="0"/>
                          </a:lnTo>
                          <a:lnTo>
                            <a:pt x="273" y="2"/>
                          </a:lnTo>
                          <a:close/>
                        </a:path>
                      </a:pathLst>
                    </a:custGeom>
                    <a:solidFill>
                      <a:srgbClr val="D0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14" name="Freeform 1006"/>
                    <p:cNvSpPr>
                      <a:spLocks noChangeAspect="1"/>
                    </p:cNvSpPr>
                    <p:nvPr/>
                  </p:nvSpPr>
                  <p:spPr bwMode="auto">
                    <a:xfrm>
                      <a:off x="2809" y="1914"/>
                      <a:ext cx="276" cy="3"/>
                    </a:xfrm>
                    <a:custGeom>
                      <a:avLst/>
                      <a:gdLst>
                        <a:gd name="T0" fmla="*/ 273 w 276"/>
                        <a:gd name="T1" fmla="*/ 3 h 3"/>
                        <a:gd name="T2" fmla="*/ 0 w 276"/>
                        <a:gd name="T3" fmla="*/ 3 h 3"/>
                        <a:gd name="T4" fmla="*/ 3 w 276"/>
                        <a:gd name="T5" fmla="*/ 0 h 3"/>
                        <a:gd name="T6" fmla="*/ 276 w 276"/>
                        <a:gd name="T7" fmla="*/ 0 h 3"/>
                        <a:gd name="T8" fmla="*/ 273 w 276"/>
                        <a:gd name="T9" fmla="*/ 3 h 3"/>
                      </a:gdLst>
                      <a:ahLst/>
                      <a:cxnLst>
                        <a:cxn ang="0">
                          <a:pos x="T0" y="T1"/>
                        </a:cxn>
                        <a:cxn ang="0">
                          <a:pos x="T2" y="T3"/>
                        </a:cxn>
                        <a:cxn ang="0">
                          <a:pos x="T4" y="T5"/>
                        </a:cxn>
                        <a:cxn ang="0">
                          <a:pos x="T6" y="T7"/>
                        </a:cxn>
                        <a:cxn ang="0">
                          <a:pos x="T8" y="T9"/>
                        </a:cxn>
                      </a:cxnLst>
                      <a:rect l="0" t="0" r="r" b="b"/>
                      <a:pathLst>
                        <a:path w="276" h="3">
                          <a:moveTo>
                            <a:pt x="273" y="3"/>
                          </a:moveTo>
                          <a:lnTo>
                            <a:pt x="0" y="3"/>
                          </a:lnTo>
                          <a:lnTo>
                            <a:pt x="3" y="0"/>
                          </a:lnTo>
                          <a:lnTo>
                            <a:pt x="276" y="0"/>
                          </a:lnTo>
                          <a:lnTo>
                            <a:pt x="273" y="3"/>
                          </a:lnTo>
                          <a:close/>
                        </a:path>
                      </a:pathLst>
                    </a:custGeom>
                    <a:solidFill>
                      <a:srgbClr val="CF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15" name="Freeform 1007"/>
                    <p:cNvSpPr>
                      <a:spLocks noChangeAspect="1"/>
                    </p:cNvSpPr>
                    <p:nvPr/>
                  </p:nvSpPr>
                  <p:spPr bwMode="auto">
                    <a:xfrm>
                      <a:off x="2810" y="1913"/>
                      <a:ext cx="277" cy="3"/>
                    </a:xfrm>
                    <a:custGeom>
                      <a:avLst/>
                      <a:gdLst>
                        <a:gd name="T0" fmla="*/ 274 w 277"/>
                        <a:gd name="T1" fmla="*/ 3 h 3"/>
                        <a:gd name="T2" fmla="*/ 0 w 277"/>
                        <a:gd name="T3" fmla="*/ 3 h 3"/>
                        <a:gd name="T4" fmla="*/ 3 w 277"/>
                        <a:gd name="T5" fmla="*/ 0 h 3"/>
                        <a:gd name="T6" fmla="*/ 277 w 277"/>
                        <a:gd name="T7" fmla="*/ 0 h 3"/>
                        <a:gd name="T8" fmla="*/ 274 w 277"/>
                        <a:gd name="T9" fmla="*/ 3 h 3"/>
                      </a:gdLst>
                      <a:ahLst/>
                      <a:cxnLst>
                        <a:cxn ang="0">
                          <a:pos x="T0" y="T1"/>
                        </a:cxn>
                        <a:cxn ang="0">
                          <a:pos x="T2" y="T3"/>
                        </a:cxn>
                        <a:cxn ang="0">
                          <a:pos x="T4" y="T5"/>
                        </a:cxn>
                        <a:cxn ang="0">
                          <a:pos x="T6" y="T7"/>
                        </a:cxn>
                        <a:cxn ang="0">
                          <a:pos x="T8" y="T9"/>
                        </a:cxn>
                      </a:cxnLst>
                      <a:rect l="0" t="0" r="r" b="b"/>
                      <a:pathLst>
                        <a:path w="277" h="3">
                          <a:moveTo>
                            <a:pt x="274" y="3"/>
                          </a:moveTo>
                          <a:lnTo>
                            <a:pt x="0" y="3"/>
                          </a:lnTo>
                          <a:lnTo>
                            <a:pt x="3" y="0"/>
                          </a:lnTo>
                          <a:lnTo>
                            <a:pt x="277" y="0"/>
                          </a:lnTo>
                          <a:lnTo>
                            <a:pt x="274" y="3"/>
                          </a:lnTo>
                          <a:close/>
                        </a:path>
                      </a:pathLst>
                    </a:custGeom>
                    <a:solidFill>
                      <a:srgbClr val="CECE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16" name="Freeform 1008"/>
                    <p:cNvSpPr>
                      <a:spLocks noChangeAspect="1"/>
                    </p:cNvSpPr>
                    <p:nvPr/>
                  </p:nvSpPr>
                  <p:spPr bwMode="auto">
                    <a:xfrm>
                      <a:off x="2812" y="1911"/>
                      <a:ext cx="275" cy="3"/>
                    </a:xfrm>
                    <a:custGeom>
                      <a:avLst/>
                      <a:gdLst>
                        <a:gd name="T0" fmla="*/ 273 w 275"/>
                        <a:gd name="T1" fmla="*/ 3 h 3"/>
                        <a:gd name="T2" fmla="*/ 0 w 275"/>
                        <a:gd name="T3" fmla="*/ 3 h 3"/>
                        <a:gd name="T4" fmla="*/ 2 w 275"/>
                        <a:gd name="T5" fmla="*/ 0 h 3"/>
                        <a:gd name="T6" fmla="*/ 275 w 275"/>
                        <a:gd name="T7" fmla="*/ 0 h 3"/>
                        <a:gd name="T8" fmla="*/ 273 w 275"/>
                        <a:gd name="T9" fmla="*/ 3 h 3"/>
                      </a:gdLst>
                      <a:ahLst/>
                      <a:cxnLst>
                        <a:cxn ang="0">
                          <a:pos x="T0" y="T1"/>
                        </a:cxn>
                        <a:cxn ang="0">
                          <a:pos x="T2" y="T3"/>
                        </a:cxn>
                        <a:cxn ang="0">
                          <a:pos x="T4" y="T5"/>
                        </a:cxn>
                        <a:cxn ang="0">
                          <a:pos x="T6" y="T7"/>
                        </a:cxn>
                        <a:cxn ang="0">
                          <a:pos x="T8" y="T9"/>
                        </a:cxn>
                      </a:cxnLst>
                      <a:rect l="0" t="0" r="r" b="b"/>
                      <a:pathLst>
                        <a:path w="275" h="3">
                          <a:moveTo>
                            <a:pt x="273" y="3"/>
                          </a:moveTo>
                          <a:lnTo>
                            <a:pt x="0" y="3"/>
                          </a:lnTo>
                          <a:lnTo>
                            <a:pt x="2" y="0"/>
                          </a:lnTo>
                          <a:lnTo>
                            <a:pt x="275" y="0"/>
                          </a:lnTo>
                          <a:lnTo>
                            <a:pt x="273" y="3"/>
                          </a:lnTo>
                          <a:close/>
                        </a:path>
                      </a:pathLst>
                    </a:custGeom>
                    <a:solidFill>
                      <a:srgbClr val="CECE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17" name="Freeform 1009"/>
                    <p:cNvSpPr>
                      <a:spLocks noChangeAspect="1"/>
                    </p:cNvSpPr>
                    <p:nvPr/>
                  </p:nvSpPr>
                  <p:spPr bwMode="auto">
                    <a:xfrm>
                      <a:off x="2813" y="1908"/>
                      <a:ext cx="275" cy="5"/>
                    </a:xfrm>
                    <a:custGeom>
                      <a:avLst/>
                      <a:gdLst>
                        <a:gd name="T0" fmla="*/ 274 w 275"/>
                        <a:gd name="T1" fmla="*/ 5 h 5"/>
                        <a:gd name="T2" fmla="*/ 0 w 275"/>
                        <a:gd name="T3" fmla="*/ 5 h 5"/>
                        <a:gd name="T4" fmla="*/ 3 w 275"/>
                        <a:gd name="T5" fmla="*/ 0 h 5"/>
                        <a:gd name="T6" fmla="*/ 275 w 275"/>
                        <a:gd name="T7" fmla="*/ 0 h 5"/>
                        <a:gd name="T8" fmla="*/ 274 w 275"/>
                        <a:gd name="T9" fmla="*/ 5 h 5"/>
                      </a:gdLst>
                      <a:ahLst/>
                      <a:cxnLst>
                        <a:cxn ang="0">
                          <a:pos x="T0" y="T1"/>
                        </a:cxn>
                        <a:cxn ang="0">
                          <a:pos x="T2" y="T3"/>
                        </a:cxn>
                        <a:cxn ang="0">
                          <a:pos x="T4" y="T5"/>
                        </a:cxn>
                        <a:cxn ang="0">
                          <a:pos x="T6" y="T7"/>
                        </a:cxn>
                        <a:cxn ang="0">
                          <a:pos x="T8" y="T9"/>
                        </a:cxn>
                      </a:cxnLst>
                      <a:rect l="0" t="0" r="r" b="b"/>
                      <a:pathLst>
                        <a:path w="275" h="5">
                          <a:moveTo>
                            <a:pt x="274" y="5"/>
                          </a:moveTo>
                          <a:lnTo>
                            <a:pt x="0" y="5"/>
                          </a:lnTo>
                          <a:lnTo>
                            <a:pt x="3" y="0"/>
                          </a:lnTo>
                          <a:lnTo>
                            <a:pt x="275" y="0"/>
                          </a:lnTo>
                          <a:lnTo>
                            <a:pt x="274" y="5"/>
                          </a:lnTo>
                          <a:close/>
                        </a:path>
                      </a:pathLst>
                    </a:custGeom>
                    <a:solidFill>
                      <a:srgbClr val="CDCD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18" name="Freeform 1010"/>
                    <p:cNvSpPr>
                      <a:spLocks noChangeAspect="1"/>
                    </p:cNvSpPr>
                    <p:nvPr/>
                  </p:nvSpPr>
                  <p:spPr bwMode="auto">
                    <a:xfrm>
                      <a:off x="2814" y="1907"/>
                      <a:ext cx="276" cy="4"/>
                    </a:xfrm>
                    <a:custGeom>
                      <a:avLst/>
                      <a:gdLst>
                        <a:gd name="T0" fmla="*/ 273 w 276"/>
                        <a:gd name="T1" fmla="*/ 4 h 4"/>
                        <a:gd name="T2" fmla="*/ 0 w 276"/>
                        <a:gd name="T3" fmla="*/ 4 h 4"/>
                        <a:gd name="T4" fmla="*/ 3 w 276"/>
                        <a:gd name="T5" fmla="*/ 0 h 4"/>
                        <a:gd name="T6" fmla="*/ 276 w 276"/>
                        <a:gd name="T7" fmla="*/ 0 h 4"/>
                        <a:gd name="T8" fmla="*/ 273 w 276"/>
                        <a:gd name="T9" fmla="*/ 4 h 4"/>
                      </a:gdLst>
                      <a:ahLst/>
                      <a:cxnLst>
                        <a:cxn ang="0">
                          <a:pos x="T0" y="T1"/>
                        </a:cxn>
                        <a:cxn ang="0">
                          <a:pos x="T2" y="T3"/>
                        </a:cxn>
                        <a:cxn ang="0">
                          <a:pos x="T4" y="T5"/>
                        </a:cxn>
                        <a:cxn ang="0">
                          <a:pos x="T6" y="T7"/>
                        </a:cxn>
                        <a:cxn ang="0">
                          <a:pos x="T8" y="T9"/>
                        </a:cxn>
                      </a:cxnLst>
                      <a:rect l="0" t="0" r="r" b="b"/>
                      <a:pathLst>
                        <a:path w="276" h="4">
                          <a:moveTo>
                            <a:pt x="273" y="4"/>
                          </a:moveTo>
                          <a:lnTo>
                            <a:pt x="0" y="4"/>
                          </a:lnTo>
                          <a:lnTo>
                            <a:pt x="3" y="0"/>
                          </a:lnTo>
                          <a:lnTo>
                            <a:pt x="276" y="0"/>
                          </a:lnTo>
                          <a:lnTo>
                            <a:pt x="273" y="4"/>
                          </a:lnTo>
                          <a:close/>
                        </a:path>
                      </a:pathLst>
                    </a:custGeom>
                    <a:solidFill>
                      <a:srgbClr val="CCCC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19" name="Freeform 1011"/>
                    <p:cNvSpPr>
                      <a:spLocks noChangeAspect="1"/>
                    </p:cNvSpPr>
                    <p:nvPr/>
                  </p:nvSpPr>
                  <p:spPr bwMode="auto">
                    <a:xfrm>
                      <a:off x="2816" y="1905"/>
                      <a:ext cx="275" cy="3"/>
                    </a:xfrm>
                    <a:custGeom>
                      <a:avLst/>
                      <a:gdLst>
                        <a:gd name="T0" fmla="*/ 272 w 275"/>
                        <a:gd name="T1" fmla="*/ 3 h 3"/>
                        <a:gd name="T2" fmla="*/ 0 w 275"/>
                        <a:gd name="T3" fmla="*/ 3 h 3"/>
                        <a:gd name="T4" fmla="*/ 3 w 275"/>
                        <a:gd name="T5" fmla="*/ 0 h 3"/>
                        <a:gd name="T6" fmla="*/ 275 w 275"/>
                        <a:gd name="T7" fmla="*/ 0 h 3"/>
                        <a:gd name="T8" fmla="*/ 272 w 275"/>
                        <a:gd name="T9" fmla="*/ 3 h 3"/>
                      </a:gdLst>
                      <a:ahLst/>
                      <a:cxnLst>
                        <a:cxn ang="0">
                          <a:pos x="T0" y="T1"/>
                        </a:cxn>
                        <a:cxn ang="0">
                          <a:pos x="T2" y="T3"/>
                        </a:cxn>
                        <a:cxn ang="0">
                          <a:pos x="T4" y="T5"/>
                        </a:cxn>
                        <a:cxn ang="0">
                          <a:pos x="T6" y="T7"/>
                        </a:cxn>
                        <a:cxn ang="0">
                          <a:pos x="T8" y="T9"/>
                        </a:cxn>
                      </a:cxnLst>
                      <a:rect l="0" t="0" r="r" b="b"/>
                      <a:pathLst>
                        <a:path w="275" h="3">
                          <a:moveTo>
                            <a:pt x="272" y="3"/>
                          </a:moveTo>
                          <a:lnTo>
                            <a:pt x="0" y="3"/>
                          </a:lnTo>
                          <a:lnTo>
                            <a:pt x="3" y="0"/>
                          </a:lnTo>
                          <a:lnTo>
                            <a:pt x="275" y="0"/>
                          </a:lnTo>
                          <a:lnTo>
                            <a:pt x="272" y="3"/>
                          </a:lnTo>
                          <a:close/>
                        </a:path>
                      </a:pathLst>
                    </a:custGeom>
                    <a:solidFill>
                      <a:srgbClr val="CBCB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20" name="Freeform 1012"/>
                    <p:cNvSpPr>
                      <a:spLocks noChangeAspect="1"/>
                    </p:cNvSpPr>
                    <p:nvPr/>
                  </p:nvSpPr>
                  <p:spPr bwMode="auto">
                    <a:xfrm>
                      <a:off x="2817" y="1904"/>
                      <a:ext cx="274" cy="3"/>
                    </a:xfrm>
                    <a:custGeom>
                      <a:avLst/>
                      <a:gdLst>
                        <a:gd name="T0" fmla="*/ 273 w 274"/>
                        <a:gd name="T1" fmla="*/ 3 h 3"/>
                        <a:gd name="T2" fmla="*/ 0 w 274"/>
                        <a:gd name="T3" fmla="*/ 3 h 3"/>
                        <a:gd name="T4" fmla="*/ 3 w 274"/>
                        <a:gd name="T5" fmla="*/ 0 h 3"/>
                        <a:gd name="T6" fmla="*/ 274 w 274"/>
                        <a:gd name="T7" fmla="*/ 0 h 3"/>
                        <a:gd name="T8" fmla="*/ 273 w 274"/>
                        <a:gd name="T9" fmla="*/ 3 h 3"/>
                      </a:gdLst>
                      <a:ahLst/>
                      <a:cxnLst>
                        <a:cxn ang="0">
                          <a:pos x="T0" y="T1"/>
                        </a:cxn>
                        <a:cxn ang="0">
                          <a:pos x="T2" y="T3"/>
                        </a:cxn>
                        <a:cxn ang="0">
                          <a:pos x="T4" y="T5"/>
                        </a:cxn>
                        <a:cxn ang="0">
                          <a:pos x="T6" y="T7"/>
                        </a:cxn>
                        <a:cxn ang="0">
                          <a:pos x="T8" y="T9"/>
                        </a:cxn>
                      </a:cxnLst>
                      <a:rect l="0" t="0" r="r" b="b"/>
                      <a:pathLst>
                        <a:path w="274" h="3">
                          <a:moveTo>
                            <a:pt x="273" y="3"/>
                          </a:moveTo>
                          <a:lnTo>
                            <a:pt x="0" y="3"/>
                          </a:lnTo>
                          <a:lnTo>
                            <a:pt x="3" y="0"/>
                          </a:lnTo>
                          <a:lnTo>
                            <a:pt x="274" y="0"/>
                          </a:lnTo>
                          <a:lnTo>
                            <a:pt x="273" y="3"/>
                          </a:lnTo>
                          <a:close/>
                        </a:path>
                      </a:pathLst>
                    </a:custGeom>
                    <a:solidFill>
                      <a:srgbClr val="CB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21" name="Freeform 1013"/>
                    <p:cNvSpPr>
                      <a:spLocks noChangeAspect="1"/>
                    </p:cNvSpPr>
                    <p:nvPr/>
                  </p:nvSpPr>
                  <p:spPr bwMode="auto">
                    <a:xfrm>
                      <a:off x="2819" y="1903"/>
                      <a:ext cx="274" cy="2"/>
                    </a:xfrm>
                    <a:custGeom>
                      <a:avLst/>
                      <a:gdLst>
                        <a:gd name="T0" fmla="*/ 272 w 274"/>
                        <a:gd name="T1" fmla="*/ 2 h 2"/>
                        <a:gd name="T2" fmla="*/ 0 w 274"/>
                        <a:gd name="T3" fmla="*/ 2 h 2"/>
                        <a:gd name="T4" fmla="*/ 3 w 274"/>
                        <a:gd name="T5" fmla="*/ 0 h 2"/>
                        <a:gd name="T6" fmla="*/ 274 w 274"/>
                        <a:gd name="T7" fmla="*/ 0 h 2"/>
                        <a:gd name="T8" fmla="*/ 272 w 274"/>
                        <a:gd name="T9" fmla="*/ 2 h 2"/>
                      </a:gdLst>
                      <a:ahLst/>
                      <a:cxnLst>
                        <a:cxn ang="0">
                          <a:pos x="T0" y="T1"/>
                        </a:cxn>
                        <a:cxn ang="0">
                          <a:pos x="T2" y="T3"/>
                        </a:cxn>
                        <a:cxn ang="0">
                          <a:pos x="T4" y="T5"/>
                        </a:cxn>
                        <a:cxn ang="0">
                          <a:pos x="T6" y="T7"/>
                        </a:cxn>
                        <a:cxn ang="0">
                          <a:pos x="T8" y="T9"/>
                        </a:cxn>
                      </a:cxnLst>
                      <a:rect l="0" t="0" r="r" b="b"/>
                      <a:pathLst>
                        <a:path w="274" h="2">
                          <a:moveTo>
                            <a:pt x="272" y="2"/>
                          </a:moveTo>
                          <a:lnTo>
                            <a:pt x="0" y="2"/>
                          </a:lnTo>
                          <a:lnTo>
                            <a:pt x="3" y="0"/>
                          </a:lnTo>
                          <a:lnTo>
                            <a:pt x="274" y="0"/>
                          </a:lnTo>
                          <a:lnTo>
                            <a:pt x="272" y="2"/>
                          </a:lnTo>
                          <a:close/>
                        </a:path>
                      </a:pathLst>
                    </a:custGeom>
                    <a:solidFill>
                      <a:srgbClr val="CA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22" name="Freeform 1014"/>
                    <p:cNvSpPr>
                      <a:spLocks noChangeAspect="1"/>
                    </p:cNvSpPr>
                    <p:nvPr/>
                  </p:nvSpPr>
                  <p:spPr bwMode="auto">
                    <a:xfrm>
                      <a:off x="2820" y="1901"/>
                      <a:ext cx="274" cy="3"/>
                    </a:xfrm>
                    <a:custGeom>
                      <a:avLst/>
                      <a:gdLst>
                        <a:gd name="T0" fmla="*/ 271 w 274"/>
                        <a:gd name="T1" fmla="*/ 3 h 3"/>
                        <a:gd name="T2" fmla="*/ 0 w 274"/>
                        <a:gd name="T3" fmla="*/ 3 h 3"/>
                        <a:gd name="T4" fmla="*/ 2 w 274"/>
                        <a:gd name="T5" fmla="*/ 0 h 3"/>
                        <a:gd name="T6" fmla="*/ 274 w 274"/>
                        <a:gd name="T7" fmla="*/ 0 h 3"/>
                        <a:gd name="T8" fmla="*/ 271 w 274"/>
                        <a:gd name="T9" fmla="*/ 3 h 3"/>
                      </a:gdLst>
                      <a:ahLst/>
                      <a:cxnLst>
                        <a:cxn ang="0">
                          <a:pos x="T0" y="T1"/>
                        </a:cxn>
                        <a:cxn ang="0">
                          <a:pos x="T2" y="T3"/>
                        </a:cxn>
                        <a:cxn ang="0">
                          <a:pos x="T4" y="T5"/>
                        </a:cxn>
                        <a:cxn ang="0">
                          <a:pos x="T6" y="T7"/>
                        </a:cxn>
                        <a:cxn ang="0">
                          <a:pos x="T8" y="T9"/>
                        </a:cxn>
                      </a:cxnLst>
                      <a:rect l="0" t="0" r="r" b="b"/>
                      <a:pathLst>
                        <a:path w="274" h="3">
                          <a:moveTo>
                            <a:pt x="271" y="3"/>
                          </a:moveTo>
                          <a:lnTo>
                            <a:pt x="0" y="3"/>
                          </a:lnTo>
                          <a:lnTo>
                            <a:pt x="2" y="0"/>
                          </a:lnTo>
                          <a:lnTo>
                            <a:pt x="274" y="0"/>
                          </a:lnTo>
                          <a:lnTo>
                            <a:pt x="271" y="3"/>
                          </a:lnTo>
                          <a:close/>
                        </a:path>
                      </a:pathLst>
                    </a:custGeom>
                    <a:solidFill>
                      <a:srgbClr val="C9C8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23" name="Freeform 1015"/>
                    <p:cNvSpPr>
                      <a:spLocks noChangeAspect="1"/>
                    </p:cNvSpPr>
                    <p:nvPr/>
                  </p:nvSpPr>
                  <p:spPr bwMode="auto">
                    <a:xfrm>
                      <a:off x="2822" y="1898"/>
                      <a:ext cx="273" cy="5"/>
                    </a:xfrm>
                    <a:custGeom>
                      <a:avLst/>
                      <a:gdLst>
                        <a:gd name="T0" fmla="*/ 271 w 273"/>
                        <a:gd name="T1" fmla="*/ 5 h 5"/>
                        <a:gd name="T2" fmla="*/ 0 w 273"/>
                        <a:gd name="T3" fmla="*/ 5 h 5"/>
                        <a:gd name="T4" fmla="*/ 1 w 273"/>
                        <a:gd name="T5" fmla="*/ 0 h 5"/>
                        <a:gd name="T6" fmla="*/ 273 w 273"/>
                        <a:gd name="T7" fmla="*/ 0 h 5"/>
                        <a:gd name="T8" fmla="*/ 271 w 273"/>
                        <a:gd name="T9" fmla="*/ 5 h 5"/>
                      </a:gdLst>
                      <a:ahLst/>
                      <a:cxnLst>
                        <a:cxn ang="0">
                          <a:pos x="T0" y="T1"/>
                        </a:cxn>
                        <a:cxn ang="0">
                          <a:pos x="T2" y="T3"/>
                        </a:cxn>
                        <a:cxn ang="0">
                          <a:pos x="T4" y="T5"/>
                        </a:cxn>
                        <a:cxn ang="0">
                          <a:pos x="T6" y="T7"/>
                        </a:cxn>
                        <a:cxn ang="0">
                          <a:pos x="T8" y="T9"/>
                        </a:cxn>
                      </a:cxnLst>
                      <a:rect l="0" t="0" r="r" b="b"/>
                      <a:pathLst>
                        <a:path w="273" h="5">
                          <a:moveTo>
                            <a:pt x="271" y="5"/>
                          </a:moveTo>
                          <a:lnTo>
                            <a:pt x="0" y="5"/>
                          </a:lnTo>
                          <a:lnTo>
                            <a:pt x="1" y="0"/>
                          </a:lnTo>
                          <a:lnTo>
                            <a:pt x="273" y="0"/>
                          </a:lnTo>
                          <a:lnTo>
                            <a:pt x="271" y="5"/>
                          </a:lnTo>
                          <a:close/>
                        </a:path>
                      </a:pathLst>
                    </a:custGeom>
                    <a:solidFill>
                      <a:srgbClr val="C8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24" name="Freeform 1016"/>
                    <p:cNvSpPr>
                      <a:spLocks noChangeAspect="1"/>
                    </p:cNvSpPr>
                    <p:nvPr/>
                  </p:nvSpPr>
                  <p:spPr bwMode="auto">
                    <a:xfrm>
                      <a:off x="2822" y="1897"/>
                      <a:ext cx="273" cy="4"/>
                    </a:xfrm>
                    <a:custGeom>
                      <a:avLst/>
                      <a:gdLst>
                        <a:gd name="T0" fmla="*/ 272 w 273"/>
                        <a:gd name="T1" fmla="*/ 4 h 4"/>
                        <a:gd name="T2" fmla="*/ 0 w 273"/>
                        <a:gd name="T3" fmla="*/ 4 h 4"/>
                        <a:gd name="T4" fmla="*/ 3 w 273"/>
                        <a:gd name="T5" fmla="*/ 0 h 4"/>
                        <a:gd name="T6" fmla="*/ 273 w 273"/>
                        <a:gd name="T7" fmla="*/ 0 h 4"/>
                        <a:gd name="T8" fmla="*/ 272 w 273"/>
                        <a:gd name="T9" fmla="*/ 4 h 4"/>
                      </a:gdLst>
                      <a:ahLst/>
                      <a:cxnLst>
                        <a:cxn ang="0">
                          <a:pos x="T0" y="T1"/>
                        </a:cxn>
                        <a:cxn ang="0">
                          <a:pos x="T2" y="T3"/>
                        </a:cxn>
                        <a:cxn ang="0">
                          <a:pos x="T4" y="T5"/>
                        </a:cxn>
                        <a:cxn ang="0">
                          <a:pos x="T6" y="T7"/>
                        </a:cxn>
                        <a:cxn ang="0">
                          <a:pos x="T8" y="T9"/>
                        </a:cxn>
                      </a:cxnLst>
                      <a:rect l="0" t="0" r="r" b="b"/>
                      <a:pathLst>
                        <a:path w="273" h="4">
                          <a:moveTo>
                            <a:pt x="272" y="4"/>
                          </a:moveTo>
                          <a:lnTo>
                            <a:pt x="0" y="4"/>
                          </a:lnTo>
                          <a:lnTo>
                            <a:pt x="3" y="0"/>
                          </a:lnTo>
                          <a:lnTo>
                            <a:pt x="273" y="0"/>
                          </a:lnTo>
                          <a:lnTo>
                            <a:pt x="272" y="4"/>
                          </a:lnTo>
                          <a:close/>
                        </a:path>
                      </a:pathLst>
                    </a:custGeom>
                    <a:solidFill>
                      <a:srgbClr val="C8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25" name="Freeform 1017"/>
                    <p:cNvSpPr>
                      <a:spLocks noChangeAspect="1"/>
                    </p:cNvSpPr>
                    <p:nvPr/>
                  </p:nvSpPr>
                  <p:spPr bwMode="auto">
                    <a:xfrm>
                      <a:off x="2823" y="1895"/>
                      <a:ext cx="274" cy="3"/>
                    </a:xfrm>
                    <a:custGeom>
                      <a:avLst/>
                      <a:gdLst>
                        <a:gd name="T0" fmla="*/ 272 w 274"/>
                        <a:gd name="T1" fmla="*/ 3 h 3"/>
                        <a:gd name="T2" fmla="*/ 0 w 274"/>
                        <a:gd name="T3" fmla="*/ 3 h 3"/>
                        <a:gd name="T4" fmla="*/ 3 w 274"/>
                        <a:gd name="T5" fmla="*/ 0 h 3"/>
                        <a:gd name="T6" fmla="*/ 274 w 274"/>
                        <a:gd name="T7" fmla="*/ 0 h 3"/>
                        <a:gd name="T8" fmla="*/ 272 w 274"/>
                        <a:gd name="T9" fmla="*/ 3 h 3"/>
                      </a:gdLst>
                      <a:ahLst/>
                      <a:cxnLst>
                        <a:cxn ang="0">
                          <a:pos x="T0" y="T1"/>
                        </a:cxn>
                        <a:cxn ang="0">
                          <a:pos x="T2" y="T3"/>
                        </a:cxn>
                        <a:cxn ang="0">
                          <a:pos x="T4" y="T5"/>
                        </a:cxn>
                        <a:cxn ang="0">
                          <a:pos x="T6" y="T7"/>
                        </a:cxn>
                        <a:cxn ang="0">
                          <a:pos x="T8" y="T9"/>
                        </a:cxn>
                      </a:cxnLst>
                      <a:rect l="0" t="0" r="r" b="b"/>
                      <a:pathLst>
                        <a:path w="274" h="3">
                          <a:moveTo>
                            <a:pt x="272" y="3"/>
                          </a:moveTo>
                          <a:lnTo>
                            <a:pt x="0" y="3"/>
                          </a:lnTo>
                          <a:lnTo>
                            <a:pt x="3" y="0"/>
                          </a:lnTo>
                          <a:lnTo>
                            <a:pt x="274" y="0"/>
                          </a:lnTo>
                          <a:lnTo>
                            <a:pt x="272" y="3"/>
                          </a:lnTo>
                          <a:close/>
                        </a:path>
                      </a:pathLst>
                    </a:custGeom>
                    <a:solidFill>
                      <a:srgbClr val="C7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26" name="Freeform 1018"/>
                    <p:cNvSpPr>
                      <a:spLocks noChangeAspect="1"/>
                    </p:cNvSpPr>
                    <p:nvPr/>
                  </p:nvSpPr>
                  <p:spPr bwMode="auto">
                    <a:xfrm>
                      <a:off x="2825" y="1894"/>
                      <a:ext cx="273" cy="3"/>
                    </a:xfrm>
                    <a:custGeom>
                      <a:avLst/>
                      <a:gdLst>
                        <a:gd name="T0" fmla="*/ 270 w 273"/>
                        <a:gd name="T1" fmla="*/ 3 h 3"/>
                        <a:gd name="T2" fmla="*/ 0 w 273"/>
                        <a:gd name="T3" fmla="*/ 3 h 3"/>
                        <a:gd name="T4" fmla="*/ 2 w 273"/>
                        <a:gd name="T5" fmla="*/ 0 h 3"/>
                        <a:gd name="T6" fmla="*/ 273 w 273"/>
                        <a:gd name="T7" fmla="*/ 0 h 3"/>
                        <a:gd name="T8" fmla="*/ 270 w 273"/>
                        <a:gd name="T9" fmla="*/ 3 h 3"/>
                      </a:gdLst>
                      <a:ahLst/>
                      <a:cxnLst>
                        <a:cxn ang="0">
                          <a:pos x="T0" y="T1"/>
                        </a:cxn>
                        <a:cxn ang="0">
                          <a:pos x="T2" y="T3"/>
                        </a:cxn>
                        <a:cxn ang="0">
                          <a:pos x="T4" y="T5"/>
                        </a:cxn>
                        <a:cxn ang="0">
                          <a:pos x="T6" y="T7"/>
                        </a:cxn>
                        <a:cxn ang="0">
                          <a:pos x="T8" y="T9"/>
                        </a:cxn>
                      </a:cxnLst>
                      <a:rect l="0" t="0" r="r" b="b"/>
                      <a:pathLst>
                        <a:path w="273" h="3">
                          <a:moveTo>
                            <a:pt x="270" y="3"/>
                          </a:moveTo>
                          <a:lnTo>
                            <a:pt x="0" y="3"/>
                          </a:lnTo>
                          <a:lnTo>
                            <a:pt x="2" y="0"/>
                          </a:lnTo>
                          <a:lnTo>
                            <a:pt x="273" y="0"/>
                          </a:lnTo>
                          <a:lnTo>
                            <a:pt x="270" y="3"/>
                          </a:lnTo>
                          <a:close/>
                        </a:path>
                      </a:pathLst>
                    </a:custGeom>
                    <a:solidFill>
                      <a:srgbClr val="C6C5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27" name="Freeform 1019"/>
                    <p:cNvSpPr>
                      <a:spLocks noChangeAspect="1"/>
                    </p:cNvSpPr>
                    <p:nvPr/>
                  </p:nvSpPr>
                  <p:spPr bwMode="auto">
                    <a:xfrm>
                      <a:off x="2826" y="1893"/>
                      <a:ext cx="274" cy="2"/>
                    </a:xfrm>
                    <a:custGeom>
                      <a:avLst/>
                      <a:gdLst>
                        <a:gd name="T0" fmla="*/ 271 w 274"/>
                        <a:gd name="T1" fmla="*/ 2 h 2"/>
                        <a:gd name="T2" fmla="*/ 0 w 274"/>
                        <a:gd name="T3" fmla="*/ 2 h 2"/>
                        <a:gd name="T4" fmla="*/ 3 w 274"/>
                        <a:gd name="T5" fmla="*/ 0 h 2"/>
                        <a:gd name="T6" fmla="*/ 274 w 274"/>
                        <a:gd name="T7" fmla="*/ 0 h 2"/>
                        <a:gd name="T8" fmla="*/ 271 w 274"/>
                        <a:gd name="T9" fmla="*/ 2 h 2"/>
                      </a:gdLst>
                      <a:ahLst/>
                      <a:cxnLst>
                        <a:cxn ang="0">
                          <a:pos x="T0" y="T1"/>
                        </a:cxn>
                        <a:cxn ang="0">
                          <a:pos x="T2" y="T3"/>
                        </a:cxn>
                        <a:cxn ang="0">
                          <a:pos x="T4" y="T5"/>
                        </a:cxn>
                        <a:cxn ang="0">
                          <a:pos x="T6" y="T7"/>
                        </a:cxn>
                        <a:cxn ang="0">
                          <a:pos x="T8" y="T9"/>
                        </a:cxn>
                      </a:cxnLst>
                      <a:rect l="0" t="0" r="r" b="b"/>
                      <a:pathLst>
                        <a:path w="274" h="2">
                          <a:moveTo>
                            <a:pt x="271" y="2"/>
                          </a:moveTo>
                          <a:lnTo>
                            <a:pt x="0" y="2"/>
                          </a:lnTo>
                          <a:lnTo>
                            <a:pt x="3" y="0"/>
                          </a:lnTo>
                          <a:lnTo>
                            <a:pt x="274" y="0"/>
                          </a:lnTo>
                          <a:lnTo>
                            <a:pt x="271" y="2"/>
                          </a:lnTo>
                          <a:close/>
                        </a:path>
                      </a:pathLst>
                    </a:custGeom>
                    <a:solidFill>
                      <a:srgbClr val="C5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28" name="Freeform 1020"/>
                    <p:cNvSpPr>
                      <a:spLocks noChangeAspect="1"/>
                    </p:cNvSpPr>
                    <p:nvPr/>
                  </p:nvSpPr>
                  <p:spPr bwMode="auto">
                    <a:xfrm>
                      <a:off x="2827" y="1891"/>
                      <a:ext cx="273" cy="3"/>
                    </a:xfrm>
                    <a:custGeom>
                      <a:avLst/>
                      <a:gdLst>
                        <a:gd name="T0" fmla="*/ 271 w 273"/>
                        <a:gd name="T1" fmla="*/ 3 h 3"/>
                        <a:gd name="T2" fmla="*/ 0 w 273"/>
                        <a:gd name="T3" fmla="*/ 3 h 3"/>
                        <a:gd name="T4" fmla="*/ 3 w 273"/>
                        <a:gd name="T5" fmla="*/ 0 h 3"/>
                        <a:gd name="T6" fmla="*/ 273 w 273"/>
                        <a:gd name="T7" fmla="*/ 0 h 3"/>
                        <a:gd name="T8" fmla="*/ 271 w 273"/>
                        <a:gd name="T9" fmla="*/ 3 h 3"/>
                      </a:gdLst>
                      <a:ahLst/>
                      <a:cxnLst>
                        <a:cxn ang="0">
                          <a:pos x="T0" y="T1"/>
                        </a:cxn>
                        <a:cxn ang="0">
                          <a:pos x="T2" y="T3"/>
                        </a:cxn>
                        <a:cxn ang="0">
                          <a:pos x="T4" y="T5"/>
                        </a:cxn>
                        <a:cxn ang="0">
                          <a:pos x="T6" y="T7"/>
                        </a:cxn>
                        <a:cxn ang="0">
                          <a:pos x="T8" y="T9"/>
                        </a:cxn>
                      </a:cxnLst>
                      <a:rect l="0" t="0" r="r" b="b"/>
                      <a:pathLst>
                        <a:path w="273" h="3">
                          <a:moveTo>
                            <a:pt x="271" y="3"/>
                          </a:moveTo>
                          <a:lnTo>
                            <a:pt x="0" y="3"/>
                          </a:lnTo>
                          <a:lnTo>
                            <a:pt x="3" y="0"/>
                          </a:lnTo>
                          <a:lnTo>
                            <a:pt x="273" y="0"/>
                          </a:lnTo>
                          <a:lnTo>
                            <a:pt x="271" y="3"/>
                          </a:lnTo>
                          <a:close/>
                        </a:path>
                      </a:pathLst>
                    </a:custGeom>
                    <a:solidFill>
                      <a:srgbClr val="C4C4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29" name="Freeform 1021"/>
                    <p:cNvSpPr>
                      <a:spLocks noChangeAspect="1"/>
                    </p:cNvSpPr>
                    <p:nvPr/>
                  </p:nvSpPr>
                  <p:spPr bwMode="auto">
                    <a:xfrm>
                      <a:off x="2829" y="1890"/>
                      <a:ext cx="272" cy="3"/>
                    </a:xfrm>
                    <a:custGeom>
                      <a:avLst/>
                      <a:gdLst>
                        <a:gd name="T0" fmla="*/ 271 w 272"/>
                        <a:gd name="T1" fmla="*/ 3 h 3"/>
                        <a:gd name="T2" fmla="*/ 0 w 272"/>
                        <a:gd name="T3" fmla="*/ 3 h 3"/>
                        <a:gd name="T4" fmla="*/ 3 w 272"/>
                        <a:gd name="T5" fmla="*/ 0 h 3"/>
                        <a:gd name="T6" fmla="*/ 272 w 272"/>
                        <a:gd name="T7" fmla="*/ 0 h 3"/>
                        <a:gd name="T8" fmla="*/ 271 w 272"/>
                        <a:gd name="T9" fmla="*/ 3 h 3"/>
                      </a:gdLst>
                      <a:ahLst/>
                      <a:cxnLst>
                        <a:cxn ang="0">
                          <a:pos x="T0" y="T1"/>
                        </a:cxn>
                        <a:cxn ang="0">
                          <a:pos x="T2" y="T3"/>
                        </a:cxn>
                        <a:cxn ang="0">
                          <a:pos x="T4" y="T5"/>
                        </a:cxn>
                        <a:cxn ang="0">
                          <a:pos x="T6" y="T7"/>
                        </a:cxn>
                        <a:cxn ang="0">
                          <a:pos x="T8" y="T9"/>
                        </a:cxn>
                      </a:cxnLst>
                      <a:rect l="0" t="0" r="r" b="b"/>
                      <a:pathLst>
                        <a:path w="272" h="3">
                          <a:moveTo>
                            <a:pt x="271" y="3"/>
                          </a:moveTo>
                          <a:lnTo>
                            <a:pt x="0" y="3"/>
                          </a:lnTo>
                          <a:lnTo>
                            <a:pt x="3" y="0"/>
                          </a:lnTo>
                          <a:lnTo>
                            <a:pt x="272" y="0"/>
                          </a:lnTo>
                          <a:lnTo>
                            <a:pt x="271" y="3"/>
                          </a:lnTo>
                          <a:close/>
                        </a:path>
                      </a:pathLst>
                    </a:custGeom>
                    <a:solidFill>
                      <a:srgbClr val="C3C3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30" name="Freeform 1022"/>
                    <p:cNvSpPr>
                      <a:spLocks noChangeAspect="1"/>
                    </p:cNvSpPr>
                    <p:nvPr/>
                  </p:nvSpPr>
                  <p:spPr bwMode="auto">
                    <a:xfrm>
                      <a:off x="2830" y="1887"/>
                      <a:ext cx="273" cy="4"/>
                    </a:xfrm>
                    <a:custGeom>
                      <a:avLst/>
                      <a:gdLst>
                        <a:gd name="T0" fmla="*/ 270 w 273"/>
                        <a:gd name="T1" fmla="*/ 4 h 4"/>
                        <a:gd name="T2" fmla="*/ 0 w 273"/>
                        <a:gd name="T3" fmla="*/ 4 h 4"/>
                        <a:gd name="T4" fmla="*/ 3 w 273"/>
                        <a:gd name="T5" fmla="*/ 0 h 4"/>
                        <a:gd name="T6" fmla="*/ 273 w 273"/>
                        <a:gd name="T7" fmla="*/ 0 h 4"/>
                        <a:gd name="T8" fmla="*/ 270 w 273"/>
                        <a:gd name="T9" fmla="*/ 4 h 4"/>
                      </a:gdLst>
                      <a:ahLst/>
                      <a:cxnLst>
                        <a:cxn ang="0">
                          <a:pos x="T0" y="T1"/>
                        </a:cxn>
                        <a:cxn ang="0">
                          <a:pos x="T2" y="T3"/>
                        </a:cxn>
                        <a:cxn ang="0">
                          <a:pos x="T4" y="T5"/>
                        </a:cxn>
                        <a:cxn ang="0">
                          <a:pos x="T6" y="T7"/>
                        </a:cxn>
                        <a:cxn ang="0">
                          <a:pos x="T8" y="T9"/>
                        </a:cxn>
                      </a:cxnLst>
                      <a:rect l="0" t="0" r="r" b="b"/>
                      <a:pathLst>
                        <a:path w="273" h="4">
                          <a:moveTo>
                            <a:pt x="270" y="4"/>
                          </a:moveTo>
                          <a:lnTo>
                            <a:pt x="0" y="4"/>
                          </a:lnTo>
                          <a:lnTo>
                            <a:pt x="3" y="0"/>
                          </a:lnTo>
                          <a:lnTo>
                            <a:pt x="273" y="0"/>
                          </a:lnTo>
                          <a:lnTo>
                            <a:pt x="270" y="4"/>
                          </a:lnTo>
                          <a:close/>
                        </a:path>
                      </a:pathLst>
                    </a:custGeom>
                    <a:solidFill>
                      <a:srgbClr val="C2C2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31" name="Freeform 1023"/>
                    <p:cNvSpPr>
                      <a:spLocks noChangeAspect="1"/>
                    </p:cNvSpPr>
                    <p:nvPr/>
                  </p:nvSpPr>
                  <p:spPr bwMode="auto">
                    <a:xfrm>
                      <a:off x="2832" y="1885"/>
                      <a:ext cx="272" cy="5"/>
                    </a:xfrm>
                    <a:custGeom>
                      <a:avLst/>
                      <a:gdLst>
                        <a:gd name="T0" fmla="*/ 269 w 272"/>
                        <a:gd name="T1" fmla="*/ 5 h 5"/>
                        <a:gd name="T2" fmla="*/ 0 w 272"/>
                        <a:gd name="T3" fmla="*/ 5 h 5"/>
                        <a:gd name="T4" fmla="*/ 3 w 272"/>
                        <a:gd name="T5" fmla="*/ 0 h 5"/>
                        <a:gd name="T6" fmla="*/ 272 w 272"/>
                        <a:gd name="T7" fmla="*/ 0 h 5"/>
                        <a:gd name="T8" fmla="*/ 269 w 272"/>
                        <a:gd name="T9" fmla="*/ 5 h 5"/>
                      </a:gdLst>
                      <a:ahLst/>
                      <a:cxnLst>
                        <a:cxn ang="0">
                          <a:pos x="T0" y="T1"/>
                        </a:cxn>
                        <a:cxn ang="0">
                          <a:pos x="T2" y="T3"/>
                        </a:cxn>
                        <a:cxn ang="0">
                          <a:pos x="T4" y="T5"/>
                        </a:cxn>
                        <a:cxn ang="0">
                          <a:pos x="T6" y="T7"/>
                        </a:cxn>
                        <a:cxn ang="0">
                          <a:pos x="T8" y="T9"/>
                        </a:cxn>
                      </a:cxnLst>
                      <a:rect l="0" t="0" r="r" b="b"/>
                      <a:pathLst>
                        <a:path w="272" h="5">
                          <a:moveTo>
                            <a:pt x="269" y="5"/>
                          </a:moveTo>
                          <a:lnTo>
                            <a:pt x="0" y="5"/>
                          </a:lnTo>
                          <a:lnTo>
                            <a:pt x="3" y="0"/>
                          </a:lnTo>
                          <a:lnTo>
                            <a:pt x="272" y="0"/>
                          </a:lnTo>
                          <a:lnTo>
                            <a:pt x="269" y="5"/>
                          </a:lnTo>
                          <a:close/>
                        </a:path>
                      </a:pathLst>
                    </a:custGeom>
                    <a:solidFill>
                      <a:srgbClr val="C1C1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32" name="Freeform 0"/>
                    <p:cNvSpPr>
                      <a:spLocks noChangeAspect="1"/>
                    </p:cNvSpPr>
                    <p:nvPr/>
                  </p:nvSpPr>
                  <p:spPr bwMode="auto">
                    <a:xfrm>
                      <a:off x="2833" y="1884"/>
                      <a:ext cx="271" cy="3"/>
                    </a:xfrm>
                    <a:custGeom>
                      <a:avLst/>
                      <a:gdLst>
                        <a:gd name="T0" fmla="*/ 270 w 271"/>
                        <a:gd name="T1" fmla="*/ 3 h 3"/>
                        <a:gd name="T2" fmla="*/ 0 w 271"/>
                        <a:gd name="T3" fmla="*/ 3 h 3"/>
                        <a:gd name="T4" fmla="*/ 3 w 271"/>
                        <a:gd name="T5" fmla="*/ 0 h 3"/>
                        <a:gd name="T6" fmla="*/ 271 w 271"/>
                        <a:gd name="T7" fmla="*/ 0 h 3"/>
                        <a:gd name="T8" fmla="*/ 270 w 271"/>
                        <a:gd name="T9" fmla="*/ 3 h 3"/>
                      </a:gdLst>
                      <a:ahLst/>
                      <a:cxnLst>
                        <a:cxn ang="0">
                          <a:pos x="T0" y="T1"/>
                        </a:cxn>
                        <a:cxn ang="0">
                          <a:pos x="T2" y="T3"/>
                        </a:cxn>
                        <a:cxn ang="0">
                          <a:pos x="T4" y="T5"/>
                        </a:cxn>
                        <a:cxn ang="0">
                          <a:pos x="T6" y="T7"/>
                        </a:cxn>
                        <a:cxn ang="0">
                          <a:pos x="T8" y="T9"/>
                        </a:cxn>
                      </a:cxnLst>
                      <a:rect l="0" t="0" r="r" b="b"/>
                      <a:pathLst>
                        <a:path w="271" h="3">
                          <a:moveTo>
                            <a:pt x="270" y="3"/>
                          </a:moveTo>
                          <a:lnTo>
                            <a:pt x="0" y="3"/>
                          </a:lnTo>
                          <a:lnTo>
                            <a:pt x="3" y="0"/>
                          </a:lnTo>
                          <a:lnTo>
                            <a:pt x="271" y="0"/>
                          </a:lnTo>
                          <a:lnTo>
                            <a:pt x="270" y="3"/>
                          </a:lnTo>
                          <a:close/>
                        </a:path>
                      </a:pathLst>
                    </a:custGeom>
                    <a:solidFill>
                      <a:srgbClr val="C1C1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33" name="Freeform 1"/>
                    <p:cNvSpPr>
                      <a:spLocks noChangeAspect="1"/>
                    </p:cNvSpPr>
                    <p:nvPr/>
                  </p:nvSpPr>
                  <p:spPr bwMode="auto">
                    <a:xfrm>
                      <a:off x="2835" y="1882"/>
                      <a:ext cx="271" cy="3"/>
                    </a:xfrm>
                    <a:custGeom>
                      <a:avLst/>
                      <a:gdLst>
                        <a:gd name="T0" fmla="*/ 269 w 271"/>
                        <a:gd name="T1" fmla="*/ 3 h 3"/>
                        <a:gd name="T2" fmla="*/ 0 w 271"/>
                        <a:gd name="T3" fmla="*/ 3 h 3"/>
                        <a:gd name="T4" fmla="*/ 1 w 271"/>
                        <a:gd name="T5" fmla="*/ 0 h 3"/>
                        <a:gd name="T6" fmla="*/ 271 w 271"/>
                        <a:gd name="T7" fmla="*/ 0 h 3"/>
                        <a:gd name="T8" fmla="*/ 269 w 271"/>
                        <a:gd name="T9" fmla="*/ 3 h 3"/>
                      </a:gdLst>
                      <a:ahLst/>
                      <a:cxnLst>
                        <a:cxn ang="0">
                          <a:pos x="T0" y="T1"/>
                        </a:cxn>
                        <a:cxn ang="0">
                          <a:pos x="T2" y="T3"/>
                        </a:cxn>
                        <a:cxn ang="0">
                          <a:pos x="T4" y="T5"/>
                        </a:cxn>
                        <a:cxn ang="0">
                          <a:pos x="T6" y="T7"/>
                        </a:cxn>
                        <a:cxn ang="0">
                          <a:pos x="T8" y="T9"/>
                        </a:cxn>
                      </a:cxnLst>
                      <a:rect l="0" t="0" r="r" b="b"/>
                      <a:pathLst>
                        <a:path w="271" h="3">
                          <a:moveTo>
                            <a:pt x="269" y="3"/>
                          </a:moveTo>
                          <a:lnTo>
                            <a:pt x="0" y="3"/>
                          </a:lnTo>
                          <a:lnTo>
                            <a:pt x="1" y="0"/>
                          </a:lnTo>
                          <a:lnTo>
                            <a:pt x="271" y="0"/>
                          </a:lnTo>
                          <a:lnTo>
                            <a:pt x="269" y="3"/>
                          </a:lnTo>
                          <a:close/>
                        </a:path>
                      </a:pathLst>
                    </a:custGeom>
                    <a:solidFill>
                      <a:srgbClr val="C0C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34" name="Freeform 2"/>
                    <p:cNvSpPr>
                      <a:spLocks noChangeAspect="1"/>
                    </p:cNvSpPr>
                    <p:nvPr/>
                  </p:nvSpPr>
                  <p:spPr bwMode="auto">
                    <a:xfrm>
                      <a:off x="2836" y="1881"/>
                      <a:ext cx="271" cy="3"/>
                    </a:xfrm>
                    <a:custGeom>
                      <a:avLst/>
                      <a:gdLst>
                        <a:gd name="T0" fmla="*/ 268 w 271"/>
                        <a:gd name="T1" fmla="*/ 3 h 3"/>
                        <a:gd name="T2" fmla="*/ 0 w 271"/>
                        <a:gd name="T3" fmla="*/ 3 h 3"/>
                        <a:gd name="T4" fmla="*/ 2 w 271"/>
                        <a:gd name="T5" fmla="*/ 0 h 3"/>
                        <a:gd name="T6" fmla="*/ 271 w 271"/>
                        <a:gd name="T7" fmla="*/ 0 h 3"/>
                        <a:gd name="T8" fmla="*/ 268 w 271"/>
                        <a:gd name="T9" fmla="*/ 3 h 3"/>
                      </a:gdLst>
                      <a:ahLst/>
                      <a:cxnLst>
                        <a:cxn ang="0">
                          <a:pos x="T0" y="T1"/>
                        </a:cxn>
                        <a:cxn ang="0">
                          <a:pos x="T2" y="T3"/>
                        </a:cxn>
                        <a:cxn ang="0">
                          <a:pos x="T4" y="T5"/>
                        </a:cxn>
                        <a:cxn ang="0">
                          <a:pos x="T6" y="T7"/>
                        </a:cxn>
                        <a:cxn ang="0">
                          <a:pos x="T8" y="T9"/>
                        </a:cxn>
                      </a:cxnLst>
                      <a:rect l="0" t="0" r="r" b="b"/>
                      <a:pathLst>
                        <a:path w="271" h="3">
                          <a:moveTo>
                            <a:pt x="268" y="3"/>
                          </a:moveTo>
                          <a:lnTo>
                            <a:pt x="0" y="3"/>
                          </a:lnTo>
                          <a:lnTo>
                            <a:pt x="2" y="0"/>
                          </a:lnTo>
                          <a:lnTo>
                            <a:pt x="271" y="0"/>
                          </a:lnTo>
                          <a:lnTo>
                            <a:pt x="268" y="3"/>
                          </a:lnTo>
                          <a:close/>
                        </a:path>
                      </a:pathLst>
                    </a:custGeom>
                    <a:solidFill>
                      <a:srgbClr val="BFBF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35" name="Freeform 3"/>
                    <p:cNvSpPr>
                      <a:spLocks noChangeAspect="1"/>
                    </p:cNvSpPr>
                    <p:nvPr/>
                  </p:nvSpPr>
                  <p:spPr bwMode="auto">
                    <a:xfrm>
                      <a:off x="2836" y="1880"/>
                      <a:ext cx="272" cy="2"/>
                    </a:xfrm>
                    <a:custGeom>
                      <a:avLst/>
                      <a:gdLst>
                        <a:gd name="T0" fmla="*/ 270 w 272"/>
                        <a:gd name="T1" fmla="*/ 2 h 2"/>
                        <a:gd name="T2" fmla="*/ 0 w 272"/>
                        <a:gd name="T3" fmla="*/ 2 h 2"/>
                        <a:gd name="T4" fmla="*/ 3 w 272"/>
                        <a:gd name="T5" fmla="*/ 0 h 2"/>
                        <a:gd name="T6" fmla="*/ 272 w 272"/>
                        <a:gd name="T7" fmla="*/ 0 h 2"/>
                        <a:gd name="T8" fmla="*/ 270 w 272"/>
                        <a:gd name="T9" fmla="*/ 2 h 2"/>
                      </a:gdLst>
                      <a:ahLst/>
                      <a:cxnLst>
                        <a:cxn ang="0">
                          <a:pos x="T0" y="T1"/>
                        </a:cxn>
                        <a:cxn ang="0">
                          <a:pos x="T2" y="T3"/>
                        </a:cxn>
                        <a:cxn ang="0">
                          <a:pos x="T4" y="T5"/>
                        </a:cxn>
                        <a:cxn ang="0">
                          <a:pos x="T6" y="T7"/>
                        </a:cxn>
                        <a:cxn ang="0">
                          <a:pos x="T8" y="T9"/>
                        </a:cxn>
                      </a:cxnLst>
                      <a:rect l="0" t="0" r="r" b="b"/>
                      <a:pathLst>
                        <a:path w="272" h="2">
                          <a:moveTo>
                            <a:pt x="270" y="2"/>
                          </a:moveTo>
                          <a:lnTo>
                            <a:pt x="0" y="2"/>
                          </a:lnTo>
                          <a:lnTo>
                            <a:pt x="3" y="0"/>
                          </a:lnTo>
                          <a:lnTo>
                            <a:pt x="272" y="0"/>
                          </a:lnTo>
                          <a:lnTo>
                            <a:pt x="270" y="2"/>
                          </a:lnTo>
                          <a:close/>
                        </a:path>
                      </a:pathLst>
                    </a:custGeom>
                    <a:solidFill>
                      <a:srgbClr val="BEBE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36" name="Freeform 4"/>
                    <p:cNvSpPr>
                      <a:spLocks noChangeAspect="1"/>
                    </p:cNvSpPr>
                    <p:nvPr/>
                  </p:nvSpPr>
                  <p:spPr bwMode="auto">
                    <a:xfrm>
                      <a:off x="2838" y="1877"/>
                      <a:ext cx="270" cy="4"/>
                    </a:xfrm>
                    <a:custGeom>
                      <a:avLst/>
                      <a:gdLst>
                        <a:gd name="T0" fmla="*/ 269 w 270"/>
                        <a:gd name="T1" fmla="*/ 4 h 4"/>
                        <a:gd name="T2" fmla="*/ 0 w 270"/>
                        <a:gd name="T3" fmla="*/ 4 h 4"/>
                        <a:gd name="T4" fmla="*/ 2 w 270"/>
                        <a:gd name="T5" fmla="*/ 0 h 4"/>
                        <a:gd name="T6" fmla="*/ 270 w 270"/>
                        <a:gd name="T7" fmla="*/ 0 h 4"/>
                        <a:gd name="T8" fmla="*/ 269 w 270"/>
                        <a:gd name="T9" fmla="*/ 4 h 4"/>
                      </a:gdLst>
                      <a:ahLst/>
                      <a:cxnLst>
                        <a:cxn ang="0">
                          <a:pos x="T0" y="T1"/>
                        </a:cxn>
                        <a:cxn ang="0">
                          <a:pos x="T2" y="T3"/>
                        </a:cxn>
                        <a:cxn ang="0">
                          <a:pos x="T4" y="T5"/>
                        </a:cxn>
                        <a:cxn ang="0">
                          <a:pos x="T6" y="T7"/>
                        </a:cxn>
                        <a:cxn ang="0">
                          <a:pos x="T8" y="T9"/>
                        </a:cxn>
                      </a:cxnLst>
                      <a:rect l="0" t="0" r="r" b="b"/>
                      <a:pathLst>
                        <a:path w="270" h="4">
                          <a:moveTo>
                            <a:pt x="269" y="4"/>
                          </a:moveTo>
                          <a:lnTo>
                            <a:pt x="0" y="4"/>
                          </a:lnTo>
                          <a:lnTo>
                            <a:pt x="2" y="0"/>
                          </a:lnTo>
                          <a:lnTo>
                            <a:pt x="270" y="0"/>
                          </a:lnTo>
                          <a:lnTo>
                            <a:pt x="269" y="4"/>
                          </a:lnTo>
                          <a:close/>
                        </a:path>
                      </a:pathLst>
                    </a:custGeom>
                    <a:solidFill>
                      <a:srgbClr val="BDB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37" name="Freeform 5"/>
                    <p:cNvSpPr>
                      <a:spLocks noChangeAspect="1"/>
                    </p:cNvSpPr>
                    <p:nvPr/>
                  </p:nvSpPr>
                  <p:spPr bwMode="auto">
                    <a:xfrm>
                      <a:off x="2839" y="1875"/>
                      <a:ext cx="271" cy="5"/>
                    </a:xfrm>
                    <a:custGeom>
                      <a:avLst/>
                      <a:gdLst>
                        <a:gd name="T0" fmla="*/ 269 w 271"/>
                        <a:gd name="T1" fmla="*/ 5 h 5"/>
                        <a:gd name="T2" fmla="*/ 0 w 271"/>
                        <a:gd name="T3" fmla="*/ 5 h 5"/>
                        <a:gd name="T4" fmla="*/ 3 w 271"/>
                        <a:gd name="T5" fmla="*/ 0 h 5"/>
                        <a:gd name="T6" fmla="*/ 271 w 271"/>
                        <a:gd name="T7" fmla="*/ 0 h 5"/>
                        <a:gd name="T8" fmla="*/ 269 w 271"/>
                        <a:gd name="T9" fmla="*/ 5 h 5"/>
                      </a:gdLst>
                      <a:ahLst/>
                      <a:cxnLst>
                        <a:cxn ang="0">
                          <a:pos x="T0" y="T1"/>
                        </a:cxn>
                        <a:cxn ang="0">
                          <a:pos x="T2" y="T3"/>
                        </a:cxn>
                        <a:cxn ang="0">
                          <a:pos x="T4" y="T5"/>
                        </a:cxn>
                        <a:cxn ang="0">
                          <a:pos x="T6" y="T7"/>
                        </a:cxn>
                        <a:cxn ang="0">
                          <a:pos x="T8" y="T9"/>
                        </a:cxn>
                      </a:cxnLst>
                      <a:rect l="0" t="0" r="r" b="b"/>
                      <a:pathLst>
                        <a:path w="271" h="5">
                          <a:moveTo>
                            <a:pt x="269" y="5"/>
                          </a:moveTo>
                          <a:lnTo>
                            <a:pt x="0" y="5"/>
                          </a:lnTo>
                          <a:lnTo>
                            <a:pt x="3" y="0"/>
                          </a:lnTo>
                          <a:lnTo>
                            <a:pt x="271" y="0"/>
                          </a:lnTo>
                          <a:lnTo>
                            <a:pt x="269" y="5"/>
                          </a:lnTo>
                          <a:close/>
                        </a:path>
                      </a:pathLst>
                    </a:custGeom>
                    <a:solidFill>
                      <a:srgbClr val="BCBC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38" name="Freeform 6"/>
                    <p:cNvSpPr>
                      <a:spLocks noChangeAspect="1"/>
                    </p:cNvSpPr>
                    <p:nvPr/>
                  </p:nvSpPr>
                  <p:spPr bwMode="auto">
                    <a:xfrm>
                      <a:off x="2840" y="1874"/>
                      <a:ext cx="271" cy="3"/>
                    </a:xfrm>
                    <a:custGeom>
                      <a:avLst/>
                      <a:gdLst>
                        <a:gd name="T0" fmla="*/ 268 w 271"/>
                        <a:gd name="T1" fmla="*/ 3 h 3"/>
                        <a:gd name="T2" fmla="*/ 0 w 271"/>
                        <a:gd name="T3" fmla="*/ 3 h 3"/>
                        <a:gd name="T4" fmla="*/ 3 w 271"/>
                        <a:gd name="T5" fmla="*/ 0 h 3"/>
                        <a:gd name="T6" fmla="*/ 271 w 271"/>
                        <a:gd name="T7" fmla="*/ 0 h 3"/>
                        <a:gd name="T8" fmla="*/ 268 w 271"/>
                        <a:gd name="T9" fmla="*/ 3 h 3"/>
                      </a:gdLst>
                      <a:ahLst/>
                      <a:cxnLst>
                        <a:cxn ang="0">
                          <a:pos x="T0" y="T1"/>
                        </a:cxn>
                        <a:cxn ang="0">
                          <a:pos x="T2" y="T3"/>
                        </a:cxn>
                        <a:cxn ang="0">
                          <a:pos x="T4" y="T5"/>
                        </a:cxn>
                        <a:cxn ang="0">
                          <a:pos x="T6" y="T7"/>
                        </a:cxn>
                        <a:cxn ang="0">
                          <a:pos x="T8" y="T9"/>
                        </a:cxn>
                      </a:cxnLst>
                      <a:rect l="0" t="0" r="r" b="b"/>
                      <a:pathLst>
                        <a:path w="271" h="3">
                          <a:moveTo>
                            <a:pt x="268" y="3"/>
                          </a:moveTo>
                          <a:lnTo>
                            <a:pt x="0" y="3"/>
                          </a:lnTo>
                          <a:lnTo>
                            <a:pt x="3" y="0"/>
                          </a:lnTo>
                          <a:lnTo>
                            <a:pt x="271" y="0"/>
                          </a:lnTo>
                          <a:lnTo>
                            <a:pt x="268" y="3"/>
                          </a:lnTo>
                          <a:close/>
                        </a:path>
                      </a:pathLst>
                    </a:custGeom>
                    <a:solidFill>
                      <a:srgbClr val="BBB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39" name="Freeform 7"/>
                    <p:cNvSpPr>
                      <a:spLocks noChangeAspect="1"/>
                    </p:cNvSpPr>
                    <p:nvPr/>
                  </p:nvSpPr>
                  <p:spPr bwMode="auto">
                    <a:xfrm>
                      <a:off x="2842" y="1872"/>
                      <a:ext cx="271" cy="3"/>
                    </a:xfrm>
                    <a:custGeom>
                      <a:avLst/>
                      <a:gdLst>
                        <a:gd name="T0" fmla="*/ 268 w 271"/>
                        <a:gd name="T1" fmla="*/ 3 h 3"/>
                        <a:gd name="T2" fmla="*/ 0 w 271"/>
                        <a:gd name="T3" fmla="*/ 3 h 3"/>
                        <a:gd name="T4" fmla="*/ 3 w 271"/>
                        <a:gd name="T5" fmla="*/ 0 h 3"/>
                        <a:gd name="T6" fmla="*/ 271 w 271"/>
                        <a:gd name="T7" fmla="*/ 0 h 3"/>
                        <a:gd name="T8" fmla="*/ 268 w 271"/>
                        <a:gd name="T9" fmla="*/ 3 h 3"/>
                      </a:gdLst>
                      <a:ahLst/>
                      <a:cxnLst>
                        <a:cxn ang="0">
                          <a:pos x="T0" y="T1"/>
                        </a:cxn>
                        <a:cxn ang="0">
                          <a:pos x="T2" y="T3"/>
                        </a:cxn>
                        <a:cxn ang="0">
                          <a:pos x="T4" y="T5"/>
                        </a:cxn>
                        <a:cxn ang="0">
                          <a:pos x="T6" y="T7"/>
                        </a:cxn>
                        <a:cxn ang="0">
                          <a:pos x="T8" y="T9"/>
                        </a:cxn>
                      </a:cxnLst>
                      <a:rect l="0" t="0" r="r" b="b"/>
                      <a:pathLst>
                        <a:path w="271" h="3">
                          <a:moveTo>
                            <a:pt x="268" y="3"/>
                          </a:moveTo>
                          <a:lnTo>
                            <a:pt x="0" y="3"/>
                          </a:lnTo>
                          <a:lnTo>
                            <a:pt x="3" y="0"/>
                          </a:lnTo>
                          <a:lnTo>
                            <a:pt x="271" y="0"/>
                          </a:lnTo>
                          <a:lnTo>
                            <a:pt x="268" y="3"/>
                          </a:lnTo>
                          <a:close/>
                        </a:path>
                      </a:pathLst>
                    </a:custGeom>
                    <a:solidFill>
                      <a:srgbClr val="BBB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40" name="Freeform 8"/>
                    <p:cNvSpPr>
                      <a:spLocks noChangeAspect="1"/>
                    </p:cNvSpPr>
                    <p:nvPr/>
                  </p:nvSpPr>
                  <p:spPr bwMode="auto">
                    <a:xfrm>
                      <a:off x="2843" y="1871"/>
                      <a:ext cx="270" cy="3"/>
                    </a:xfrm>
                    <a:custGeom>
                      <a:avLst/>
                      <a:gdLst>
                        <a:gd name="T0" fmla="*/ 268 w 270"/>
                        <a:gd name="T1" fmla="*/ 3 h 3"/>
                        <a:gd name="T2" fmla="*/ 0 w 270"/>
                        <a:gd name="T3" fmla="*/ 3 h 3"/>
                        <a:gd name="T4" fmla="*/ 3 w 270"/>
                        <a:gd name="T5" fmla="*/ 0 h 3"/>
                        <a:gd name="T6" fmla="*/ 270 w 270"/>
                        <a:gd name="T7" fmla="*/ 0 h 3"/>
                        <a:gd name="T8" fmla="*/ 268 w 270"/>
                        <a:gd name="T9" fmla="*/ 3 h 3"/>
                      </a:gdLst>
                      <a:ahLst/>
                      <a:cxnLst>
                        <a:cxn ang="0">
                          <a:pos x="T0" y="T1"/>
                        </a:cxn>
                        <a:cxn ang="0">
                          <a:pos x="T2" y="T3"/>
                        </a:cxn>
                        <a:cxn ang="0">
                          <a:pos x="T4" y="T5"/>
                        </a:cxn>
                        <a:cxn ang="0">
                          <a:pos x="T6" y="T7"/>
                        </a:cxn>
                        <a:cxn ang="0">
                          <a:pos x="T8" y="T9"/>
                        </a:cxn>
                      </a:cxnLst>
                      <a:rect l="0" t="0" r="r" b="b"/>
                      <a:pathLst>
                        <a:path w="270" h="3">
                          <a:moveTo>
                            <a:pt x="268" y="3"/>
                          </a:moveTo>
                          <a:lnTo>
                            <a:pt x="0" y="3"/>
                          </a:lnTo>
                          <a:lnTo>
                            <a:pt x="3" y="0"/>
                          </a:lnTo>
                          <a:lnTo>
                            <a:pt x="270" y="0"/>
                          </a:lnTo>
                          <a:lnTo>
                            <a:pt x="268" y="3"/>
                          </a:lnTo>
                          <a:close/>
                        </a:path>
                      </a:pathLst>
                    </a:custGeom>
                    <a:solidFill>
                      <a:srgbClr val="BABA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41" name="Freeform 9"/>
                    <p:cNvSpPr>
                      <a:spLocks noChangeAspect="1"/>
                    </p:cNvSpPr>
                    <p:nvPr/>
                  </p:nvSpPr>
                  <p:spPr bwMode="auto">
                    <a:xfrm>
                      <a:off x="2845" y="1869"/>
                      <a:ext cx="269" cy="3"/>
                    </a:xfrm>
                    <a:custGeom>
                      <a:avLst/>
                      <a:gdLst>
                        <a:gd name="T0" fmla="*/ 268 w 269"/>
                        <a:gd name="T1" fmla="*/ 3 h 3"/>
                        <a:gd name="T2" fmla="*/ 0 w 269"/>
                        <a:gd name="T3" fmla="*/ 3 h 3"/>
                        <a:gd name="T4" fmla="*/ 3 w 269"/>
                        <a:gd name="T5" fmla="*/ 0 h 3"/>
                        <a:gd name="T6" fmla="*/ 269 w 269"/>
                        <a:gd name="T7" fmla="*/ 0 h 3"/>
                        <a:gd name="T8" fmla="*/ 268 w 269"/>
                        <a:gd name="T9" fmla="*/ 3 h 3"/>
                      </a:gdLst>
                      <a:ahLst/>
                      <a:cxnLst>
                        <a:cxn ang="0">
                          <a:pos x="T0" y="T1"/>
                        </a:cxn>
                        <a:cxn ang="0">
                          <a:pos x="T2" y="T3"/>
                        </a:cxn>
                        <a:cxn ang="0">
                          <a:pos x="T4" y="T5"/>
                        </a:cxn>
                        <a:cxn ang="0">
                          <a:pos x="T6" y="T7"/>
                        </a:cxn>
                        <a:cxn ang="0">
                          <a:pos x="T8" y="T9"/>
                        </a:cxn>
                      </a:cxnLst>
                      <a:rect l="0" t="0" r="r" b="b"/>
                      <a:pathLst>
                        <a:path w="269" h="3">
                          <a:moveTo>
                            <a:pt x="268" y="3"/>
                          </a:moveTo>
                          <a:lnTo>
                            <a:pt x="0" y="3"/>
                          </a:lnTo>
                          <a:lnTo>
                            <a:pt x="3" y="0"/>
                          </a:lnTo>
                          <a:lnTo>
                            <a:pt x="269" y="0"/>
                          </a:lnTo>
                          <a:lnTo>
                            <a:pt x="268" y="3"/>
                          </a:lnTo>
                          <a:close/>
                        </a:path>
                      </a:pathLst>
                    </a:custGeom>
                    <a:solidFill>
                      <a:srgbClr val="B9B9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42" name="Freeform 10"/>
                    <p:cNvSpPr>
                      <a:spLocks noChangeAspect="1"/>
                    </p:cNvSpPr>
                    <p:nvPr/>
                  </p:nvSpPr>
                  <p:spPr bwMode="auto">
                    <a:xfrm>
                      <a:off x="2846" y="1867"/>
                      <a:ext cx="270" cy="4"/>
                    </a:xfrm>
                    <a:custGeom>
                      <a:avLst/>
                      <a:gdLst>
                        <a:gd name="T0" fmla="*/ 267 w 270"/>
                        <a:gd name="T1" fmla="*/ 4 h 4"/>
                        <a:gd name="T2" fmla="*/ 0 w 270"/>
                        <a:gd name="T3" fmla="*/ 4 h 4"/>
                        <a:gd name="T4" fmla="*/ 3 w 270"/>
                        <a:gd name="T5" fmla="*/ 0 h 4"/>
                        <a:gd name="T6" fmla="*/ 270 w 270"/>
                        <a:gd name="T7" fmla="*/ 0 h 4"/>
                        <a:gd name="T8" fmla="*/ 267 w 270"/>
                        <a:gd name="T9" fmla="*/ 4 h 4"/>
                      </a:gdLst>
                      <a:ahLst/>
                      <a:cxnLst>
                        <a:cxn ang="0">
                          <a:pos x="T0" y="T1"/>
                        </a:cxn>
                        <a:cxn ang="0">
                          <a:pos x="T2" y="T3"/>
                        </a:cxn>
                        <a:cxn ang="0">
                          <a:pos x="T4" y="T5"/>
                        </a:cxn>
                        <a:cxn ang="0">
                          <a:pos x="T6" y="T7"/>
                        </a:cxn>
                        <a:cxn ang="0">
                          <a:pos x="T8" y="T9"/>
                        </a:cxn>
                      </a:cxnLst>
                      <a:rect l="0" t="0" r="r" b="b"/>
                      <a:pathLst>
                        <a:path w="270" h="4">
                          <a:moveTo>
                            <a:pt x="267" y="4"/>
                          </a:moveTo>
                          <a:lnTo>
                            <a:pt x="0" y="4"/>
                          </a:lnTo>
                          <a:lnTo>
                            <a:pt x="3" y="0"/>
                          </a:lnTo>
                          <a:lnTo>
                            <a:pt x="270" y="0"/>
                          </a:lnTo>
                          <a:lnTo>
                            <a:pt x="267" y="4"/>
                          </a:lnTo>
                          <a:close/>
                        </a:path>
                      </a:pathLst>
                    </a:custGeom>
                    <a:solidFill>
                      <a:srgbClr val="B8B8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43" name="Freeform 11"/>
                    <p:cNvSpPr>
                      <a:spLocks noChangeAspect="1"/>
                    </p:cNvSpPr>
                    <p:nvPr/>
                  </p:nvSpPr>
                  <p:spPr bwMode="auto">
                    <a:xfrm>
                      <a:off x="2848" y="1865"/>
                      <a:ext cx="269" cy="4"/>
                    </a:xfrm>
                    <a:custGeom>
                      <a:avLst/>
                      <a:gdLst>
                        <a:gd name="T0" fmla="*/ 266 w 269"/>
                        <a:gd name="T1" fmla="*/ 4 h 4"/>
                        <a:gd name="T2" fmla="*/ 0 w 269"/>
                        <a:gd name="T3" fmla="*/ 4 h 4"/>
                        <a:gd name="T4" fmla="*/ 1 w 269"/>
                        <a:gd name="T5" fmla="*/ 0 h 4"/>
                        <a:gd name="T6" fmla="*/ 269 w 269"/>
                        <a:gd name="T7" fmla="*/ 0 h 4"/>
                        <a:gd name="T8" fmla="*/ 266 w 269"/>
                        <a:gd name="T9" fmla="*/ 4 h 4"/>
                      </a:gdLst>
                      <a:ahLst/>
                      <a:cxnLst>
                        <a:cxn ang="0">
                          <a:pos x="T0" y="T1"/>
                        </a:cxn>
                        <a:cxn ang="0">
                          <a:pos x="T2" y="T3"/>
                        </a:cxn>
                        <a:cxn ang="0">
                          <a:pos x="T4" y="T5"/>
                        </a:cxn>
                        <a:cxn ang="0">
                          <a:pos x="T6" y="T7"/>
                        </a:cxn>
                        <a:cxn ang="0">
                          <a:pos x="T8" y="T9"/>
                        </a:cxn>
                      </a:cxnLst>
                      <a:rect l="0" t="0" r="r" b="b"/>
                      <a:pathLst>
                        <a:path w="269" h="4">
                          <a:moveTo>
                            <a:pt x="266" y="4"/>
                          </a:moveTo>
                          <a:lnTo>
                            <a:pt x="0" y="4"/>
                          </a:lnTo>
                          <a:lnTo>
                            <a:pt x="1" y="0"/>
                          </a:lnTo>
                          <a:lnTo>
                            <a:pt x="269" y="0"/>
                          </a:lnTo>
                          <a:lnTo>
                            <a:pt x="266" y="4"/>
                          </a:lnTo>
                          <a:close/>
                        </a:path>
                      </a:pathLst>
                    </a:custGeom>
                    <a:solidFill>
                      <a:srgbClr val="B7B7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44" name="Freeform 12"/>
                    <p:cNvSpPr>
                      <a:spLocks noChangeAspect="1"/>
                    </p:cNvSpPr>
                    <p:nvPr/>
                  </p:nvSpPr>
                  <p:spPr bwMode="auto">
                    <a:xfrm>
                      <a:off x="2849" y="1864"/>
                      <a:ext cx="268" cy="3"/>
                    </a:xfrm>
                    <a:custGeom>
                      <a:avLst/>
                      <a:gdLst>
                        <a:gd name="T0" fmla="*/ 267 w 268"/>
                        <a:gd name="T1" fmla="*/ 3 h 3"/>
                        <a:gd name="T2" fmla="*/ 0 w 268"/>
                        <a:gd name="T3" fmla="*/ 3 h 3"/>
                        <a:gd name="T4" fmla="*/ 1 w 268"/>
                        <a:gd name="T5" fmla="*/ 0 h 3"/>
                        <a:gd name="T6" fmla="*/ 268 w 268"/>
                        <a:gd name="T7" fmla="*/ 0 h 3"/>
                        <a:gd name="T8" fmla="*/ 267 w 268"/>
                        <a:gd name="T9" fmla="*/ 3 h 3"/>
                      </a:gdLst>
                      <a:ahLst/>
                      <a:cxnLst>
                        <a:cxn ang="0">
                          <a:pos x="T0" y="T1"/>
                        </a:cxn>
                        <a:cxn ang="0">
                          <a:pos x="T2" y="T3"/>
                        </a:cxn>
                        <a:cxn ang="0">
                          <a:pos x="T4" y="T5"/>
                        </a:cxn>
                        <a:cxn ang="0">
                          <a:pos x="T6" y="T7"/>
                        </a:cxn>
                        <a:cxn ang="0">
                          <a:pos x="T8" y="T9"/>
                        </a:cxn>
                      </a:cxnLst>
                      <a:rect l="0" t="0" r="r" b="b"/>
                      <a:pathLst>
                        <a:path w="268" h="3">
                          <a:moveTo>
                            <a:pt x="267" y="3"/>
                          </a:moveTo>
                          <a:lnTo>
                            <a:pt x="0" y="3"/>
                          </a:lnTo>
                          <a:lnTo>
                            <a:pt x="1" y="0"/>
                          </a:lnTo>
                          <a:lnTo>
                            <a:pt x="268" y="0"/>
                          </a:lnTo>
                          <a:lnTo>
                            <a:pt x="267" y="3"/>
                          </a:lnTo>
                          <a:close/>
                        </a:path>
                      </a:pathLst>
                    </a:custGeom>
                    <a:solidFill>
                      <a:srgbClr val="B6B6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45" name="Freeform 13"/>
                    <p:cNvSpPr>
                      <a:spLocks noChangeAspect="1"/>
                    </p:cNvSpPr>
                    <p:nvPr/>
                  </p:nvSpPr>
                  <p:spPr bwMode="auto">
                    <a:xfrm>
                      <a:off x="2849" y="1862"/>
                      <a:ext cx="269" cy="3"/>
                    </a:xfrm>
                    <a:custGeom>
                      <a:avLst/>
                      <a:gdLst>
                        <a:gd name="T0" fmla="*/ 268 w 269"/>
                        <a:gd name="T1" fmla="*/ 3 h 3"/>
                        <a:gd name="T2" fmla="*/ 0 w 269"/>
                        <a:gd name="T3" fmla="*/ 3 h 3"/>
                        <a:gd name="T4" fmla="*/ 3 w 269"/>
                        <a:gd name="T5" fmla="*/ 0 h 3"/>
                        <a:gd name="T6" fmla="*/ 269 w 269"/>
                        <a:gd name="T7" fmla="*/ 0 h 3"/>
                        <a:gd name="T8" fmla="*/ 268 w 269"/>
                        <a:gd name="T9" fmla="*/ 3 h 3"/>
                      </a:gdLst>
                      <a:ahLst/>
                      <a:cxnLst>
                        <a:cxn ang="0">
                          <a:pos x="T0" y="T1"/>
                        </a:cxn>
                        <a:cxn ang="0">
                          <a:pos x="T2" y="T3"/>
                        </a:cxn>
                        <a:cxn ang="0">
                          <a:pos x="T4" y="T5"/>
                        </a:cxn>
                        <a:cxn ang="0">
                          <a:pos x="T6" y="T7"/>
                        </a:cxn>
                        <a:cxn ang="0">
                          <a:pos x="T8" y="T9"/>
                        </a:cxn>
                      </a:cxnLst>
                      <a:rect l="0" t="0" r="r" b="b"/>
                      <a:pathLst>
                        <a:path w="269" h="3">
                          <a:moveTo>
                            <a:pt x="268" y="3"/>
                          </a:moveTo>
                          <a:lnTo>
                            <a:pt x="0" y="3"/>
                          </a:lnTo>
                          <a:lnTo>
                            <a:pt x="3" y="0"/>
                          </a:lnTo>
                          <a:lnTo>
                            <a:pt x="269" y="0"/>
                          </a:lnTo>
                          <a:lnTo>
                            <a:pt x="268" y="3"/>
                          </a:lnTo>
                          <a:close/>
                        </a:path>
                      </a:pathLst>
                    </a:custGeom>
                    <a:solidFill>
                      <a:srgbClr val="B5B5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46" name="Freeform 14"/>
                    <p:cNvSpPr>
                      <a:spLocks noChangeAspect="1"/>
                    </p:cNvSpPr>
                    <p:nvPr/>
                  </p:nvSpPr>
                  <p:spPr bwMode="auto">
                    <a:xfrm>
                      <a:off x="2850" y="1861"/>
                      <a:ext cx="270" cy="3"/>
                    </a:xfrm>
                    <a:custGeom>
                      <a:avLst/>
                      <a:gdLst>
                        <a:gd name="T0" fmla="*/ 267 w 270"/>
                        <a:gd name="T1" fmla="*/ 3 h 3"/>
                        <a:gd name="T2" fmla="*/ 0 w 270"/>
                        <a:gd name="T3" fmla="*/ 3 h 3"/>
                        <a:gd name="T4" fmla="*/ 3 w 270"/>
                        <a:gd name="T5" fmla="*/ 0 h 3"/>
                        <a:gd name="T6" fmla="*/ 270 w 270"/>
                        <a:gd name="T7" fmla="*/ 0 h 3"/>
                        <a:gd name="T8" fmla="*/ 267 w 270"/>
                        <a:gd name="T9" fmla="*/ 3 h 3"/>
                      </a:gdLst>
                      <a:ahLst/>
                      <a:cxnLst>
                        <a:cxn ang="0">
                          <a:pos x="T0" y="T1"/>
                        </a:cxn>
                        <a:cxn ang="0">
                          <a:pos x="T2" y="T3"/>
                        </a:cxn>
                        <a:cxn ang="0">
                          <a:pos x="T4" y="T5"/>
                        </a:cxn>
                        <a:cxn ang="0">
                          <a:pos x="T6" y="T7"/>
                        </a:cxn>
                        <a:cxn ang="0">
                          <a:pos x="T8" y="T9"/>
                        </a:cxn>
                      </a:cxnLst>
                      <a:rect l="0" t="0" r="r" b="b"/>
                      <a:pathLst>
                        <a:path w="270" h="3">
                          <a:moveTo>
                            <a:pt x="267" y="3"/>
                          </a:moveTo>
                          <a:lnTo>
                            <a:pt x="0" y="3"/>
                          </a:lnTo>
                          <a:lnTo>
                            <a:pt x="3" y="0"/>
                          </a:lnTo>
                          <a:lnTo>
                            <a:pt x="270" y="0"/>
                          </a:lnTo>
                          <a:lnTo>
                            <a:pt x="267" y="3"/>
                          </a:lnTo>
                          <a:close/>
                        </a:path>
                      </a:pathLst>
                    </a:custGeom>
                    <a:solidFill>
                      <a:srgbClr val="B4B4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47" name="Freeform 15"/>
                    <p:cNvSpPr>
                      <a:spLocks noChangeAspect="1"/>
                    </p:cNvSpPr>
                    <p:nvPr/>
                  </p:nvSpPr>
                  <p:spPr bwMode="auto">
                    <a:xfrm>
                      <a:off x="2852" y="1859"/>
                      <a:ext cx="269" cy="3"/>
                    </a:xfrm>
                    <a:custGeom>
                      <a:avLst/>
                      <a:gdLst>
                        <a:gd name="T0" fmla="*/ 266 w 269"/>
                        <a:gd name="T1" fmla="*/ 3 h 3"/>
                        <a:gd name="T2" fmla="*/ 0 w 269"/>
                        <a:gd name="T3" fmla="*/ 3 h 3"/>
                        <a:gd name="T4" fmla="*/ 3 w 269"/>
                        <a:gd name="T5" fmla="*/ 0 h 3"/>
                        <a:gd name="T6" fmla="*/ 269 w 269"/>
                        <a:gd name="T7" fmla="*/ 0 h 3"/>
                        <a:gd name="T8" fmla="*/ 266 w 269"/>
                        <a:gd name="T9" fmla="*/ 3 h 3"/>
                      </a:gdLst>
                      <a:ahLst/>
                      <a:cxnLst>
                        <a:cxn ang="0">
                          <a:pos x="T0" y="T1"/>
                        </a:cxn>
                        <a:cxn ang="0">
                          <a:pos x="T2" y="T3"/>
                        </a:cxn>
                        <a:cxn ang="0">
                          <a:pos x="T4" y="T5"/>
                        </a:cxn>
                        <a:cxn ang="0">
                          <a:pos x="T6" y="T7"/>
                        </a:cxn>
                        <a:cxn ang="0">
                          <a:pos x="T8" y="T9"/>
                        </a:cxn>
                      </a:cxnLst>
                      <a:rect l="0" t="0" r="r" b="b"/>
                      <a:pathLst>
                        <a:path w="269" h="3">
                          <a:moveTo>
                            <a:pt x="266" y="3"/>
                          </a:moveTo>
                          <a:lnTo>
                            <a:pt x="0" y="3"/>
                          </a:lnTo>
                          <a:lnTo>
                            <a:pt x="3" y="0"/>
                          </a:lnTo>
                          <a:lnTo>
                            <a:pt x="269" y="0"/>
                          </a:lnTo>
                          <a:lnTo>
                            <a:pt x="266" y="3"/>
                          </a:lnTo>
                          <a:close/>
                        </a:path>
                      </a:pathLst>
                    </a:custGeom>
                    <a:solidFill>
                      <a:srgbClr val="B4B4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48" name="Freeform 16"/>
                    <p:cNvSpPr>
                      <a:spLocks noChangeAspect="1"/>
                    </p:cNvSpPr>
                    <p:nvPr/>
                  </p:nvSpPr>
                  <p:spPr bwMode="auto">
                    <a:xfrm>
                      <a:off x="2853" y="1858"/>
                      <a:ext cx="268" cy="3"/>
                    </a:xfrm>
                    <a:custGeom>
                      <a:avLst/>
                      <a:gdLst>
                        <a:gd name="T0" fmla="*/ 267 w 268"/>
                        <a:gd name="T1" fmla="*/ 3 h 3"/>
                        <a:gd name="T2" fmla="*/ 0 w 268"/>
                        <a:gd name="T3" fmla="*/ 3 h 3"/>
                        <a:gd name="T4" fmla="*/ 3 w 268"/>
                        <a:gd name="T5" fmla="*/ 0 h 3"/>
                        <a:gd name="T6" fmla="*/ 268 w 268"/>
                        <a:gd name="T7" fmla="*/ 0 h 3"/>
                        <a:gd name="T8" fmla="*/ 267 w 268"/>
                        <a:gd name="T9" fmla="*/ 3 h 3"/>
                      </a:gdLst>
                      <a:ahLst/>
                      <a:cxnLst>
                        <a:cxn ang="0">
                          <a:pos x="T0" y="T1"/>
                        </a:cxn>
                        <a:cxn ang="0">
                          <a:pos x="T2" y="T3"/>
                        </a:cxn>
                        <a:cxn ang="0">
                          <a:pos x="T4" y="T5"/>
                        </a:cxn>
                        <a:cxn ang="0">
                          <a:pos x="T6" y="T7"/>
                        </a:cxn>
                        <a:cxn ang="0">
                          <a:pos x="T8" y="T9"/>
                        </a:cxn>
                      </a:cxnLst>
                      <a:rect l="0" t="0" r="r" b="b"/>
                      <a:pathLst>
                        <a:path w="268" h="3">
                          <a:moveTo>
                            <a:pt x="267" y="3"/>
                          </a:moveTo>
                          <a:lnTo>
                            <a:pt x="0" y="3"/>
                          </a:lnTo>
                          <a:lnTo>
                            <a:pt x="3" y="0"/>
                          </a:lnTo>
                          <a:lnTo>
                            <a:pt x="268" y="0"/>
                          </a:lnTo>
                          <a:lnTo>
                            <a:pt x="267" y="3"/>
                          </a:lnTo>
                          <a:close/>
                        </a:path>
                      </a:pathLst>
                    </a:custGeom>
                    <a:solidFill>
                      <a:srgbClr val="B3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49" name="Freeform 17"/>
                    <p:cNvSpPr>
                      <a:spLocks noChangeAspect="1"/>
                    </p:cNvSpPr>
                    <p:nvPr/>
                  </p:nvSpPr>
                  <p:spPr bwMode="auto">
                    <a:xfrm>
                      <a:off x="2855" y="1855"/>
                      <a:ext cx="268" cy="4"/>
                    </a:xfrm>
                    <a:custGeom>
                      <a:avLst/>
                      <a:gdLst>
                        <a:gd name="T0" fmla="*/ 266 w 268"/>
                        <a:gd name="T1" fmla="*/ 4 h 4"/>
                        <a:gd name="T2" fmla="*/ 0 w 268"/>
                        <a:gd name="T3" fmla="*/ 4 h 4"/>
                        <a:gd name="T4" fmla="*/ 3 w 268"/>
                        <a:gd name="T5" fmla="*/ 0 h 4"/>
                        <a:gd name="T6" fmla="*/ 268 w 268"/>
                        <a:gd name="T7" fmla="*/ 0 h 4"/>
                        <a:gd name="T8" fmla="*/ 266 w 268"/>
                        <a:gd name="T9" fmla="*/ 4 h 4"/>
                      </a:gdLst>
                      <a:ahLst/>
                      <a:cxnLst>
                        <a:cxn ang="0">
                          <a:pos x="T0" y="T1"/>
                        </a:cxn>
                        <a:cxn ang="0">
                          <a:pos x="T2" y="T3"/>
                        </a:cxn>
                        <a:cxn ang="0">
                          <a:pos x="T4" y="T5"/>
                        </a:cxn>
                        <a:cxn ang="0">
                          <a:pos x="T6" y="T7"/>
                        </a:cxn>
                        <a:cxn ang="0">
                          <a:pos x="T8" y="T9"/>
                        </a:cxn>
                      </a:cxnLst>
                      <a:rect l="0" t="0" r="r" b="b"/>
                      <a:pathLst>
                        <a:path w="268" h="4">
                          <a:moveTo>
                            <a:pt x="266" y="4"/>
                          </a:moveTo>
                          <a:lnTo>
                            <a:pt x="0" y="4"/>
                          </a:lnTo>
                          <a:lnTo>
                            <a:pt x="3" y="0"/>
                          </a:lnTo>
                          <a:lnTo>
                            <a:pt x="268" y="0"/>
                          </a:lnTo>
                          <a:lnTo>
                            <a:pt x="266" y="4"/>
                          </a:lnTo>
                          <a:close/>
                        </a:path>
                      </a:pathLst>
                    </a:custGeom>
                    <a:solidFill>
                      <a:srgbClr val="B2B1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50" name="Freeform 18"/>
                    <p:cNvSpPr>
                      <a:spLocks noChangeAspect="1"/>
                    </p:cNvSpPr>
                    <p:nvPr/>
                  </p:nvSpPr>
                  <p:spPr bwMode="auto">
                    <a:xfrm>
                      <a:off x="2856" y="1854"/>
                      <a:ext cx="268" cy="4"/>
                    </a:xfrm>
                    <a:custGeom>
                      <a:avLst/>
                      <a:gdLst>
                        <a:gd name="T0" fmla="*/ 265 w 268"/>
                        <a:gd name="T1" fmla="*/ 4 h 4"/>
                        <a:gd name="T2" fmla="*/ 0 w 268"/>
                        <a:gd name="T3" fmla="*/ 4 h 4"/>
                        <a:gd name="T4" fmla="*/ 3 w 268"/>
                        <a:gd name="T5" fmla="*/ 0 h 4"/>
                        <a:gd name="T6" fmla="*/ 268 w 268"/>
                        <a:gd name="T7" fmla="*/ 0 h 4"/>
                        <a:gd name="T8" fmla="*/ 265 w 268"/>
                        <a:gd name="T9" fmla="*/ 4 h 4"/>
                      </a:gdLst>
                      <a:ahLst/>
                      <a:cxnLst>
                        <a:cxn ang="0">
                          <a:pos x="T0" y="T1"/>
                        </a:cxn>
                        <a:cxn ang="0">
                          <a:pos x="T2" y="T3"/>
                        </a:cxn>
                        <a:cxn ang="0">
                          <a:pos x="T4" y="T5"/>
                        </a:cxn>
                        <a:cxn ang="0">
                          <a:pos x="T6" y="T7"/>
                        </a:cxn>
                        <a:cxn ang="0">
                          <a:pos x="T8" y="T9"/>
                        </a:cxn>
                      </a:cxnLst>
                      <a:rect l="0" t="0" r="r" b="b"/>
                      <a:pathLst>
                        <a:path w="268" h="4">
                          <a:moveTo>
                            <a:pt x="265" y="4"/>
                          </a:moveTo>
                          <a:lnTo>
                            <a:pt x="0" y="4"/>
                          </a:lnTo>
                          <a:lnTo>
                            <a:pt x="3" y="0"/>
                          </a:lnTo>
                          <a:lnTo>
                            <a:pt x="268" y="0"/>
                          </a:lnTo>
                          <a:lnTo>
                            <a:pt x="265" y="4"/>
                          </a:lnTo>
                          <a:close/>
                        </a:path>
                      </a:pathLst>
                    </a:custGeom>
                    <a:solidFill>
                      <a:srgbClr val="B1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51" name="Freeform 19"/>
                    <p:cNvSpPr>
                      <a:spLocks noChangeAspect="1"/>
                    </p:cNvSpPr>
                    <p:nvPr/>
                  </p:nvSpPr>
                  <p:spPr bwMode="auto">
                    <a:xfrm>
                      <a:off x="2858" y="1852"/>
                      <a:ext cx="268" cy="3"/>
                    </a:xfrm>
                    <a:custGeom>
                      <a:avLst/>
                      <a:gdLst>
                        <a:gd name="T0" fmla="*/ 265 w 268"/>
                        <a:gd name="T1" fmla="*/ 3 h 3"/>
                        <a:gd name="T2" fmla="*/ 0 w 268"/>
                        <a:gd name="T3" fmla="*/ 3 h 3"/>
                        <a:gd name="T4" fmla="*/ 3 w 268"/>
                        <a:gd name="T5" fmla="*/ 0 h 3"/>
                        <a:gd name="T6" fmla="*/ 268 w 268"/>
                        <a:gd name="T7" fmla="*/ 0 h 3"/>
                        <a:gd name="T8" fmla="*/ 265 w 268"/>
                        <a:gd name="T9" fmla="*/ 3 h 3"/>
                      </a:gdLst>
                      <a:ahLst/>
                      <a:cxnLst>
                        <a:cxn ang="0">
                          <a:pos x="T0" y="T1"/>
                        </a:cxn>
                        <a:cxn ang="0">
                          <a:pos x="T2" y="T3"/>
                        </a:cxn>
                        <a:cxn ang="0">
                          <a:pos x="T4" y="T5"/>
                        </a:cxn>
                        <a:cxn ang="0">
                          <a:pos x="T6" y="T7"/>
                        </a:cxn>
                        <a:cxn ang="0">
                          <a:pos x="T8" y="T9"/>
                        </a:cxn>
                      </a:cxnLst>
                      <a:rect l="0" t="0" r="r" b="b"/>
                      <a:pathLst>
                        <a:path w="268" h="3">
                          <a:moveTo>
                            <a:pt x="265" y="3"/>
                          </a:moveTo>
                          <a:lnTo>
                            <a:pt x="0" y="3"/>
                          </a:lnTo>
                          <a:lnTo>
                            <a:pt x="3" y="0"/>
                          </a:lnTo>
                          <a:lnTo>
                            <a:pt x="268" y="0"/>
                          </a:lnTo>
                          <a:lnTo>
                            <a:pt x="265" y="3"/>
                          </a:lnTo>
                          <a:close/>
                        </a:path>
                      </a:pathLst>
                    </a:custGeom>
                    <a:solidFill>
                      <a:srgbClr val="B0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52" name="Freeform 20"/>
                    <p:cNvSpPr>
                      <a:spLocks noChangeAspect="1"/>
                    </p:cNvSpPr>
                    <p:nvPr/>
                  </p:nvSpPr>
                  <p:spPr bwMode="auto">
                    <a:xfrm>
                      <a:off x="2859" y="1851"/>
                      <a:ext cx="267" cy="3"/>
                    </a:xfrm>
                    <a:custGeom>
                      <a:avLst/>
                      <a:gdLst>
                        <a:gd name="T0" fmla="*/ 265 w 267"/>
                        <a:gd name="T1" fmla="*/ 3 h 3"/>
                        <a:gd name="T2" fmla="*/ 0 w 267"/>
                        <a:gd name="T3" fmla="*/ 3 h 3"/>
                        <a:gd name="T4" fmla="*/ 3 w 267"/>
                        <a:gd name="T5" fmla="*/ 0 h 3"/>
                        <a:gd name="T6" fmla="*/ 267 w 267"/>
                        <a:gd name="T7" fmla="*/ 0 h 3"/>
                        <a:gd name="T8" fmla="*/ 265 w 267"/>
                        <a:gd name="T9" fmla="*/ 3 h 3"/>
                      </a:gdLst>
                      <a:ahLst/>
                      <a:cxnLst>
                        <a:cxn ang="0">
                          <a:pos x="T0" y="T1"/>
                        </a:cxn>
                        <a:cxn ang="0">
                          <a:pos x="T2" y="T3"/>
                        </a:cxn>
                        <a:cxn ang="0">
                          <a:pos x="T4" y="T5"/>
                        </a:cxn>
                        <a:cxn ang="0">
                          <a:pos x="T6" y="T7"/>
                        </a:cxn>
                        <a:cxn ang="0">
                          <a:pos x="T8" y="T9"/>
                        </a:cxn>
                      </a:cxnLst>
                      <a:rect l="0" t="0" r="r" b="b"/>
                      <a:pathLst>
                        <a:path w="267" h="3">
                          <a:moveTo>
                            <a:pt x="265" y="3"/>
                          </a:moveTo>
                          <a:lnTo>
                            <a:pt x="0" y="3"/>
                          </a:lnTo>
                          <a:lnTo>
                            <a:pt x="3" y="0"/>
                          </a:lnTo>
                          <a:lnTo>
                            <a:pt x="267" y="0"/>
                          </a:lnTo>
                          <a:lnTo>
                            <a:pt x="265" y="3"/>
                          </a:lnTo>
                          <a:close/>
                        </a:path>
                      </a:pathLst>
                    </a:custGeom>
                    <a:solidFill>
                      <a:srgbClr val="AFAE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53" name="Freeform 21"/>
                    <p:cNvSpPr>
                      <a:spLocks noChangeAspect="1"/>
                    </p:cNvSpPr>
                    <p:nvPr/>
                  </p:nvSpPr>
                  <p:spPr bwMode="auto">
                    <a:xfrm>
                      <a:off x="2861" y="1849"/>
                      <a:ext cx="266" cy="3"/>
                    </a:xfrm>
                    <a:custGeom>
                      <a:avLst/>
                      <a:gdLst>
                        <a:gd name="T0" fmla="*/ 265 w 266"/>
                        <a:gd name="T1" fmla="*/ 3 h 3"/>
                        <a:gd name="T2" fmla="*/ 0 w 266"/>
                        <a:gd name="T3" fmla="*/ 3 h 3"/>
                        <a:gd name="T4" fmla="*/ 1 w 266"/>
                        <a:gd name="T5" fmla="*/ 0 h 3"/>
                        <a:gd name="T6" fmla="*/ 266 w 266"/>
                        <a:gd name="T7" fmla="*/ 0 h 3"/>
                        <a:gd name="T8" fmla="*/ 265 w 266"/>
                        <a:gd name="T9" fmla="*/ 3 h 3"/>
                      </a:gdLst>
                      <a:ahLst/>
                      <a:cxnLst>
                        <a:cxn ang="0">
                          <a:pos x="T0" y="T1"/>
                        </a:cxn>
                        <a:cxn ang="0">
                          <a:pos x="T2" y="T3"/>
                        </a:cxn>
                        <a:cxn ang="0">
                          <a:pos x="T4" y="T5"/>
                        </a:cxn>
                        <a:cxn ang="0">
                          <a:pos x="T6" y="T7"/>
                        </a:cxn>
                        <a:cxn ang="0">
                          <a:pos x="T8" y="T9"/>
                        </a:cxn>
                      </a:cxnLst>
                      <a:rect l="0" t="0" r="r" b="b"/>
                      <a:pathLst>
                        <a:path w="266" h="3">
                          <a:moveTo>
                            <a:pt x="265" y="3"/>
                          </a:moveTo>
                          <a:lnTo>
                            <a:pt x="0" y="3"/>
                          </a:lnTo>
                          <a:lnTo>
                            <a:pt x="1" y="0"/>
                          </a:lnTo>
                          <a:lnTo>
                            <a:pt x="266" y="0"/>
                          </a:lnTo>
                          <a:lnTo>
                            <a:pt x="265" y="3"/>
                          </a:lnTo>
                          <a:close/>
                        </a:path>
                      </a:pathLst>
                    </a:custGeom>
                    <a:solidFill>
                      <a:srgbClr val="AE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54" name="Freeform 22"/>
                    <p:cNvSpPr>
                      <a:spLocks noChangeAspect="1"/>
                    </p:cNvSpPr>
                    <p:nvPr/>
                  </p:nvSpPr>
                  <p:spPr bwMode="auto">
                    <a:xfrm>
                      <a:off x="2862" y="1848"/>
                      <a:ext cx="267" cy="3"/>
                    </a:xfrm>
                    <a:custGeom>
                      <a:avLst/>
                      <a:gdLst>
                        <a:gd name="T0" fmla="*/ 264 w 267"/>
                        <a:gd name="T1" fmla="*/ 3 h 3"/>
                        <a:gd name="T2" fmla="*/ 0 w 267"/>
                        <a:gd name="T3" fmla="*/ 3 h 3"/>
                        <a:gd name="T4" fmla="*/ 1 w 267"/>
                        <a:gd name="T5" fmla="*/ 0 h 3"/>
                        <a:gd name="T6" fmla="*/ 267 w 267"/>
                        <a:gd name="T7" fmla="*/ 0 h 3"/>
                        <a:gd name="T8" fmla="*/ 264 w 267"/>
                        <a:gd name="T9" fmla="*/ 3 h 3"/>
                      </a:gdLst>
                      <a:ahLst/>
                      <a:cxnLst>
                        <a:cxn ang="0">
                          <a:pos x="T0" y="T1"/>
                        </a:cxn>
                        <a:cxn ang="0">
                          <a:pos x="T2" y="T3"/>
                        </a:cxn>
                        <a:cxn ang="0">
                          <a:pos x="T4" y="T5"/>
                        </a:cxn>
                        <a:cxn ang="0">
                          <a:pos x="T6" y="T7"/>
                        </a:cxn>
                        <a:cxn ang="0">
                          <a:pos x="T8" y="T9"/>
                        </a:cxn>
                      </a:cxnLst>
                      <a:rect l="0" t="0" r="r" b="b"/>
                      <a:pathLst>
                        <a:path w="267" h="3">
                          <a:moveTo>
                            <a:pt x="264" y="3"/>
                          </a:moveTo>
                          <a:lnTo>
                            <a:pt x="0" y="3"/>
                          </a:lnTo>
                          <a:lnTo>
                            <a:pt x="1" y="0"/>
                          </a:lnTo>
                          <a:lnTo>
                            <a:pt x="267" y="0"/>
                          </a:lnTo>
                          <a:lnTo>
                            <a:pt x="264" y="3"/>
                          </a:lnTo>
                          <a:close/>
                        </a:path>
                      </a:pathLst>
                    </a:custGeom>
                    <a:solidFill>
                      <a:srgbClr val="ADAC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55" name="Freeform 23"/>
                    <p:cNvSpPr>
                      <a:spLocks noChangeAspect="1"/>
                    </p:cNvSpPr>
                    <p:nvPr/>
                  </p:nvSpPr>
                  <p:spPr bwMode="auto">
                    <a:xfrm>
                      <a:off x="2862" y="1845"/>
                      <a:ext cx="268" cy="4"/>
                    </a:xfrm>
                    <a:custGeom>
                      <a:avLst/>
                      <a:gdLst>
                        <a:gd name="T0" fmla="*/ 265 w 268"/>
                        <a:gd name="T1" fmla="*/ 4 h 4"/>
                        <a:gd name="T2" fmla="*/ 0 w 268"/>
                        <a:gd name="T3" fmla="*/ 4 h 4"/>
                        <a:gd name="T4" fmla="*/ 3 w 268"/>
                        <a:gd name="T5" fmla="*/ 0 h 4"/>
                        <a:gd name="T6" fmla="*/ 268 w 268"/>
                        <a:gd name="T7" fmla="*/ 0 h 4"/>
                        <a:gd name="T8" fmla="*/ 265 w 268"/>
                        <a:gd name="T9" fmla="*/ 4 h 4"/>
                      </a:gdLst>
                      <a:ahLst/>
                      <a:cxnLst>
                        <a:cxn ang="0">
                          <a:pos x="T0" y="T1"/>
                        </a:cxn>
                        <a:cxn ang="0">
                          <a:pos x="T2" y="T3"/>
                        </a:cxn>
                        <a:cxn ang="0">
                          <a:pos x="T4" y="T5"/>
                        </a:cxn>
                        <a:cxn ang="0">
                          <a:pos x="T6" y="T7"/>
                        </a:cxn>
                        <a:cxn ang="0">
                          <a:pos x="T8" y="T9"/>
                        </a:cxn>
                      </a:cxnLst>
                      <a:rect l="0" t="0" r="r" b="b"/>
                      <a:pathLst>
                        <a:path w="268" h="4">
                          <a:moveTo>
                            <a:pt x="265" y="4"/>
                          </a:moveTo>
                          <a:lnTo>
                            <a:pt x="0" y="4"/>
                          </a:lnTo>
                          <a:lnTo>
                            <a:pt x="3" y="0"/>
                          </a:lnTo>
                          <a:lnTo>
                            <a:pt x="268" y="0"/>
                          </a:lnTo>
                          <a:lnTo>
                            <a:pt x="265" y="4"/>
                          </a:lnTo>
                          <a:close/>
                        </a:path>
                      </a:pathLst>
                    </a:custGeom>
                    <a:solidFill>
                      <a:srgbClr val="ADAC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56" name="Freeform 24"/>
                    <p:cNvSpPr>
                      <a:spLocks noChangeAspect="1"/>
                    </p:cNvSpPr>
                    <p:nvPr/>
                  </p:nvSpPr>
                  <p:spPr bwMode="auto">
                    <a:xfrm>
                      <a:off x="2863" y="1843"/>
                      <a:ext cx="267" cy="5"/>
                    </a:xfrm>
                    <a:custGeom>
                      <a:avLst/>
                      <a:gdLst>
                        <a:gd name="T0" fmla="*/ 266 w 267"/>
                        <a:gd name="T1" fmla="*/ 5 h 5"/>
                        <a:gd name="T2" fmla="*/ 0 w 267"/>
                        <a:gd name="T3" fmla="*/ 5 h 5"/>
                        <a:gd name="T4" fmla="*/ 3 w 267"/>
                        <a:gd name="T5" fmla="*/ 0 h 5"/>
                        <a:gd name="T6" fmla="*/ 267 w 267"/>
                        <a:gd name="T7" fmla="*/ 0 h 5"/>
                        <a:gd name="T8" fmla="*/ 266 w 267"/>
                        <a:gd name="T9" fmla="*/ 5 h 5"/>
                      </a:gdLst>
                      <a:ahLst/>
                      <a:cxnLst>
                        <a:cxn ang="0">
                          <a:pos x="T0" y="T1"/>
                        </a:cxn>
                        <a:cxn ang="0">
                          <a:pos x="T2" y="T3"/>
                        </a:cxn>
                        <a:cxn ang="0">
                          <a:pos x="T4" y="T5"/>
                        </a:cxn>
                        <a:cxn ang="0">
                          <a:pos x="T6" y="T7"/>
                        </a:cxn>
                        <a:cxn ang="0">
                          <a:pos x="T8" y="T9"/>
                        </a:cxn>
                      </a:cxnLst>
                      <a:rect l="0" t="0" r="r" b="b"/>
                      <a:pathLst>
                        <a:path w="267" h="5">
                          <a:moveTo>
                            <a:pt x="266" y="5"/>
                          </a:moveTo>
                          <a:lnTo>
                            <a:pt x="0" y="5"/>
                          </a:lnTo>
                          <a:lnTo>
                            <a:pt x="3" y="0"/>
                          </a:lnTo>
                          <a:lnTo>
                            <a:pt x="267" y="0"/>
                          </a:lnTo>
                          <a:lnTo>
                            <a:pt x="266" y="5"/>
                          </a:lnTo>
                          <a:close/>
                        </a:path>
                      </a:pathLst>
                    </a:custGeom>
                    <a:solidFill>
                      <a:srgbClr val="AC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57" name="Freeform 25"/>
                    <p:cNvSpPr>
                      <a:spLocks noChangeAspect="1"/>
                    </p:cNvSpPr>
                    <p:nvPr/>
                  </p:nvSpPr>
                  <p:spPr bwMode="auto">
                    <a:xfrm>
                      <a:off x="2865" y="1842"/>
                      <a:ext cx="266" cy="3"/>
                    </a:xfrm>
                    <a:custGeom>
                      <a:avLst/>
                      <a:gdLst>
                        <a:gd name="T0" fmla="*/ 265 w 266"/>
                        <a:gd name="T1" fmla="*/ 3 h 3"/>
                        <a:gd name="T2" fmla="*/ 0 w 266"/>
                        <a:gd name="T3" fmla="*/ 3 h 3"/>
                        <a:gd name="T4" fmla="*/ 3 w 266"/>
                        <a:gd name="T5" fmla="*/ 0 h 3"/>
                        <a:gd name="T6" fmla="*/ 266 w 266"/>
                        <a:gd name="T7" fmla="*/ 0 h 3"/>
                        <a:gd name="T8" fmla="*/ 265 w 266"/>
                        <a:gd name="T9" fmla="*/ 3 h 3"/>
                      </a:gdLst>
                      <a:ahLst/>
                      <a:cxnLst>
                        <a:cxn ang="0">
                          <a:pos x="T0" y="T1"/>
                        </a:cxn>
                        <a:cxn ang="0">
                          <a:pos x="T2" y="T3"/>
                        </a:cxn>
                        <a:cxn ang="0">
                          <a:pos x="T4" y="T5"/>
                        </a:cxn>
                        <a:cxn ang="0">
                          <a:pos x="T6" y="T7"/>
                        </a:cxn>
                        <a:cxn ang="0">
                          <a:pos x="T8" y="T9"/>
                        </a:cxn>
                      </a:cxnLst>
                      <a:rect l="0" t="0" r="r" b="b"/>
                      <a:pathLst>
                        <a:path w="266" h="3">
                          <a:moveTo>
                            <a:pt x="265" y="3"/>
                          </a:moveTo>
                          <a:lnTo>
                            <a:pt x="0" y="3"/>
                          </a:lnTo>
                          <a:lnTo>
                            <a:pt x="3" y="0"/>
                          </a:lnTo>
                          <a:lnTo>
                            <a:pt x="266" y="0"/>
                          </a:lnTo>
                          <a:lnTo>
                            <a:pt x="265" y="3"/>
                          </a:lnTo>
                          <a:close/>
                        </a:path>
                      </a:pathLst>
                    </a:custGeom>
                    <a:solidFill>
                      <a:srgbClr val="ABAB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58" name="Freeform 26"/>
                    <p:cNvSpPr>
                      <a:spLocks noChangeAspect="1"/>
                    </p:cNvSpPr>
                    <p:nvPr/>
                  </p:nvSpPr>
                  <p:spPr bwMode="auto">
                    <a:xfrm>
                      <a:off x="2866" y="1841"/>
                      <a:ext cx="267" cy="2"/>
                    </a:xfrm>
                    <a:custGeom>
                      <a:avLst/>
                      <a:gdLst>
                        <a:gd name="T0" fmla="*/ 264 w 267"/>
                        <a:gd name="T1" fmla="*/ 2 h 2"/>
                        <a:gd name="T2" fmla="*/ 0 w 267"/>
                        <a:gd name="T3" fmla="*/ 2 h 2"/>
                        <a:gd name="T4" fmla="*/ 3 w 267"/>
                        <a:gd name="T5" fmla="*/ 0 h 2"/>
                        <a:gd name="T6" fmla="*/ 267 w 267"/>
                        <a:gd name="T7" fmla="*/ 0 h 2"/>
                        <a:gd name="T8" fmla="*/ 264 w 267"/>
                        <a:gd name="T9" fmla="*/ 2 h 2"/>
                      </a:gdLst>
                      <a:ahLst/>
                      <a:cxnLst>
                        <a:cxn ang="0">
                          <a:pos x="T0" y="T1"/>
                        </a:cxn>
                        <a:cxn ang="0">
                          <a:pos x="T2" y="T3"/>
                        </a:cxn>
                        <a:cxn ang="0">
                          <a:pos x="T4" y="T5"/>
                        </a:cxn>
                        <a:cxn ang="0">
                          <a:pos x="T6" y="T7"/>
                        </a:cxn>
                        <a:cxn ang="0">
                          <a:pos x="T8" y="T9"/>
                        </a:cxn>
                      </a:cxnLst>
                      <a:rect l="0" t="0" r="r" b="b"/>
                      <a:pathLst>
                        <a:path w="267" h="2">
                          <a:moveTo>
                            <a:pt x="264" y="2"/>
                          </a:moveTo>
                          <a:lnTo>
                            <a:pt x="0" y="2"/>
                          </a:lnTo>
                          <a:lnTo>
                            <a:pt x="3" y="0"/>
                          </a:lnTo>
                          <a:lnTo>
                            <a:pt x="267" y="0"/>
                          </a:lnTo>
                          <a:lnTo>
                            <a:pt x="264" y="2"/>
                          </a:lnTo>
                          <a:close/>
                        </a:path>
                      </a:pathLst>
                    </a:custGeom>
                    <a:solidFill>
                      <a:srgbClr val="ABAA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59" name="Freeform 27"/>
                    <p:cNvSpPr>
                      <a:spLocks noChangeAspect="1"/>
                    </p:cNvSpPr>
                    <p:nvPr/>
                  </p:nvSpPr>
                  <p:spPr bwMode="auto">
                    <a:xfrm>
                      <a:off x="2868" y="1839"/>
                      <a:ext cx="266" cy="3"/>
                    </a:xfrm>
                    <a:custGeom>
                      <a:avLst/>
                      <a:gdLst>
                        <a:gd name="T0" fmla="*/ 263 w 266"/>
                        <a:gd name="T1" fmla="*/ 3 h 3"/>
                        <a:gd name="T2" fmla="*/ 0 w 266"/>
                        <a:gd name="T3" fmla="*/ 3 h 3"/>
                        <a:gd name="T4" fmla="*/ 3 w 266"/>
                        <a:gd name="T5" fmla="*/ 0 h 3"/>
                        <a:gd name="T6" fmla="*/ 266 w 266"/>
                        <a:gd name="T7" fmla="*/ 0 h 3"/>
                        <a:gd name="T8" fmla="*/ 263 w 266"/>
                        <a:gd name="T9" fmla="*/ 3 h 3"/>
                      </a:gdLst>
                      <a:ahLst/>
                      <a:cxnLst>
                        <a:cxn ang="0">
                          <a:pos x="T0" y="T1"/>
                        </a:cxn>
                        <a:cxn ang="0">
                          <a:pos x="T2" y="T3"/>
                        </a:cxn>
                        <a:cxn ang="0">
                          <a:pos x="T4" y="T5"/>
                        </a:cxn>
                        <a:cxn ang="0">
                          <a:pos x="T6" y="T7"/>
                        </a:cxn>
                        <a:cxn ang="0">
                          <a:pos x="T8" y="T9"/>
                        </a:cxn>
                      </a:cxnLst>
                      <a:rect l="0" t="0" r="r" b="b"/>
                      <a:pathLst>
                        <a:path w="266" h="3">
                          <a:moveTo>
                            <a:pt x="263" y="3"/>
                          </a:moveTo>
                          <a:lnTo>
                            <a:pt x="0" y="3"/>
                          </a:lnTo>
                          <a:lnTo>
                            <a:pt x="3" y="0"/>
                          </a:lnTo>
                          <a:lnTo>
                            <a:pt x="266" y="0"/>
                          </a:lnTo>
                          <a:lnTo>
                            <a:pt x="263" y="3"/>
                          </a:lnTo>
                          <a:close/>
                        </a:path>
                      </a:pathLst>
                    </a:custGeom>
                    <a:solidFill>
                      <a:srgbClr val="AAA9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60" name="Freeform 28"/>
                    <p:cNvSpPr>
                      <a:spLocks noChangeAspect="1"/>
                    </p:cNvSpPr>
                    <p:nvPr/>
                  </p:nvSpPr>
                  <p:spPr bwMode="auto">
                    <a:xfrm>
                      <a:off x="2869" y="1838"/>
                      <a:ext cx="265" cy="3"/>
                    </a:xfrm>
                    <a:custGeom>
                      <a:avLst/>
                      <a:gdLst>
                        <a:gd name="T0" fmla="*/ 264 w 265"/>
                        <a:gd name="T1" fmla="*/ 3 h 3"/>
                        <a:gd name="T2" fmla="*/ 0 w 265"/>
                        <a:gd name="T3" fmla="*/ 3 h 3"/>
                        <a:gd name="T4" fmla="*/ 3 w 265"/>
                        <a:gd name="T5" fmla="*/ 0 h 3"/>
                        <a:gd name="T6" fmla="*/ 265 w 265"/>
                        <a:gd name="T7" fmla="*/ 0 h 3"/>
                        <a:gd name="T8" fmla="*/ 264 w 265"/>
                        <a:gd name="T9" fmla="*/ 3 h 3"/>
                      </a:gdLst>
                      <a:ahLst/>
                      <a:cxnLst>
                        <a:cxn ang="0">
                          <a:pos x="T0" y="T1"/>
                        </a:cxn>
                        <a:cxn ang="0">
                          <a:pos x="T2" y="T3"/>
                        </a:cxn>
                        <a:cxn ang="0">
                          <a:pos x="T4" y="T5"/>
                        </a:cxn>
                        <a:cxn ang="0">
                          <a:pos x="T6" y="T7"/>
                        </a:cxn>
                        <a:cxn ang="0">
                          <a:pos x="T8" y="T9"/>
                        </a:cxn>
                      </a:cxnLst>
                      <a:rect l="0" t="0" r="r" b="b"/>
                      <a:pathLst>
                        <a:path w="265" h="3">
                          <a:moveTo>
                            <a:pt x="264" y="3"/>
                          </a:moveTo>
                          <a:lnTo>
                            <a:pt x="0" y="3"/>
                          </a:lnTo>
                          <a:lnTo>
                            <a:pt x="3" y="0"/>
                          </a:lnTo>
                          <a:lnTo>
                            <a:pt x="265" y="0"/>
                          </a:lnTo>
                          <a:lnTo>
                            <a:pt x="264" y="3"/>
                          </a:lnTo>
                          <a:close/>
                        </a:path>
                      </a:pathLst>
                    </a:custGeom>
                    <a:solidFill>
                      <a:srgbClr val="A9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61" name="Freeform 29"/>
                    <p:cNvSpPr>
                      <a:spLocks noChangeAspect="1"/>
                    </p:cNvSpPr>
                    <p:nvPr/>
                  </p:nvSpPr>
                  <p:spPr bwMode="auto">
                    <a:xfrm>
                      <a:off x="2871" y="1835"/>
                      <a:ext cx="265" cy="4"/>
                    </a:xfrm>
                    <a:custGeom>
                      <a:avLst/>
                      <a:gdLst>
                        <a:gd name="T0" fmla="*/ 263 w 265"/>
                        <a:gd name="T1" fmla="*/ 4 h 4"/>
                        <a:gd name="T2" fmla="*/ 0 w 265"/>
                        <a:gd name="T3" fmla="*/ 4 h 4"/>
                        <a:gd name="T4" fmla="*/ 3 w 265"/>
                        <a:gd name="T5" fmla="*/ 0 h 4"/>
                        <a:gd name="T6" fmla="*/ 265 w 265"/>
                        <a:gd name="T7" fmla="*/ 0 h 4"/>
                        <a:gd name="T8" fmla="*/ 263 w 265"/>
                        <a:gd name="T9" fmla="*/ 4 h 4"/>
                      </a:gdLst>
                      <a:ahLst/>
                      <a:cxnLst>
                        <a:cxn ang="0">
                          <a:pos x="T0" y="T1"/>
                        </a:cxn>
                        <a:cxn ang="0">
                          <a:pos x="T2" y="T3"/>
                        </a:cxn>
                        <a:cxn ang="0">
                          <a:pos x="T4" y="T5"/>
                        </a:cxn>
                        <a:cxn ang="0">
                          <a:pos x="T6" y="T7"/>
                        </a:cxn>
                        <a:cxn ang="0">
                          <a:pos x="T8" y="T9"/>
                        </a:cxn>
                      </a:cxnLst>
                      <a:rect l="0" t="0" r="r" b="b"/>
                      <a:pathLst>
                        <a:path w="265" h="4">
                          <a:moveTo>
                            <a:pt x="263" y="4"/>
                          </a:moveTo>
                          <a:lnTo>
                            <a:pt x="0" y="4"/>
                          </a:lnTo>
                          <a:lnTo>
                            <a:pt x="3" y="0"/>
                          </a:lnTo>
                          <a:lnTo>
                            <a:pt x="265" y="0"/>
                          </a:lnTo>
                          <a:lnTo>
                            <a:pt x="263" y="4"/>
                          </a:lnTo>
                          <a:close/>
                        </a:path>
                      </a:pathLst>
                    </a:custGeom>
                    <a:solidFill>
                      <a:srgbClr val="A8A8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62" name="Freeform 30"/>
                    <p:cNvSpPr>
                      <a:spLocks noChangeAspect="1"/>
                    </p:cNvSpPr>
                    <p:nvPr/>
                  </p:nvSpPr>
                  <p:spPr bwMode="auto">
                    <a:xfrm>
                      <a:off x="2872" y="1833"/>
                      <a:ext cx="265" cy="5"/>
                    </a:xfrm>
                    <a:custGeom>
                      <a:avLst/>
                      <a:gdLst>
                        <a:gd name="T0" fmla="*/ 262 w 265"/>
                        <a:gd name="T1" fmla="*/ 5 h 5"/>
                        <a:gd name="T2" fmla="*/ 0 w 265"/>
                        <a:gd name="T3" fmla="*/ 5 h 5"/>
                        <a:gd name="T4" fmla="*/ 3 w 265"/>
                        <a:gd name="T5" fmla="*/ 0 h 5"/>
                        <a:gd name="T6" fmla="*/ 265 w 265"/>
                        <a:gd name="T7" fmla="*/ 0 h 5"/>
                        <a:gd name="T8" fmla="*/ 262 w 265"/>
                        <a:gd name="T9" fmla="*/ 5 h 5"/>
                      </a:gdLst>
                      <a:ahLst/>
                      <a:cxnLst>
                        <a:cxn ang="0">
                          <a:pos x="T0" y="T1"/>
                        </a:cxn>
                        <a:cxn ang="0">
                          <a:pos x="T2" y="T3"/>
                        </a:cxn>
                        <a:cxn ang="0">
                          <a:pos x="T4" y="T5"/>
                        </a:cxn>
                        <a:cxn ang="0">
                          <a:pos x="T6" y="T7"/>
                        </a:cxn>
                        <a:cxn ang="0">
                          <a:pos x="T8" y="T9"/>
                        </a:cxn>
                      </a:cxnLst>
                      <a:rect l="0" t="0" r="r" b="b"/>
                      <a:pathLst>
                        <a:path w="265" h="5">
                          <a:moveTo>
                            <a:pt x="262" y="5"/>
                          </a:moveTo>
                          <a:lnTo>
                            <a:pt x="0" y="5"/>
                          </a:lnTo>
                          <a:lnTo>
                            <a:pt x="3" y="0"/>
                          </a:lnTo>
                          <a:lnTo>
                            <a:pt x="265" y="0"/>
                          </a:lnTo>
                          <a:lnTo>
                            <a:pt x="262" y="5"/>
                          </a:lnTo>
                          <a:close/>
                        </a:path>
                      </a:pathLst>
                    </a:custGeom>
                    <a:solidFill>
                      <a:srgbClr val="A8A7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63" name="Freeform 31"/>
                    <p:cNvSpPr>
                      <a:spLocks noChangeAspect="1"/>
                    </p:cNvSpPr>
                    <p:nvPr/>
                  </p:nvSpPr>
                  <p:spPr bwMode="auto">
                    <a:xfrm>
                      <a:off x="2874" y="1832"/>
                      <a:ext cx="265" cy="3"/>
                    </a:xfrm>
                    <a:custGeom>
                      <a:avLst/>
                      <a:gdLst>
                        <a:gd name="T0" fmla="*/ 262 w 265"/>
                        <a:gd name="T1" fmla="*/ 3 h 3"/>
                        <a:gd name="T2" fmla="*/ 0 w 265"/>
                        <a:gd name="T3" fmla="*/ 3 h 3"/>
                        <a:gd name="T4" fmla="*/ 2 w 265"/>
                        <a:gd name="T5" fmla="*/ 0 h 3"/>
                        <a:gd name="T6" fmla="*/ 265 w 265"/>
                        <a:gd name="T7" fmla="*/ 0 h 3"/>
                        <a:gd name="T8" fmla="*/ 262 w 265"/>
                        <a:gd name="T9" fmla="*/ 3 h 3"/>
                      </a:gdLst>
                      <a:ahLst/>
                      <a:cxnLst>
                        <a:cxn ang="0">
                          <a:pos x="T0" y="T1"/>
                        </a:cxn>
                        <a:cxn ang="0">
                          <a:pos x="T2" y="T3"/>
                        </a:cxn>
                        <a:cxn ang="0">
                          <a:pos x="T4" y="T5"/>
                        </a:cxn>
                        <a:cxn ang="0">
                          <a:pos x="T6" y="T7"/>
                        </a:cxn>
                        <a:cxn ang="0">
                          <a:pos x="T8" y="T9"/>
                        </a:cxn>
                      </a:cxnLst>
                      <a:rect l="0" t="0" r="r" b="b"/>
                      <a:pathLst>
                        <a:path w="265" h="3">
                          <a:moveTo>
                            <a:pt x="262" y="3"/>
                          </a:moveTo>
                          <a:lnTo>
                            <a:pt x="0" y="3"/>
                          </a:lnTo>
                          <a:lnTo>
                            <a:pt x="2" y="0"/>
                          </a:lnTo>
                          <a:lnTo>
                            <a:pt x="265" y="0"/>
                          </a:lnTo>
                          <a:lnTo>
                            <a:pt x="262" y="3"/>
                          </a:lnTo>
                          <a:close/>
                        </a:path>
                      </a:pathLst>
                    </a:custGeom>
                    <a:solidFill>
                      <a:srgbClr val="A8A7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64" name="Freeform 32"/>
                    <p:cNvSpPr>
                      <a:spLocks noChangeAspect="1"/>
                    </p:cNvSpPr>
                    <p:nvPr/>
                  </p:nvSpPr>
                  <p:spPr bwMode="auto">
                    <a:xfrm>
                      <a:off x="2875" y="1830"/>
                      <a:ext cx="264" cy="3"/>
                    </a:xfrm>
                    <a:custGeom>
                      <a:avLst/>
                      <a:gdLst>
                        <a:gd name="T0" fmla="*/ 262 w 264"/>
                        <a:gd name="T1" fmla="*/ 3 h 3"/>
                        <a:gd name="T2" fmla="*/ 0 w 264"/>
                        <a:gd name="T3" fmla="*/ 3 h 3"/>
                        <a:gd name="T4" fmla="*/ 1 w 264"/>
                        <a:gd name="T5" fmla="*/ 0 h 3"/>
                        <a:gd name="T6" fmla="*/ 264 w 264"/>
                        <a:gd name="T7" fmla="*/ 0 h 3"/>
                        <a:gd name="T8" fmla="*/ 262 w 264"/>
                        <a:gd name="T9" fmla="*/ 3 h 3"/>
                      </a:gdLst>
                      <a:ahLst/>
                      <a:cxnLst>
                        <a:cxn ang="0">
                          <a:pos x="T0" y="T1"/>
                        </a:cxn>
                        <a:cxn ang="0">
                          <a:pos x="T2" y="T3"/>
                        </a:cxn>
                        <a:cxn ang="0">
                          <a:pos x="T4" y="T5"/>
                        </a:cxn>
                        <a:cxn ang="0">
                          <a:pos x="T6" y="T7"/>
                        </a:cxn>
                        <a:cxn ang="0">
                          <a:pos x="T8" y="T9"/>
                        </a:cxn>
                      </a:cxnLst>
                      <a:rect l="0" t="0" r="r" b="b"/>
                      <a:pathLst>
                        <a:path w="264" h="3">
                          <a:moveTo>
                            <a:pt x="262" y="3"/>
                          </a:moveTo>
                          <a:lnTo>
                            <a:pt x="0" y="3"/>
                          </a:lnTo>
                          <a:lnTo>
                            <a:pt x="1" y="0"/>
                          </a:lnTo>
                          <a:lnTo>
                            <a:pt x="264" y="0"/>
                          </a:lnTo>
                          <a:lnTo>
                            <a:pt x="262" y="3"/>
                          </a:lnTo>
                          <a:close/>
                        </a:path>
                      </a:pathLst>
                    </a:custGeom>
                    <a:solidFill>
                      <a:srgbClr val="A7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65" name="Freeform 33"/>
                    <p:cNvSpPr>
                      <a:spLocks noChangeAspect="1"/>
                    </p:cNvSpPr>
                    <p:nvPr/>
                  </p:nvSpPr>
                  <p:spPr bwMode="auto">
                    <a:xfrm>
                      <a:off x="2876" y="1829"/>
                      <a:ext cx="264" cy="3"/>
                    </a:xfrm>
                    <a:custGeom>
                      <a:avLst/>
                      <a:gdLst>
                        <a:gd name="T0" fmla="*/ 263 w 264"/>
                        <a:gd name="T1" fmla="*/ 3 h 3"/>
                        <a:gd name="T2" fmla="*/ 0 w 264"/>
                        <a:gd name="T3" fmla="*/ 3 h 3"/>
                        <a:gd name="T4" fmla="*/ 2 w 264"/>
                        <a:gd name="T5" fmla="*/ 0 h 3"/>
                        <a:gd name="T6" fmla="*/ 264 w 264"/>
                        <a:gd name="T7" fmla="*/ 0 h 3"/>
                        <a:gd name="T8" fmla="*/ 263 w 264"/>
                        <a:gd name="T9" fmla="*/ 3 h 3"/>
                      </a:gdLst>
                      <a:ahLst/>
                      <a:cxnLst>
                        <a:cxn ang="0">
                          <a:pos x="T0" y="T1"/>
                        </a:cxn>
                        <a:cxn ang="0">
                          <a:pos x="T2" y="T3"/>
                        </a:cxn>
                        <a:cxn ang="0">
                          <a:pos x="T4" y="T5"/>
                        </a:cxn>
                        <a:cxn ang="0">
                          <a:pos x="T6" y="T7"/>
                        </a:cxn>
                        <a:cxn ang="0">
                          <a:pos x="T8" y="T9"/>
                        </a:cxn>
                      </a:cxnLst>
                      <a:rect l="0" t="0" r="r" b="b"/>
                      <a:pathLst>
                        <a:path w="264" h="3">
                          <a:moveTo>
                            <a:pt x="263" y="3"/>
                          </a:moveTo>
                          <a:lnTo>
                            <a:pt x="0" y="3"/>
                          </a:lnTo>
                          <a:lnTo>
                            <a:pt x="2" y="0"/>
                          </a:lnTo>
                          <a:lnTo>
                            <a:pt x="264" y="0"/>
                          </a:lnTo>
                          <a:lnTo>
                            <a:pt x="263" y="3"/>
                          </a:lnTo>
                          <a:close/>
                        </a:path>
                      </a:pathLst>
                    </a:custGeom>
                    <a:solidFill>
                      <a:srgbClr val="A6A5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66" name="Freeform 34"/>
                    <p:cNvSpPr>
                      <a:spLocks noChangeAspect="1"/>
                    </p:cNvSpPr>
                    <p:nvPr/>
                  </p:nvSpPr>
                  <p:spPr bwMode="auto">
                    <a:xfrm>
                      <a:off x="2876" y="1828"/>
                      <a:ext cx="266" cy="2"/>
                    </a:xfrm>
                    <a:custGeom>
                      <a:avLst/>
                      <a:gdLst>
                        <a:gd name="T0" fmla="*/ 263 w 266"/>
                        <a:gd name="T1" fmla="*/ 2 h 2"/>
                        <a:gd name="T2" fmla="*/ 0 w 266"/>
                        <a:gd name="T3" fmla="*/ 2 h 2"/>
                        <a:gd name="T4" fmla="*/ 3 w 266"/>
                        <a:gd name="T5" fmla="*/ 0 h 2"/>
                        <a:gd name="T6" fmla="*/ 266 w 266"/>
                        <a:gd name="T7" fmla="*/ 0 h 2"/>
                        <a:gd name="T8" fmla="*/ 263 w 266"/>
                        <a:gd name="T9" fmla="*/ 2 h 2"/>
                      </a:gdLst>
                      <a:ahLst/>
                      <a:cxnLst>
                        <a:cxn ang="0">
                          <a:pos x="T0" y="T1"/>
                        </a:cxn>
                        <a:cxn ang="0">
                          <a:pos x="T2" y="T3"/>
                        </a:cxn>
                        <a:cxn ang="0">
                          <a:pos x="T4" y="T5"/>
                        </a:cxn>
                        <a:cxn ang="0">
                          <a:pos x="T6" y="T7"/>
                        </a:cxn>
                        <a:cxn ang="0">
                          <a:pos x="T8" y="T9"/>
                        </a:cxn>
                      </a:cxnLst>
                      <a:rect l="0" t="0" r="r" b="b"/>
                      <a:pathLst>
                        <a:path w="266" h="2">
                          <a:moveTo>
                            <a:pt x="263" y="2"/>
                          </a:moveTo>
                          <a:lnTo>
                            <a:pt x="0" y="2"/>
                          </a:lnTo>
                          <a:lnTo>
                            <a:pt x="3" y="0"/>
                          </a:lnTo>
                          <a:lnTo>
                            <a:pt x="266" y="0"/>
                          </a:lnTo>
                          <a:lnTo>
                            <a:pt x="263" y="2"/>
                          </a:lnTo>
                          <a:close/>
                        </a:path>
                      </a:pathLst>
                    </a:custGeom>
                    <a:solidFill>
                      <a:srgbClr val="A6A5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67" name="Freeform 35"/>
                    <p:cNvSpPr>
                      <a:spLocks noChangeAspect="1"/>
                    </p:cNvSpPr>
                    <p:nvPr/>
                  </p:nvSpPr>
                  <p:spPr bwMode="auto">
                    <a:xfrm>
                      <a:off x="2878" y="1826"/>
                      <a:ext cx="265" cy="3"/>
                    </a:xfrm>
                    <a:custGeom>
                      <a:avLst/>
                      <a:gdLst>
                        <a:gd name="T0" fmla="*/ 262 w 265"/>
                        <a:gd name="T1" fmla="*/ 3 h 3"/>
                        <a:gd name="T2" fmla="*/ 0 w 265"/>
                        <a:gd name="T3" fmla="*/ 3 h 3"/>
                        <a:gd name="T4" fmla="*/ 3 w 265"/>
                        <a:gd name="T5" fmla="*/ 0 h 3"/>
                        <a:gd name="T6" fmla="*/ 265 w 265"/>
                        <a:gd name="T7" fmla="*/ 0 h 3"/>
                        <a:gd name="T8" fmla="*/ 262 w 265"/>
                        <a:gd name="T9" fmla="*/ 3 h 3"/>
                      </a:gdLst>
                      <a:ahLst/>
                      <a:cxnLst>
                        <a:cxn ang="0">
                          <a:pos x="T0" y="T1"/>
                        </a:cxn>
                        <a:cxn ang="0">
                          <a:pos x="T2" y="T3"/>
                        </a:cxn>
                        <a:cxn ang="0">
                          <a:pos x="T4" y="T5"/>
                        </a:cxn>
                        <a:cxn ang="0">
                          <a:pos x="T6" y="T7"/>
                        </a:cxn>
                        <a:cxn ang="0">
                          <a:pos x="T8" y="T9"/>
                        </a:cxn>
                      </a:cxnLst>
                      <a:rect l="0" t="0" r="r" b="b"/>
                      <a:pathLst>
                        <a:path w="265" h="3">
                          <a:moveTo>
                            <a:pt x="262" y="3"/>
                          </a:moveTo>
                          <a:lnTo>
                            <a:pt x="0" y="3"/>
                          </a:lnTo>
                          <a:lnTo>
                            <a:pt x="3" y="0"/>
                          </a:lnTo>
                          <a:lnTo>
                            <a:pt x="265" y="0"/>
                          </a:lnTo>
                          <a:lnTo>
                            <a:pt x="262" y="3"/>
                          </a:lnTo>
                          <a:close/>
                        </a:path>
                      </a:pathLst>
                    </a:custGeom>
                    <a:solidFill>
                      <a:srgbClr val="A5A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68" name="Freeform 36"/>
                    <p:cNvSpPr>
                      <a:spLocks noChangeAspect="1"/>
                    </p:cNvSpPr>
                    <p:nvPr/>
                  </p:nvSpPr>
                  <p:spPr bwMode="auto">
                    <a:xfrm>
                      <a:off x="2879" y="1823"/>
                      <a:ext cx="264" cy="5"/>
                    </a:xfrm>
                    <a:custGeom>
                      <a:avLst/>
                      <a:gdLst>
                        <a:gd name="T0" fmla="*/ 263 w 264"/>
                        <a:gd name="T1" fmla="*/ 5 h 5"/>
                        <a:gd name="T2" fmla="*/ 0 w 264"/>
                        <a:gd name="T3" fmla="*/ 5 h 5"/>
                        <a:gd name="T4" fmla="*/ 3 w 264"/>
                        <a:gd name="T5" fmla="*/ 0 h 5"/>
                        <a:gd name="T6" fmla="*/ 264 w 264"/>
                        <a:gd name="T7" fmla="*/ 0 h 5"/>
                        <a:gd name="T8" fmla="*/ 263 w 264"/>
                        <a:gd name="T9" fmla="*/ 5 h 5"/>
                      </a:gdLst>
                      <a:ahLst/>
                      <a:cxnLst>
                        <a:cxn ang="0">
                          <a:pos x="T0" y="T1"/>
                        </a:cxn>
                        <a:cxn ang="0">
                          <a:pos x="T2" y="T3"/>
                        </a:cxn>
                        <a:cxn ang="0">
                          <a:pos x="T4" y="T5"/>
                        </a:cxn>
                        <a:cxn ang="0">
                          <a:pos x="T6" y="T7"/>
                        </a:cxn>
                        <a:cxn ang="0">
                          <a:pos x="T8" y="T9"/>
                        </a:cxn>
                      </a:cxnLst>
                      <a:rect l="0" t="0" r="r" b="b"/>
                      <a:pathLst>
                        <a:path w="264" h="5">
                          <a:moveTo>
                            <a:pt x="263" y="5"/>
                          </a:moveTo>
                          <a:lnTo>
                            <a:pt x="0" y="5"/>
                          </a:lnTo>
                          <a:lnTo>
                            <a:pt x="3" y="0"/>
                          </a:lnTo>
                          <a:lnTo>
                            <a:pt x="264" y="0"/>
                          </a:lnTo>
                          <a:lnTo>
                            <a:pt x="263" y="5"/>
                          </a:lnTo>
                          <a:close/>
                        </a:path>
                      </a:pathLst>
                    </a:custGeom>
                    <a:solidFill>
                      <a:srgbClr val="A4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69" name="Freeform 37"/>
                    <p:cNvSpPr>
                      <a:spLocks noChangeAspect="1"/>
                    </p:cNvSpPr>
                    <p:nvPr/>
                  </p:nvSpPr>
                  <p:spPr bwMode="auto">
                    <a:xfrm>
                      <a:off x="2881" y="1822"/>
                      <a:ext cx="263" cy="4"/>
                    </a:xfrm>
                    <a:custGeom>
                      <a:avLst/>
                      <a:gdLst>
                        <a:gd name="T0" fmla="*/ 262 w 263"/>
                        <a:gd name="T1" fmla="*/ 4 h 4"/>
                        <a:gd name="T2" fmla="*/ 0 w 263"/>
                        <a:gd name="T3" fmla="*/ 4 h 4"/>
                        <a:gd name="T4" fmla="*/ 3 w 263"/>
                        <a:gd name="T5" fmla="*/ 0 h 4"/>
                        <a:gd name="T6" fmla="*/ 263 w 263"/>
                        <a:gd name="T7" fmla="*/ 0 h 4"/>
                        <a:gd name="T8" fmla="*/ 262 w 263"/>
                        <a:gd name="T9" fmla="*/ 4 h 4"/>
                      </a:gdLst>
                      <a:ahLst/>
                      <a:cxnLst>
                        <a:cxn ang="0">
                          <a:pos x="T0" y="T1"/>
                        </a:cxn>
                        <a:cxn ang="0">
                          <a:pos x="T2" y="T3"/>
                        </a:cxn>
                        <a:cxn ang="0">
                          <a:pos x="T4" y="T5"/>
                        </a:cxn>
                        <a:cxn ang="0">
                          <a:pos x="T6" y="T7"/>
                        </a:cxn>
                        <a:cxn ang="0">
                          <a:pos x="T8" y="T9"/>
                        </a:cxn>
                      </a:cxnLst>
                      <a:rect l="0" t="0" r="r" b="b"/>
                      <a:pathLst>
                        <a:path w="263" h="4">
                          <a:moveTo>
                            <a:pt x="262" y="4"/>
                          </a:moveTo>
                          <a:lnTo>
                            <a:pt x="0" y="4"/>
                          </a:lnTo>
                          <a:lnTo>
                            <a:pt x="3" y="0"/>
                          </a:lnTo>
                          <a:lnTo>
                            <a:pt x="263" y="0"/>
                          </a:lnTo>
                          <a:lnTo>
                            <a:pt x="262" y="4"/>
                          </a:lnTo>
                          <a:close/>
                        </a:path>
                      </a:pathLst>
                    </a:custGeom>
                    <a:solidFill>
                      <a:srgbClr val="A3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70" name="Freeform 38"/>
                    <p:cNvSpPr>
                      <a:spLocks noChangeAspect="1"/>
                    </p:cNvSpPr>
                    <p:nvPr/>
                  </p:nvSpPr>
                  <p:spPr bwMode="auto">
                    <a:xfrm>
                      <a:off x="2882" y="1820"/>
                      <a:ext cx="264" cy="3"/>
                    </a:xfrm>
                    <a:custGeom>
                      <a:avLst/>
                      <a:gdLst>
                        <a:gd name="T0" fmla="*/ 261 w 264"/>
                        <a:gd name="T1" fmla="*/ 3 h 3"/>
                        <a:gd name="T2" fmla="*/ 0 w 264"/>
                        <a:gd name="T3" fmla="*/ 3 h 3"/>
                        <a:gd name="T4" fmla="*/ 3 w 264"/>
                        <a:gd name="T5" fmla="*/ 0 h 3"/>
                        <a:gd name="T6" fmla="*/ 264 w 264"/>
                        <a:gd name="T7" fmla="*/ 0 h 3"/>
                        <a:gd name="T8" fmla="*/ 261 w 264"/>
                        <a:gd name="T9" fmla="*/ 3 h 3"/>
                      </a:gdLst>
                      <a:ahLst/>
                      <a:cxnLst>
                        <a:cxn ang="0">
                          <a:pos x="T0" y="T1"/>
                        </a:cxn>
                        <a:cxn ang="0">
                          <a:pos x="T2" y="T3"/>
                        </a:cxn>
                        <a:cxn ang="0">
                          <a:pos x="T4" y="T5"/>
                        </a:cxn>
                        <a:cxn ang="0">
                          <a:pos x="T6" y="T7"/>
                        </a:cxn>
                        <a:cxn ang="0">
                          <a:pos x="T8" y="T9"/>
                        </a:cxn>
                      </a:cxnLst>
                      <a:rect l="0" t="0" r="r" b="b"/>
                      <a:pathLst>
                        <a:path w="264" h="3">
                          <a:moveTo>
                            <a:pt x="261" y="3"/>
                          </a:moveTo>
                          <a:lnTo>
                            <a:pt x="0" y="3"/>
                          </a:lnTo>
                          <a:lnTo>
                            <a:pt x="3" y="0"/>
                          </a:lnTo>
                          <a:lnTo>
                            <a:pt x="264" y="0"/>
                          </a:lnTo>
                          <a:lnTo>
                            <a:pt x="261" y="3"/>
                          </a:lnTo>
                          <a:close/>
                        </a:path>
                      </a:pathLst>
                    </a:custGeom>
                    <a:solidFill>
                      <a:srgbClr val="A3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71" name="Freeform 39"/>
                    <p:cNvSpPr>
                      <a:spLocks noChangeAspect="1"/>
                    </p:cNvSpPr>
                    <p:nvPr/>
                  </p:nvSpPr>
                  <p:spPr bwMode="auto">
                    <a:xfrm>
                      <a:off x="2884" y="1819"/>
                      <a:ext cx="263" cy="3"/>
                    </a:xfrm>
                    <a:custGeom>
                      <a:avLst/>
                      <a:gdLst>
                        <a:gd name="T0" fmla="*/ 260 w 263"/>
                        <a:gd name="T1" fmla="*/ 3 h 3"/>
                        <a:gd name="T2" fmla="*/ 0 w 263"/>
                        <a:gd name="T3" fmla="*/ 3 h 3"/>
                        <a:gd name="T4" fmla="*/ 2 w 263"/>
                        <a:gd name="T5" fmla="*/ 0 h 3"/>
                        <a:gd name="T6" fmla="*/ 263 w 263"/>
                        <a:gd name="T7" fmla="*/ 0 h 3"/>
                        <a:gd name="T8" fmla="*/ 260 w 263"/>
                        <a:gd name="T9" fmla="*/ 3 h 3"/>
                      </a:gdLst>
                      <a:ahLst/>
                      <a:cxnLst>
                        <a:cxn ang="0">
                          <a:pos x="T0" y="T1"/>
                        </a:cxn>
                        <a:cxn ang="0">
                          <a:pos x="T2" y="T3"/>
                        </a:cxn>
                        <a:cxn ang="0">
                          <a:pos x="T4" y="T5"/>
                        </a:cxn>
                        <a:cxn ang="0">
                          <a:pos x="T6" y="T7"/>
                        </a:cxn>
                        <a:cxn ang="0">
                          <a:pos x="T8" y="T9"/>
                        </a:cxn>
                      </a:cxnLst>
                      <a:rect l="0" t="0" r="r" b="b"/>
                      <a:pathLst>
                        <a:path w="263" h="3">
                          <a:moveTo>
                            <a:pt x="260" y="3"/>
                          </a:moveTo>
                          <a:lnTo>
                            <a:pt x="0" y="3"/>
                          </a:lnTo>
                          <a:lnTo>
                            <a:pt x="2" y="0"/>
                          </a:lnTo>
                          <a:lnTo>
                            <a:pt x="263" y="0"/>
                          </a:lnTo>
                          <a:lnTo>
                            <a:pt x="260" y="3"/>
                          </a:lnTo>
                          <a:close/>
                        </a:path>
                      </a:pathLst>
                    </a:custGeom>
                    <a:solidFill>
                      <a:srgbClr val="A2A2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72" name="Freeform 40"/>
                    <p:cNvSpPr>
                      <a:spLocks noChangeAspect="1"/>
                    </p:cNvSpPr>
                    <p:nvPr/>
                  </p:nvSpPr>
                  <p:spPr bwMode="auto">
                    <a:xfrm>
                      <a:off x="2885" y="1818"/>
                      <a:ext cx="262" cy="2"/>
                    </a:xfrm>
                    <a:custGeom>
                      <a:avLst/>
                      <a:gdLst>
                        <a:gd name="T0" fmla="*/ 261 w 262"/>
                        <a:gd name="T1" fmla="*/ 2 h 2"/>
                        <a:gd name="T2" fmla="*/ 0 w 262"/>
                        <a:gd name="T3" fmla="*/ 2 h 2"/>
                        <a:gd name="T4" fmla="*/ 3 w 262"/>
                        <a:gd name="T5" fmla="*/ 0 h 2"/>
                        <a:gd name="T6" fmla="*/ 262 w 262"/>
                        <a:gd name="T7" fmla="*/ 0 h 2"/>
                        <a:gd name="T8" fmla="*/ 261 w 262"/>
                        <a:gd name="T9" fmla="*/ 2 h 2"/>
                      </a:gdLst>
                      <a:ahLst/>
                      <a:cxnLst>
                        <a:cxn ang="0">
                          <a:pos x="T0" y="T1"/>
                        </a:cxn>
                        <a:cxn ang="0">
                          <a:pos x="T2" y="T3"/>
                        </a:cxn>
                        <a:cxn ang="0">
                          <a:pos x="T4" y="T5"/>
                        </a:cxn>
                        <a:cxn ang="0">
                          <a:pos x="T6" y="T7"/>
                        </a:cxn>
                        <a:cxn ang="0">
                          <a:pos x="T8" y="T9"/>
                        </a:cxn>
                      </a:cxnLst>
                      <a:rect l="0" t="0" r="r" b="b"/>
                      <a:pathLst>
                        <a:path w="262" h="2">
                          <a:moveTo>
                            <a:pt x="261" y="2"/>
                          </a:moveTo>
                          <a:lnTo>
                            <a:pt x="0" y="2"/>
                          </a:lnTo>
                          <a:lnTo>
                            <a:pt x="3" y="0"/>
                          </a:lnTo>
                          <a:lnTo>
                            <a:pt x="262" y="0"/>
                          </a:lnTo>
                          <a:lnTo>
                            <a:pt x="261" y="2"/>
                          </a:lnTo>
                          <a:close/>
                        </a:path>
                      </a:pathLst>
                    </a:custGeom>
                    <a:solidFill>
                      <a:srgbClr val="A2A1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73" name="Freeform 41"/>
                    <p:cNvSpPr>
                      <a:spLocks noChangeAspect="1"/>
                    </p:cNvSpPr>
                    <p:nvPr/>
                  </p:nvSpPr>
                  <p:spPr bwMode="auto">
                    <a:xfrm>
                      <a:off x="2886" y="1816"/>
                      <a:ext cx="263" cy="3"/>
                    </a:xfrm>
                    <a:custGeom>
                      <a:avLst/>
                      <a:gdLst>
                        <a:gd name="T0" fmla="*/ 261 w 263"/>
                        <a:gd name="T1" fmla="*/ 3 h 3"/>
                        <a:gd name="T2" fmla="*/ 0 w 263"/>
                        <a:gd name="T3" fmla="*/ 3 h 3"/>
                        <a:gd name="T4" fmla="*/ 3 w 263"/>
                        <a:gd name="T5" fmla="*/ 0 h 3"/>
                        <a:gd name="T6" fmla="*/ 263 w 263"/>
                        <a:gd name="T7" fmla="*/ 0 h 3"/>
                        <a:gd name="T8" fmla="*/ 261 w 263"/>
                        <a:gd name="T9" fmla="*/ 3 h 3"/>
                      </a:gdLst>
                      <a:ahLst/>
                      <a:cxnLst>
                        <a:cxn ang="0">
                          <a:pos x="T0" y="T1"/>
                        </a:cxn>
                        <a:cxn ang="0">
                          <a:pos x="T2" y="T3"/>
                        </a:cxn>
                        <a:cxn ang="0">
                          <a:pos x="T4" y="T5"/>
                        </a:cxn>
                        <a:cxn ang="0">
                          <a:pos x="T6" y="T7"/>
                        </a:cxn>
                        <a:cxn ang="0">
                          <a:pos x="T8" y="T9"/>
                        </a:cxn>
                      </a:cxnLst>
                      <a:rect l="0" t="0" r="r" b="b"/>
                      <a:pathLst>
                        <a:path w="263" h="3">
                          <a:moveTo>
                            <a:pt x="261" y="3"/>
                          </a:moveTo>
                          <a:lnTo>
                            <a:pt x="0" y="3"/>
                          </a:lnTo>
                          <a:lnTo>
                            <a:pt x="3" y="0"/>
                          </a:lnTo>
                          <a:lnTo>
                            <a:pt x="263" y="0"/>
                          </a:lnTo>
                          <a:lnTo>
                            <a:pt x="261" y="3"/>
                          </a:lnTo>
                          <a:close/>
                        </a:path>
                      </a:pathLst>
                    </a:custGeom>
                    <a:solidFill>
                      <a:srgbClr val="A1A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74" name="Freeform 42"/>
                    <p:cNvSpPr>
                      <a:spLocks noChangeAspect="1"/>
                    </p:cNvSpPr>
                    <p:nvPr/>
                  </p:nvSpPr>
                  <p:spPr bwMode="auto">
                    <a:xfrm>
                      <a:off x="2888" y="1813"/>
                      <a:ext cx="262" cy="5"/>
                    </a:xfrm>
                    <a:custGeom>
                      <a:avLst/>
                      <a:gdLst>
                        <a:gd name="T0" fmla="*/ 259 w 262"/>
                        <a:gd name="T1" fmla="*/ 5 h 5"/>
                        <a:gd name="T2" fmla="*/ 0 w 262"/>
                        <a:gd name="T3" fmla="*/ 5 h 5"/>
                        <a:gd name="T4" fmla="*/ 1 w 262"/>
                        <a:gd name="T5" fmla="*/ 0 h 5"/>
                        <a:gd name="T6" fmla="*/ 262 w 262"/>
                        <a:gd name="T7" fmla="*/ 0 h 5"/>
                        <a:gd name="T8" fmla="*/ 259 w 262"/>
                        <a:gd name="T9" fmla="*/ 5 h 5"/>
                      </a:gdLst>
                      <a:ahLst/>
                      <a:cxnLst>
                        <a:cxn ang="0">
                          <a:pos x="T0" y="T1"/>
                        </a:cxn>
                        <a:cxn ang="0">
                          <a:pos x="T2" y="T3"/>
                        </a:cxn>
                        <a:cxn ang="0">
                          <a:pos x="T4" y="T5"/>
                        </a:cxn>
                        <a:cxn ang="0">
                          <a:pos x="T6" y="T7"/>
                        </a:cxn>
                        <a:cxn ang="0">
                          <a:pos x="T8" y="T9"/>
                        </a:cxn>
                      </a:cxnLst>
                      <a:rect l="0" t="0" r="r" b="b"/>
                      <a:pathLst>
                        <a:path w="262" h="5">
                          <a:moveTo>
                            <a:pt x="259" y="5"/>
                          </a:moveTo>
                          <a:lnTo>
                            <a:pt x="0" y="5"/>
                          </a:lnTo>
                          <a:lnTo>
                            <a:pt x="1" y="0"/>
                          </a:lnTo>
                          <a:lnTo>
                            <a:pt x="262" y="0"/>
                          </a:lnTo>
                          <a:lnTo>
                            <a:pt x="259" y="5"/>
                          </a:lnTo>
                          <a:close/>
                        </a:path>
                      </a:pathLst>
                    </a:custGeom>
                    <a:solidFill>
                      <a:srgbClr val="A0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75" name="Freeform 43"/>
                    <p:cNvSpPr>
                      <a:spLocks noChangeAspect="1"/>
                    </p:cNvSpPr>
                    <p:nvPr/>
                  </p:nvSpPr>
                  <p:spPr bwMode="auto">
                    <a:xfrm>
                      <a:off x="2889" y="1812"/>
                      <a:ext cx="263" cy="4"/>
                    </a:xfrm>
                    <a:custGeom>
                      <a:avLst/>
                      <a:gdLst>
                        <a:gd name="T0" fmla="*/ 260 w 263"/>
                        <a:gd name="T1" fmla="*/ 4 h 4"/>
                        <a:gd name="T2" fmla="*/ 0 w 263"/>
                        <a:gd name="T3" fmla="*/ 4 h 4"/>
                        <a:gd name="T4" fmla="*/ 2 w 263"/>
                        <a:gd name="T5" fmla="*/ 0 h 4"/>
                        <a:gd name="T6" fmla="*/ 263 w 263"/>
                        <a:gd name="T7" fmla="*/ 0 h 4"/>
                        <a:gd name="T8" fmla="*/ 260 w 263"/>
                        <a:gd name="T9" fmla="*/ 4 h 4"/>
                      </a:gdLst>
                      <a:ahLst/>
                      <a:cxnLst>
                        <a:cxn ang="0">
                          <a:pos x="T0" y="T1"/>
                        </a:cxn>
                        <a:cxn ang="0">
                          <a:pos x="T2" y="T3"/>
                        </a:cxn>
                        <a:cxn ang="0">
                          <a:pos x="T4" y="T5"/>
                        </a:cxn>
                        <a:cxn ang="0">
                          <a:pos x="T6" y="T7"/>
                        </a:cxn>
                        <a:cxn ang="0">
                          <a:pos x="T8" y="T9"/>
                        </a:cxn>
                      </a:cxnLst>
                      <a:rect l="0" t="0" r="r" b="b"/>
                      <a:pathLst>
                        <a:path w="263" h="4">
                          <a:moveTo>
                            <a:pt x="260" y="4"/>
                          </a:moveTo>
                          <a:lnTo>
                            <a:pt x="0" y="4"/>
                          </a:lnTo>
                          <a:lnTo>
                            <a:pt x="2" y="0"/>
                          </a:lnTo>
                          <a:lnTo>
                            <a:pt x="263" y="0"/>
                          </a:lnTo>
                          <a:lnTo>
                            <a:pt x="260" y="4"/>
                          </a:lnTo>
                          <a:close/>
                        </a:path>
                      </a:pathLst>
                    </a:custGeom>
                    <a:solidFill>
                      <a:srgbClr val="9F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76" name="Freeform 44"/>
                    <p:cNvSpPr>
                      <a:spLocks noChangeAspect="1"/>
                    </p:cNvSpPr>
                    <p:nvPr/>
                  </p:nvSpPr>
                  <p:spPr bwMode="auto">
                    <a:xfrm>
                      <a:off x="2889" y="1810"/>
                      <a:ext cx="264" cy="3"/>
                    </a:xfrm>
                    <a:custGeom>
                      <a:avLst/>
                      <a:gdLst>
                        <a:gd name="T0" fmla="*/ 261 w 264"/>
                        <a:gd name="T1" fmla="*/ 3 h 3"/>
                        <a:gd name="T2" fmla="*/ 0 w 264"/>
                        <a:gd name="T3" fmla="*/ 3 h 3"/>
                        <a:gd name="T4" fmla="*/ 3 w 264"/>
                        <a:gd name="T5" fmla="*/ 0 h 3"/>
                        <a:gd name="T6" fmla="*/ 264 w 264"/>
                        <a:gd name="T7" fmla="*/ 0 h 3"/>
                        <a:gd name="T8" fmla="*/ 261 w 264"/>
                        <a:gd name="T9" fmla="*/ 3 h 3"/>
                      </a:gdLst>
                      <a:ahLst/>
                      <a:cxnLst>
                        <a:cxn ang="0">
                          <a:pos x="T0" y="T1"/>
                        </a:cxn>
                        <a:cxn ang="0">
                          <a:pos x="T2" y="T3"/>
                        </a:cxn>
                        <a:cxn ang="0">
                          <a:pos x="T4" y="T5"/>
                        </a:cxn>
                        <a:cxn ang="0">
                          <a:pos x="T6" y="T7"/>
                        </a:cxn>
                        <a:cxn ang="0">
                          <a:pos x="T8" y="T9"/>
                        </a:cxn>
                      </a:cxnLst>
                      <a:rect l="0" t="0" r="r" b="b"/>
                      <a:pathLst>
                        <a:path w="264" h="3">
                          <a:moveTo>
                            <a:pt x="261" y="3"/>
                          </a:moveTo>
                          <a:lnTo>
                            <a:pt x="0" y="3"/>
                          </a:lnTo>
                          <a:lnTo>
                            <a:pt x="3" y="0"/>
                          </a:lnTo>
                          <a:lnTo>
                            <a:pt x="264" y="0"/>
                          </a:lnTo>
                          <a:lnTo>
                            <a:pt x="261" y="3"/>
                          </a:lnTo>
                          <a:close/>
                        </a:path>
                      </a:pathLst>
                    </a:custGeom>
                    <a:solidFill>
                      <a:srgbClr val="9F9E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77" name="Freeform 45"/>
                    <p:cNvSpPr>
                      <a:spLocks noChangeAspect="1"/>
                    </p:cNvSpPr>
                    <p:nvPr/>
                  </p:nvSpPr>
                  <p:spPr bwMode="auto">
                    <a:xfrm>
                      <a:off x="2891" y="1809"/>
                      <a:ext cx="262" cy="3"/>
                    </a:xfrm>
                    <a:custGeom>
                      <a:avLst/>
                      <a:gdLst>
                        <a:gd name="T0" fmla="*/ 261 w 262"/>
                        <a:gd name="T1" fmla="*/ 3 h 3"/>
                        <a:gd name="T2" fmla="*/ 0 w 262"/>
                        <a:gd name="T3" fmla="*/ 3 h 3"/>
                        <a:gd name="T4" fmla="*/ 3 w 262"/>
                        <a:gd name="T5" fmla="*/ 0 h 3"/>
                        <a:gd name="T6" fmla="*/ 262 w 262"/>
                        <a:gd name="T7" fmla="*/ 0 h 3"/>
                        <a:gd name="T8" fmla="*/ 261 w 262"/>
                        <a:gd name="T9" fmla="*/ 3 h 3"/>
                      </a:gdLst>
                      <a:ahLst/>
                      <a:cxnLst>
                        <a:cxn ang="0">
                          <a:pos x="T0" y="T1"/>
                        </a:cxn>
                        <a:cxn ang="0">
                          <a:pos x="T2" y="T3"/>
                        </a:cxn>
                        <a:cxn ang="0">
                          <a:pos x="T4" y="T5"/>
                        </a:cxn>
                        <a:cxn ang="0">
                          <a:pos x="T6" y="T7"/>
                        </a:cxn>
                        <a:cxn ang="0">
                          <a:pos x="T8" y="T9"/>
                        </a:cxn>
                      </a:cxnLst>
                      <a:rect l="0" t="0" r="r" b="b"/>
                      <a:pathLst>
                        <a:path w="262" h="3">
                          <a:moveTo>
                            <a:pt x="261" y="3"/>
                          </a:moveTo>
                          <a:lnTo>
                            <a:pt x="0" y="3"/>
                          </a:lnTo>
                          <a:lnTo>
                            <a:pt x="3" y="0"/>
                          </a:lnTo>
                          <a:lnTo>
                            <a:pt x="262" y="0"/>
                          </a:lnTo>
                          <a:lnTo>
                            <a:pt x="261" y="3"/>
                          </a:lnTo>
                          <a:close/>
                        </a:path>
                      </a:pathLst>
                    </a:custGeom>
                    <a:solidFill>
                      <a:srgbClr val="9E9D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78" name="Freeform 46"/>
                    <p:cNvSpPr>
                      <a:spLocks noChangeAspect="1"/>
                    </p:cNvSpPr>
                    <p:nvPr/>
                  </p:nvSpPr>
                  <p:spPr bwMode="auto">
                    <a:xfrm>
                      <a:off x="2892" y="1807"/>
                      <a:ext cx="263" cy="3"/>
                    </a:xfrm>
                    <a:custGeom>
                      <a:avLst/>
                      <a:gdLst>
                        <a:gd name="T0" fmla="*/ 261 w 263"/>
                        <a:gd name="T1" fmla="*/ 3 h 3"/>
                        <a:gd name="T2" fmla="*/ 0 w 263"/>
                        <a:gd name="T3" fmla="*/ 3 h 3"/>
                        <a:gd name="T4" fmla="*/ 3 w 263"/>
                        <a:gd name="T5" fmla="*/ 0 h 3"/>
                        <a:gd name="T6" fmla="*/ 263 w 263"/>
                        <a:gd name="T7" fmla="*/ 0 h 3"/>
                        <a:gd name="T8" fmla="*/ 261 w 263"/>
                        <a:gd name="T9" fmla="*/ 3 h 3"/>
                      </a:gdLst>
                      <a:ahLst/>
                      <a:cxnLst>
                        <a:cxn ang="0">
                          <a:pos x="T0" y="T1"/>
                        </a:cxn>
                        <a:cxn ang="0">
                          <a:pos x="T2" y="T3"/>
                        </a:cxn>
                        <a:cxn ang="0">
                          <a:pos x="T4" y="T5"/>
                        </a:cxn>
                        <a:cxn ang="0">
                          <a:pos x="T6" y="T7"/>
                        </a:cxn>
                        <a:cxn ang="0">
                          <a:pos x="T8" y="T9"/>
                        </a:cxn>
                      </a:cxnLst>
                      <a:rect l="0" t="0" r="r" b="b"/>
                      <a:pathLst>
                        <a:path w="263" h="3">
                          <a:moveTo>
                            <a:pt x="261" y="3"/>
                          </a:moveTo>
                          <a:lnTo>
                            <a:pt x="0" y="3"/>
                          </a:lnTo>
                          <a:lnTo>
                            <a:pt x="3" y="0"/>
                          </a:lnTo>
                          <a:lnTo>
                            <a:pt x="263" y="0"/>
                          </a:lnTo>
                          <a:lnTo>
                            <a:pt x="261" y="3"/>
                          </a:lnTo>
                          <a:close/>
                        </a:path>
                      </a:pathLst>
                    </a:custGeom>
                    <a:solidFill>
                      <a:srgbClr val="9E9D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79" name="Freeform 47"/>
                    <p:cNvSpPr>
                      <a:spLocks noChangeAspect="1"/>
                    </p:cNvSpPr>
                    <p:nvPr/>
                  </p:nvSpPr>
                  <p:spPr bwMode="auto">
                    <a:xfrm>
                      <a:off x="2894" y="1806"/>
                      <a:ext cx="262" cy="3"/>
                    </a:xfrm>
                    <a:custGeom>
                      <a:avLst/>
                      <a:gdLst>
                        <a:gd name="T0" fmla="*/ 259 w 262"/>
                        <a:gd name="T1" fmla="*/ 3 h 3"/>
                        <a:gd name="T2" fmla="*/ 0 w 262"/>
                        <a:gd name="T3" fmla="*/ 3 h 3"/>
                        <a:gd name="T4" fmla="*/ 3 w 262"/>
                        <a:gd name="T5" fmla="*/ 0 h 3"/>
                        <a:gd name="T6" fmla="*/ 262 w 262"/>
                        <a:gd name="T7" fmla="*/ 0 h 3"/>
                        <a:gd name="T8" fmla="*/ 259 w 262"/>
                        <a:gd name="T9" fmla="*/ 3 h 3"/>
                      </a:gdLst>
                      <a:ahLst/>
                      <a:cxnLst>
                        <a:cxn ang="0">
                          <a:pos x="T0" y="T1"/>
                        </a:cxn>
                        <a:cxn ang="0">
                          <a:pos x="T2" y="T3"/>
                        </a:cxn>
                        <a:cxn ang="0">
                          <a:pos x="T4" y="T5"/>
                        </a:cxn>
                        <a:cxn ang="0">
                          <a:pos x="T6" y="T7"/>
                        </a:cxn>
                        <a:cxn ang="0">
                          <a:pos x="T8" y="T9"/>
                        </a:cxn>
                      </a:cxnLst>
                      <a:rect l="0" t="0" r="r" b="b"/>
                      <a:pathLst>
                        <a:path w="262" h="3">
                          <a:moveTo>
                            <a:pt x="259" y="3"/>
                          </a:moveTo>
                          <a:lnTo>
                            <a:pt x="0" y="3"/>
                          </a:lnTo>
                          <a:lnTo>
                            <a:pt x="3" y="0"/>
                          </a:lnTo>
                          <a:lnTo>
                            <a:pt x="262" y="0"/>
                          </a:lnTo>
                          <a:lnTo>
                            <a:pt x="259" y="3"/>
                          </a:lnTo>
                          <a:close/>
                        </a:path>
                      </a:pathLst>
                    </a:custGeom>
                    <a:solidFill>
                      <a:srgbClr val="9D9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80" name="Freeform 48"/>
                    <p:cNvSpPr>
                      <a:spLocks noChangeAspect="1"/>
                    </p:cNvSpPr>
                    <p:nvPr/>
                  </p:nvSpPr>
                  <p:spPr bwMode="auto">
                    <a:xfrm>
                      <a:off x="2895" y="1805"/>
                      <a:ext cx="262" cy="2"/>
                    </a:xfrm>
                    <a:custGeom>
                      <a:avLst/>
                      <a:gdLst>
                        <a:gd name="T0" fmla="*/ 260 w 262"/>
                        <a:gd name="T1" fmla="*/ 2 h 2"/>
                        <a:gd name="T2" fmla="*/ 0 w 262"/>
                        <a:gd name="T3" fmla="*/ 2 h 2"/>
                        <a:gd name="T4" fmla="*/ 3 w 262"/>
                        <a:gd name="T5" fmla="*/ 0 h 2"/>
                        <a:gd name="T6" fmla="*/ 262 w 262"/>
                        <a:gd name="T7" fmla="*/ 0 h 2"/>
                        <a:gd name="T8" fmla="*/ 260 w 262"/>
                        <a:gd name="T9" fmla="*/ 2 h 2"/>
                      </a:gdLst>
                      <a:ahLst/>
                      <a:cxnLst>
                        <a:cxn ang="0">
                          <a:pos x="T0" y="T1"/>
                        </a:cxn>
                        <a:cxn ang="0">
                          <a:pos x="T2" y="T3"/>
                        </a:cxn>
                        <a:cxn ang="0">
                          <a:pos x="T4" y="T5"/>
                        </a:cxn>
                        <a:cxn ang="0">
                          <a:pos x="T6" y="T7"/>
                        </a:cxn>
                        <a:cxn ang="0">
                          <a:pos x="T8" y="T9"/>
                        </a:cxn>
                      </a:cxnLst>
                      <a:rect l="0" t="0" r="r" b="b"/>
                      <a:pathLst>
                        <a:path w="262" h="2">
                          <a:moveTo>
                            <a:pt x="260" y="2"/>
                          </a:moveTo>
                          <a:lnTo>
                            <a:pt x="0" y="2"/>
                          </a:lnTo>
                          <a:lnTo>
                            <a:pt x="3" y="0"/>
                          </a:lnTo>
                          <a:lnTo>
                            <a:pt x="262" y="0"/>
                          </a:lnTo>
                          <a:lnTo>
                            <a:pt x="260" y="2"/>
                          </a:lnTo>
                          <a:close/>
                        </a:path>
                      </a:pathLst>
                    </a:custGeom>
                    <a:solidFill>
                      <a:srgbClr val="9C9B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81" name="Freeform 49"/>
                    <p:cNvSpPr>
                      <a:spLocks noChangeAspect="1"/>
                    </p:cNvSpPr>
                    <p:nvPr/>
                  </p:nvSpPr>
                  <p:spPr bwMode="auto">
                    <a:xfrm>
                      <a:off x="2897" y="1802"/>
                      <a:ext cx="260" cy="4"/>
                    </a:xfrm>
                    <a:custGeom>
                      <a:avLst/>
                      <a:gdLst>
                        <a:gd name="T0" fmla="*/ 259 w 260"/>
                        <a:gd name="T1" fmla="*/ 4 h 4"/>
                        <a:gd name="T2" fmla="*/ 0 w 260"/>
                        <a:gd name="T3" fmla="*/ 4 h 4"/>
                        <a:gd name="T4" fmla="*/ 2 w 260"/>
                        <a:gd name="T5" fmla="*/ 0 h 4"/>
                        <a:gd name="T6" fmla="*/ 260 w 260"/>
                        <a:gd name="T7" fmla="*/ 0 h 4"/>
                        <a:gd name="T8" fmla="*/ 259 w 260"/>
                        <a:gd name="T9" fmla="*/ 4 h 4"/>
                      </a:gdLst>
                      <a:ahLst/>
                      <a:cxnLst>
                        <a:cxn ang="0">
                          <a:pos x="T0" y="T1"/>
                        </a:cxn>
                        <a:cxn ang="0">
                          <a:pos x="T2" y="T3"/>
                        </a:cxn>
                        <a:cxn ang="0">
                          <a:pos x="T4" y="T5"/>
                        </a:cxn>
                        <a:cxn ang="0">
                          <a:pos x="T6" y="T7"/>
                        </a:cxn>
                        <a:cxn ang="0">
                          <a:pos x="T8" y="T9"/>
                        </a:cxn>
                      </a:cxnLst>
                      <a:rect l="0" t="0" r="r" b="b"/>
                      <a:pathLst>
                        <a:path w="260" h="4">
                          <a:moveTo>
                            <a:pt x="259" y="4"/>
                          </a:moveTo>
                          <a:lnTo>
                            <a:pt x="0" y="4"/>
                          </a:lnTo>
                          <a:lnTo>
                            <a:pt x="2" y="0"/>
                          </a:lnTo>
                          <a:lnTo>
                            <a:pt x="260" y="0"/>
                          </a:lnTo>
                          <a:lnTo>
                            <a:pt x="259" y="4"/>
                          </a:lnTo>
                          <a:close/>
                        </a:path>
                      </a:pathLst>
                    </a:custGeom>
                    <a:solidFill>
                      <a:srgbClr val="9B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82" name="Freeform 50"/>
                    <p:cNvSpPr>
                      <a:spLocks noChangeAspect="1"/>
                    </p:cNvSpPr>
                    <p:nvPr/>
                  </p:nvSpPr>
                  <p:spPr bwMode="auto">
                    <a:xfrm>
                      <a:off x="2898" y="1800"/>
                      <a:ext cx="261" cy="5"/>
                    </a:xfrm>
                    <a:custGeom>
                      <a:avLst/>
                      <a:gdLst>
                        <a:gd name="T0" fmla="*/ 259 w 261"/>
                        <a:gd name="T1" fmla="*/ 5 h 5"/>
                        <a:gd name="T2" fmla="*/ 0 w 261"/>
                        <a:gd name="T3" fmla="*/ 5 h 5"/>
                        <a:gd name="T4" fmla="*/ 3 w 261"/>
                        <a:gd name="T5" fmla="*/ 0 h 5"/>
                        <a:gd name="T6" fmla="*/ 261 w 261"/>
                        <a:gd name="T7" fmla="*/ 0 h 5"/>
                        <a:gd name="T8" fmla="*/ 259 w 261"/>
                        <a:gd name="T9" fmla="*/ 5 h 5"/>
                      </a:gdLst>
                      <a:ahLst/>
                      <a:cxnLst>
                        <a:cxn ang="0">
                          <a:pos x="T0" y="T1"/>
                        </a:cxn>
                        <a:cxn ang="0">
                          <a:pos x="T2" y="T3"/>
                        </a:cxn>
                        <a:cxn ang="0">
                          <a:pos x="T4" y="T5"/>
                        </a:cxn>
                        <a:cxn ang="0">
                          <a:pos x="T6" y="T7"/>
                        </a:cxn>
                        <a:cxn ang="0">
                          <a:pos x="T8" y="T9"/>
                        </a:cxn>
                      </a:cxnLst>
                      <a:rect l="0" t="0" r="r" b="b"/>
                      <a:pathLst>
                        <a:path w="261" h="5">
                          <a:moveTo>
                            <a:pt x="259" y="5"/>
                          </a:moveTo>
                          <a:lnTo>
                            <a:pt x="0" y="5"/>
                          </a:lnTo>
                          <a:lnTo>
                            <a:pt x="3" y="0"/>
                          </a:lnTo>
                          <a:lnTo>
                            <a:pt x="261" y="0"/>
                          </a:lnTo>
                          <a:lnTo>
                            <a:pt x="259" y="5"/>
                          </a:lnTo>
                          <a:close/>
                        </a:path>
                      </a:pathLst>
                    </a:custGeom>
                    <a:solidFill>
                      <a:srgbClr val="9A9A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83" name="Freeform 51"/>
                    <p:cNvSpPr>
                      <a:spLocks noChangeAspect="1"/>
                    </p:cNvSpPr>
                    <p:nvPr/>
                  </p:nvSpPr>
                  <p:spPr bwMode="auto">
                    <a:xfrm>
                      <a:off x="2899" y="1799"/>
                      <a:ext cx="261" cy="3"/>
                    </a:xfrm>
                    <a:custGeom>
                      <a:avLst/>
                      <a:gdLst>
                        <a:gd name="T0" fmla="*/ 258 w 261"/>
                        <a:gd name="T1" fmla="*/ 3 h 3"/>
                        <a:gd name="T2" fmla="*/ 0 w 261"/>
                        <a:gd name="T3" fmla="*/ 3 h 3"/>
                        <a:gd name="T4" fmla="*/ 3 w 261"/>
                        <a:gd name="T5" fmla="*/ 0 h 3"/>
                        <a:gd name="T6" fmla="*/ 261 w 261"/>
                        <a:gd name="T7" fmla="*/ 0 h 3"/>
                        <a:gd name="T8" fmla="*/ 258 w 261"/>
                        <a:gd name="T9" fmla="*/ 3 h 3"/>
                      </a:gdLst>
                      <a:ahLst/>
                      <a:cxnLst>
                        <a:cxn ang="0">
                          <a:pos x="T0" y="T1"/>
                        </a:cxn>
                        <a:cxn ang="0">
                          <a:pos x="T2" y="T3"/>
                        </a:cxn>
                        <a:cxn ang="0">
                          <a:pos x="T4" y="T5"/>
                        </a:cxn>
                        <a:cxn ang="0">
                          <a:pos x="T6" y="T7"/>
                        </a:cxn>
                        <a:cxn ang="0">
                          <a:pos x="T8" y="T9"/>
                        </a:cxn>
                      </a:cxnLst>
                      <a:rect l="0" t="0" r="r" b="b"/>
                      <a:pathLst>
                        <a:path w="261" h="3">
                          <a:moveTo>
                            <a:pt x="258" y="3"/>
                          </a:moveTo>
                          <a:lnTo>
                            <a:pt x="0" y="3"/>
                          </a:lnTo>
                          <a:lnTo>
                            <a:pt x="3" y="0"/>
                          </a:lnTo>
                          <a:lnTo>
                            <a:pt x="261" y="0"/>
                          </a:lnTo>
                          <a:lnTo>
                            <a:pt x="258" y="3"/>
                          </a:lnTo>
                          <a:close/>
                        </a:path>
                      </a:pathLst>
                    </a:custGeom>
                    <a:solidFill>
                      <a:srgbClr val="9A99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84" name="Freeform 52"/>
                    <p:cNvSpPr>
                      <a:spLocks noChangeAspect="1"/>
                    </p:cNvSpPr>
                    <p:nvPr/>
                  </p:nvSpPr>
                  <p:spPr bwMode="auto">
                    <a:xfrm>
                      <a:off x="2901" y="1797"/>
                      <a:ext cx="261" cy="3"/>
                    </a:xfrm>
                    <a:custGeom>
                      <a:avLst/>
                      <a:gdLst>
                        <a:gd name="T0" fmla="*/ 258 w 261"/>
                        <a:gd name="T1" fmla="*/ 3 h 3"/>
                        <a:gd name="T2" fmla="*/ 0 w 261"/>
                        <a:gd name="T3" fmla="*/ 3 h 3"/>
                        <a:gd name="T4" fmla="*/ 1 w 261"/>
                        <a:gd name="T5" fmla="*/ 0 h 3"/>
                        <a:gd name="T6" fmla="*/ 261 w 261"/>
                        <a:gd name="T7" fmla="*/ 0 h 3"/>
                        <a:gd name="T8" fmla="*/ 258 w 261"/>
                        <a:gd name="T9" fmla="*/ 3 h 3"/>
                      </a:gdLst>
                      <a:ahLst/>
                      <a:cxnLst>
                        <a:cxn ang="0">
                          <a:pos x="T0" y="T1"/>
                        </a:cxn>
                        <a:cxn ang="0">
                          <a:pos x="T2" y="T3"/>
                        </a:cxn>
                        <a:cxn ang="0">
                          <a:pos x="T4" y="T5"/>
                        </a:cxn>
                        <a:cxn ang="0">
                          <a:pos x="T6" y="T7"/>
                        </a:cxn>
                        <a:cxn ang="0">
                          <a:pos x="T8" y="T9"/>
                        </a:cxn>
                      </a:cxnLst>
                      <a:rect l="0" t="0" r="r" b="b"/>
                      <a:pathLst>
                        <a:path w="261" h="3">
                          <a:moveTo>
                            <a:pt x="258" y="3"/>
                          </a:moveTo>
                          <a:lnTo>
                            <a:pt x="0" y="3"/>
                          </a:lnTo>
                          <a:lnTo>
                            <a:pt x="1" y="0"/>
                          </a:lnTo>
                          <a:lnTo>
                            <a:pt x="261" y="0"/>
                          </a:lnTo>
                          <a:lnTo>
                            <a:pt x="258" y="3"/>
                          </a:lnTo>
                          <a:close/>
                        </a:path>
                      </a:pathLst>
                    </a:custGeom>
                    <a:solidFill>
                      <a:srgbClr val="999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85" name="Freeform 53"/>
                    <p:cNvSpPr>
                      <a:spLocks noChangeAspect="1"/>
                    </p:cNvSpPr>
                    <p:nvPr/>
                  </p:nvSpPr>
                  <p:spPr bwMode="auto">
                    <a:xfrm>
                      <a:off x="2902" y="1796"/>
                      <a:ext cx="260" cy="3"/>
                    </a:xfrm>
                    <a:custGeom>
                      <a:avLst/>
                      <a:gdLst>
                        <a:gd name="T0" fmla="*/ 258 w 260"/>
                        <a:gd name="T1" fmla="*/ 3 h 3"/>
                        <a:gd name="T2" fmla="*/ 0 w 260"/>
                        <a:gd name="T3" fmla="*/ 3 h 3"/>
                        <a:gd name="T4" fmla="*/ 2 w 260"/>
                        <a:gd name="T5" fmla="*/ 0 h 3"/>
                        <a:gd name="T6" fmla="*/ 260 w 260"/>
                        <a:gd name="T7" fmla="*/ 0 h 3"/>
                        <a:gd name="T8" fmla="*/ 258 w 260"/>
                        <a:gd name="T9" fmla="*/ 3 h 3"/>
                      </a:gdLst>
                      <a:ahLst/>
                      <a:cxnLst>
                        <a:cxn ang="0">
                          <a:pos x="T0" y="T1"/>
                        </a:cxn>
                        <a:cxn ang="0">
                          <a:pos x="T2" y="T3"/>
                        </a:cxn>
                        <a:cxn ang="0">
                          <a:pos x="T4" y="T5"/>
                        </a:cxn>
                        <a:cxn ang="0">
                          <a:pos x="T6" y="T7"/>
                        </a:cxn>
                        <a:cxn ang="0">
                          <a:pos x="T8" y="T9"/>
                        </a:cxn>
                      </a:cxnLst>
                      <a:rect l="0" t="0" r="r" b="b"/>
                      <a:pathLst>
                        <a:path w="260" h="3">
                          <a:moveTo>
                            <a:pt x="258" y="3"/>
                          </a:moveTo>
                          <a:lnTo>
                            <a:pt x="0" y="3"/>
                          </a:lnTo>
                          <a:lnTo>
                            <a:pt x="2" y="0"/>
                          </a:lnTo>
                          <a:lnTo>
                            <a:pt x="260" y="0"/>
                          </a:lnTo>
                          <a:lnTo>
                            <a:pt x="258" y="3"/>
                          </a:lnTo>
                          <a:close/>
                        </a:path>
                      </a:pathLst>
                    </a:custGeom>
                    <a:solidFill>
                      <a:srgbClr val="9897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86" name="Freeform 54"/>
                    <p:cNvSpPr>
                      <a:spLocks noChangeAspect="1"/>
                    </p:cNvSpPr>
                    <p:nvPr/>
                  </p:nvSpPr>
                  <p:spPr bwMode="auto">
                    <a:xfrm>
                      <a:off x="2902" y="1794"/>
                      <a:ext cx="261" cy="3"/>
                    </a:xfrm>
                    <a:custGeom>
                      <a:avLst/>
                      <a:gdLst>
                        <a:gd name="T0" fmla="*/ 260 w 261"/>
                        <a:gd name="T1" fmla="*/ 3 h 3"/>
                        <a:gd name="T2" fmla="*/ 0 w 261"/>
                        <a:gd name="T3" fmla="*/ 3 h 3"/>
                        <a:gd name="T4" fmla="*/ 3 w 261"/>
                        <a:gd name="T5" fmla="*/ 0 h 3"/>
                        <a:gd name="T6" fmla="*/ 261 w 261"/>
                        <a:gd name="T7" fmla="*/ 0 h 3"/>
                        <a:gd name="T8" fmla="*/ 260 w 261"/>
                        <a:gd name="T9" fmla="*/ 3 h 3"/>
                      </a:gdLst>
                      <a:ahLst/>
                      <a:cxnLst>
                        <a:cxn ang="0">
                          <a:pos x="T0" y="T1"/>
                        </a:cxn>
                        <a:cxn ang="0">
                          <a:pos x="T2" y="T3"/>
                        </a:cxn>
                        <a:cxn ang="0">
                          <a:pos x="T4" y="T5"/>
                        </a:cxn>
                        <a:cxn ang="0">
                          <a:pos x="T6" y="T7"/>
                        </a:cxn>
                        <a:cxn ang="0">
                          <a:pos x="T8" y="T9"/>
                        </a:cxn>
                      </a:cxnLst>
                      <a:rect l="0" t="0" r="r" b="b"/>
                      <a:pathLst>
                        <a:path w="261" h="3">
                          <a:moveTo>
                            <a:pt x="260" y="3"/>
                          </a:moveTo>
                          <a:lnTo>
                            <a:pt x="0" y="3"/>
                          </a:lnTo>
                          <a:lnTo>
                            <a:pt x="3" y="0"/>
                          </a:lnTo>
                          <a:lnTo>
                            <a:pt x="261" y="0"/>
                          </a:lnTo>
                          <a:lnTo>
                            <a:pt x="260" y="3"/>
                          </a:lnTo>
                          <a:close/>
                        </a:path>
                      </a:pathLst>
                    </a:custGeom>
                    <a:solidFill>
                      <a:srgbClr val="9897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87" name="Freeform 55"/>
                    <p:cNvSpPr>
                      <a:spLocks noChangeAspect="1"/>
                    </p:cNvSpPr>
                    <p:nvPr/>
                  </p:nvSpPr>
                  <p:spPr bwMode="auto">
                    <a:xfrm>
                      <a:off x="2904" y="1792"/>
                      <a:ext cx="261" cy="4"/>
                    </a:xfrm>
                    <a:custGeom>
                      <a:avLst/>
                      <a:gdLst>
                        <a:gd name="T0" fmla="*/ 258 w 261"/>
                        <a:gd name="T1" fmla="*/ 4 h 4"/>
                        <a:gd name="T2" fmla="*/ 0 w 261"/>
                        <a:gd name="T3" fmla="*/ 4 h 4"/>
                        <a:gd name="T4" fmla="*/ 3 w 261"/>
                        <a:gd name="T5" fmla="*/ 0 h 4"/>
                        <a:gd name="T6" fmla="*/ 261 w 261"/>
                        <a:gd name="T7" fmla="*/ 0 h 4"/>
                        <a:gd name="T8" fmla="*/ 258 w 261"/>
                        <a:gd name="T9" fmla="*/ 4 h 4"/>
                      </a:gdLst>
                      <a:ahLst/>
                      <a:cxnLst>
                        <a:cxn ang="0">
                          <a:pos x="T0" y="T1"/>
                        </a:cxn>
                        <a:cxn ang="0">
                          <a:pos x="T2" y="T3"/>
                        </a:cxn>
                        <a:cxn ang="0">
                          <a:pos x="T4" y="T5"/>
                        </a:cxn>
                        <a:cxn ang="0">
                          <a:pos x="T6" y="T7"/>
                        </a:cxn>
                        <a:cxn ang="0">
                          <a:pos x="T8" y="T9"/>
                        </a:cxn>
                      </a:cxnLst>
                      <a:rect l="0" t="0" r="r" b="b"/>
                      <a:pathLst>
                        <a:path w="261" h="4">
                          <a:moveTo>
                            <a:pt x="258" y="4"/>
                          </a:moveTo>
                          <a:lnTo>
                            <a:pt x="0" y="4"/>
                          </a:lnTo>
                          <a:lnTo>
                            <a:pt x="3" y="0"/>
                          </a:lnTo>
                          <a:lnTo>
                            <a:pt x="261" y="0"/>
                          </a:lnTo>
                          <a:lnTo>
                            <a:pt x="258" y="4"/>
                          </a:lnTo>
                          <a:close/>
                        </a:path>
                      </a:pathLst>
                    </a:custGeom>
                    <a:solidFill>
                      <a:srgbClr val="97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88" name="Freeform 56"/>
                    <p:cNvSpPr>
                      <a:spLocks noChangeAspect="1"/>
                    </p:cNvSpPr>
                    <p:nvPr/>
                  </p:nvSpPr>
                  <p:spPr bwMode="auto">
                    <a:xfrm>
                      <a:off x="2905" y="1790"/>
                      <a:ext cx="261" cy="4"/>
                    </a:xfrm>
                    <a:custGeom>
                      <a:avLst/>
                      <a:gdLst>
                        <a:gd name="T0" fmla="*/ 258 w 261"/>
                        <a:gd name="T1" fmla="*/ 4 h 4"/>
                        <a:gd name="T2" fmla="*/ 0 w 261"/>
                        <a:gd name="T3" fmla="*/ 4 h 4"/>
                        <a:gd name="T4" fmla="*/ 3 w 261"/>
                        <a:gd name="T5" fmla="*/ 0 h 4"/>
                        <a:gd name="T6" fmla="*/ 261 w 261"/>
                        <a:gd name="T7" fmla="*/ 0 h 4"/>
                        <a:gd name="T8" fmla="*/ 258 w 261"/>
                        <a:gd name="T9" fmla="*/ 4 h 4"/>
                      </a:gdLst>
                      <a:ahLst/>
                      <a:cxnLst>
                        <a:cxn ang="0">
                          <a:pos x="T0" y="T1"/>
                        </a:cxn>
                        <a:cxn ang="0">
                          <a:pos x="T2" y="T3"/>
                        </a:cxn>
                        <a:cxn ang="0">
                          <a:pos x="T4" y="T5"/>
                        </a:cxn>
                        <a:cxn ang="0">
                          <a:pos x="T6" y="T7"/>
                        </a:cxn>
                        <a:cxn ang="0">
                          <a:pos x="T8" y="T9"/>
                        </a:cxn>
                      </a:cxnLst>
                      <a:rect l="0" t="0" r="r" b="b"/>
                      <a:pathLst>
                        <a:path w="261" h="4">
                          <a:moveTo>
                            <a:pt x="258" y="4"/>
                          </a:moveTo>
                          <a:lnTo>
                            <a:pt x="0" y="4"/>
                          </a:lnTo>
                          <a:lnTo>
                            <a:pt x="3" y="0"/>
                          </a:lnTo>
                          <a:lnTo>
                            <a:pt x="261" y="0"/>
                          </a:lnTo>
                          <a:lnTo>
                            <a:pt x="258" y="4"/>
                          </a:ln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89" name="Freeform 57"/>
                    <p:cNvSpPr>
                      <a:spLocks noChangeAspect="1"/>
                    </p:cNvSpPr>
                    <p:nvPr/>
                  </p:nvSpPr>
                  <p:spPr bwMode="auto">
                    <a:xfrm>
                      <a:off x="2907" y="1789"/>
                      <a:ext cx="259" cy="3"/>
                    </a:xfrm>
                    <a:custGeom>
                      <a:avLst/>
                      <a:gdLst>
                        <a:gd name="T0" fmla="*/ 258 w 259"/>
                        <a:gd name="T1" fmla="*/ 3 h 3"/>
                        <a:gd name="T2" fmla="*/ 0 w 259"/>
                        <a:gd name="T3" fmla="*/ 3 h 3"/>
                        <a:gd name="T4" fmla="*/ 3 w 259"/>
                        <a:gd name="T5" fmla="*/ 0 h 3"/>
                        <a:gd name="T6" fmla="*/ 259 w 259"/>
                        <a:gd name="T7" fmla="*/ 0 h 3"/>
                        <a:gd name="T8" fmla="*/ 258 w 259"/>
                        <a:gd name="T9" fmla="*/ 3 h 3"/>
                      </a:gdLst>
                      <a:ahLst/>
                      <a:cxnLst>
                        <a:cxn ang="0">
                          <a:pos x="T0" y="T1"/>
                        </a:cxn>
                        <a:cxn ang="0">
                          <a:pos x="T2" y="T3"/>
                        </a:cxn>
                        <a:cxn ang="0">
                          <a:pos x="T4" y="T5"/>
                        </a:cxn>
                        <a:cxn ang="0">
                          <a:pos x="T6" y="T7"/>
                        </a:cxn>
                        <a:cxn ang="0">
                          <a:pos x="T8" y="T9"/>
                        </a:cxn>
                      </a:cxnLst>
                      <a:rect l="0" t="0" r="r" b="b"/>
                      <a:pathLst>
                        <a:path w="259" h="3">
                          <a:moveTo>
                            <a:pt x="258" y="3"/>
                          </a:moveTo>
                          <a:lnTo>
                            <a:pt x="0" y="3"/>
                          </a:lnTo>
                          <a:lnTo>
                            <a:pt x="3" y="0"/>
                          </a:lnTo>
                          <a:lnTo>
                            <a:pt x="259" y="0"/>
                          </a:lnTo>
                          <a:lnTo>
                            <a:pt x="258" y="3"/>
                          </a:lnTo>
                          <a:close/>
                        </a:path>
                      </a:pathLst>
                    </a:custGeom>
                    <a:solidFill>
                      <a:srgbClr val="95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90" name="Freeform 58"/>
                    <p:cNvSpPr>
                      <a:spLocks noChangeAspect="1"/>
                    </p:cNvSpPr>
                    <p:nvPr/>
                  </p:nvSpPr>
                  <p:spPr bwMode="auto">
                    <a:xfrm>
                      <a:off x="2908" y="1787"/>
                      <a:ext cx="259" cy="3"/>
                    </a:xfrm>
                    <a:custGeom>
                      <a:avLst/>
                      <a:gdLst>
                        <a:gd name="T0" fmla="*/ 258 w 259"/>
                        <a:gd name="T1" fmla="*/ 3 h 3"/>
                        <a:gd name="T2" fmla="*/ 0 w 259"/>
                        <a:gd name="T3" fmla="*/ 3 h 3"/>
                        <a:gd name="T4" fmla="*/ 3 w 259"/>
                        <a:gd name="T5" fmla="*/ 0 h 3"/>
                        <a:gd name="T6" fmla="*/ 259 w 259"/>
                        <a:gd name="T7" fmla="*/ 0 h 3"/>
                        <a:gd name="T8" fmla="*/ 258 w 259"/>
                        <a:gd name="T9" fmla="*/ 3 h 3"/>
                      </a:gdLst>
                      <a:ahLst/>
                      <a:cxnLst>
                        <a:cxn ang="0">
                          <a:pos x="T0" y="T1"/>
                        </a:cxn>
                        <a:cxn ang="0">
                          <a:pos x="T2" y="T3"/>
                        </a:cxn>
                        <a:cxn ang="0">
                          <a:pos x="T4" y="T5"/>
                        </a:cxn>
                        <a:cxn ang="0">
                          <a:pos x="T6" y="T7"/>
                        </a:cxn>
                        <a:cxn ang="0">
                          <a:pos x="T8" y="T9"/>
                        </a:cxn>
                      </a:cxnLst>
                      <a:rect l="0" t="0" r="r" b="b"/>
                      <a:pathLst>
                        <a:path w="259" h="3">
                          <a:moveTo>
                            <a:pt x="258" y="3"/>
                          </a:moveTo>
                          <a:lnTo>
                            <a:pt x="0" y="3"/>
                          </a:lnTo>
                          <a:lnTo>
                            <a:pt x="3" y="0"/>
                          </a:lnTo>
                          <a:lnTo>
                            <a:pt x="259" y="0"/>
                          </a:lnTo>
                          <a:lnTo>
                            <a:pt x="258" y="3"/>
                          </a:lnTo>
                          <a:close/>
                        </a:path>
                      </a:pathLst>
                    </a:custGeom>
                    <a:solidFill>
                      <a:srgbClr val="9594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91" name="Freeform 59"/>
                    <p:cNvSpPr>
                      <a:spLocks noChangeAspect="1"/>
                    </p:cNvSpPr>
                    <p:nvPr/>
                  </p:nvSpPr>
                  <p:spPr bwMode="auto">
                    <a:xfrm>
                      <a:off x="2910" y="1786"/>
                      <a:ext cx="259" cy="3"/>
                    </a:xfrm>
                    <a:custGeom>
                      <a:avLst/>
                      <a:gdLst>
                        <a:gd name="T0" fmla="*/ 256 w 259"/>
                        <a:gd name="T1" fmla="*/ 3 h 3"/>
                        <a:gd name="T2" fmla="*/ 0 w 259"/>
                        <a:gd name="T3" fmla="*/ 3 h 3"/>
                        <a:gd name="T4" fmla="*/ 2 w 259"/>
                        <a:gd name="T5" fmla="*/ 0 h 3"/>
                        <a:gd name="T6" fmla="*/ 259 w 259"/>
                        <a:gd name="T7" fmla="*/ 0 h 3"/>
                        <a:gd name="T8" fmla="*/ 256 w 259"/>
                        <a:gd name="T9" fmla="*/ 3 h 3"/>
                      </a:gdLst>
                      <a:ahLst/>
                      <a:cxnLst>
                        <a:cxn ang="0">
                          <a:pos x="T0" y="T1"/>
                        </a:cxn>
                        <a:cxn ang="0">
                          <a:pos x="T2" y="T3"/>
                        </a:cxn>
                        <a:cxn ang="0">
                          <a:pos x="T4" y="T5"/>
                        </a:cxn>
                        <a:cxn ang="0">
                          <a:pos x="T6" y="T7"/>
                        </a:cxn>
                        <a:cxn ang="0">
                          <a:pos x="T8" y="T9"/>
                        </a:cxn>
                      </a:cxnLst>
                      <a:rect l="0" t="0" r="r" b="b"/>
                      <a:pathLst>
                        <a:path w="259" h="3">
                          <a:moveTo>
                            <a:pt x="256" y="3"/>
                          </a:moveTo>
                          <a:lnTo>
                            <a:pt x="0" y="3"/>
                          </a:lnTo>
                          <a:lnTo>
                            <a:pt x="2" y="0"/>
                          </a:lnTo>
                          <a:lnTo>
                            <a:pt x="259" y="0"/>
                          </a:lnTo>
                          <a:lnTo>
                            <a:pt x="256" y="3"/>
                          </a:lnTo>
                          <a:close/>
                        </a:path>
                      </a:pathLst>
                    </a:custGeom>
                    <a:solidFill>
                      <a:srgbClr val="949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92" name="Freeform 60"/>
                    <p:cNvSpPr>
                      <a:spLocks noChangeAspect="1"/>
                    </p:cNvSpPr>
                    <p:nvPr/>
                  </p:nvSpPr>
                  <p:spPr bwMode="auto">
                    <a:xfrm>
                      <a:off x="2911" y="1784"/>
                      <a:ext cx="259" cy="3"/>
                    </a:xfrm>
                    <a:custGeom>
                      <a:avLst/>
                      <a:gdLst>
                        <a:gd name="T0" fmla="*/ 256 w 259"/>
                        <a:gd name="T1" fmla="*/ 3 h 3"/>
                        <a:gd name="T2" fmla="*/ 0 w 259"/>
                        <a:gd name="T3" fmla="*/ 3 h 3"/>
                        <a:gd name="T4" fmla="*/ 3 w 259"/>
                        <a:gd name="T5" fmla="*/ 0 h 3"/>
                        <a:gd name="T6" fmla="*/ 259 w 259"/>
                        <a:gd name="T7" fmla="*/ 0 h 3"/>
                        <a:gd name="T8" fmla="*/ 256 w 259"/>
                        <a:gd name="T9" fmla="*/ 3 h 3"/>
                      </a:gdLst>
                      <a:ahLst/>
                      <a:cxnLst>
                        <a:cxn ang="0">
                          <a:pos x="T0" y="T1"/>
                        </a:cxn>
                        <a:cxn ang="0">
                          <a:pos x="T2" y="T3"/>
                        </a:cxn>
                        <a:cxn ang="0">
                          <a:pos x="T4" y="T5"/>
                        </a:cxn>
                        <a:cxn ang="0">
                          <a:pos x="T6" y="T7"/>
                        </a:cxn>
                        <a:cxn ang="0">
                          <a:pos x="T8" y="T9"/>
                        </a:cxn>
                      </a:cxnLst>
                      <a:rect l="0" t="0" r="r" b="b"/>
                      <a:pathLst>
                        <a:path w="259" h="3">
                          <a:moveTo>
                            <a:pt x="256" y="3"/>
                          </a:moveTo>
                          <a:lnTo>
                            <a:pt x="0" y="3"/>
                          </a:lnTo>
                          <a:lnTo>
                            <a:pt x="3" y="0"/>
                          </a:lnTo>
                          <a:lnTo>
                            <a:pt x="259" y="0"/>
                          </a:lnTo>
                          <a:lnTo>
                            <a:pt x="256" y="3"/>
                          </a:lnTo>
                          <a:close/>
                        </a:path>
                      </a:pathLst>
                    </a:custGeom>
                    <a:solidFill>
                      <a:srgbClr val="939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93" name="Freeform 61"/>
                    <p:cNvSpPr>
                      <a:spLocks noChangeAspect="1"/>
                    </p:cNvSpPr>
                    <p:nvPr/>
                  </p:nvSpPr>
                  <p:spPr bwMode="auto">
                    <a:xfrm>
                      <a:off x="2912" y="1781"/>
                      <a:ext cx="258" cy="5"/>
                    </a:xfrm>
                    <a:custGeom>
                      <a:avLst/>
                      <a:gdLst>
                        <a:gd name="T0" fmla="*/ 257 w 258"/>
                        <a:gd name="T1" fmla="*/ 5 h 5"/>
                        <a:gd name="T2" fmla="*/ 0 w 258"/>
                        <a:gd name="T3" fmla="*/ 5 h 5"/>
                        <a:gd name="T4" fmla="*/ 3 w 258"/>
                        <a:gd name="T5" fmla="*/ 0 h 5"/>
                        <a:gd name="T6" fmla="*/ 258 w 258"/>
                        <a:gd name="T7" fmla="*/ 0 h 5"/>
                        <a:gd name="T8" fmla="*/ 257 w 258"/>
                        <a:gd name="T9" fmla="*/ 5 h 5"/>
                      </a:gdLst>
                      <a:ahLst/>
                      <a:cxnLst>
                        <a:cxn ang="0">
                          <a:pos x="T0" y="T1"/>
                        </a:cxn>
                        <a:cxn ang="0">
                          <a:pos x="T2" y="T3"/>
                        </a:cxn>
                        <a:cxn ang="0">
                          <a:pos x="T4" y="T5"/>
                        </a:cxn>
                        <a:cxn ang="0">
                          <a:pos x="T6" y="T7"/>
                        </a:cxn>
                        <a:cxn ang="0">
                          <a:pos x="T8" y="T9"/>
                        </a:cxn>
                      </a:cxnLst>
                      <a:rect l="0" t="0" r="r" b="b"/>
                      <a:pathLst>
                        <a:path w="258" h="5">
                          <a:moveTo>
                            <a:pt x="257" y="5"/>
                          </a:moveTo>
                          <a:lnTo>
                            <a:pt x="0" y="5"/>
                          </a:lnTo>
                          <a:lnTo>
                            <a:pt x="3" y="0"/>
                          </a:lnTo>
                          <a:lnTo>
                            <a:pt x="258" y="0"/>
                          </a:lnTo>
                          <a:lnTo>
                            <a:pt x="257" y="5"/>
                          </a:lnTo>
                          <a:close/>
                        </a:path>
                      </a:pathLst>
                    </a:custGeom>
                    <a:solidFill>
                      <a:srgbClr val="9291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94" name="Freeform 62"/>
                    <p:cNvSpPr>
                      <a:spLocks noChangeAspect="1"/>
                    </p:cNvSpPr>
                    <p:nvPr/>
                  </p:nvSpPr>
                  <p:spPr bwMode="auto">
                    <a:xfrm>
                      <a:off x="2914" y="1780"/>
                      <a:ext cx="258" cy="4"/>
                    </a:xfrm>
                    <a:custGeom>
                      <a:avLst/>
                      <a:gdLst>
                        <a:gd name="T0" fmla="*/ 256 w 258"/>
                        <a:gd name="T1" fmla="*/ 4 h 4"/>
                        <a:gd name="T2" fmla="*/ 0 w 258"/>
                        <a:gd name="T3" fmla="*/ 4 h 4"/>
                        <a:gd name="T4" fmla="*/ 1 w 258"/>
                        <a:gd name="T5" fmla="*/ 0 h 4"/>
                        <a:gd name="T6" fmla="*/ 258 w 258"/>
                        <a:gd name="T7" fmla="*/ 0 h 4"/>
                        <a:gd name="T8" fmla="*/ 256 w 258"/>
                        <a:gd name="T9" fmla="*/ 4 h 4"/>
                      </a:gdLst>
                      <a:ahLst/>
                      <a:cxnLst>
                        <a:cxn ang="0">
                          <a:pos x="T0" y="T1"/>
                        </a:cxn>
                        <a:cxn ang="0">
                          <a:pos x="T2" y="T3"/>
                        </a:cxn>
                        <a:cxn ang="0">
                          <a:pos x="T4" y="T5"/>
                        </a:cxn>
                        <a:cxn ang="0">
                          <a:pos x="T6" y="T7"/>
                        </a:cxn>
                        <a:cxn ang="0">
                          <a:pos x="T8" y="T9"/>
                        </a:cxn>
                      </a:cxnLst>
                      <a:rect l="0" t="0" r="r" b="b"/>
                      <a:pathLst>
                        <a:path w="258" h="4">
                          <a:moveTo>
                            <a:pt x="256" y="4"/>
                          </a:moveTo>
                          <a:lnTo>
                            <a:pt x="0" y="4"/>
                          </a:lnTo>
                          <a:lnTo>
                            <a:pt x="1" y="0"/>
                          </a:lnTo>
                          <a:lnTo>
                            <a:pt x="258" y="0"/>
                          </a:lnTo>
                          <a:lnTo>
                            <a:pt x="256" y="4"/>
                          </a:lnTo>
                          <a:close/>
                        </a:path>
                      </a:pathLst>
                    </a:custGeom>
                    <a:solidFill>
                      <a:srgbClr val="9291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95" name="Freeform 63"/>
                    <p:cNvSpPr>
                      <a:spLocks noChangeAspect="1"/>
                    </p:cNvSpPr>
                    <p:nvPr/>
                  </p:nvSpPr>
                  <p:spPr bwMode="auto">
                    <a:xfrm>
                      <a:off x="2915" y="1779"/>
                      <a:ext cx="258" cy="2"/>
                    </a:xfrm>
                    <a:custGeom>
                      <a:avLst/>
                      <a:gdLst>
                        <a:gd name="T0" fmla="*/ 255 w 258"/>
                        <a:gd name="T1" fmla="*/ 2 h 2"/>
                        <a:gd name="T2" fmla="*/ 0 w 258"/>
                        <a:gd name="T3" fmla="*/ 2 h 2"/>
                        <a:gd name="T4" fmla="*/ 2 w 258"/>
                        <a:gd name="T5" fmla="*/ 0 h 2"/>
                        <a:gd name="T6" fmla="*/ 258 w 258"/>
                        <a:gd name="T7" fmla="*/ 0 h 2"/>
                        <a:gd name="T8" fmla="*/ 255 w 258"/>
                        <a:gd name="T9" fmla="*/ 2 h 2"/>
                      </a:gdLst>
                      <a:ahLst/>
                      <a:cxnLst>
                        <a:cxn ang="0">
                          <a:pos x="T0" y="T1"/>
                        </a:cxn>
                        <a:cxn ang="0">
                          <a:pos x="T2" y="T3"/>
                        </a:cxn>
                        <a:cxn ang="0">
                          <a:pos x="T4" y="T5"/>
                        </a:cxn>
                        <a:cxn ang="0">
                          <a:pos x="T6" y="T7"/>
                        </a:cxn>
                        <a:cxn ang="0">
                          <a:pos x="T8" y="T9"/>
                        </a:cxn>
                      </a:cxnLst>
                      <a:rect l="0" t="0" r="r" b="b"/>
                      <a:pathLst>
                        <a:path w="258" h="2">
                          <a:moveTo>
                            <a:pt x="255" y="2"/>
                          </a:moveTo>
                          <a:lnTo>
                            <a:pt x="0" y="2"/>
                          </a:lnTo>
                          <a:lnTo>
                            <a:pt x="2" y="0"/>
                          </a:lnTo>
                          <a:lnTo>
                            <a:pt x="258" y="0"/>
                          </a:lnTo>
                          <a:lnTo>
                            <a:pt x="255" y="2"/>
                          </a:lnTo>
                          <a:close/>
                        </a:path>
                      </a:pathLst>
                    </a:custGeom>
                    <a:solidFill>
                      <a:srgbClr val="91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96" name="Freeform 64"/>
                    <p:cNvSpPr>
                      <a:spLocks noChangeAspect="1"/>
                    </p:cNvSpPr>
                    <p:nvPr/>
                  </p:nvSpPr>
                  <p:spPr bwMode="auto">
                    <a:xfrm>
                      <a:off x="2915" y="1777"/>
                      <a:ext cx="260" cy="3"/>
                    </a:xfrm>
                    <a:custGeom>
                      <a:avLst/>
                      <a:gdLst>
                        <a:gd name="T0" fmla="*/ 257 w 260"/>
                        <a:gd name="T1" fmla="*/ 3 h 3"/>
                        <a:gd name="T2" fmla="*/ 0 w 260"/>
                        <a:gd name="T3" fmla="*/ 3 h 3"/>
                        <a:gd name="T4" fmla="*/ 3 w 260"/>
                        <a:gd name="T5" fmla="*/ 0 h 3"/>
                        <a:gd name="T6" fmla="*/ 260 w 260"/>
                        <a:gd name="T7" fmla="*/ 0 h 3"/>
                        <a:gd name="T8" fmla="*/ 257 w 260"/>
                        <a:gd name="T9" fmla="*/ 3 h 3"/>
                      </a:gdLst>
                      <a:ahLst/>
                      <a:cxnLst>
                        <a:cxn ang="0">
                          <a:pos x="T0" y="T1"/>
                        </a:cxn>
                        <a:cxn ang="0">
                          <a:pos x="T2" y="T3"/>
                        </a:cxn>
                        <a:cxn ang="0">
                          <a:pos x="T4" y="T5"/>
                        </a:cxn>
                        <a:cxn ang="0">
                          <a:pos x="T6" y="T7"/>
                        </a:cxn>
                        <a:cxn ang="0">
                          <a:pos x="T8" y="T9"/>
                        </a:cxn>
                      </a:cxnLst>
                      <a:rect l="0" t="0" r="r" b="b"/>
                      <a:pathLst>
                        <a:path w="260" h="3">
                          <a:moveTo>
                            <a:pt x="257" y="3"/>
                          </a:moveTo>
                          <a:lnTo>
                            <a:pt x="0" y="3"/>
                          </a:lnTo>
                          <a:lnTo>
                            <a:pt x="3" y="0"/>
                          </a:lnTo>
                          <a:lnTo>
                            <a:pt x="260" y="0"/>
                          </a:lnTo>
                          <a:lnTo>
                            <a:pt x="257" y="3"/>
                          </a:lnTo>
                          <a:close/>
                        </a:path>
                      </a:pathLst>
                    </a:custGeom>
                    <a:solidFill>
                      <a:srgbClr val="90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97" name="Freeform 65"/>
                    <p:cNvSpPr>
                      <a:spLocks noChangeAspect="1"/>
                    </p:cNvSpPr>
                    <p:nvPr/>
                  </p:nvSpPr>
                  <p:spPr bwMode="auto">
                    <a:xfrm>
                      <a:off x="2917" y="1776"/>
                      <a:ext cx="258" cy="3"/>
                    </a:xfrm>
                    <a:custGeom>
                      <a:avLst/>
                      <a:gdLst>
                        <a:gd name="T0" fmla="*/ 256 w 258"/>
                        <a:gd name="T1" fmla="*/ 3 h 3"/>
                        <a:gd name="T2" fmla="*/ 0 w 258"/>
                        <a:gd name="T3" fmla="*/ 3 h 3"/>
                        <a:gd name="T4" fmla="*/ 3 w 258"/>
                        <a:gd name="T5" fmla="*/ 0 h 3"/>
                        <a:gd name="T6" fmla="*/ 258 w 258"/>
                        <a:gd name="T7" fmla="*/ 0 h 3"/>
                        <a:gd name="T8" fmla="*/ 256 w 258"/>
                        <a:gd name="T9" fmla="*/ 3 h 3"/>
                      </a:gdLst>
                      <a:ahLst/>
                      <a:cxnLst>
                        <a:cxn ang="0">
                          <a:pos x="T0" y="T1"/>
                        </a:cxn>
                        <a:cxn ang="0">
                          <a:pos x="T2" y="T3"/>
                        </a:cxn>
                        <a:cxn ang="0">
                          <a:pos x="T4" y="T5"/>
                        </a:cxn>
                        <a:cxn ang="0">
                          <a:pos x="T6" y="T7"/>
                        </a:cxn>
                        <a:cxn ang="0">
                          <a:pos x="T8" y="T9"/>
                        </a:cxn>
                      </a:cxnLst>
                      <a:rect l="0" t="0" r="r" b="b"/>
                      <a:pathLst>
                        <a:path w="258" h="3">
                          <a:moveTo>
                            <a:pt x="256" y="3"/>
                          </a:moveTo>
                          <a:lnTo>
                            <a:pt x="0" y="3"/>
                          </a:lnTo>
                          <a:lnTo>
                            <a:pt x="3" y="0"/>
                          </a:lnTo>
                          <a:lnTo>
                            <a:pt x="258" y="0"/>
                          </a:lnTo>
                          <a:lnTo>
                            <a:pt x="256" y="3"/>
                          </a:lnTo>
                          <a:close/>
                        </a:path>
                      </a:pathLst>
                    </a:custGeom>
                    <a:solidFill>
                      <a:srgbClr val="908F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98" name="Freeform 66"/>
                    <p:cNvSpPr>
                      <a:spLocks noChangeAspect="1"/>
                    </p:cNvSpPr>
                    <p:nvPr/>
                  </p:nvSpPr>
                  <p:spPr bwMode="auto">
                    <a:xfrm>
                      <a:off x="2918" y="1774"/>
                      <a:ext cx="258" cy="3"/>
                    </a:xfrm>
                    <a:custGeom>
                      <a:avLst/>
                      <a:gdLst>
                        <a:gd name="T0" fmla="*/ 257 w 258"/>
                        <a:gd name="T1" fmla="*/ 3 h 3"/>
                        <a:gd name="T2" fmla="*/ 0 w 258"/>
                        <a:gd name="T3" fmla="*/ 3 h 3"/>
                        <a:gd name="T4" fmla="*/ 3 w 258"/>
                        <a:gd name="T5" fmla="*/ 0 h 3"/>
                        <a:gd name="T6" fmla="*/ 258 w 258"/>
                        <a:gd name="T7" fmla="*/ 0 h 3"/>
                        <a:gd name="T8" fmla="*/ 257 w 258"/>
                        <a:gd name="T9" fmla="*/ 3 h 3"/>
                      </a:gdLst>
                      <a:ahLst/>
                      <a:cxnLst>
                        <a:cxn ang="0">
                          <a:pos x="T0" y="T1"/>
                        </a:cxn>
                        <a:cxn ang="0">
                          <a:pos x="T2" y="T3"/>
                        </a:cxn>
                        <a:cxn ang="0">
                          <a:pos x="T4" y="T5"/>
                        </a:cxn>
                        <a:cxn ang="0">
                          <a:pos x="T6" y="T7"/>
                        </a:cxn>
                        <a:cxn ang="0">
                          <a:pos x="T8" y="T9"/>
                        </a:cxn>
                      </a:cxnLst>
                      <a:rect l="0" t="0" r="r" b="b"/>
                      <a:pathLst>
                        <a:path w="258" h="3">
                          <a:moveTo>
                            <a:pt x="257" y="3"/>
                          </a:moveTo>
                          <a:lnTo>
                            <a:pt x="0" y="3"/>
                          </a:lnTo>
                          <a:lnTo>
                            <a:pt x="3" y="0"/>
                          </a:lnTo>
                          <a:lnTo>
                            <a:pt x="258" y="0"/>
                          </a:lnTo>
                          <a:lnTo>
                            <a:pt x="257" y="3"/>
                          </a:lnTo>
                          <a:close/>
                        </a:path>
                      </a:pathLst>
                    </a:custGeom>
                    <a:solidFill>
                      <a:srgbClr val="8F8E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99" name="Freeform 67"/>
                    <p:cNvSpPr>
                      <a:spLocks noChangeAspect="1"/>
                    </p:cNvSpPr>
                    <p:nvPr/>
                  </p:nvSpPr>
                  <p:spPr bwMode="auto">
                    <a:xfrm>
                      <a:off x="2920" y="1773"/>
                      <a:ext cx="258" cy="3"/>
                    </a:xfrm>
                    <a:custGeom>
                      <a:avLst/>
                      <a:gdLst>
                        <a:gd name="T0" fmla="*/ 255 w 258"/>
                        <a:gd name="T1" fmla="*/ 3 h 3"/>
                        <a:gd name="T2" fmla="*/ 0 w 258"/>
                        <a:gd name="T3" fmla="*/ 3 h 3"/>
                        <a:gd name="T4" fmla="*/ 3 w 258"/>
                        <a:gd name="T5" fmla="*/ 0 h 3"/>
                        <a:gd name="T6" fmla="*/ 258 w 258"/>
                        <a:gd name="T7" fmla="*/ 0 h 3"/>
                        <a:gd name="T8" fmla="*/ 255 w 258"/>
                        <a:gd name="T9" fmla="*/ 3 h 3"/>
                      </a:gdLst>
                      <a:ahLst/>
                      <a:cxnLst>
                        <a:cxn ang="0">
                          <a:pos x="T0" y="T1"/>
                        </a:cxn>
                        <a:cxn ang="0">
                          <a:pos x="T2" y="T3"/>
                        </a:cxn>
                        <a:cxn ang="0">
                          <a:pos x="T4" y="T5"/>
                        </a:cxn>
                        <a:cxn ang="0">
                          <a:pos x="T6" y="T7"/>
                        </a:cxn>
                        <a:cxn ang="0">
                          <a:pos x="T8" y="T9"/>
                        </a:cxn>
                      </a:cxnLst>
                      <a:rect l="0" t="0" r="r" b="b"/>
                      <a:pathLst>
                        <a:path w="258" h="3">
                          <a:moveTo>
                            <a:pt x="255" y="3"/>
                          </a:moveTo>
                          <a:lnTo>
                            <a:pt x="0" y="3"/>
                          </a:lnTo>
                          <a:lnTo>
                            <a:pt x="3" y="0"/>
                          </a:lnTo>
                          <a:lnTo>
                            <a:pt x="258" y="0"/>
                          </a:lnTo>
                          <a:lnTo>
                            <a:pt x="255" y="3"/>
                          </a:lnTo>
                          <a:close/>
                        </a:path>
                      </a:pathLst>
                    </a:custGeom>
                    <a:solidFill>
                      <a:srgbClr val="8E8D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00" name="Freeform 68"/>
                    <p:cNvSpPr>
                      <a:spLocks noChangeAspect="1"/>
                    </p:cNvSpPr>
                    <p:nvPr/>
                  </p:nvSpPr>
                  <p:spPr bwMode="auto">
                    <a:xfrm>
                      <a:off x="2921" y="1770"/>
                      <a:ext cx="258" cy="4"/>
                    </a:xfrm>
                    <a:custGeom>
                      <a:avLst/>
                      <a:gdLst>
                        <a:gd name="T0" fmla="*/ 255 w 258"/>
                        <a:gd name="T1" fmla="*/ 4 h 4"/>
                        <a:gd name="T2" fmla="*/ 0 w 258"/>
                        <a:gd name="T3" fmla="*/ 4 h 4"/>
                        <a:gd name="T4" fmla="*/ 3 w 258"/>
                        <a:gd name="T5" fmla="*/ 0 h 4"/>
                        <a:gd name="T6" fmla="*/ 258 w 258"/>
                        <a:gd name="T7" fmla="*/ 0 h 4"/>
                        <a:gd name="T8" fmla="*/ 255 w 258"/>
                        <a:gd name="T9" fmla="*/ 4 h 4"/>
                      </a:gdLst>
                      <a:ahLst/>
                      <a:cxnLst>
                        <a:cxn ang="0">
                          <a:pos x="T0" y="T1"/>
                        </a:cxn>
                        <a:cxn ang="0">
                          <a:pos x="T2" y="T3"/>
                        </a:cxn>
                        <a:cxn ang="0">
                          <a:pos x="T4" y="T5"/>
                        </a:cxn>
                        <a:cxn ang="0">
                          <a:pos x="T6" y="T7"/>
                        </a:cxn>
                        <a:cxn ang="0">
                          <a:pos x="T8" y="T9"/>
                        </a:cxn>
                      </a:cxnLst>
                      <a:rect l="0" t="0" r="r" b="b"/>
                      <a:pathLst>
                        <a:path w="258" h="4">
                          <a:moveTo>
                            <a:pt x="255" y="4"/>
                          </a:moveTo>
                          <a:lnTo>
                            <a:pt x="0" y="4"/>
                          </a:lnTo>
                          <a:lnTo>
                            <a:pt x="3" y="0"/>
                          </a:lnTo>
                          <a:lnTo>
                            <a:pt x="258" y="0"/>
                          </a:lnTo>
                          <a:lnTo>
                            <a:pt x="255" y="4"/>
                          </a:lnTo>
                          <a:close/>
                        </a:path>
                      </a:pathLst>
                    </a:custGeom>
                    <a:solidFill>
                      <a:srgbClr val="8E8D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01" name="Freeform 69"/>
                    <p:cNvSpPr>
                      <a:spLocks noChangeAspect="1"/>
                    </p:cNvSpPr>
                    <p:nvPr/>
                  </p:nvSpPr>
                  <p:spPr bwMode="auto">
                    <a:xfrm>
                      <a:off x="2923" y="1768"/>
                      <a:ext cx="256" cy="5"/>
                    </a:xfrm>
                    <a:custGeom>
                      <a:avLst/>
                      <a:gdLst>
                        <a:gd name="T0" fmla="*/ 255 w 256"/>
                        <a:gd name="T1" fmla="*/ 5 h 5"/>
                        <a:gd name="T2" fmla="*/ 0 w 256"/>
                        <a:gd name="T3" fmla="*/ 5 h 5"/>
                        <a:gd name="T4" fmla="*/ 2 w 256"/>
                        <a:gd name="T5" fmla="*/ 0 h 5"/>
                        <a:gd name="T6" fmla="*/ 256 w 256"/>
                        <a:gd name="T7" fmla="*/ 0 h 5"/>
                        <a:gd name="T8" fmla="*/ 255 w 256"/>
                        <a:gd name="T9" fmla="*/ 5 h 5"/>
                      </a:gdLst>
                      <a:ahLst/>
                      <a:cxnLst>
                        <a:cxn ang="0">
                          <a:pos x="T0" y="T1"/>
                        </a:cxn>
                        <a:cxn ang="0">
                          <a:pos x="T2" y="T3"/>
                        </a:cxn>
                        <a:cxn ang="0">
                          <a:pos x="T4" y="T5"/>
                        </a:cxn>
                        <a:cxn ang="0">
                          <a:pos x="T6" y="T7"/>
                        </a:cxn>
                        <a:cxn ang="0">
                          <a:pos x="T8" y="T9"/>
                        </a:cxn>
                      </a:cxnLst>
                      <a:rect l="0" t="0" r="r" b="b"/>
                      <a:pathLst>
                        <a:path w="256" h="5">
                          <a:moveTo>
                            <a:pt x="255" y="5"/>
                          </a:moveTo>
                          <a:lnTo>
                            <a:pt x="0" y="5"/>
                          </a:lnTo>
                          <a:lnTo>
                            <a:pt x="2" y="0"/>
                          </a:lnTo>
                          <a:lnTo>
                            <a:pt x="256" y="0"/>
                          </a:lnTo>
                          <a:lnTo>
                            <a:pt x="255" y="5"/>
                          </a:lnTo>
                          <a:close/>
                        </a:path>
                      </a:pathLst>
                    </a:custGeom>
                    <a:solidFill>
                      <a:srgbClr val="8E8D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02" name="Freeform 70"/>
                    <p:cNvSpPr>
                      <a:spLocks noChangeAspect="1"/>
                    </p:cNvSpPr>
                    <p:nvPr/>
                  </p:nvSpPr>
                  <p:spPr bwMode="auto">
                    <a:xfrm>
                      <a:off x="2924" y="1767"/>
                      <a:ext cx="256" cy="3"/>
                    </a:xfrm>
                    <a:custGeom>
                      <a:avLst/>
                      <a:gdLst>
                        <a:gd name="T0" fmla="*/ 255 w 256"/>
                        <a:gd name="T1" fmla="*/ 3 h 3"/>
                        <a:gd name="T2" fmla="*/ 0 w 256"/>
                        <a:gd name="T3" fmla="*/ 3 h 3"/>
                        <a:gd name="T4" fmla="*/ 3 w 256"/>
                        <a:gd name="T5" fmla="*/ 0 h 3"/>
                        <a:gd name="T6" fmla="*/ 256 w 256"/>
                        <a:gd name="T7" fmla="*/ 0 h 3"/>
                        <a:gd name="T8" fmla="*/ 255 w 256"/>
                        <a:gd name="T9" fmla="*/ 3 h 3"/>
                      </a:gdLst>
                      <a:ahLst/>
                      <a:cxnLst>
                        <a:cxn ang="0">
                          <a:pos x="T0" y="T1"/>
                        </a:cxn>
                        <a:cxn ang="0">
                          <a:pos x="T2" y="T3"/>
                        </a:cxn>
                        <a:cxn ang="0">
                          <a:pos x="T4" y="T5"/>
                        </a:cxn>
                        <a:cxn ang="0">
                          <a:pos x="T6" y="T7"/>
                        </a:cxn>
                        <a:cxn ang="0">
                          <a:pos x="T8" y="T9"/>
                        </a:cxn>
                      </a:cxnLst>
                      <a:rect l="0" t="0" r="r" b="b"/>
                      <a:pathLst>
                        <a:path w="256" h="3">
                          <a:moveTo>
                            <a:pt x="255" y="3"/>
                          </a:moveTo>
                          <a:lnTo>
                            <a:pt x="0" y="3"/>
                          </a:lnTo>
                          <a:lnTo>
                            <a:pt x="3" y="0"/>
                          </a:lnTo>
                          <a:lnTo>
                            <a:pt x="256" y="0"/>
                          </a:lnTo>
                          <a:lnTo>
                            <a:pt x="255" y="3"/>
                          </a:lnTo>
                          <a:close/>
                        </a:path>
                      </a:pathLst>
                    </a:custGeom>
                    <a:solidFill>
                      <a:srgbClr val="8D8C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03" name="Freeform 71"/>
                    <p:cNvSpPr>
                      <a:spLocks noChangeAspect="1"/>
                    </p:cNvSpPr>
                    <p:nvPr/>
                  </p:nvSpPr>
                  <p:spPr bwMode="auto">
                    <a:xfrm>
                      <a:off x="2925" y="1766"/>
                      <a:ext cx="257" cy="2"/>
                    </a:xfrm>
                    <a:custGeom>
                      <a:avLst/>
                      <a:gdLst>
                        <a:gd name="T0" fmla="*/ 254 w 257"/>
                        <a:gd name="T1" fmla="*/ 2 h 2"/>
                        <a:gd name="T2" fmla="*/ 0 w 257"/>
                        <a:gd name="T3" fmla="*/ 2 h 2"/>
                        <a:gd name="T4" fmla="*/ 3 w 257"/>
                        <a:gd name="T5" fmla="*/ 0 h 2"/>
                        <a:gd name="T6" fmla="*/ 257 w 257"/>
                        <a:gd name="T7" fmla="*/ 0 h 2"/>
                        <a:gd name="T8" fmla="*/ 254 w 257"/>
                        <a:gd name="T9" fmla="*/ 2 h 2"/>
                      </a:gdLst>
                      <a:ahLst/>
                      <a:cxnLst>
                        <a:cxn ang="0">
                          <a:pos x="T0" y="T1"/>
                        </a:cxn>
                        <a:cxn ang="0">
                          <a:pos x="T2" y="T3"/>
                        </a:cxn>
                        <a:cxn ang="0">
                          <a:pos x="T4" y="T5"/>
                        </a:cxn>
                        <a:cxn ang="0">
                          <a:pos x="T6" y="T7"/>
                        </a:cxn>
                        <a:cxn ang="0">
                          <a:pos x="T8" y="T9"/>
                        </a:cxn>
                      </a:cxnLst>
                      <a:rect l="0" t="0" r="r" b="b"/>
                      <a:pathLst>
                        <a:path w="257" h="2">
                          <a:moveTo>
                            <a:pt x="254" y="2"/>
                          </a:moveTo>
                          <a:lnTo>
                            <a:pt x="0" y="2"/>
                          </a:lnTo>
                          <a:lnTo>
                            <a:pt x="3" y="0"/>
                          </a:lnTo>
                          <a:lnTo>
                            <a:pt x="257" y="0"/>
                          </a:lnTo>
                          <a:lnTo>
                            <a:pt x="254" y="2"/>
                          </a:lnTo>
                          <a:close/>
                        </a:path>
                      </a:pathLst>
                    </a:custGeom>
                    <a:solidFill>
                      <a:srgbClr val="8C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04" name="Freeform 72"/>
                    <p:cNvSpPr>
                      <a:spLocks noChangeAspect="1"/>
                    </p:cNvSpPr>
                    <p:nvPr/>
                  </p:nvSpPr>
                  <p:spPr bwMode="auto">
                    <a:xfrm>
                      <a:off x="2927" y="1764"/>
                      <a:ext cx="256" cy="3"/>
                    </a:xfrm>
                    <a:custGeom>
                      <a:avLst/>
                      <a:gdLst>
                        <a:gd name="T0" fmla="*/ 253 w 256"/>
                        <a:gd name="T1" fmla="*/ 3 h 3"/>
                        <a:gd name="T2" fmla="*/ 0 w 256"/>
                        <a:gd name="T3" fmla="*/ 3 h 3"/>
                        <a:gd name="T4" fmla="*/ 3 w 256"/>
                        <a:gd name="T5" fmla="*/ 0 h 3"/>
                        <a:gd name="T6" fmla="*/ 256 w 256"/>
                        <a:gd name="T7" fmla="*/ 0 h 3"/>
                        <a:gd name="T8" fmla="*/ 253 w 256"/>
                        <a:gd name="T9" fmla="*/ 3 h 3"/>
                      </a:gdLst>
                      <a:ahLst/>
                      <a:cxnLst>
                        <a:cxn ang="0">
                          <a:pos x="T0" y="T1"/>
                        </a:cxn>
                        <a:cxn ang="0">
                          <a:pos x="T2" y="T3"/>
                        </a:cxn>
                        <a:cxn ang="0">
                          <a:pos x="T4" y="T5"/>
                        </a:cxn>
                        <a:cxn ang="0">
                          <a:pos x="T6" y="T7"/>
                        </a:cxn>
                        <a:cxn ang="0">
                          <a:pos x="T8" y="T9"/>
                        </a:cxn>
                      </a:cxnLst>
                      <a:rect l="0" t="0" r="r" b="b"/>
                      <a:pathLst>
                        <a:path w="256" h="3">
                          <a:moveTo>
                            <a:pt x="253" y="3"/>
                          </a:moveTo>
                          <a:lnTo>
                            <a:pt x="0" y="3"/>
                          </a:lnTo>
                          <a:lnTo>
                            <a:pt x="3" y="0"/>
                          </a:lnTo>
                          <a:lnTo>
                            <a:pt x="256" y="0"/>
                          </a:lnTo>
                          <a:lnTo>
                            <a:pt x="253" y="3"/>
                          </a:lnTo>
                          <a:close/>
                        </a:path>
                      </a:pathLst>
                    </a:custGeom>
                    <a:solidFill>
                      <a:srgbClr val="8C8B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05" name="Freeform 73"/>
                    <p:cNvSpPr>
                      <a:spLocks noChangeAspect="1"/>
                    </p:cNvSpPr>
                    <p:nvPr/>
                  </p:nvSpPr>
                  <p:spPr bwMode="auto">
                    <a:xfrm>
                      <a:off x="2928" y="1763"/>
                      <a:ext cx="255" cy="3"/>
                    </a:xfrm>
                    <a:custGeom>
                      <a:avLst/>
                      <a:gdLst>
                        <a:gd name="T0" fmla="*/ 254 w 255"/>
                        <a:gd name="T1" fmla="*/ 3 h 3"/>
                        <a:gd name="T2" fmla="*/ 0 w 255"/>
                        <a:gd name="T3" fmla="*/ 3 h 3"/>
                        <a:gd name="T4" fmla="*/ 2 w 255"/>
                        <a:gd name="T5" fmla="*/ 0 h 3"/>
                        <a:gd name="T6" fmla="*/ 255 w 255"/>
                        <a:gd name="T7" fmla="*/ 0 h 3"/>
                        <a:gd name="T8" fmla="*/ 254 w 255"/>
                        <a:gd name="T9" fmla="*/ 3 h 3"/>
                      </a:gdLst>
                      <a:ahLst/>
                      <a:cxnLst>
                        <a:cxn ang="0">
                          <a:pos x="T0" y="T1"/>
                        </a:cxn>
                        <a:cxn ang="0">
                          <a:pos x="T2" y="T3"/>
                        </a:cxn>
                        <a:cxn ang="0">
                          <a:pos x="T4" y="T5"/>
                        </a:cxn>
                        <a:cxn ang="0">
                          <a:pos x="T6" y="T7"/>
                        </a:cxn>
                        <a:cxn ang="0">
                          <a:pos x="T8" y="T9"/>
                        </a:cxn>
                      </a:cxnLst>
                      <a:rect l="0" t="0" r="r" b="b"/>
                      <a:pathLst>
                        <a:path w="255" h="3">
                          <a:moveTo>
                            <a:pt x="254" y="3"/>
                          </a:moveTo>
                          <a:lnTo>
                            <a:pt x="0" y="3"/>
                          </a:lnTo>
                          <a:lnTo>
                            <a:pt x="2" y="0"/>
                          </a:lnTo>
                          <a:lnTo>
                            <a:pt x="255" y="0"/>
                          </a:lnTo>
                          <a:lnTo>
                            <a:pt x="254" y="3"/>
                          </a:lnTo>
                          <a:close/>
                        </a:path>
                      </a:pathLst>
                    </a:custGeom>
                    <a:solidFill>
                      <a:srgbClr val="8B8A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06" name="Freeform 74"/>
                    <p:cNvSpPr>
                      <a:spLocks noChangeAspect="1"/>
                    </p:cNvSpPr>
                    <p:nvPr/>
                  </p:nvSpPr>
                  <p:spPr bwMode="auto">
                    <a:xfrm>
                      <a:off x="2930" y="1760"/>
                      <a:ext cx="255" cy="4"/>
                    </a:xfrm>
                    <a:custGeom>
                      <a:avLst/>
                      <a:gdLst>
                        <a:gd name="T0" fmla="*/ 253 w 255"/>
                        <a:gd name="T1" fmla="*/ 4 h 4"/>
                        <a:gd name="T2" fmla="*/ 0 w 255"/>
                        <a:gd name="T3" fmla="*/ 4 h 4"/>
                        <a:gd name="T4" fmla="*/ 1 w 255"/>
                        <a:gd name="T5" fmla="*/ 0 h 4"/>
                        <a:gd name="T6" fmla="*/ 255 w 255"/>
                        <a:gd name="T7" fmla="*/ 0 h 4"/>
                        <a:gd name="T8" fmla="*/ 253 w 255"/>
                        <a:gd name="T9" fmla="*/ 4 h 4"/>
                      </a:gdLst>
                      <a:ahLst/>
                      <a:cxnLst>
                        <a:cxn ang="0">
                          <a:pos x="T0" y="T1"/>
                        </a:cxn>
                        <a:cxn ang="0">
                          <a:pos x="T2" y="T3"/>
                        </a:cxn>
                        <a:cxn ang="0">
                          <a:pos x="T4" y="T5"/>
                        </a:cxn>
                        <a:cxn ang="0">
                          <a:pos x="T6" y="T7"/>
                        </a:cxn>
                        <a:cxn ang="0">
                          <a:pos x="T8" y="T9"/>
                        </a:cxn>
                      </a:cxnLst>
                      <a:rect l="0" t="0" r="r" b="b"/>
                      <a:pathLst>
                        <a:path w="255" h="4">
                          <a:moveTo>
                            <a:pt x="253" y="4"/>
                          </a:moveTo>
                          <a:lnTo>
                            <a:pt x="0" y="4"/>
                          </a:lnTo>
                          <a:lnTo>
                            <a:pt x="1" y="0"/>
                          </a:lnTo>
                          <a:lnTo>
                            <a:pt x="255" y="0"/>
                          </a:lnTo>
                          <a:lnTo>
                            <a:pt x="253" y="4"/>
                          </a:lnTo>
                          <a:close/>
                        </a:path>
                      </a:pathLst>
                    </a:custGeom>
                    <a:solidFill>
                      <a:srgbClr val="8B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07" name="Freeform 75"/>
                    <p:cNvSpPr>
                      <a:spLocks noChangeAspect="1"/>
                    </p:cNvSpPr>
                    <p:nvPr/>
                  </p:nvSpPr>
                  <p:spPr bwMode="auto">
                    <a:xfrm>
                      <a:off x="2930" y="1758"/>
                      <a:ext cx="256" cy="5"/>
                    </a:xfrm>
                    <a:custGeom>
                      <a:avLst/>
                      <a:gdLst>
                        <a:gd name="T0" fmla="*/ 253 w 256"/>
                        <a:gd name="T1" fmla="*/ 5 h 5"/>
                        <a:gd name="T2" fmla="*/ 0 w 256"/>
                        <a:gd name="T3" fmla="*/ 5 h 5"/>
                        <a:gd name="T4" fmla="*/ 3 w 256"/>
                        <a:gd name="T5" fmla="*/ 0 h 5"/>
                        <a:gd name="T6" fmla="*/ 256 w 256"/>
                        <a:gd name="T7" fmla="*/ 0 h 5"/>
                        <a:gd name="T8" fmla="*/ 253 w 256"/>
                        <a:gd name="T9" fmla="*/ 5 h 5"/>
                      </a:gdLst>
                      <a:ahLst/>
                      <a:cxnLst>
                        <a:cxn ang="0">
                          <a:pos x="T0" y="T1"/>
                        </a:cxn>
                        <a:cxn ang="0">
                          <a:pos x="T2" y="T3"/>
                        </a:cxn>
                        <a:cxn ang="0">
                          <a:pos x="T4" y="T5"/>
                        </a:cxn>
                        <a:cxn ang="0">
                          <a:pos x="T6" y="T7"/>
                        </a:cxn>
                        <a:cxn ang="0">
                          <a:pos x="T8" y="T9"/>
                        </a:cxn>
                      </a:cxnLst>
                      <a:rect l="0" t="0" r="r" b="b"/>
                      <a:pathLst>
                        <a:path w="256" h="5">
                          <a:moveTo>
                            <a:pt x="253" y="5"/>
                          </a:moveTo>
                          <a:lnTo>
                            <a:pt x="0" y="5"/>
                          </a:lnTo>
                          <a:lnTo>
                            <a:pt x="3" y="0"/>
                          </a:lnTo>
                          <a:lnTo>
                            <a:pt x="256" y="0"/>
                          </a:lnTo>
                          <a:lnTo>
                            <a:pt x="253" y="5"/>
                          </a:lnTo>
                          <a:close/>
                        </a:path>
                      </a:pathLst>
                    </a:custGeom>
                    <a:solidFill>
                      <a:srgbClr val="8A89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08" name="Freeform 76"/>
                    <p:cNvSpPr>
                      <a:spLocks noChangeAspect="1"/>
                    </p:cNvSpPr>
                    <p:nvPr/>
                  </p:nvSpPr>
                  <p:spPr bwMode="auto">
                    <a:xfrm>
                      <a:off x="2931" y="1757"/>
                      <a:ext cx="257" cy="3"/>
                    </a:xfrm>
                    <a:custGeom>
                      <a:avLst/>
                      <a:gdLst>
                        <a:gd name="T0" fmla="*/ 254 w 257"/>
                        <a:gd name="T1" fmla="*/ 3 h 3"/>
                        <a:gd name="T2" fmla="*/ 0 w 257"/>
                        <a:gd name="T3" fmla="*/ 3 h 3"/>
                        <a:gd name="T4" fmla="*/ 3 w 257"/>
                        <a:gd name="T5" fmla="*/ 0 h 3"/>
                        <a:gd name="T6" fmla="*/ 257 w 257"/>
                        <a:gd name="T7" fmla="*/ 0 h 3"/>
                        <a:gd name="T8" fmla="*/ 254 w 257"/>
                        <a:gd name="T9" fmla="*/ 3 h 3"/>
                      </a:gdLst>
                      <a:ahLst/>
                      <a:cxnLst>
                        <a:cxn ang="0">
                          <a:pos x="T0" y="T1"/>
                        </a:cxn>
                        <a:cxn ang="0">
                          <a:pos x="T2" y="T3"/>
                        </a:cxn>
                        <a:cxn ang="0">
                          <a:pos x="T4" y="T5"/>
                        </a:cxn>
                        <a:cxn ang="0">
                          <a:pos x="T6" y="T7"/>
                        </a:cxn>
                        <a:cxn ang="0">
                          <a:pos x="T8" y="T9"/>
                        </a:cxn>
                      </a:cxnLst>
                      <a:rect l="0" t="0" r="r" b="b"/>
                      <a:pathLst>
                        <a:path w="257" h="3">
                          <a:moveTo>
                            <a:pt x="254" y="3"/>
                          </a:moveTo>
                          <a:lnTo>
                            <a:pt x="0" y="3"/>
                          </a:lnTo>
                          <a:lnTo>
                            <a:pt x="3" y="0"/>
                          </a:lnTo>
                          <a:lnTo>
                            <a:pt x="257" y="0"/>
                          </a:lnTo>
                          <a:lnTo>
                            <a:pt x="254" y="3"/>
                          </a:lnTo>
                          <a:close/>
                        </a:path>
                      </a:pathLst>
                    </a:custGeom>
                    <a:solidFill>
                      <a:srgbClr val="8988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09" name="Freeform 77"/>
                    <p:cNvSpPr>
                      <a:spLocks noChangeAspect="1"/>
                    </p:cNvSpPr>
                    <p:nvPr/>
                  </p:nvSpPr>
                  <p:spPr bwMode="auto">
                    <a:xfrm>
                      <a:off x="2933" y="1755"/>
                      <a:ext cx="255" cy="3"/>
                    </a:xfrm>
                    <a:custGeom>
                      <a:avLst/>
                      <a:gdLst>
                        <a:gd name="T0" fmla="*/ 253 w 255"/>
                        <a:gd name="T1" fmla="*/ 3 h 3"/>
                        <a:gd name="T2" fmla="*/ 0 w 255"/>
                        <a:gd name="T3" fmla="*/ 3 h 3"/>
                        <a:gd name="T4" fmla="*/ 2 w 255"/>
                        <a:gd name="T5" fmla="*/ 0 h 3"/>
                        <a:gd name="T6" fmla="*/ 255 w 255"/>
                        <a:gd name="T7" fmla="*/ 0 h 3"/>
                        <a:gd name="T8" fmla="*/ 253 w 255"/>
                        <a:gd name="T9" fmla="*/ 3 h 3"/>
                      </a:gdLst>
                      <a:ahLst/>
                      <a:cxnLst>
                        <a:cxn ang="0">
                          <a:pos x="T0" y="T1"/>
                        </a:cxn>
                        <a:cxn ang="0">
                          <a:pos x="T2" y="T3"/>
                        </a:cxn>
                        <a:cxn ang="0">
                          <a:pos x="T4" y="T5"/>
                        </a:cxn>
                        <a:cxn ang="0">
                          <a:pos x="T6" y="T7"/>
                        </a:cxn>
                        <a:cxn ang="0">
                          <a:pos x="T8" y="T9"/>
                        </a:cxn>
                      </a:cxnLst>
                      <a:rect l="0" t="0" r="r" b="b"/>
                      <a:pathLst>
                        <a:path w="255" h="3">
                          <a:moveTo>
                            <a:pt x="253" y="3"/>
                          </a:moveTo>
                          <a:lnTo>
                            <a:pt x="0" y="3"/>
                          </a:lnTo>
                          <a:lnTo>
                            <a:pt x="2" y="0"/>
                          </a:lnTo>
                          <a:lnTo>
                            <a:pt x="255" y="0"/>
                          </a:lnTo>
                          <a:lnTo>
                            <a:pt x="253" y="3"/>
                          </a:lnTo>
                          <a:close/>
                        </a:path>
                      </a:pathLst>
                    </a:custGeom>
                    <a:solidFill>
                      <a:srgbClr val="8988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10" name="Freeform 78"/>
                    <p:cNvSpPr>
                      <a:spLocks noChangeAspect="1"/>
                    </p:cNvSpPr>
                    <p:nvPr/>
                  </p:nvSpPr>
                  <p:spPr bwMode="auto">
                    <a:xfrm>
                      <a:off x="2934" y="1754"/>
                      <a:ext cx="255" cy="3"/>
                    </a:xfrm>
                    <a:custGeom>
                      <a:avLst/>
                      <a:gdLst>
                        <a:gd name="T0" fmla="*/ 254 w 255"/>
                        <a:gd name="T1" fmla="*/ 3 h 3"/>
                        <a:gd name="T2" fmla="*/ 0 w 255"/>
                        <a:gd name="T3" fmla="*/ 3 h 3"/>
                        <a:gd name="T4" fmla="*/ 3 w 255"/>
                        <a:gd name="T5" fmla="*/ 0 h 3"/>
                        <a:gd name="T6" fmla="*/ 255 w 255"/>
                        <a:gd name="T7" fmla="*/ 0 h 3"/>
                        <a:gd name="T8" fmla="*/ 254 w 255"/>
                        <a:gd name="T9" fmla="*/ 3 h 3"/>
                      </a:gdLst>
                      <a:ahLst/>
                      <a:cxnLst>
                        <a:cxn ang="0">
                          <a:pos x="T0" y="T1"/>
                        </a:cxn>
                        <a:cxn ang="0">
                          <a:pos x="T2" y="T3"/>
                        </a:cxn>
                        <a:cxn ang="0">
                          <a:pos x="T4" y="T5"/>
                        </a:cxn>
                        <a:cxn ang="0">
                          <a:pos x="T6" y="T7"/>
                        </a:cxn>
                        <a:cxn ang="0">
                          <a:pos x="T8" y="T9"/>
                        </a:cxn>
                      </a:cxnLst>
                      <a:rect l="0" t="0" r="r" b="b"/>
                      <a:pathLst>
                        <a:path w="255" h="3">
                          <a:moveTo>
                            <a:pt x="254" y="3"/>
                          </a:moveTo>
                          <a:lnTo>
                            <a:pt x="0" y="3"/>
                          </a:lnTo>
                          <a:lnTo>
                            <a:pt x="3" y="0"/>
                          </a:lnTo>
                          <a:lnTo>
                            <a:pt x="255" y="0"/>
                          </a:lnTo>
                          <a:lnTo>
                            <a:pt x="254" y="3"/>
                          </a:lnTo>
                          <a:close/>
                        </a:path>
                      </a:pathLst>
                    </a:custGeom>
                    <a:solidFill>
                      <a:srgbClr val="89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11" name="Freeform 79"/>
                    <p:cNvSpPr>
                      <a:spLocks noChangeAspect="1"/>
                    </p:cNvSpPr>
                    <p:nvPr/>
                  </p:nvSpPr>
                  <p:spPr bwMode="auto">
                    <a:xfrm>
                      <a:off x="2935" y="1753"/>
                      <a:ext cx="256" cy="2"/>
                    </a:xfrm>
                    <a:custGeom>
                      <a:avLst/>
                      <a:gdLst>
                        <a:gd name="T0" fmla="*/ 253 w 256"/>
                        <a:gd name="T1" fmla="*/ 2 h 2"/>
                        <a:gd name="T2" fmla="*/ 0 w 256"/>
                        <a:gd name="T3" fmla="*/ 2 h 2"/>
                        <a:gd name="T4" fmla="*/ 3 w 256"/>
                        <a:gd name="T5" fmla="*/ 0 h 2"/>
                        <a:gd name="T6" fmla="*/ 256 w 256"/>
                        <a:gd name="T7" fmla="*/ 0 h 2"/>
                        <a:gd name="T8" fmla="*/ 253 w 256"/>
                        <a:gd name="T9" fmla="*/ 2 h 2"/>
                      </a:gdLst>
                      <a:ahLst/>
                      <a:cxnLst>
                        <a:cxn ang="0">
                          <a:pos x="T0" y="T1"/>
                        </a:cxn>
                        <a:cxn ang="0">
                          <a:pos x="T2" y="T3"/>
                        </a:cxn>
                        <a:cxn ang="0">
                          <a:pos x="T4" y="T5"/>
                        </a:cxn>
                        <a:cxn ang="0">
                          <a:pos x="T6" y="T7"/>
                        </a:cxn>
                        <a:cxn ang="0">
                          <a:pos x="T8" y="T9"/>
                        </a:cxn>
                      </a:cxnLst>
                      <a:rect l="0" t="0" r="r" b="b"/>
                      <a:pathLst>
                        <a:path w="256" h="2">
                          <a:moveTo>
                            <a:pt x="253" y="2"/>
                          </a:moveTo>
                          <a:lnTo>
                            <a:pt x="0" y="2"/>
                          </a:lnTo>
                          <a:lnTo>
                            <a:pt x="3" y="0"/>
                          </a:lnTo>
                          <a:lnTo>
                            <a:pt x="256" y="0"/>
                          </a:lnTo>
                          <a:lnTo>
                            <a:pt x="253" y="2"/>
                          </a:lnTo>
                          <a:close/>
                        </a:path>
                      </a:pathLst>
                    </a:custGeom>
                    <a:solidFill>
                      <a:srgbClr val="8887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12" name="Freeform 80"/>
                    <p:cNvSpPr>
                      <a:spLocks noChangeAspect="1"/>
                    </p:cNvSpPr>
                    <p:nvPr/>
                  </p:nvSpPr>
                  <p:spPr bwMode="auto">
                    <a:xfrm>
                      <a:off x="2937" y="1750"/>
                      <a:ext cx="255" cy="4"/>
                    </a:xfrm>
                    <a:custGeom>
                      <a:avLst/>
                      <a:gdLst>
                        <a:gd name="T0" fmla="*/ 252 w 255"/>
                        <a:gd name="T1" fmla="*/ 4 h 4"/>
                        <a:gd name="T2" fmla="*/ 0 w 255"/>
                        <a:gd name="T3" fmla="*/ 4 h 4"/>
                        <a:gd name="T4" fmla="*/ 3 w 255"/>
                        <a:gd name="T5" fmla="*/ 0 h 4"/>
                        <a:gd name="T6" fmla="*/ 255 w 255"/>
                        <a:gd name="T7" fmla="*/ 0 h 4"/>
                        <a:gd name="T8" fmla="*/ 252 w 255"/>
                        <a:gd name="T9" fmla="*/ 4 h 4"/>
                      </a:gdLst>
                      <a:ahLst/>
                      <a:cxnLst>
                        <a:cxn ang="0">
                          <a:pos x="T0" y="T1"/>
                        </a:cxn>
                        <a:cxn ang="0">
                          <a:pos x="T2" y="T3"/>
                        </a:cxn>
                        <a:cxn ang="0">
                          <a:pos x="T4" y="T5"/>
                        </a:cxn>
                        <a:cxn ang="0">
                          <a:pos x="T6" y="T7"/>
                        </a:cxn>
                        <a:cxn ang="0">
                          <a:pos x="T8" y="T9"/>
                        </a:cxn>
                      </a:cxnLst>
                      <a:rect l="0" t="0" r="r" b="b"/>
                      <a:pathLst>
                        <a:path w="255" h="4">
                          <a:moveTo>
                            <a:pt x="252" y="4"/>
                          </a:moveTo>
                          <a:lnTo>
                            <a:pt x="0" y="4"/>
                          </a:lnTo>
                          <a:lnTo>
                            <a:pt x="3" y="0"/>
                          </a:lnTo>
                          <a:lnTo>
                            <a:pt x="255" y="0"/>
                          </a:lnTo>
                          <a:lnTo>
                            <a:pt x="252" y="4"/>
                          </a:lnTo>
                          <a:close/>
                        </a:path>
                      </a:pathLst>
                    </a:custGeom>
                    <a:solidFill>
                      <a:srgbClr val="8786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13" name="Freeform 81"/>
                    <p:cNvSpPr>
                      <a:spLocks noChangeAspect="1"/>
                    </p:cNvSpPr>
                    <p:nvPr/>
                  </p:nvSpPr>
                  <p:spPr bwMode="auto">
                    <a:xfrm>
                      <a:off x="2938" y="1748"/>
                      <a:ext cx="254" cy="5"/>
                    </a:xfrm>
                    <a:custGeom>
                      <a:avLst/>
                      <a:gdLst>
                        <a:gd name="T0" fmla="*/ 253 w 254"/>
                        <a:gd name="T1" fmla="*/ 5 h 5"/>
                        <a:gd name="T2" fmla="*/ 0 w 254"/>
                        <a:gd name="T3" fmla="*/ 5 h 5"/>
                        <a:gd name="T4" fmla="*/ 3 w 254"/>
                        <a:gd name="T5" fmla="*/ 0 h 5"/>
                        <a:gd name="T6" fmla="*/ 254 w 254"/>
                        <a:gd name="T7" fmla="*/ 0 h 5"/>
                        <a:gd name="T8" fmla="*/ 253 w 254"/>
                        <a:gd name="T9" fmla="*/ 5 h 5"/>
                      </a:gdLst>
                      <a:ahLst/>
                      <a:cxnLst>
                        <a:cxn ang="0">
                          <a:pos x="T0" y="T1"/>
                        </a:cxn>
                        <a:cxn ang="0">
                          <a:pos x="T2" y="T3"/>
                        </a:cxn>
                        <a:cxn ang="0">
                          <a:pos x="T4" y="T5"/>
                        </a:cxn>
                        <a:cxn ang="0">
                          <a:pos x="T6" y="T7"/>
                        </a:cxn>
                        <a:cxn ang="0">
                          <a:pos x="T8" y="T9"/>
                        </a:cxn>
                      </a:cxnLst>
                      <a:rect l="0" t="0" r="r" b="b"/>
                      <a:pathLst>
                        <a:path w="254" h="5">
                          <a:moveTo>
                            <a:pt x="253" y="5"/>
                          </a:moveTo>
                          <a:lnTo>
                            <a:pt x="0" y="5"/>
                          </a:lnTo>
                          <a:lnTo>
                            <a:pt x="3" y="0"/>
                          </a:lnTo>
                          <a:lnTo>
                            <a:pt x="254" y="0"/>
                          </a:lnTo>
                          <a:lnTo>
                            <a:pt x="253" y="5"/>
                          </a:lnTo>
                          <a:close/>
                        </a:path>
                      </a:pathLst>
                    </a:custGeom>
                    <a:solidFill>
                      <a:srgbClr val="87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14" name="Freeform 82"/>
                    <p:cNvSpPr>
                      <a:spLocks noChangeAspect="1"/>
                    </p:cNvSpPr>
                    <p:nvPr/>
                  </p:nvSpPr>
                  <p:spPr bwMode="auto">
                    <a:xfrm>
                      <a:off x="2940" y="1747"/>
                      <a:ext cx="253" cy="3"/>
                    </a:xfrm>
                    <a:custGeom>
                      <a:avLst/>
                      <a:gdLst>
                        <a:gd name="T0" fmla="*/ 252 w 253"/>
                        <a:gd name="T1" fmla="*/ 3 h 3"/>
                        <a:gd name="T2" fmla="*/ 0 w 253"/>
                        <a:gd name="T3" fmla="*/ 3 h 3"/>
                        <a:gd name="T4" fmla="*/ 3 w 253"/>
                        <a:gd name="T5" fmla="*/ 0 h 3"/>
                        <a:gd name="T6" fmla="*/ 253 w 253"/>
                        <a:gd name="T7" fmla="*/ 0 h 3"/>
                        <a:gd name="T8" fmla="*/ 252 w 253"/>
                        <a:gd name="T9" fmla="*/ 3 h 3"/>
                      </a:gdLst>
                      <a:ahLst/>
                      <a:cxnLst>
                        <a:cxn ang="0">
                          <a:pos x="T0" y="T1"/>
                        </a:cxn>
                        <a:cxn ang="0">
                          <a:pos x="T2" y="T3"/>
                        </a:cxn>
                        <a:cxn ang="0">
                          <a:pos x="T4" y="T5"/>
                        </a:cxn>
                        <a:cxn ang="0">
                          <a:pos x="T6" y="T7"/>
                        </a:cxn>
                        <a:cxn ang="0">
                          <a:pos x="T8" y="T9"/>
                        </a:cxn>
                      </a:cxnLst>
                      <a:rect l="0" t="0" r="r" b="b"/>
                      <a:pathLst>
                        <a:path w="253" h="3">
                          <a:moveTo>
                            <a:pt x="252" y="3"/>
                          </a:moveTo>
                          <a:lnTo>
                            <a:pt x="0" y="3"/>
                          </a:lnTo>
                          <a:lnTo>
                            <a:pt x="3" y="0"/>
                          </a:lnTo>
                          <a:lnTo>
                            <a:pt x="253" y="0"/>
                          </a:lnTo>
                          <a:lnTo>
                            <a:pt x="252" y="3"/>
                          </a:lnTo>
                          <a:close/>
                        </a:path>
                      </a:pathLst>
                    </a:custGeom>
                    <a:solidFill>
                      <a:srgbClr val="8685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15" name="Freeform 83"/>
                    <p:cNvSpPr>
                      <a:spLocks noChangeAspect="1"/>
                    </p:cNvSpPr>
                    <p:nvPr/>
                  </p:nvSpPr>
                  <p:spPr bwMode="auto">
                    <a:xfrm>
                      <a:off x="2941" y="1745"/>
                      <a:ext cx="254" cy="3"/>
                    </a:xfrm>
                    <a:custGeom>
                      <a:avLst/>
                      <a:gdLst>
                        <a:gd name="T0" fmla="*/ 251 w 254"/>
                        <a:gd name="T1" fmla="*/ 3 h 3"/>
                        <a:gd name="T2" fmla="*/ 0 w 254"/>
                        <a:gd name="T3" fmla="*/ 3 h 3"/>
                        <a:gd name="T4" fmla="*/ 2 w 254"/>
                        <a:gd name="T5" fmla="*/ 0 h 3"/>
                        <a:gd name="T6" fmla="*/ 254 w 254"/>
                        <a:gd name="T7" fmla="*/ 0 h 3"/>
                        <a:gd name="T8" fmla="*/ 251 w 254"/>
                        <a:gd name="T9" fmla="*/ 3 h 3"/>
                      </a:gdLst>
                      <a:ahLst/>
                      <a:cxnLst>
                        <a:cxn ang="0">
                          <a:pos x="T0" y="T1"/>
                        </a:cxn>
                        <a:cxn ang="0">
                          <a:pos x="T2" y="T3"/>
                        </a:cxn>
                        <a:cxn ang="0">
                          <a:pos x="T4" y="T5"/>
                        </a:cxn>
                        <a:cxn ang="0">
                          <a:pos x="T6" y="T7"/>
                        </a:cxn>
                        <a:cxn ang="0">
                          <a:pos x="T8" y="T9"/>
                        </a:cxn>
                      </a:cxnLst>
                      <a:rect l="0" t="0" r="r" b="b"/>
                      <a:pathLst>
                        <a:path w="254" h="3">
                          <a:moveTo>
                            <a:pt x="251" y="3"/>
                          </a:moveTo>
                          <a:lnTo>
                            <a:pt x="0" y="3"/>
                          </a:lnTo>
                          <a:lnTo>
                            <a:pt x="2" y="0"/>
                          </a:lnTo>
                          <a:lnTo>
                            <a:pt x="254" y="0"/>
                          </a:lnTo>
                          <a:lnTo>
                            <a:pt x="251" y="3"/>
                          </a:lnTo>
                          <a:close/>
                        </a:path>
                      </a:pathLst>
                    </a:custGeom>
                    <a:solidFill>
                      <a:srgbClr val="8584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16" name="Freeform 84"/>
                    <p:cNvSpPr>
                      <a:spLocks noChangeAspect="1"/>
                    </p:cNvSpPr>
                    <p:nvPr/>
                  </p:nvSpPr>
                  <p:spPr bwMode="auto">
                    <a:xfrm>
                      <a:off x="2943" y="1744"/>
                      <a:ext cx="253" cy="3"/>
                    </a:xfrm>
                    <a:custGeom>
                      <a:avLst/>
                      <a:gdLst>
                        <a:gd name="T0" fmla="*/ 250 w 253"/>
                        <a:gd name="T1" fmla="*/ 3 h 3"/>
                        <a:gd name="T2" fmla="*/ 0 w 253"/>
                        <a:gd name="T3" fmla="*/ 3 h 3"/>
                        <a:gd name="T4" fmla="*/ 1 w 253"/>
                        <a:gd name="T5" fmla="*/ 0 h 3"/>
                        <a:gd name="T6" fmla="*/ 253 w 253"/>
                        <a:gd name="T7" fmla="*/ 0 h 3"/>
                        <a:gd name="T8" fmla="*/ 250 w 253"/>
                        <a:gd name="T9" fmla="*/ 3 h 3"/>
                      </a:gdLst>
                      <a:ahLst/>
                      <a:cxnLst>
                        <a:cxn ang="0">
                          <a:pos x="T0" y="T1"/>
                        </a:cxn>
                        <a:cxn ang="0">
                          <a:pos x="T2" y="T3"/>
                        </a:cxn>
                        <a:cxn ang="0">
                          <a:pos x="T4" y="T5"/>
                        </a:cxn>
                        <a:cxn ang="0">
                          <a:pos x="T6" y="T7"/>
                        </a:cxn>
                        <a:cxn ang="0">
                          <a:pos x="T8" y="T9"/>
                        </a:cxn>
                      </a:cxnLst>
                      <a:rect l="0" t="0" r="r" b="b"/>
                      <a:pathLst>
                        <a:path w="253" h="3">
                          <a:moveTo>
                            <a:pt x="250" y="3"/>
                          </a:moveTo>
                          <a:lnTo>
                            <a:pt x="0" y="3"/>
                          </a:lnTo>
                          <a:lnTo>
                            <a:pt x="1" y="0"/>
                          </a:lnTo>
                          <a:lnTo>
                            <a:pt x="253" y="0"/>
                          </a:lnTo>
                          <a:lnTo>
                            <a:pt x="250" y="3"/>
                          </a:lnTo>
                          <a:close/>
                        </a:path>
                      </a:pathLst>
                    </a:custGeom>
                    <a:solidFill>
                      <a:srgbClr val="8483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17" name="Freeform 85"/>
                    <p:cNvSpPr>
                      <a:spLocks noChangeAspect="1"/>
                    </p:cNvSpPr>
                    <p:nvPr/>
                  </p:nvSpPr>
                  <p:spPr bwMode="auto">
                    <a:xfrm>
                      <a:off x="2943" y="1743"/>
                      <a:ext cx="253" cy="2"/>
                    </a:xfrm>
                    <a:custGeom>
                      <a:avLst/>
                      <a:gdLst>
                        <a:gd name="T0" fmla="*/ 252 w 253"/>
                        <a:gd name="T1" fmla="*/ 2 h 2"/>
                        <a:gd name="T2" fmla="*/ 0 w 253"/>
                        <a:gd name="T3" fmla="*/ 2 h 2"/>
                        <a:gd name="T4" fmla="*/ 3 w 253"/>
                        <a:gd name="T5" fmla="*/ 0 h 2"/>
                        <a:gd name="T6" fmla="*/ 253 w 253"/>
                        <a:gd name="T7" fmla="*/ 0 h 2"/>
                        <a:gd name="T8" fmla="*/ 252 w 253"/>
                        <a:gd name="T9" fmla="*/ 2 h 2"/>
                      </a:gdLst>
                      <a:ahLst/>
                      <a:cxnLst>
                        <a:cxn ang="0">
                          <a:pos x="T0" y="T1"/>
                        </a:cxn>
                        <a:cxn ang="0">
                          <a:pos x="T2" y="T3"/>
                        </a:cxn>
                        <a:cxn ang="0">
                          <a:pos x="T4" y="T5"/>
                        </a:cxn>
                        <a:cxn ang="0">
                          <a:pos x="T6" y="T7"/>
                        </a:cxn>
                        <a:cxn ang="0">
                          <a:pos x="T8" y="T9"/>
                        </a:cxn>
                      </a:cxnLst>
                      <a:rect l="0" t="0" r="r" b="b"/>
                      <a:pathLst>
                        <a:path w="253" h="2">
                          <a:moveTo>
                            <a:pt x="252" y="2"/>
                          </a:moveTo>
                          <a:lnTo>
                            <a:pt x="0" y="2"/>
                          </a:lnTo>
                          <a:lnTo>
                            <a:pt x="3" y="0"/>
                          </a:lnTo>
                          <a:lnTo>
                            <a:pt x="253" y="0"/>
                          </a:lnTo>
                          <a:lnTo>
                            <a:pt x="252" y="2"/>
                          </a:lnTo>
                          <a:close/>
                        </a:path>
                      </a:pathLst>
                    </a:custGeom>
                    <a:solidFill>
                      <a:srgbClr val="8483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18" name="Freeform 86"/>
                    <p:cNvSpPr>
                      <a:spLocks noChangeAspect="1"/>
                    </p:cNvSpPr>
                    <p:nvPr/>
                  </p:nvSpPr>
                  <p:spPr bwMode="auto">
                    <a:xfrm>
                      <a:off x="2944" y="1741"/>
                      <a:ext cx="254" cy="3"/>
                    </a:xfrm>
                    <a:custGeom>
                      <a:avLst/>
                      <a:gdLst>
                        <a:gd name="T0" fmla="*/ 252 w 254"/>
                        <a:gd name="T1" fmla="*/ 3 h 3"/>
                        <a:gd name="T2" fmla="*/ 0 w 254"/>
                        <a:gd name="T3" fmla="*/ 3 h 3"/>
                        <a:gd name="T4" fmla="*/ 3 w 254"/>
                        <a:gd name="T5" fmla="*/ 0 h 3"/>
                        <a:gd name="T6" fmla="*/ 254 w 254"/>
                        <a:gd name="T7" fmla="*/ 0 h 3"/>
                        <a:gd name="T8" fmla="*/ 252 w 254"/>
                        <a:gd name="T9" fmla="*/ 3 h 3"/>
                      </a:gdLst>
                      <a:ahLst/>
                      <a:cxnLst>
                        <a:cxn ang="0">
                          <a:pos x="T0" y="T1"/>
                        </a:cxn>
                        <a:cxn ang="0">
                          <a:pos x="T2" y="T3"/>
                        </a:cxn>
                        <a:cxn ang="0">
                          <a:pos x="T4" y="T5"/>
                        </a:cxn>
                        <a:cxn ang="0">
                          <a:pos x="T6" y="T7"/>
                        </a:cxn>
                        <a:cxn ang="0">
                          <a:pos x="T8" y="T9"/>
                        </a:cxn>
                      </a:cxnLst>
                      <a:rect l="0" t="0" r="r" b="b"/>
                      <a:pathLst>
                        <a:path w="254" h="3">
                          <a:moveTo>
                            <a:pt x="252" y="3"/>
                          </a:moveTo>
                          <a:lnTo>
                            <a:pt x="0" y="3"/>
                          </a:lnTo>
                          <a:lnTo>
                            <a:pt x="3" y="0"/>
                          </a:lnTo>
                          <a:lnTo>
                            <a:pt x="254" y="0"/>
                          </a:lnTo>
                          <a:lnTo>
                            <a:pt x="252" y="3"/>
                          </a:lnTo>
                          <a:close/>
                        </a:path>
                      </a:pathLst>
                    </a:custGeom>
                    <a:solidFill>
                      <a:srgbClr val="84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19" name="Freeform 87"/>
                    <p:cNvSpPr>
                      <a:spLocks noChangeAspect="1"/>
                    </p:cNvSpPr>
                    <p:nvPr/>
                  </p:nvSpPr>
                  <p:spPr bwMode="auto">
                    <a:xfrm>
                      <a:off x="2946" y="1738"/>
                      <a:ext cx="253" cy="5"/>
                    </a:xfrm>
                    <a:custGeom>
                      <a:avLst/>
                      <a:gdLst>
                        <a:gd name="T0" fmla="*/ 250 w 253"/>
                        <a:gd name="T1" fmla="*/ 5 h 5"/>
                        <a:gd name="T2" fmla="*/ 0 w 253"/>
                        <a:gd name="T3" fmla="*/ 5 h 5"/>
                        <a:gd name="T4" fmla="*/ 2 w 253"/>
                        <a:gd name="T5" fmla="*/ 0 h 5"/>
                        <a:gd name="T6" fmla="*/ 253 w 253"/>
                        <a:gd name="T7" fmla="*/ 0 h 5"/>
                        <a:gd name="T8" fmla="*/ 250 w 253"/>
                        <a:gd name="T9" fmla="*/ 5 h 5"/>
                      </a:gdLst>
                      <a:ahLst/>
                      <a:cxnLst>
                        <a:cxn ang="0">
                          <a:pos x="T0" y="T1"/>
                        </a:cxn>
                        <a:cxn ang="0">
                          <a:pos x="T2" y="T3"/>
                        </a:cxn>
                        <a:cxn ang="0">
                          <a:pos x="T4" y="T5"/>
                        </a:cxn>
                        <a:cxn ang="0">
                          <a:pos x="T6" y="T7"/>
                        </a:cxn>
                        <a:cxn ang="0">
                          <a:pos x="T8" y="T9"/>
                        </a:cxn>
                      </a:cxnLst>
                      <a:rect l="0" t="0" r="r" b="b"/>
                      <a:pathLst>
                        <a:path w="253" h="5">
                          <a:moveTo>
                            <a:pt x="250" y="5"/>
                          </a:moveTo>
                          <a:lnTo>
                            <a:pt x="0" y="5"/>
                          </a:lnTo>
                          <a:lnTo>
                            <a:pt x="2" y="0"/>
                          </a:lnTo>
                          <a:lnTo>
                            <a:pt x="253" y="0"/>
                          </a:lnTo>
                          <a:lnTo>
                            <a:pt x="250" y="5"/>
                          </a:lnTo>
                          <a:close/>
                        </a:path>
                      </a:pathLst>
                    </a:custGeom>
                    <a:solidFill>
                      <a:srgbClr val="8382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20" name="Freeform 88"/>
                    <p:cNvSpPr>
                      <a:spLocks noChangeAspect="1"/>
                    </p:cNvSpPr>
                    <p:nvPr/>
                  </p:nvSpPr>
                  <p:spPr bwMode="auto">
                    <a:xfrm>
                      <a:off x="2947" y="1737"/>
                      <a:ext cx="254" cy="4"/>
                    </a:xfrm>
                    <a:custGeom>
                      <a:avLst/>
                      <a:gdLst>
                        <a:gd name="T0" fmla="*/ 251 w 254"/>
                        <a:gd name="T1" fmla="*/ 4 h 4"/>
                        <a:gd name="T2" fmla="*/ 0 w 254"/>
                        <a:gd name="T3" fmla="*/ 4 h 4"/>
                        <a:gd name="T4" fmla="*/ 3 w 254"/>
                        <a:gd name="T5" fmla="*/ 0 h 4"/>
                        <a:gd name="T6" fmla="*/ 254 w 254"/>
                        <a:gd name="T7" fmla="*/ 0 h 4"/>
                        <a:gd name="T8" fmla="*/ 251 w 254"/>
                        <a:gd name="T9" fmla="*/ 4 h 4"/>
                      </a:gdLst>
                      <a:ahLst/>
                      <a:cxnLst>
                        <a:cxn ang="0">
                          <a:pos x="T0" y="T1"/>
                        </a:cxn>
                        <a:cxn ang="0">
                          <a:pos x="T2" y="T3"/>
                        </a:cxn>
                        <a:cxn ang="0">
                          <a:pos x="T4" y="T5"/>
                        </a:cxn>
                        <a:cxn ang="0">
                          <a:pos x="T6" y="T7"/>
                        </a:cxn>
                        <a:cxn ang="0">
                          <a:pos x="T8" y="T9"/>
                        </a:cxn>
                      </a:cxnLst>
                      <a:rect l="0" t="0" r="r" b="b"/>
                      <a:pathLst>
                        <a:path w="254" h="4">
                          <a:moveTo>
                            <a:pt x="251" y="4"/>
                          </a:moveTo>
                          <a:lnTo>
                            <a:pt x="0" y="4"/>
                          </a:lnTo>
                          <a:lnTo>
                            <a:pt x="3" y="0"/>
                          </a:lnTo>
                          <a:lnTo>
                            <a:pt x="254" y="0"/>
                          </a:lnTo>
                          <a:lnTo>
                            <a:pt x="251" y="4"/>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21" name="Freeform 89"/>
                    <p:cNvSpPr>
                      <a:spLocks noChangeAspect="1"/>
                    </p:cNvSpPr>
                    <p:nvPr/>
                  </p:nvSpPr>
                  <p:spPr bwMode="auto">
                    <a:xfrm>
                      <a:off x="2948" y="1735"/>
                      <a:ext cx="253" cy="3"/>
                    </a:xfrm>
                    <a:custGeom>
                      <a:avLst/>
                      <a:gdLst>
                        <a:gd name="T0" fmla="*/ 251 w 253"/>
                        <a:gd name="T1" fmla="*/ 3 h 3"/>
                        <a:gd name="T2" fmla="*/ 0 w 253"/>
                        <a:gd name="T3" fmla="*/ 3 h 3"/>
                        <a:gd name="T4" fmla="*/ 3 w 253"/>
                        <a:gd name="T5" fmla="*/ 0 h 3"/>
                        <a:gd name="T6" fmla="*/ 253 w 253"/>
                        <a:gd name="T7" fmla="*/ 0 h 3"/>
                        <a:gd name="T8" fmla="*/ 251 w 253"/>
                        <a:gd name="T9" fmla="*/ 3 h 3"/>
                      </a:gdLst>
                      <a:ahLst/>
                      <a:cxnLst>
                        <a:cxn ang="0">
                          <a:pos x="T0" y="T1"/>
                        </a:cxn>
                        <a:cxn ang="0">
                          <a:pos x="T2" y="T3"/>
                        </a:cxn>
                        <a:cxn ang="0">
                          <a:pos x="T4" y="T5"/>
                        </a:cxn>
                        <a:cxn ang="0">
                          <a:pos x="T6" y="T7"/>
                        </a:cxn>
                        <a:cxn ang="0">
                          <a:pos x="T8" y="T9"/>
                        </a:cxn>
                      </a:cxnLst>
                      <a:rect l="0" t="0" r="r" b="b"/>
                      <a:pathLst>
                        <a:path w="253" h="3">
                          <a:moveTo>
                            <a:pt x="251" y="3"/>
                          </a:moveTo>
                          <a:lnTo>
                            <a:pt x="0" y="3"/>
                          </a:lnTo>
                          <a:lnTo>
                            <a:pt x="3" y="0"/>
                          </a:lnTo>
                          <a:lnTo>
                            <a:pt x="253" y="0"/>
                          </a:lnTo>
                          <a:lnTo>
                            <a:pt x="251" y="3"/>
                          </a:lnTo>
                          <a:close/>
                        </a:path>
                      </a:pathLst>
                    </a:custGeom>
                    <a:solidFill>
                      <a:srgbClr val="828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22" name="Freeform 90"/>
                    <p:cNvSpPr>
                      <a:spLocks noChangeAspect="1"/>
                    </p:cNvSpPr>
                    <p:nvPr/>
                  </p:nvSpPr>
                  <p:spPr bwMode="auto">
                    <a:xfrm>
                      <a:off x="2950" y="1734"/>
                      <a:ext cx="252" cy="3"/>
                    </a:xfrm>
                    <a:custGeom>
                      <a:avLst/>
                      <a:gdLst>
                        <a:gd name="T0" fmla="*/ 251 w 252"/>
                        <a:gd name="T1" fmla="*/ 3 h 3"/>
                        <a:gd name="T2" fmla="*/ 0 w 252"/>
                        <a:gd name="T3" fmla="*/ 3 h 3"/>
                        <a:gd name="T4" fmla="*/ 3 w 252"/>
                        <a:gd name="T5" fmla="*/ 0 h 3"/>
                        <a:gd name="T6" fmla="*/ 252 w 252"/>
                        <a:gd name="T7" fmla="*/ 0 h 3"/>
                        <a:gd name="T8" fmla="*/ 251 w 252"/>
                        <a:gd name="T9" fmla="*/ 3 h 3"/>
                      </a:gdLst>
                      <a:ahLst/>
                      <a:cxnLst>
                        <a:cxn ang="0">
                          <a:pos x="T0" y="T1"/>
                        </a:cxn>
                        <a:cxn ang="0">
                          <a:pos x="T2" y="T3"/>
                        </a:cxn>
                        <a:cxn ang="0">
                          <a:pos x="T4" y="T5"/>
                        </a:cxn>
                        <a:cxn ang="0">
                          <a:pos x="T6" y="T7"/>
                        </a:cxn>
                        <a:cxn ang="0">
                          <a:pos x="T8" y="T9"/>
                        </a:cxn>
                      </a:cxnLst>
                      <a:rect l="0" t="0" r="r" b="b"/>
                      <a:pathLst>
                        <a:path w="252" h="3">
                          <a:moveTo>
                            <a:pt x="251" y="3"/>
                          </a:moveTo>
                          <a:lnTo>
                            <a:pt x="0" y="3"/>
                          </a:lnTo>
                          <a:lnTo>
                            <a:pt x="3" y="0"/>
                          </a:lnTo>
                          <a:lnTo>
                            <a:pt x="252" y="0"/>
                          </a:lnTo>
                          <a:lnTo>
                            <a:pt x="251" y="3"/>
                          </a:lnTo>
                          <a:close/>
                        </a:path>
                      </a:pathLst>
                    </a:custGeom>
                    <a:solidFill>
                      <a:srgbClr val="818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23" name="Freeform 91"/>
                    <p:cNvSpPr>
                      <a:spLocks noChangeAspect="1"/>
                    </p:cNvSpPr>
                    <p:nvPr/>
                  </p:nvSpPr>
                  <p:spPr bwMode="auto">
                    <a:xfrm>
                      <a:off x="2951" y="1732"/>
                      <a:ext cx="252" cy="3"/>
                    </a:xfrm>
                    <a:custGeom>
                      <a:avLst/>
                      <a:gdLst>
                        <a:gd name="T0" fmla="*/ 250 w 252"/>
                        <a:gd name="T1" fmla="*/ 3 h 3"/>
                        <a:gd name="T2" fmla="*/ 0 w 252"/>
                        <a:gd name="T3" fmla="*/ 3 h 3"/>
                        <a:gd name="T4" fmla="*/ 3 w 252"/>
                        <a:gd name="T5" fmla="*/ 0 h 3"/>
                        <a:gd name="T6" fmla="*/ 252 w 252"/>
                        <a:gd name="T7" fmla="*/ 0 h 3"/>
                        <a:gd name="T8" fmla="*/ 250 w 252"/>
                        <a:gd name="T9" fmla="*/ 3 h 3"/>
                      </a:gdLst>
                      <a:ahLst/>
                      <a:cxnLst>
                        <a:cxn ang="0">
                          <a:pos x="T0" y="T1"/>
                        </a:cxn>
                        <a:cxn ang="0">
                          <a:pos x="T2" y="T3"/>
                        </a:cxn>
                        <a:cxn ang="0">
                          <a:pos x="T4" y="T5"/>
                        </a:cxn>
                        <a:cxn ang="0">
                          <a:pos x="T6" y="T7"/>
                        </a:cxn>
                        <a:cxn ang="0">
                          <a:pos x="T8" y="T9"/>
                        </a:cxn>
                      </a:cxnLst>
                      <a:rect l="0" t="0" r="r" b="b"/>
                      <a:pathLst>
                        <a:path w="252" h="3">
                          <a:moveTo>
                            <a:pt x="250" y="3"/>
                          </a:moveTo>
                          <a:lnTo>
                            <a:pt x="0" y="3"/>
                          </a:lnTo>
                          <a:lnTo>
                            <a:pt x="3" y="0"/>
                          </a:lnTo>
                          <a:lnTo>
                            <a:pt x="252" y="0"/>
                          </a:lnTo>
                          <a:lnTo>
                            <a:pt x="250" y="3"/>
                          </a:lnTo>
                          <a:close/>
                        </a:path>
                      </a:pathLst>
                    </a:custGeom>
                    <a:solidFill>
                      <a:srgbClr val="807F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24" name="Freeform 92"/>
                    <p:cNvSpPr>
                      <a:spLocks noChangeAspect="1"/>
                    </p:cNvSpPr>
                    <p:nvPr/>
                  </p:nvSpPr>
                  <p:spPr bwMode="auto">
                    <a:xfrm>
                      <a:off x="2953" y="1731"/>
                      <a:ext cx="252" cy="3"/>
                    </a:xfrm>
                    <a:custGeom>
                      <a:avLst/>
                      <a:gdLst>
                        <a:gd name="T0" fmla="*/ 249 w 252"/>
                        <a:gd name="T1" fmla="*/ 3 h 3"/>
                        <a:gd name="T2" fmla="*/ 0 w 252"/>
                        <a:gd name="T3" fmla="*/ 3 h 3"/>
                        <a:gd name="T4" fmla="*/ 3 w 252"/>
                        <a:gd name="T5" fmla="*/ 0 h 3"/>
                        <a:gd name="T6" fmla="*/ 252 w 252"/>
                        <a:gd name="T7" fmla="*/ 0 h 3"/>
                        <a:gd name="T8" fmla="*/ 249 w 252"/>
                        <a:gd name="T9" fmla="*/ 3 h 3"/>
                      </a:gdLst>
                      <a:ahLst/>
                      <a:cxnLst>
                        <a:cxn ang="0">
                          <a:pos x="T0" y="T1"/>
                        </a:cxn>
                        <a:cxn ang="0">
                          <a:pos x="T2" y="T3"/>
                        </a:cxn>
                        <a:cxn ang="0">
                          <a:pos x="T4" y="T5"/>
                        </a:cxn>
                        <a:cxn ang="0">
                          <a:pos x="T6" y="T7"/>
                        </a:cxn>
                        <a:cxn ang="0">
                          <a:pos x="T8" y="T9"/>
                        </a:cxn>
                      </a:cxnLst>
                      <a:rect l="0" t="0" r="r" b="b"/>
                      <a:pathLst>
                        <a:path w="252" h="3">
                          <a:moveTo>
                            <a:pt x="249" y="3"/>
                          </a:moveTo>
                          <a:lnTo>
                            <a:pt x="0" y="3"/>
                          </a:lnTo>
                          <a:lnTo>
                            <a:pt x="3" y="0"/>
                          </a:lnTo>
                          <a:lnTo>
                            <a:pt x="252" y="0"/>
                          </a:lnTo>
                          <a:lnTo>
                            <a:pt x="249" y="3"/>
                          </a:lnTo>
                          <a:close/>
                        </a:path>
                      </a:pathLst>
                    </a:custGeom>
                    <a:solidFill>
                      <a:srgbClr val="807F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25" name="Freeform 93"/>
                    <p:cNvSpPr>
                      <a:spLocks noChangeAspect="1"/>
                    </p:cNvSpPr>
                    <p:nvPr/>
                  </p:nvSpPr>
                  <p:spPr bwMode="auto">
                    <a:xfrm>
                      <a:off x="2954" y="1728"/>
                      <a:ext cx="251" cy="4"/>
                    </a:xfrm>
                    <a:custGeom>
                      <a:avLst/>
                      <a:gdLst>
                        <a:gd name="T0" fmla="*/ 249 w 251"/>
                        <a:gd name="T1" fmla="*/ 4 h 4"/>
                        <a:gd name="T2" fmla="*/ 0 w 251"/>
                        <a:gd name="T3" fmla="*/ 4 h 4"/>
                        <a:gd name="T4" fmla="*/ 2 w 251"/>
                        <a:gd name="T5" fmla="*/ 0 h 4"/>
                        <a:gd name="T6" fmla="*/ 251 w 251"/>
                        <a:gd name="T7" fmla="*/ 0 h 4"/>
                        <a:gd name="T8" fmla="*/ 249 w 251"/>
                        <a:gd name="T9" fmla="*/ 4 h 4"/>
                      </a:gdLst>
                      <a:ahLst/>
                      <a:cxnLst>
                        <a:cxn ang="0">
                          <a:pos x="T0" y="T1"/>
                        </a:cxn>
                        <a:cxn ang="0">
                          <a:pos x="T2" y="T3"/>
                        </a:cxn>
                        <a:cxn ang="0">
                          <a:pos x="T4" y="T5"/>
                        </a:cxn>
                        <a:cxn ang="0">
                          <a:pos x="T6" y="T7"/>
                        </a:cxn>
                        <a:cxn ang="0">
                          <a:pos x="T8" y="T9"/>
                        </a:cxn>
                      </a:cxnLst>
                      <a:rect l="0" t="0" r="r" b="b"/>
                      <a:pathLst>
                        <a:path w="251" h="4">
                          <a:moveTo>
                            <a:pt x="249" y="4"/>
                          </a:moveTo>
                          <a:lnTo>
                            <a:pt x="0" y="4"/>
                          </a:lnTo>
                          <a:lnTo>
                            <a:pt x="2" y="0"/>
                          </a:lnTo>
                          <a:lnTo>
                            <a:pt x="251" y="0"/>
                          </a:lnTo>
                          <a:lnTo>
                            <a:pt x="249" y="4"/>
                          </a:lnTo>
                          <a:close/>
                        </a:path>
                      </a:pathLst>
                    </a:custGeom>
                    <a:solidFill>
                      <a:srgbClr val="7F7E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26" name="Freeform 94"/>
                    <p:cNvSpPr>
                      <a:spLocks noChangeAspect="1"/>
                    </p:cNvSpPr>
                    <p:nvPr/>
                  </p:nvSpPr>
                  <p:spPr bwMode="auto">
                    <a:xfrm>
                      <a:off x="2956" y="1727"/>
                      <a:ext cx="250" cy="4"/>
                    </a:xfrm>
                    <a:custGeom>
                      <a:avLst/>
                      <a:gdLst>
                        <a:gd name="T0" fmla="*/ 249 w 250"/>
                        <a:gd name="T1" fmla="*/ 4 h 4"/>
                        <a:gd name="T2" fmla="*/ 0 w 250"/>
                        <a:gd name="T3" fmla="*/ 4 h 4"/>
                        <a:gd name="T4" fmla="*/ 1 w 250"/>
                        <a:gd name="T5" fmla="*/ 0 h 4"/>
                        <a:gd name="T6" fmla="*/ 250 w 250"/>
                        <a:gd name="T7" fmla="*/ 0 h 4"/>
                        <a:gd name="T8" fmla="*/ 249 w 250"/>
                        <a:gd name="T9" fmla="*/ 4 h 4"/>
                      </a:gdLst>
                      <a:ahLst/>
                      <a:cxnLst>
                        <a:cxn ang="0">
                          <a:pos x="T0" y="T1"/>
                        </a:cxn>
                        <a:cxn ang="0">
                          <a:pos x="T2" y="T3"/>
                        </a:cxn>
                        <a:cxn ang="0">
                          <a:pos x="T4" y="T5"/>
                        </a:cxn>
                        <a:cxn ang="0">
                          <a:pos x="T6" y="T7"/>
                        </a:cxn>
                        <a:cxn ang="0">
                          <a:pos x="T8" y="T9"/>
                        </a:cxn>
                      </a:cxnLst>
                      <a:rect l="0" t="0" r="r" b="b"/>
                      <a:pathLst>
                        <a:path w="250" h="4">
                          <a:moveTo>
                            <a:pt x="249" y="4"/>
                          </a:moveTo>
                          <a:lnTo>
                            <a:pt x="0" y="4"/>
                          </a:lnTo>
                          <a:lnTo>
                            <a:pt x="1" y="0"/>
                          </a:lnTo>
                          <a:lnTo>
                            <a:pt x="250" y="0"/>
                          </a:lnTo>
                          <a:lnTo>
                            <a:pt x="249" y="4"/>
                          </a:lnTo>
                          <a:close/>
                        </a:path>
                      </a:pathLst>
                    </a:custGeom>
                    <a:solidFill>
                      <a:srgbClr val="7F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27" name="Freeform 95"/>
                    <p:cNvSpPr>
                      <a:spLocks noChangeAspect="1"/>
                    </p:cNvSpPr>
                    <p:nvPr/>
                  </p:nvSpPr>
                  <p:spPr bwMode="auto">
                    <a:xfrm>
                      <a:off x="2956" y="1725"/>
                      <a:ext cx="252" cy="3"/>
                    </a:xfrm>
                    <a:custGeom>
                      <a:avLst/>
                      <a:gdLst>
                        <a:gd name="T0" fmla="*/ 249 w 252"/>
                        <a:gd name="T1" fmla="*/ 3 h 3"/>
                        <a:gd name="T2" fmla="*/ 0 w 252"/>
                        <a:gd name="T3" fmla="*/ 3 h 3"/>
                        <a:gd name="T4" fmla="*/ 3 w 252"/>
                        <a:gd name="T5" fmla="*/ 0 h 3"/>
                        <a:gd name="T6" fmla="*/ 252 w 252"/>
                        <a:gd name="T7" fmla="*/ 0 h 3"/>
                        <a:gd name="T8" fmla="*/ 249 w 252"/>
                        <a:gd name="T9" fmla="*/ 3 h 3"/>
                      </a:gdLst>
                      <a:ahLst/>
                      <a:cxnLst>
                        <a:cxn ang="0">
                          <a:pos x="T0" y="T1"/>
                        </a:cxn>
                        <a:cxn ang="0">
                          <a:pos x="T2" y="T3"/>
                        </a:cxn>
                        <a:cxn ang="0">
                          <a:pos x="T4" y="T5"/>
                        </a:cxn>
                        <a:cxn ang="0">
                          <a:pos x="T6" y="T7"/>
                        </a:cxn>
                        <a:cxn ang="0">
                          <a:pos x="T8" y="T9"/>
                        </a:cxn>
                      </a:cxnLst>
                      <a:rect l="0" t="0" r="r" b="b"/>
                      <a:pathLst>
                        <a:path w="252" h="3">
                          <a:moveTo>
                            <a:pt x="249" y="3"/>
                          </a:moveTo>
                          <a:lnTo>
                            <a:pt x="0" y="3"/>
                          </a:lnTo>
                          <a:lnTo>
                            <a:pt x="3" y="0"/>
                          </a:lnTo>
                          <a:lnTo>
                            <a:pt x="252" y="0"/>
                          </a:lnTo>
                          <a:lnTo>
                            <a:pt x="249" y="3"/>
                          </a:lnTo>
                          <a:close/>
                        </a:path>
                      </a:pathLst>
                    </a:custGeom>
                    <a:solidFill>
                      <a:srgbClr val="7E7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28" name="Freeform 96"/>
                    <p:cNvSpPr>
                      <a:spLocks noChangeAspect="1"/>
                    </p:cNvSpPr>
                    <p:nvPr/>
                  </p:nvSpPr>
                  <p:spPr bwMode="auto">
                    <a:xfrm>
                      <a:off x="2957" y="1724"/>
                      <a:ext cx="252" cy="3"/>
                    </a:xfrm>
                    <a:custGeom>
                      <a:avLst/>
                      <a:gdLst>
                        <a:gd name="T0" fmla="*/ 249 w 252"/>
                        <a:gd name="T1" fmla="*/ 3 h 3"/>
                        <a:gd name="T2" fmla="*/ 0 w 252"/>
                        <a:gd name="T3" fmla="*/ 3 h 3"/>
                        <a:gd name="T4" fmla="*/ 3 w 252"/>
                        <a:gd name="T5" fmla="*/ 0 h 3"/>
                        <a:gd name="T6" fmla="*/ 252 w 252"/>
                        <a:gd name="T7" fmla="*/ 0 h 3"/>
                        <a:gd name="T8" fmla="*/ 249 w 252"/>
                        <a:gd name="T9" fmla="*/ 3 h 3"/>
                      </a:gdLst>
                      <a:ahLst/>
                      <a:cxnLst>
                        <a:cxn ang="0">
                          <a:pos x="T0" y="T1"/>
                        </a:cxn>
                        <a:cxn ang="0">
                          <a:pos x="T2" y="T3"/>
                        </a:cxn>
                        <a:cxn ang="0">
                          <a:pos x="T4" y="T5"/>
                        </a:cxn>
                        <a:cxn ang="0">
                          <a:pos x="T6" y="T7"/>
                        </a:cxn>
                        <a:cxn ang="0">
                          <a:pos x="T8" y="T9"/>
                        </a:cxn>
                      </a:cxnLst>
                      <a:rect l="0" t="0" r="r" b="b"/>
                      <a:pathLst>
                        <a:path w="252" h="3">
                          <a:moveTo>
                            <a:pt x="249" y="3"/>
                          </a:moveTo>
                          <a:lnTo>
                            <a:pt x="0" y="3"/>
                          </a:lnTo>
                          <a:lnTo>
                            <a:pt x="3" y="0"/>
                          </a:lnTo>
                          <a:lnTo>
                            <a:pt x="252" y="0"/>
                          </a:lnTo>
                          <a:lnTo>
                            <a:pt x="249" y="3"/>
                          </a:lnTo>
                          <a:close/>
                        </a:path>
                      </a:pathLst>
                    </a:custGeom>
                    <a:solidFill>
                      <a:srgbClr val="7D7C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29" name="Freeform 97"/>
                    <p:cNvSpPr>
                      <a:spLocks noChangeAspect="1"/>
                    </p:cNvSpPr>
                    <p:nvPr/>
                  </p:nvSpPr>
                  <p:spPr bwMode="auto">
                    <a:xfrm>
                      <a:off x="2959" y="1722"/>
                      <a:ext cx="250" cy="3"/>
                    </a:xfrm>
                    <a:custGeom>
                      <a:avLst/>
                      <a:gdLst>
                        <a:gd name="T0" fmla="*/ 249 w 250"/>
                        <a:gd name="T1" fmla="*/ 3 h 3"/>
                        <a:gd name="T2" fmla="*/ 0 w 250"/>
                        <a:gd name="T3" fmla="*/ 3 h 3"/>
                        <a:gd name="T4" fmla="*/ 2 w 250"/>
                        <a:gd name="T5" fmla="*/ 0 h 3"/>
                        <a:gd name="T6" fmla="*/ 250 w 250"/>
                        <a:gd name="T7" fmla="*/ 0 h 3"/>
                        <a:gd name="T8" fmla="*/ 249 w 250"/>
                        <a:gd name="T9" fmla="*/ 3 h 3"/>
                      </a:gdLst>
                      <a:ahLst/>
                      <a:cxnLst>
                        <a:cxn ang="0">
                          <a:pos x="T0" y="T1"/>
                        </a:cxn>
                        <a:cxn ang="0">
                          <a:pos x="T2" y="T3"/>
                        </a:cxn>
                        <a:cxn ang="0">
                          <a:pos x="T4" y="T5"/>
                        </a:cxn>
                        <a:cxn ang="0">
                          <a:pos x="T6" y="T7"/>
                        </a:cxn>
                        <a:cxn ang="0">
                          <a:pos x="T8" y="T9"/>
                        </a:cxn>
                      </a:cxnLst>
                      <a:rect l="0" t="0" r="r" b="b"/>
                      <a:pathLst>
                        <a:path w="250" h="3">
                          <a:moveTo>
                            <a:pt x="249" y="3"/>
                          </a:moveTo>
                          <a:lnTo>
                            <a:pt x="0" y="3"/>
                          </a:lnTo>
                          <a:lnTo>
                            <a:pt x="2" y="0"/>
                          </a:lnTo>
                          <a:lnTo>
                            <a:pt x="250" y="0"/>
                          </a:lnTo>
                          <a:lnTo>
                            <a:pt x="249" y="3"/>
                          </a:lnTo>
                          <a:close/>
                        </a:path>
                      </a:pathLst>
                    </a:custGeom>
                    <a:solidFill>
                      <a:srgbClr val="7D7B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30" name="Freeform 98"/>
                    <p:cNvSpPr>
                      <a:spLocks noChangeAspect="1"/>
                    </p:cNvSpPr>
                    <p:nvPr/>
                  </p:nvSpPr>
                  <p:spPr bwMode="auto">
                    <a:xfrm>
                      <a:off x="2960" y="1721"/>
                      <a:ext cx="251" cy="3"/>
                    </a:xfrm>
                    <a:custGeom>
                      <a:avLst/>
                      <a:gdLst>
                        <a:gd name="T0" fmla="*/ 249 w 251"/>
                        <a:gd name="T1" fmla="*/ 3 h 3"/>
                        <a:gd name="T2" fmla="*/ 0 w 251"/>
                        <a:gd name="T3" fmla="*/ 3 h 3"/>
                        <a:gd name="T4" fmla="*/ 3 w 251"/>
                        <a:gd name="T5" fmla="*/ 0 h 3"/>
                        <a:gd name="T6" fmla="*/ 251 w 251"/>
                        <a:gd name="T7" fmla="*/ 0 h 3"/>
                        <a:gd name="T8" fmla="*/ 249 w 251"/>
                        <a:gd name="T9" fmla="*/ 3 h 3"/>
                      </a:gdLst>
                      <a:ahLst/>
                      <a:cxnLst>
                        <a:cxn ang="0">
                          <a:pos x="T0" y="T1"/>
                        </a:cxn>
                        <a:cxn ang="0">
                          <a:pos x="T2" y="T3"/>
                        </a:cxn>
                        <a:cxn ang="0">
                          <a:pos x="T4" y="T5"/>
                        </a:cxn>
                        <a:cxn ang="0">
                          <a:pos x="T6" y="T7"/>
                        </a:cxn>
                        <a:cxn ang="0">
                          <a:pos x="T8" y="T9"/>
                        </a:cxn>
                      </a:cxnLst>
                      <a:rect l="0" t="0" r="r" b="b"/>
                      <a:pathLst>
                        <a:path w="251" h="3">
                          <a:moveTo>
                            <a:pt x="249" y="3"/>
                          </a:moveTo>
                          <a:lnTo>
                            <a:pt x="0" y="3"/>
                          </a:lnTo>
                          <a:lnTo>
                            <a:pt x="3" y="0"/>
                          </a:lnTo>
                          <a:lnTo>
                            <a:pt x="251" y="0"/>
                          </a:lnTo>
                          <a:lnTo>
                            <a:pt x="249" y="3"/>
                          </a:lnTo>
                          <a:close/>
                        </a:path>
                      </a:pathLst>
                    </a:custGeom>
                    <a:solidFill>
                      <a:srgbClr val="7C7A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31" name="Freeform 99"/>
                    <p:cNvSpPr>
                      <a:spLocks noChangeAspect="1"/>
                    </p:cNvSpPr>
                    <p:nvPr/>
                  </p:nvSpPr>
                  <p:spPr bwMode="auto">
                    <a:xfrm>
                      <a:off x="2961" y="1719"/>
                      <a:ext cx="251" cy="3"/>
                    </a:xfrm>
                    <a:custGeom>
                      <a:avLst/>
                      <a:gdLst>
                        <a:gd name="T0" fmla="*/ 248 w 251"/>
                        <a:gd name="T1" fmla="*/ 3 h 3"/>
                        <a:gd name="T2" fmla="*/ 0 w 251"/>
                        <a:gd name="T3" fmla="*/ 3 h 3"/>
                        <a:gd name="T4" fmla="*/ 3 w 251"/>
                        <a:gd name="T5" fmla="*/ 0 h 3"/>
                        <a:gd name="T6" fmla="*/ 251 w 251"/>
                        <a:gd name="T7" fmla="*/ 0 h 3"/>
                        <a:gd name="T8" fmla="*/ 248 w 251"/>
                        <a:gd name="T9" fmla="*/ 3 h 3"/>
                      </a:gdLst>
                      <a:ahLst/>
                      <a:cxnLst>
                        <a:cxn ang="0">
                          <a:pos x="T0" y="T1"/>
                        </a:cxn>
                        <a:cxn ang="0">
                          <a:pos x="T2" y="T3"/>
                        </a:cxn>
                        <a:cxn ang="0">
                          <a:pos x="T4" y="T5"/>
                        </a:cxn>
                        <a:cxn ang="0">
                          <a:pos x="T6" y="T7"/>
                        </a:cxn>
                        <a:cxn ang="0">
                          <a:pos x="T8" y="T9"/>
                        </a:cxn>
                      </a:cxnLst>
                      <a:rect l="0" t="0" r="r" b="b"/>
                      <a:pathLst>
                        <a:path w="251" h="3">
                          <a:moveTo>
                            <a:pt x="248" y="3"/>
                          </a:moveTo>
                          <a:lnTo>
                            <a:pt x="0" y="3"/>
                          </a:lnTo>
                          <a:lnTo>
                            <a:pt x="3" y="0"/>
                          </a:lnTo>
                          <a:lnTo>
                            <a:pt x="251" y="0"/>
                          </a:lnTo>
                          <a:lnTo>
                            <a:pt x="248" y="3"/>
                          </a:lnTo>
                          <a:close/>
                        </a:path>
                      </a:pathLst>
                    </a:custGeom>
                    <a:solidFill>
                      <a:srgbClr val="7B7A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32" name="Freeform 100"/>
                    <p:cNvSpPr>
                      <a:spLocks noChangeAspect="1"/>
                    </p:cNvSpPr>
                    <p:nvPr/>
                  </p:nvSpPr>
                  <p:spPr bwMode="auto">
                    <a:xfrm>
                      <a:off x="2963" y="1717"/>
                      <a:ext cx="251" cy="4"/>
                    </a:xfrm>
                    <a:custGeom>
                      <a:avLst/>
                      <a:gdLst>
                        <a:gd name="T0" fmla="*/ 248 w 251"/>
                        <a:gd name="T1" fmla="*/ 4 h 4"/>
                        <a:gd name="T2" fmla="*/ 0 w 251"/>
                        <a:gd name="T3" fmla="*/ 4 h 4"/>
                        <a:gd name="T4" fmla="*/ 3 w 251"/>
                        <a:gd name="T5" fmla="*/ 0 h 4"/>
                        <a:gd name="T6" fmla="*/ 251 w 251"/>
                        <a:gd name="T7" fmla="*/ 0 h 4"/>
                        <a:gd name="T8" fmla="*/ 248 w 251"/>
                        <a:gd name="T9" fmla="*/ 4 h 4"/>
                      </a:gdLst>
                      <a:ahLst/>
                      <a:cxnLst>
                        <a:cxn ang="0">
                          <a:pos x="T0" y="T1"/>
                        </a:cxn>
                        <a:cxn ang="0">
                          <a:pos x="T2" y="T3"/>
                        </a:cxn>
                        <a:cxn ang="0">
                          <a:pos x="T4" y="T5"/>
                        </a:cxn>
                        <a:cxn ang="0">
                          <a:pos x="T6" y="T7"/>
                        </a:cxn>
                        <a:cxn ang="0">
                          <a:pos x="T8" y="T9"/>
                        </a:cxn>
                      </a:cxnLst>
                      <a:rect l="0" t="0" r="r" b="b"/>
                      <a:pathLst>
                        <a:path w="251" h="4">
                          <a:moveTo>
                            <a:pt x="248" y="4"/>
                          </a:moveTo>
                          <a:lnTo>
                            <a:pt x="0" y="4"/>
                          </a:lnTo>
                          <a:lnTo>
                            <a:pt x="3" y="0"/>
                          </a:lnTo>
                          <a:lnTo>
                            <a:pt x="251" y="0"/>
                          </a:lnTo>
                          <a:lnTo>
                            <a:pt x="248" y="4"/>
                          </a:lnTo>
                          <a:close/>
                        </a:path>
                      </a:pathLst>
                    </a:custGeom>
                    <a:solidFill>
                      <a:srgbClr val="7B7A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33" name="Freeform 101"/>
                    <p:cNvSpPr>
                      <a:spLocks noChangeAspect="1"/>
                    </p:cNvSpPr>
                    <p:nvPr/>
                  </p:nvSpPr>
                  <p:spPr bwMode="auto">
                    <a:xfrm>
                      <a:off x="2964" y="1715"/>
                      <a:ext cx="250" cy="4"/>
                    </a:xfrm>
                    <a:custGeom>
                      <a:avLst/>
                      <a:gdLst>
                        <a:gd name="T0" fmla="*/ 248 w 250"/>
                        <a:gd name="T1" fmla="*/ 4 h 4"/>
                        <a:gd name="T2" fmla="*/ 0 w 250"/>
                        <a:gd name="T3" fmla="*/ 4 h 4"/>
                        <a:gd name="T4" fmla="*/ 3 w 250"/>
                        <a:gd name="T5" fmla="*/ 0 h 4"/>
                        <a:gd name="T6" fmla="*/ 250 w 250"/>
                        <a:gd name="T7" fmla="*/ 0 h 4"/>
                        <a:gd name="T8" fmla="*/ 248 w 250"/>
                        <a:gd name="T9" fmla="*/ 4 h 4"/>
                      </a:gdLst>
                      <a:ahLst/>
                      <a:cxnLst>
                        <a:cxn ang="0">
                          <a:pos x="T0" y="T1"/>
                        </a:cxn>
                        <a:cxn ang="0">
                          <a:pos x="T2" y="T3"/>
                        </a:cxn>
                        <a:cxn ang="0">
                          <a:pos x="T4" y="T5"/>
                        </a:cxn>
                        <a:cxn ang="0">
                          <a:pos x="T6" y="T7"/>
                        </a:cxn>
                        <a:cxn ang="0">
                          <a:pos x="T8" y="T9"/>
                        </a:cxn>
                      </a:cxnLst>
                      <a:rect l="0" t="0" r="r" b="b"/>
                      <a:pathLst>
                        <a:path w="250" h="4">
                          <a:moveTo>
                            <a:pt x="248" y="4"/>
                          </a:moveTo>
                          <a:lnTo>
                            <a:pt x="0" y="4"/>
                          </a:lnTo>
                          <a:lnTo>
                            <a:pt x="3" y="0"/>
                          </a:lnTo>
                          <a:lnTo>
                            <a:pt x="250" y="0"/>
                          </a:lnTo>
                          <a:lnTo>
                            <a:pt x="248" y="4"/>
                          </a:lnTo>
                          <a:close/>
                        </a:path>
                      </a:pathLst>
                    </a:custGeom>
                    <a:solidFill>
                      <a:srgbClr val="7A79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34" name="Freeform 102"/>
                    <p:cNvSpPr>
                      <a:spLocks noChangeAspect="1"/>
                    </p:cNvSpPr>
                    <p:nvPr/>
                  </p:nvSpPr>
                  <p:spPr bwMode="auto">
                    <a:xfrm>
                      <a:off x="2966" y="1714"/>
                      <a:ext cx="249" cy="3"/>
                    </a:xfrm>
                    <a:custGeom>
                      <a:avLst/>
                      <a:gdLst>
                        <a:gd name="T0" fmla="*/ 248 w 249"/>
                        <a:gd name="T1" fmla="*/ 3 h 3"/>
                        <a:gd name="T2" fmla="*/ 0 w 249"/>
                        <a:gd name="T3" fmla="*/ 3 h 3"/>
                        <a:gd name="T4" fmla="*/ 3 w 249"/>
                        <a:gd name="T5" fmla="*/ 0 h 3"/>
                        <a:gd name="T6" fmla="*/ 249 w 249"/>
                        <a:gd name="T7" fmla="*/ 0 h 3"/>
                        <a:gd name="T8" fmla="*/ 248 w 249"/>
                        <a:gd name="T9" fmla="*/ 3 h 3"/>
                      </a:gdLst>
                      <a:ahLst/>
                      <a:cxnLst>
                        <a:cxn ang="0">
                          <a:pos x="T0" y="T1"/>
                        </a:cxn>
                        <a:cxn ang="0">
                          <a:pos x="T2" y="T3"/>
                        </a:cxn>
                        <a:cxn ang="0">
                          <a:pos x="T4" y="T5"/>
                        </a:cxn>
                        <a:cxn ang="0">
                          <a:pos x="T6" y="T7"/>
                        </a:cxn>
                        <a:cxn ang="0">
                          <a:pos x="T8" y="T9"/>
                        </a:cxn>
                      </a:cxnLst>
                      <a:rect l="0" t="0" r="r" b="b"/>
                      <a:pathLst>
                        <a:path w="249" h="3">
                          <a:moveTo>
                            <a:pt x="248" y="3"/>
                          </a:moveTo>
                          <a:lnTo>
                            <a:pt x="0" y="3"/>
                          </a:lnTo>
                          <a:lnTo>
                            <a:pt x="3" y="0"/>
                          </a:lnTo>
                          <a:lnTo>
                            <a:pt x="249" y="0"/>
                          </a:lnTo>
                          <a:lnTo>
                            <a:pt x="248" y="3"/>
                          </a:lnTo>
                          <a:close/>
                        </a:path>
                      </a:pathLst>
                    </a:custGeom>
                    <a:solidFill>
                      <a:srgbClr val="7978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35" name="Freeform 103"/>
                    <p:cNvSpPr>
                      <a:spLocks noChangeAspect="1"/>
                    </p:cNvSpPr>
                    <p:nvPr/>
                  </p:nvSpPr>
                  <p:spPr bwMode="auto">
                    <a:xfrm>
                      <a:off x="2967" y="1712"/>
                      <a:ext cx="249" cy="3"/>
                    </a:xfrm>
                    <a:custGeom>
                      <a:avLst/>
                      <a:gdLst>
                        <a:gd name="T0" fmla="*/ 247 w 249"/>
                        <a:gd name="T1" fmla="*/ 3 h 3"/>
                        <a:gd name="T2" fmla="*/ 0 w 249"/>
                        <a:gd name="T3" fmla="*/ 3 h 3"/>
                        <a:gd name="T4" fmla="*/ 2 w 249"/>
                        <a:gd name="T5" fmla="*/ 0 h 3"/>
                        <a:gd name="T6" fmla="*/ 249 w 249"/>
                        <a:gd name="T7" fmla="*/ 0 h 3"/>
                        <a:gd name="T8" fmla="*/ 247 w 249"/>
                        <a:gd name="T9" fmla="*/ 3 h 3"/>
                      </a:gdLst>
                      <a:ahLst/>
                      <a:cxnLst>
                        <a:cxn ang="0">
                          <a:pos x="T0" y="T1"/>
                        </a:cxn>
                        <a:cxn ang="0">
                          <a:pos x="T2" y="T3"/>
                        </a:cxn>
                        <a:cxn ang="0">
                          <a:pos x="T4" y="T5"/>
                        </a:cxn>
                        <a:cxn ang="0">
                          <a:pos x="T6" y="T7"/>
                        </a:cxn>
                        <a:cxn ang="0">
                          <a:pos x="T8" y="T9"/>
                        </a:cxn>
                      </a:cxnLst>
                      <a:rect l="0" t="0" r="r" b="b"/>
                      <a:pathLst>
                        <a:path w="249" h="3">
                          <a:moveTo>
                            <a:pt x="247" y="3"/>
                          </a:moveTo>
                          <a:lnTo>
                            <a:pt x="0" y="3"/>
                          </a:lnTo>
                          <a:lnTo>
                            <a:pt x="2" y="0"/>
                          </a:lnTo>
                          <a:lnTo>
                            <a:pt x="249" y="0"/>
                          </a:lnTo>
                          <a:lnTo>
                            <a:pt x="247" y="3"/>
                          </a:lnTo>
                          <a:close/>
                        </a:path>
                      </a:pathLst>
                    </a:custGeom>
                    <a:solidFill>
                      <a:srgbClr val="7977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36" name="Freeform 104"/>
                    <p:cNvSpPr>
                      <a:spLocks noChangeAspect="1"/>
                    </p:cNvSpPr>
                    <p:nvPr/>
                  </p:nvSpPr>
                  <p:spPr bwMode="auto">
                    <a:xfrm>
                      <a:off x="2969" y="1711"/>
                      <a:ext cx="249" cy="3"/>
                    </a:xfrm>
                    <a:custGeom>
                      <a:avLst/>
                      <a:gdLst>
                        <a:gd name="T0" fmla="*/ 246 w 249"/>
                        <a:gd name="T1" fmla="*/ 3 h 3"/>
                        <a:gd name="T2" fmla="*/ 0 w 249"/>
                        <a:gd name="T3" fmla="*/ 3 h 3"/>
                        <a:gd name="T4" fmla="*/ 1 w 249"/>
                        <a:gd name="T5" fmla="*/ 0 h 3"/>
                        <a:gd name="T6" fmla="*/ 249 w 249"/>
                        <a:gd name="T7" fmla="*/ 0 h 3"/>
                        <a:gd name="T8" fmla="*/ 246 w 249"/>
                        <a:gd name="T9" fmla="*/ 3 h 3"/>
                      </a:gdLst>
                      <a:ahLst/>
                      <a:cxnLst>
                        <a:cxn ang="0">
                          <a:pos x="T0" y="T1"/>
                        </a:cxn>
                        <a:cxn ang="0">
                          <a:pos x="T2" y="T3"/>
                        </a:cxn>
                        <a:cxn ang="0">
                          <a:pos x="T4" y="T5"/>
                        </a:cxn>
                        <a:cxn ang="0">
                          <a:pos x="T6" y="T7"/>
                        </a:cxn>
                        <a:cxn ang="0">
                          <a:pos x="T8" y="T9"/>
                        </a:cxn>
                      </a:cxnLst>
                      <a:rect l="0" t="0" r="r" b="b"/>
                      <a:pathLst>
                        <a:path w="249" h="3">
                          <a:moveTo>
                            <a:pt x="246" y="3"/>
                          </a:moveTo>
                          <a:lnTo>
                            <a:pt x="0" y="3"/>
                          </a:lnTo>
                          <a:lnTo>
                            <a:pt x="1" y="0"/>
                          </a:lnTo>
                          <a:lnTo>
                            <a:pt x="249" y="0"/>
                          </a:lnTo>
                          <a:lnTo>
                            <a:pt x="246" y="3"/>
                          </a:lnTo>
                          <a:close/>
                        </a:path>
                      </a:pathLst>
                    </a:custGeom>
                    <a:solidFill>
                      <a:srgbClr val="78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37" name="Freeform 105"/>
                    <p:cNvSpPr>
                      <a:spLocks noChangeAspect="1"/>
                    </p:cNvSpPr>
                    <p:nvPr/>
                  </p:nvSpPr>
                  <p:spPr bwMode="auto">
                    <a:xfrm>
                      <a:off x="2969" y="1709"/>
                      <a:ext cx="249" cy="3"/>
                    </a:xfrm>
                    <a:custGeom>
                      <a:avLst/>
                      <a:gdLst>
                        <a:gd name="T0" fmla="*/ 247 w 249"/>
                        <a:gd name="T1" fmla="*/ 3 h 3"/>
                        <a:gd name="T2" fmla="*/ 0 w 249"/>
                        <a:gd name="T3" fmla="*/ 3 h 3"/>
                        <a:gd name="T4" fmla="*/ 3 w 249"/>
                        <a:gd name="T5" fmla="*/ 0 h 3"/>
                        <a:gd name="T6" fmla="*/ 249 w 249"/>
                        <a:gd name="T7" fmla="*/ 0 h 3"/>
                        <a:gd name="T8" fmla="*/ 247 w 249"/>
                        <a:gd name="T9" fmla="*/ 3 h 3"/>
                      </a:gdLst>
                      <a:ahLst/>
                      <a:cxnLst>
                        <a:cxn ang="0">
                          <a:pos x="T0" y="T1"/>
                        </a:cxn>
                        <a:cxn ang="0">
                          <a:pos x="T2" y="T3"/>
                        </a:cxn>
                        <a:cxn ang="0">
                          <a:pos x="T4" y="T5"/>
                        </a:cxn>
                        <a:cxn ang="0">
                          <a:pos x="T6" y="T7"/>
                        </a:cxn>
                        <a:cxn ang="0">
                          <a:pos x="T8" y="T9"/>
                        </a:cxn>
                      </a:cxnLst>
                      <a:rect l="0" t="0" r="r" b="b"/>
                      <a:pathLst>
                        <a:path w="249" h="3">
                          <a:moveTo>
                            <a:pt x="247" y="3"/>
                          </a:moveTo>
                          <a:lnTo>
                            <a:pt x="0" y="3"/>
                          </a:lnTo>
                          <a:lnTo>
                            <a:pt x="3" y="0"/>
                          </a:lnTo>
                          <a:lnTo>
                            <a:pt x="249" y="0"/>
                          </a:lnTo>
                          <a:lnTo>
                            <a:pt x="247" y="3"/>
                          </a:lnTo>
                          <a:close/>
                        </a:path>
                      </a:pathLst>
                    </a:custGeom>
                    <a:solidFill>
                      <a:srgbClr val="7776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38" name="Freeform 106"/>
                    <p:cNvSpPr>
                      <a:spLocks noChangeAspect="1"/>
                    </p:cNvSpPr>
                    <p:nvPr/>
                  </p:nvSpPr>
                  <p:spPr bwMode="auto">
                    <a:xfrm>
                      <a:off x="2970" y="1706"/>
                      <a:ext cx="249" cy="5"/>
                    </a:xfrm>
                    <a:custGeom>
                      <a:avLst/>
                      <a:gdLst>
                        <a:gd name="T0" fmla="*/ 248 w 249"/>
                        <a:gd name="T1" fmla="*/ 5 h 5"/>
                        <a:gd name="T2" fmla="*/ 0 w 249"/>
                        <a:gd name="T3" fmla="*/ 5 h 5"/>
                        <a:gd name="T4" fmla="*/ 3 w 249"/>
                        <a:gd name="T5" fmla="*/ 0 h 5"/>
                        <a:gd name="T6" fmla="*/ 249 w 249"/>
                        <a:gd name="T7" fmla="*/ 0 h 5"/>
                        <a:gd name="T8" fmla="*/ 248 w 249"/>
                        <a:gd name="T9" fmla="*/ 5 h 5"/>
                      </a:gdLst>
                      <a:ahLst/>
                      <a:cxnLst>
                        <a:cxn ang="0">
                          <a:pos x="T0" y="T1"/>
                        </a:cxn>
                        <a:cxn ang="0">
                          <a:pos x="T2" y="T3"/>
                        </a:cxn>
                        <a:cxn ang="0">
                          <a:pos x="T4" y="T5"/>
                        </a:cxn>
                        <a:cxn ang="0">
                          <a:pos x="T6" y="T7"/>
                        </a:cxn>
                        <a:cxn ang="0">
                          <a:pos x="T8" y="T9"/>
                        </a:cxn>
                      </a:cxnLst>
                      <a:rect l="0" t="0" r="r" b="b"/>
                      <a:pathLst>
                        <a:path w="249" h="5">
                          <a:moveTo>
                            <a:pt x="248" y="5"/>
                          </a:moveTo>
                          <a:lnTo>
                            <a:pt x="0" y="5"/>
                          </a:lnTo>
                          <a:lnTo>
                            <a:pt x="3" y="0"/>
                          </a:lnTo>
                          <a:lnTo>
                            <a:pt x="249" y="0"/>
                          </a:lnTo>
                          <a:lnTo>
                            <a:pt x="248" y="5"/>
                          </a:lnTo>
                          <a:close/>
                        </a:path>
                      </a:pathLst>
                    </a:custGeom>
                    <a:solidFill>
                      <a:srgbClr val="7675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39" name="Freeform 107"/>
                    <p:cNvSpPr>
                      <a:spLocks noChangeAspect="1"/>
                    </p:cNvSpPr>
                    <p:nvPr/>
                  </p:nvSpPr>
                  <p:spPr bwMode="auto">
                    <a:xfrm>
                      <a:off x="2972" y="1705"/>
                      <a:ext cx="249" cy="4"/>
                    </a:xfrm>
                    <a:custGeom>
                      <a:avLst/>
                      <a:gdLst>
                        <a:gd name="T0" fmla="*/ 246 w 249"/>
                        <a:gd name="T1" fmla="*/ 4 h 4"/>
                        <a:gd name="T2" fmla="*/ 0 w 249"/>
                        <a:gd name="T3" fmla="*/ 4 h 4"/>
                        <a:gd name="T4" fmla="*/ 2 w 249"/>
                        <a:gd name="T5" fmla="*/ 0 h 4"/>
                        <a:gd name="T6" fmla="*/ 249 w 249"/>
                        <a:gd name="T7" fmla="*/ 0 h 4"/>
                        <a:gd name="T8" fmla="*/ 246 w 249"/>
                        <a:gd name="T9" fmla="*/ 4 h 4"/>
                      </a:gdLst>
                      <a:ahLst/>
                      <a:cxnLst>
                        <a:cxn ang="0">
                          <a:pos x="T0" y="T1"/>
                        </a:cxn>
                        <a:cxn ang="0">
                          <a:pos x="T2" y="T3"/>
                        </a:cxn>
                        <a:cxn ang="0">
                          <a:pos x="T4" y="T5"/>
                        </a:cxn>
                        <a:cxn ang="0">
                          <a:pos x="T6" y="T7"/>
                        </a:cxn>
                        <a:cxn ang="0">
                          <a:pos x="T8" y="T9"/>
                        </a:cxn>
                      </a:cxnLst>
                      <a:rect l="0" t="0" r="r" b="b"/>
                      <a:pathLst>
                        <a:path w="249" h="4">
                          <a:moveTo>
                            <a:pt x="246" y="4"/>
                          </a:moveTo>
                          <a:lnTo>
                            <a:pt x="0" y="4"/>
                          </a:lnTo>
                          <a:lnTo>
                            <a:pt x="2" y="0"/>
                          </a:lnTo>
                          <a:lnTo>
                            <a:pt x="249" y="0"/>
                          </a:lnTo>
                          <a:lnTo>
                            <a:pt x="246" y="4"/>
                          </a:lnTo>
                          <a:close/>
                        </a:path>
                      </a:pathLst>
                    </a:custGeom>
                    <a:solidFill>
                      <a:srgbClr val="7674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40" name="Freeform 108"/>
                    <p:cNvSpPr>
                      <a:spLocks noChangeAspect="1"/>
                    </p:cNvSpPr>
                    <p:nvPr/>
                  </p:nvSpPr>
                  <p:spPr bwMode="auto">
                    <a:xfrm>
                      <a:off x="2973" y="1704"/>
                      <a:ext cx="249" cy="2"/>
                    </a:xfrm>
                    <a:custGeom>
                      <a:avLst/>
                      <a:gdLst>
                        <a:gd name="T0" fmla="*/ 246 w 249"/>
                        <a:gd name="T1" fmla="*/ 2 h 2"/>
                        <a:gd name="T2" fmla="*/ 0 w 249"/>
                        <a:gd name="T3" fmla="*/ 2 h 2"/>
                        <a:gd name="T4" fmla="*/ 3 w 249"/>
                        <a:gd name="T5" fmla="*/ 0 h 2"/>
                        <a:gd name="T6" fmla="*/ 249 w 249"/>
                        <a:gd name="T7" fmla="*/ 0 h 2"/>
                        <a:gd name="T8" fmla="*/ 246 w 249"/>
                        <a:gd name="T9" fmla="*/ 2 h 2"/>
                      </a:gdLst>
                      <a:ahLst/>
                      <a:cxnLst>
                        <a:cxn ang="0">
                          <a:pos x="T0" y="T1"/>
                        </a:cxn>
                        <a:cxn ang="0">
                          <a:pos x="T2" y="T3"/>
                        </a:cxn>
                        <a:cxn ang="0">
                          <a:pos x="T4" y="T5"/>
                        </a:cxn>
                        <a:cxn ang="0">
                          <a:pos x="T6" y="T7"/>
                        </a:cxn>
                        <a:cxn ang="0">
                          <a:pos x="T8" y="T9"/>
                        </a:cxn>
                      </a:cxnLst>
                      <a:rect l="0" t="0" r="r" b="b"/>
                      <a:pathLst>
                        <a:path w="249" h="2">
                          <a:moveTo>
                            <a:pt x="246" y="2"/>
                          </a:moveTo>
                          <a:lnTo>
                            <a:pt x="0" y="2"/>
                          </a:lnTo>
                          <a:lnTo>
                            <a:pt x="3" y="0"/>
                          </a:lnTo>
                          <a:lnTo>
                            <a:pt x="249" y="0"/>
                          </a:lnTo>
                          <a:lnTo>
                            <a:pt x="246" y="2"/>
                          </a:lnTo>
                          <a:close/>
                        </a:path>
                      </a:pathLst>
                    </a:custGeom>
                    <a:solidFill>
                      <a:srgbClr val="7674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41" name="Freeform 109"/>
                    <p:cNvSpPr>
                      <a:spLocks noChangeAspect="1"/>
                    </p:cNvSpPr>
                    <p:nvPr/>
                  </p:nvSpPr>
                  <p:spPr bwMode="auto">
                    <a:xfrm>
                      <a:off x="2974" y="1702"/>
                      <a:ext cx="248" cy="3"/>
                    </a:xfrm>
                    <a:custGeom>
                      <a:avLst/>
                      <a:gdLst>
                        <a:gd name="T0" fmla="*/ 247 w 248"/>
                        <a:gd name="T1" fmla="*/ 3 h 3"/>
                        <a:gd name="T2" fmla="*/ 0 w 248"/>
                        <a:gd name="T3" fmla="*/ 3 h 3"/>
                        <a:gd name="T4" fmla="*/ 3 w 248"/>
                        <a:gd name="T5" fmla="*/ 0 h 3"/>
                        <a:gd name="T6" fmla="*/ 248 w 248"/>
                        <a:gd name="T7" fmla="*/ 0 h 3"/>
                        <a:gd name="T8" fmla="*/ 247 w 248"/>
                        <a:gd name="T9" fmla="*/ 3 h 3"/>
                      </a:gdLst>
                      <a:ahLst/>
                      <a:cxnLst>
                        <a:cxn ang="0">
                          <a:pos x="T0" y="T1"/>
                        </a:cxn>
                        <a:cxn ang="0">
                          <a:pos x="T2" y="T3"/>
                        </a:cxn>
                        <a:cxn ang="0">
                          <a:pos x="T4" y="T5"/>
                        </a:cxn>
                        <a:cxn ang="0">
                          <a:pos x="T6" y="T7"/>
                        </a:cxn>
                        <a:cxn ang="0">
                          <a:pos x="T8" y="T9"/>
                        </a:cxn>
                      </a:cxnLst>
                      <a:rect l="0" t="0" r="r" b="b"/>
                      <a:pathLst>
                        <a:path w="248" h="3">
                          <a:moveTo>
                            <a:pt x="247" y="3"/>
                          </a:moveTo>
                          <a:lnTo>
                            <a:pt x="0" y="3"/>
                          </a:lnTo>
                          <a:lnTo>
                            <a:pt x="3" y="0"/>
                          </a:lnTo>
                          <a:lnTo>
                            <a:pt x="248" y="0"/>
                          </a:lnTo>
                          <a:lnTo>
                            <a:pt x="247" y="3"/>
                          </a:lnTo>
                          <a:close/>
                        </a:path>
                      </a:pathLst>
                    </a:custGeom>
                    <a:solidFill>
                      <a:srgbClr val="7574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42" name="Freeform 110"/>
                    <p:cNvSpPr>
                      <a:spLocks noChangeAspect="1"/>
                    </p:cNvSpPr>
                    <p:nvPr/>
                  </p:nvSpPr>
                  <p:spPr bwMode="auto">
                    <a:xfrm>
                      <a:off x="2976" y="1701"/>
                      <a:ext cx="248" cy="3"/>
                    </a:xfrm>
                    <a:custGeom>
                      <a:avLst/>
                      <a:gdLst>
                        <a:gd name="T0" fmla="*/ 246 w 248"/>
                        <a:gd name="T1" fmla="*/ 3 h 3"/>
                        <a:gd name="T2" fmla="*/ 0 w 248"/>
                        <a:gd name="T3" fmla="*/ 3 h 3"/>
                        <a:gd name="T4" fmla="*/ 3 w 248"/>
                        <a:gd name="T5" fmla="*/ 0 h 3"/>
                        <a:gd name="T6" fmla="*/ 248 w 248"/>
                        <a:gd name="T7" fmla="*/ 0 h 3"/>
                        <a:gd name="T8" fmla="*/ 246 w 248"/>
                        <a:gd name="T9" fmla="*/ 3 h 3"/>
                      </a:gdLst>
                      <a:ahLst/>
                      <a:cxnLst>
                        <a:cxn ang="0">
                          <a:pos x="T0" y="T1"/>
                        </a:cxn>
                        <a:cxn ang="0">
                          <a:pos x="T2" y="T3"/>
                        </a:cxn>
                        <a:cxn ang="0">
                          <a:pos x="T4" y="T5"/>
                        </a:cxn>
                        <a:cxn ang="0">
                          <a:pos x="T6" y="T7"/>
                        </a:cxn>
                        <a:cxn ang="0">
                          <a:pos x="T8" y="T9"/>
                        </a:cxn>
                      </a:cxnLst>
                      <a:rect l="0" t="0" r="r" b="b"/>
                      <a:pathLst>
                        <a:path w="248" h="3">
                          <a:moveTo>
                            <a:pt x="246" y="3"/>
                          </a:moveTo>
                          <a:lnTo>
                            <a:pt x="0" y="3"/>
                          </a:lnTo>
                          <a:lnTo>
                            <a:pt x="3" y="0"/>
                          </a:lnTo>
                          <a:lnTo>
                            <a:pt x="248" y="0"/>
                          </a:lnTo>
                          <a:lnTo>
                            <a:pt x="246" y="3"/>
                          </a:lnTo>
                          <a:close/>
                        </a:path>
                      </a:pathLst>
                    </a:custGeom>
                    <a:solidFill>
                      <a:srgbClr val="7573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43" name="Freeform 111"/>
                    <p:cNvSpPr>
                      <a:spLocks noChangeAspect="1"/>
                    </p:cNvSpPr>
                    <p:nvPr/>
                  </p:nvSpPr>
                  <p:spPr bwMode="auto">
                    <a:xfrm>
                      <a:off x="2977" y="1699"/>
                      <a:ext cx="248" cy="3"/>
                    </a:xfrm>
                    <a:custGeom>
                      <a:avLst/>
                      <a:gdLst>
                        <a:gd name="T0" fmla="*/ 245 w 248"/>
                        <a:gd name="T1" fmla="*/ 3 h 3"/>
                        <a:gd name="T2" fmla="*/ 0 w 248"/>
                        <a:gd name="T3" fmla="*/ 3 h 3"/>
                        <a:gd name="T4" fmla="*/ 3 w 248"/>
                        <a:gd name="T5" fmla="*/ 0 h 3"/>
                        <a:gd name="T6" fmla="*/ 248 w 248"/>
                        <a:gd name="T7" fmla="*/ 0 h 3"/>
                        <a:gd name="T8" fmla="*/ 245 w 248"/>
                        <a:gd name="T9" fmla="*/ 3 h 3"/>
                      </a:gdLst>
                      <a:ahLst/>
                      <a:cxnLst>
                        <a:cxn ang="0">
                          <a:pos x="T0" y="T1"/>
                        </a:cxn>
                        <a:cxn ang="0">
                          <a:pos x="T2" y="T3"/>
                        </a:cxn>
                        <a:cxn ang="0">
                          <a:pos x="T4" y="T5"/>
                        </a:cxn>
                        <a:cxn ang="0">
                          <a:pos x="T6" y="T7"/>
                        </a:cxn>
                        <a:cxn ang="0">
                          <a:pos x="T8" y="T9"/>
                        </a:cxn>
                      </a:cxnLst>
                      <a:rect l="0" t="0" r="r" b="b"/>
                      <a:pathLst>
                        <a:path w="248" h="3">
                          <a:moveTo>
                            <a:pt x="245" y="3"/>
                          </a:moveTo>
                          <a:lnTo>
                            <a:pt x="0" y="3"/>
                          </a:lnTo>
                          <a:lnTo>
                            <a:pt x="3" y="0"/>
                          </a:lnTo>
                          <a:lnTo>
                            <a:pt x="248" y="0"/>
                          </a:lnTo>
                          <a:lnTo>
                            <a:pt x="245" y="3"/>
                          </a:lnTo>
                          <a:close/>
                        </a:path>
                      </a:pathLst>
                    </a:custGeom>
                    <a:solidFill>
                      <a:srgbClr val="747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44" name="Freeform 112"/>
                    <p:cNvSpPr>
                      <a:spLocks noChangeAspect="1"/>
                    </p:cNvSpPr>
                    <p:nvPr/>
                  </p:nvSpPr>
                  <p:spPr bwMode="auto">
                    <a:xfrm>
                      <a:off x="2979" y="1696"/>
                      <a:ext cx="248" cy="5"/>
                    </a:xfrm>
                    <a:custGeom>
                      <a:avLst/>
                      <a:gdLst>
                        <a:gd name="T0" fmla="*/ 245 w 248"/>
                        <a:gd name="T1" fmla="*/ 5 h 5"/>
                        <a:gd name="T2" fmla="*/ 0 w 248"/>
                        <a:gd name="T3" fmla="*/ 5 h 5"/>
                        <a:gd name="T4" fmla="*/ 3 w 248"/>
                        <a:gd name="T5" fmla="*/ 0 h 5"/>
                        <a:gd name="T6" fmla="*/ 248 w 248"/>
                        <a:gd name="T7" fmla="*/ 0 h 5"/>
                        <a:gd name="T8" fmla="*/ 245 w 248"/>
                        <a:gd name="T9" fmla="*/ 5 h 5"/>
                      </a:gdLst>
                      <a:ahLst/>
                      <a:cxnLst>
                        <a:cxn ang="0">
                          <a:pos x="T0" y="T1"/>
                        </a:cxn>
                        <a:cxn ang="0">
                          <a:pos x="T2" y="T3"/>
                        </a:cxn>
                        <a:cxn ang="0">
                          <a:pos x="T4" y="T5"/>
                        </a:cxn>
                        <a:cxn ang="0">
                          <a:pos x="T6" y="T7"/>
                        </a:cxn>
                        <a:cxn ang="0">
                          <a:pos x="T8" y="T9"/>
                        </a:cxn>
                      </a:cxnLst>
                      <a:rect l="0" t="0" r="r" b="b"/>
                      <a:pathLst>
                        <a:path w="248" h="5">
                          <a:moveTo>
                            <a:pt x="245" y="5"/>
                          </a:moveTo>
                          <a:lnTo>
                            <a:pt x="0" y="5"/>
                          </a:lnTo>
                          <a:lnTo>
                            <a:pt x="3" y="0"/>
                          </a:lnTo>
                          <a:lnTo>
                            <a:pt x="248" y="0"/>
                          </a:lnTo>
                          <a:lnTo>
                            <a:pt x="245" y="5"/>
                          </a:lnTo>
                          <a:close/>
                        </a:path>
                      </a:pathLst>
                    </a:custGeom>
                    <a:solidFill>
                      <a:srgbClr val="737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45" name="Freeform 113"/>
                    <p:cNvSpPr>
                      <a:spLocks noChangeAspect="1"/>
                    </p:cNvSpPr>
                    <p:nvPr/>
                  </p:nvSpPr>
                  <p:spPr bwMode="auto">
                    <a:xfrm>
                      <a:off x="2980" y="1695"/>
                      <a:ext cx="248" cy="4"/>
                    </a:xfrm>
                    <a:custGeom>
                      <a:avLst/>
                      <a:gdLst>
                        <a:gd name="T0" fmla="*/ 245 w 248"/>
                        <a:gd name="T1" fmla="*/ 4 h 4"/>
                        <a:gd name="T2" fmla="*/ 0 w 248"/>
                        <a:gd name="T3" fmla="*/ 4 h 4"/>
                        <a:gd name="T4" fmla="*/ 3 w 248"/>
                        <a:gd name="T5" fmla="*/ 0 h 4"/>
                        <a:gd name="T6" fmla="*/ 248 w 248"/>
                        <a:gd name="T7" fmla="*/ 0 h 4"/>
                        <a:gd name="T8" fmla="*/ 245 w 248"/>
                        <a:gd name="T9" fmla="*/ 4 h 4"/>
                      </a:gdLst>
                      <a:ahLst/>
                      <a:cxnLst>
                        <a:cxn ang="0">
                          <a:pos x="T0" y="T1"/>
                        </a:cxn>
                        <a:cxn ang="0">
                          <a:pos x="T2" y="T3"/>
                        </a:cxn>
                        <a:cxn ang="0">
                          <a:pos x="T4" y="T5"/>
                        </a:cxn>
                        <a:cxn ang="0">
                          <a:pos x="T6" y="T7"/>
                        </a:cxn>
                        <a:cxn ang="0">
                          <a:pos x="T8" y="T9"/>
                        </a:cxn>
                      </a:cxnLst>
                      <a:rect l="0" t="0" r="r" b="b"/>
                      <a:pathLst>
                        <a:path w="248" h="4">
                          <a:moveTo>
                            <a:pt x="245" y="4"/>
                          </a:moveTo>
                          <a:lnTo>
                            <a:pt x="0" y="4"/>
                          </a:lnTo>
                          <a:lnTo>
                            <a:pt x="3" y="0"/>
                          </a:lnTo>
                          <a:lnTo>
                            <a:pt x="248" y="0"/>
                          </a:lnTo>
                          <a:lnTo>
                            <a:pt x="245" y="4"/>
                          </a:lnTo>
                          <a:close/>
                        </a:path>
                      </a:pathLst>
                    </a:custGeom>
                    <a:solidFill>
                      <a:srgbClr val="7371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46" name="Freeform 114"/>
                    <p:cNvSpPr>
                      <a:spLocks noChangeAspect="1"/>
                    </p:cNvSpPr>
                    <p:nvPr/>
                  </p:nvSpPr>
                  <p:spPr bwMode="auto">
                    <a:xfrm>
                      <a:off x="2982" y="1693"/>
                      <a:ext cx="246" cy="3"/>
                    </a:xfrm>
                    <a:custGeom>
                      <a:avLst/>
                      <a:gdLst>
                        <a:gd name="T0" fmla="*/ 245 w 246"/>
                        <a:gd name="T1" fmla="*/ 3 h 3"/>
                        <a:gd name="T2" fmla="*/ 0 w 246"/>
                        <a:gd name="T3" fmla="*/ 3 h 3"/>
                        <a:gd name="T4" fmla="*/ 1 w 246"/>
                        <a:gd name="T5" fmla="*/ 0 h 3"/>
                        <a:gd name="T6" fmla="*/ 246 w 246"/>
                        <a:gd name="T7" fmla="*/ 0 h 3"/>
                        <a:gd name="T8" fmla="*/ 245 w 246"/>
                        <a:gd name="T9" fmla="*/ 3 h 3"/>
                      </a:gdLst>
                      <a:ahLst/>
                      <a:cxnLst>
                        <a:cxn ang="0">
                          <a:pos x="T0" y="T1"/>
                        </a:cxn>
                        <a:cxn ang="0">
                          <a:pos x="T2" y="T3"/>
                        </a:cxn>
                        <a:cxn ang="0">
                          <a:pos x="T4" y="T5"/>
                        </a:cxn>
                        <a:cxn ang="0">
                          <a:pos x="T6" y="T7"/>
                        </a:cxn>
                        <a:cxn ang="0">
                          <a:pos x="T8" y="T9"/>
                        </a:cxn>
                      </a:cxnLst>
                      <a:rect l="0" t="0" r="r" b="b"/>
                      <a:pathLst>
                        <a:path w="246" h="3">
                          <a:moveTo>
                            <a:pt x="245" y="3"/>
                          </a:moveTo>
                          <a:lnTo>
                            <a:pt x="0" y="3"/>
                          </a:lnTo>
                          <a:lnTo>
                            <a:pt x="1" y="0"/>
                          </a:lnTo>
                          <a:lnTo>
                            <a:pt x="246" y="0"/>
                          </a:lnTo>
                          <a:lnTo>
                            <a:pt x="245" y="3"/>
                          </a:lnTo>
                          <a:close/>
                        </a:path>
                      </a:pathLst>
                    </a:custGeom>
                    <a:solidFill>
                      <a:srgbClr val="72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47" name="Freeform 115"/>
                    <p:cNvSpPr>
                      <a:spLocks noChangeAspect="1"/>
                    </p:cNvSpPr>
                    <p:nvPr/>
                  </p:nvSpPr>
                  <p:spPr bwMode="auto">
                    <a:xfrm>
                      <a:off x="2983" y="1692"/>
                      <a:ext cx="246" cy="3"/>
                    </a:xfrm>
                    <a:custGeom>
                      <a:avLst/>
                      <a:gdLst>
                        <a:gd name="T0" fmla="*/ 245 w 246"/>
                        <a:gd name="T1" fmla="*/ 3 h 3"/>
                        <a:gd name="T2" fmla="*/ 0 w 246"/>
                        <a:gd name="T3" fmla="*/ 3 h 3"/>
                        <a:gd name="T4" fmla="*/ 1 w 246"/>
                        <a:gd name="T5" fmla="*/ 0 h 3"/>
                        <a:gd name="T6" fmla="*/ 246 w 246"/>
                        <a:gd name="T7" fmla="*/ 0 h 3"/>
                        <a:gd name="T8" fmla="*/ 245 w 246"/>
                        <a:gd name="T9" fmla="*/ 3 h 3"/>
                      </a:gdLst>
                      <a:ahLst/>
                      <a:cxnLst>
                        <a:cxn ang="0">
                          <a:pos x="T0" y="T1"/>
                        </a:cxn>
                        <a:cxn ang="0">
                          <a:pos x="T2" y="T3"/>
                        </a:cxn>
                        <a:cxn ang="0">
                          <a:pos x="T4" y="T5"/>
                        </a:cxn>
                        <a:cxn ang="0">
                          <a:pos x="T6" y="T7"/>
                        </a:cxn>
                        <a:cxn ang="0">
                          <a:pos x="T8" y="T9"/>
                        </a:cxn>
                      </a:cxnLst>
                      <a:rect l="0" t="0" r="r" b="b"/>
                      <a:pathLst>
                        <a:path w="246" h="3">
                          <a:moveTo>
                            <a:pt x="245" y="3"/>
                          </a:moveTo>
                          <a:lnTo>
                            <a:pt x="0" y="3"/>
                          </a:lnTo>
                          <a:lnTo>
                            <a:pt x="1" y="0"/>
                          </a:lnTo>
                          <a:lnTo>
                            <a:pt x="246" y="0"/>
                          </a:lnTo>
                          <a:lnTo>
                            <a:pt x="245" y="3"/>
                          </a:lnTo>
                          <a:close/>
                        </a:path>
                      </a:pathLst>
                    </a:custGeom>
                    <a:solidFill>
                      <a:srgbClr val="7170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48" name="Freeform 116"/>
                    <p:cNvSpPr>
                      <a:spLocks noChangeAspect="1"/>
                    </p:cNvSpPr>
                    <p:nvPr/>
                  </p:nvSpPr>
                  <p:spPr bwMode="auto">
                    <a:xfrm>
                      <a:off x="2983" y="1691"/>
                      <a:ext cx="248" cy="2"/>
                    </a:xfrm>
                    <a:custGeom>
                      <a:avLst/>
                      <a:gdLst>
                        <a:gd name="T0" fmla="*/ 245 w 248"/>
                        <a:gd name="T1" fmla="*/ 2 h 2"/>
                        <a:gd name="T2" fmla="*/ 0 w 248"/>
                        <a:gd name="T3" fmla="*/ 2 h 2"/>
                        <a:gd name="T4" fmla="*/ 3 w 248"/>
                        <a:gd name="T5" fmla="*/ 0 h 2"/>
                        <a:gd name="T6" fmla="*/ 248 w 248"/>
                        <a:gd name="T7" fmla="*/ 0 h 2"/>
                        <a:gd name="T8" fmla="*/ 245 w 248"/>
                        <a:gd name="T9" fmla="*/ 2 h 2"/>
                      </a:gdLst>
                      <a:ahLst/>
                      <a:cxnLst>
                        <a:cxn ang="0">
                          <a:pos x="T0" y="T1"/>
                        </a:cxn>
                        <a:cxn ang="0">
                          <a:pos x="T2" y="T3"/>
                        </a:cxn>
                        <a:cxn ang="0">
                          <a:pos x="T4" y="T5"/>
                        </a:cxn>
                        <a:cxn ang="0">
                          <a:pos x="T6" y="T7"/>
                        </a:cxn>
                        <a:cxn ang="0">
                          <a:pos x="T8" y="T9"/>
                        </a:cxn>
                      </a:cxnLst>
                      <a:rect l="0" t="0" r="r" b="b"/>
                      <a:pathLst>
                        <a:path w="248" h="2">
                          <a:moveTo>
                            <a:pt x="245" y="2"/>
                          </a:moveTo>
                          <a:lnTo>
                            <a:pt x="0" y="2"/>
                          </a:lnTo>
                          <a:lnTo>
                            <a:pt x="3" y="0"/>
                          </a:lnTo>
                          <a:lnTo>
                            <a:pt x="248" y="0"/>
                          </a:lnTo>
                          <a:lnTo>
                            <a:pt x="245" y="2"/>
                          </a:lnTo>
                          <a:close/>
                        </a:path>
                      </a:pathLst>
                    </a:custGeom>
                    <a:solidFill>
                      <a:srgbClr val="7170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49" name="Freeform 117"/>
                    <p:cNvSpPr>
                      <a:spLocks noChangeAspect="1"/>
                    </p:cNvSpPr>
                    <p:nvPr/>
                  </p:nvSpPr>
                  <p:spPr bwMode="auto">
                    <a:xfrm>
                      <a:off x="2984" y="1689"/>
                      <a:ext cx="248" cy="3"/>
                    </a:xfrm>
                    <a:custGeom>
                      <a:avLst/>
                      <a:gdLst>
                        <a:gd name="T0" fmla="*/ 245 w 248"/>
                        <a:gd name="T1" fmla="*/ 3 h 3"/>
                        <a:gd name="T2" fmla="*/ 0 w 248"/>
                        <a:gd name="T3" fmla="*/ 3 h 3"/>
                        <a:gd name="T4" fmla="*/ 3 w 248"/>
                        <a:gd name="T5" fmla="*/ 0 h 3"/>
                        <a:gd name="T6" fmla="*/ 248 w 248"/>
                        <a:gd name="T7" fmla="*/ 0 h 3"/>
                        <a:gd name="T8" fmla="*/ 245 w 248"/>
                        <a:gd name="T9" fmla="*/ 3 h 3"/>
                      </a:gdLst>
                      <a:ahLst/>
                      <a:cxnLst>
                        <a:cxn ang="0">
                          <a:pos x="T0" y="T1"/>
                        </a:cxn>
                        <a:cxn ang="0">
                          <a:pos x="T2" y="T3"/>
                        </a:cxn>
                        <a:cxn ang="0">
                          <a:pos x="T4" y="T5"/>
                        </a:cxn>
                        <a:cxn ang="0">
                          <a:pos x="T6" y="T7"/>
                        </a:cxn>
                        <a:cxn ang="0">
                          <a:pos x="T8" y="T9"/>
                        </a:cxn>
                      </a:cxnLst>
                      <a:rect l="0" t="0" r="r" b="b"/>
                      <a:pathLst>
                        <a:path w="248" h="3">
                          <a:moveTo>
                            <a:pt x="245" y="3"/>
                          </a:moveTo>
                          <a:lnTo>
                            <a:pt x="0" y="3"/>
                          </a:lnTo>
                          <a:lnTo>
                            <a:pt x="3" y="0"/>
                          </a:lnTo>
                          <a:lnTo>
                            <a:pt x="248" y="0"/>
                          </a:lnTo>
                          <a:lnTo>
                            <a:pt x="245" y="3"/>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50" name="Freeform 118"/>
                    <p:cNvSpPr>
                      <a:spLocks noChangeAspect="1"/>
                    </p:cNvSpPr>
                    <p:nvPr/>
                  </p:nvSpPr>
                  <p:spPr bwMode="auto">
                    <a:xfrm>
                      <a:off x="2986" y="1688"/>
                      <a:ext cx="246" cy="3"/>
                    </a:xfrm>
                    <a:custGeom>
                      <a:avLst/>
                      <a:gdLst>
                        <a:gd name="T0" fmla="*/ 245 w 246"/>
                        <a:gd name="T1" fmla="*/ 3 h 3"/>
                        <a:gd name="T2" fmla="*/ 0 w 246"/>
                        <a:gd name="T3" fmla="*/ 3 h 3"/>
                        <a:gd name="T4" fmla="*/ 3 w 246"/>
                        <a:gd name="T5" fmla="*/ 0 h 3"/>
                        <a:gd name="T6" fmla="*/ 246 w 246"/>
                        <a:gd name="T7" fmla="*/ 0 h 3"/>
                        <a:gd name="T8" fmla="*/ 245 w 246"/>
                        <a:gd name="T9" fmla="*/ 3 h 3"/>
                      </a:gdLst>
                      <a:ahLst/>
                      <a:cxnLst>
                        <a:cxn ang="0">
                          <a:pos x="T0" y="T1"/>
                        </a:cxn>
                        <a:cxn ang="0">
                          <a:pos x="T2" y="T3"/>
                        </a:cxn>
                        <a:cxn ang="0">
                          <a:pos x="T4" y="T5"/>
                        </a:cxn>
                        <a:cxn ang="0">
                          <a:pos x="T6" y="T7"/>
                        </a:cxn>
                        <a:cxn ang="0">
                          <a:pos x="T8" y="T9"/>
                        </a:cxn>
                      </a:cxnLst>
                      <a:rect l="0" t="0" r="r" b="b"/>
                      <a:pathLst>
                        <a:path w="246" h="3">
                          <a:moveTo>
                            <a:pt x="245" y="3"/>
                          </a:moveTo>
                          <a:lnTo>
                            <a:pt x="0" y="3"/>
                          </a:lnTo>
                          <a:lnTo>
                            <a:pt x="3" y="0"/>
                          </a:lnTo>
                          <a:lnTo>
                            <a:pt x="246" y="0"/>
                          </a:lnTo>
                          <a:lnTo>
                            <a:pt x="245" y="3"/>
                          </a:lnTo>
                          <a:close/>
                        </a:path>
                      </a:pathLst>
                    </a:custGeom>
                    <a:solidFill>
                      <a:srgbClr val="706F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51" name="Freeform 119"/>
                    <p:cNvSpPr>
                      <a:spLocks noChangeAspect="1"/>
                    </p:cNvSpPr>
                    <p:nvPr/>
                  </p:nvSpPr>
                  <p:spPr bwMode="auto">
                    <a:xfrm>
                      <a:off x="2987" y="1685"/>
                      <a:ext cx="247" cy="4"/>
                    </a:xfrm>
                    <a:custGeom>
                      <a:avLst/>
                      <a:gdLst>
                        <a:gd name="T0" fmla="*/ 245 w 247"/>
                        <a:gd name="T1" fmla="*/ 4 h 4"/>
                        <a:gd name="T2" fmla="*/ 0 w 247"/>
                        <a:gd name="T3" fmla="*/ 4 h 4"/>
                        <a:gd name="T4" fmla="*/ 3 w 247"/>
                        <a:gd name="T5" fmla="*/ 0 h 4"/>
                        <a:gd name="T6" fmla="*/ 247 w 247"/>
                        <a:gd name="T7" fmla="*/ 0 h 4"/>
                        <a:gd name="T8" fmla="*/ 245 w 247"/>
                        <a:gd name="T9" fmla="*/ 4 h 4"/>
                      </a:gdLst>
                      <a:ahLst/>
                      <a:cxnLst>
                        <a:cxn ang="0">
                          <a:pos x="T0" y="T1"/>
                        </a:cxn>
                        <a:cxn ang="0">
                          <a:pos x="T2" y="T3"/>
                        </a:cxn>
                        <a:cxn ang="0">
                          <a:pos x="T4" y="T5"/>
                        </a:cxn>
                        <a:cxn ang="0">
                          <a:pos x="T6" y="T7"/>
                        </a:cxn>
                        <a:cxn ang="0">
                          <a:pos x="T8" y="T9"/>
                        </a:cxn>
                      </a:cxnLst>
                      <a:rect l="0" t="0" r="r" b="b"/>
                      <a:pathLst>
                        <a:path w="247" h="4">
                          <a:moveTo>
                            <a:pt x="245" y="4"/>
                          </a:moveTo>
                          <a:lnTo>
                            <a:pt x="0" y="4"/>
                          </a:lnTo>
                          <a:lnTo>
                            <a:pt x="3" y="0"/>
                          </a:lnTo>
                          <a:lnTo>
                            <a:pt x="247" y="0"/>
                          </a:lnTo>
                          <a:lnTo>
                            <a:pt x="245" y="4"/>
                          </a:lnTo>
                          <a:close/>
                        </a:path>
                      </a:pathLst>
                    </a:custGeom>
                    <a:solidFill>
                      <a:srgbClr val="706E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52" name="Freeform 120"/>
                    <p:cNvSpPr>
                      <a:spLocks noChangeAspect="1"/>
                    </p:cNvSpPr>
                    <p:nvPr/>
                  </p:nvSpPr>
                  <p:spPr bwMode="auto">
                    <a:xfrm>
                      <a:off x="2989" y="1683"/>
                      <a:ext cx="246" cy="5"/>
                    </a:xfrm>
                    <a:custGeom>
                      <a:avLst/>
                      <a:gdLst>
                        <a:gd name="T0" fmla="*/ 243 w 246"/>
                        <a:gd name="T1" fmla="*/ 5 h 5"/>
                        <a:gd name="T2" fmla="*/ 0 w 246"/>
                        <a:gd name="T3" fmla="*/ 5 h 5"/>
                        <a:gd name="T4" fmla="*/ 3 w 246"/>
                        <a:gd name="T5" fmla="*/ 0 h 5"/>
                        <a:gd name="T6" fmla="*/ 246 w 246"/>
                        <a:gd name="T7" fmla="*/ 0 h 5"/>
                        <a:gd name="T8" fmla="*/ 243 w 246"/>
                        <a:gd name="T9" fmla="*/ 5 h 5"/>
                      </a:gdLst>
                      <a:ahLst/>
                      <a:cxnLst>
                        <a:cxn ang="0">
                          <a:pos x="T0" y="T1"/>
                        </a:cxn>
                        <a:cxn ang="0">
                          <a:pos x="T2" y="T3"/>
                        </a:cxn>
                        <a:cxn ang="0">
                          <a:pos x="T4" y="T5"/>
                        </a:cxn>
                        <a:cxn ang="0">
                          <a:pos x="T6" y="T7"/>
                        </a:cxn>
                        <a:cxn ang="0">
                          <a:pos x="T8" y="T9"/>
                        </a:cxn>
                      </a:cxnLst>
                      <a:rect l="0" t="0" r="r" b="b"/>
                      <a:pathLst>
                        <a:path w="246" h="5">
                          <a:moveTo>
                            <a:pt x="243" y="5"/>
                          </a:moveTo>
                          <a:lnTo>
                            <a:pt x="0" y="5"/>
                          </a:lnTo>
                          <a:lnTo>
                            <a:pt x="3" y="0"/>
                          </a:lnTo>
                          <a:lnTo>
                            <a:pt x="246" y="0"/>
                          </a:lnTo>
                          <a:lnTo>
                            <a:pt x="243" y="5"/>
                          </a:lnTo>
                          <a:close/>
                        </a:path>
                      </a:pathLst>
                    </a:custGeom>
                    <a:solidFill>
                      <a:srgbClr val="6F6D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53" name="Freeform 121"/>
                    <p:cNvSpPr>
                      <a:spLocks noChangeAspect="1"/>
                    </p:cNvSpPr>
                    <p:nvPr/>
                  </p:nvSpPr>
                  <p:spPr bwMode="auto">
                    <a:xfrm>
                      <a:off x="2990" y="1682"/>
                      <a:ext cx="247" cy="3"/>
                    </a:xfrm>
                    <a:custGeom>
                      <a:avLst/>
                      <a:gdLst>
                        <a:gd name="T0" fmla="*/ 244 w 247"/>
                        <a:gd name="T1" fmla="*/ 3 h 3"/>
                        <a:gd name="T2" fmla="*/ 0 w 247"/>
                        <a:gd name="T3" fmla="*/ 3 h 3"/>
                        <a:gd name="T4" fmla="*/ 3 w 247"/>
                        <a:gd name="T5" fmla="*/ 0 h 3"/>
                        <a:gd name="T6" fmla="*/ 247 w 247"/>
                        <a:gd name="T7" fmla="*/ 0 h 3"/>
                        <a:gd name="T8" fmla="*/ 244 w 247"/>
                        <a:gd name="T9" fmla="*/ 3 h 3"/>
                      </a:gdLst>
                      <a:ahLst/>
                      <a:cxnLst>
                        <a:cxn ang="0">
                          <a:pos x="T0" y="T1"/>
                        </a:cxn>
                        <a:cxn ang="0">
                          <a:pos x="T2" y="T3"/>
                        </a:cxn>
                        <a:cxn ang="0">
                          <a:pos x="T4" y="T5"/>
                        </a:cxn>
                        <a:cxn ang="0">
                          <a:pos x="T6" y="T7"/>
                        </a:cxn>
                        <a:cxn ang="0">
                          <a:pos x="T8" y="T9"/>
                        </a:cxn>
                      </a:cxnLst>
                      <a:rect l="0" t="0" r="r" b="b"/>
                      <a:pathLst>
                        <a:path w="247" h="3">
                          <a:moveTo>
                            <a:pt x="244" y="3"/>
                          </a:moveTo>
                          <a:lnTo>
                            <a:pt x="0" y="3"/>
                          </a:lnTo>
                          <a:lnTo>
                            <a:pt x="3" y="0"/>
                          </a:lnTo>
                          <a:lnTo>
                            <a:pt x="247" y="0"/>
                          </a:lnTo>
                          <a:lnTo>
                            <a:pt x="244" y="3"/>
                          </a:lnTo>
                          <a:close/>
                        </a:path>
                      </a:pathLst>
                    </a:custGeom>
                    <a:solidFill>
                      <a:srgbClr val="6E6D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54" name="Freeform 122"/>
                    <p:cNvSpPr>
                      <a:spLocks noChangeAspect="1"/>
                    </p:cNvSpPr>
                    <p:nvPr/>
                  </p:nvSpPr>
                  <p:spPr bwMode="auto">
                    <a:xfrm>
                      <a:off x="2992" y="1680"/>
                      <a:ext cx="245" cy="3"/>
                    </a:xfrm>
                    <a:custGeom>
                      <a:avLst/>
                      <a:gdLst>
                        <a:gd name="T0" fmla="*/ 243 w 245"/>
                        <a:gd name="T1" fmla="*/ 3 h 3"/>
                        <a:gd name="T2" fmla="*/ 0 w 245"/>
                        <a:gd name="T3" fmla="*/ 3 h 3"/>
                        <a:gd name="T4" fmla="*/ 3 w 245"/>
                        <a:gd name="T5" fmla="*/ 0 h 3"/>
                        <a:gd name="T6" fmla="*/ 245 w 245"/>
                        <a:gd name="T7" fmla="*/ 0 h 3"/>
                        <a:gd name="T8" fmla="*/ 243 w 245"/>
                        <a:gd name="T9" fmla="*/ 3 h 3"/>
                      </a:gdLst>
                      <a:ahLst/>
                      <a:cxnLst>
                        <a:cxn ang="0">
                          <a:pos x="T0" y="T1"/>
                        </a:cxn>
                        <a:cxn ang="0">
                          <a:pos x="T2" y="T3"/>
                        </a:cxn>
                        <a:cxn ang="0">
                          <a:pos x="T4" y="T5"/>
                        </a:cxn>
                        <a:cxn ang="0">
                          <a:pos x="T6" y="T7"/>
                        </a:cxn>
                        <a:cxn ang="0">
                          <a:pos x="T8" y="T9"/>
                        </a:cxn>
                      </a:cxnLst>
                      <a:rect l="0" t="0" r="r" b="b"/>
                      <a:pathLst>
                        <a:path w="245" h="3">
                          <a:moveTo>
                            <a:pt x="243" y="3"/>
                          </a:moveTo>
                          <a:lnTo>
                            <a:pt x="0" y="3"/>
                          </a:lnTo>
                          <a:lnTo>
                            <a:pt x="3" y="0"/>
                          </a:lnTo>
                          <a:lnTo>
                            <a:pt x="245" y="0"/>
                          </a:lnTo>
                          <a:lnTo>
                            <a:pt x="243" y="3"/>
                          </a:lnTo>
                          <a:close/>
                        </a:path>
                      </a:pathLst>
                    </a:custGeom>
                    <a:solidFill>
                      <a:srgbClr val="6E6C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55" name="Freeform 123"/>
                    <p:cNvSpPr>
                      <a:spLocks noChangeAspect="1"/>
                    </p:cNvSpPr>
                    <p:nvPr/>
                  </p:nvSpPr>
                  <p:spPr bwMode="auto">
                    <a:xfrm>
                      <a:off x="2993" y="1679"/>
                      <a:ext cx="245" cy="3"/>
                    </a:xfrm>
                    <a:custGeom>
                      <a:avLst/>
                      <a:gdLst>
                        <a:gd name="T0" fmla="*/ 244 w 245"/>
                        <a:gd name="T1" fmla="*/ 3 h 3"/>
                        <a:gd name="T2" fmla="*/ 0 w 245"/>
                        <a:gd name="T3" fmla="*/ 3 h 3"/>
                        <a:gd name="T4" fmla="*/ 3 w 245"/>
                        <a:gd name="T5" fmla="*/ 0 h 3"/>
                        <a:gd name="T6" fmla="*/ 245 w 245"/>
                        <a:gd name="T7" fmla="*/ 0 h 3"/>
                        <a:gd name="T8" fmla="*/ 244 w 245"/>
                        <a:gd name="T9" fmla="*/ 3 h 3"/>
                      </a:gdLst>
                      <a:ahLst/>
                      <a:cxnLst>
                        <a:cxn ang="0">
                          <a:pos x="T0" y="T1"/>
                        </a:cxn>
                        <a:cxn ang="0">
                          <a:pos x="T2" y="T3"/>
                        </a:cxn>
                        <a:cxn ang="0">
                          <a:pos x="T4" y="T5"/>
                        </a:cxn>
                        <a:cxn ang="0">
                          <a:pos x="T6" y="T7"/>
                        </a:cxn>
                        <a:cxn ang="0">
                          <a:pos x="T8" y="T9"/>
                        </a:cxn>
                      </a:cxnLst>
                      <a:rect l="0" t="0" r="r" b="b"/>
                      <a:pathLst>
                        <a:path w="245" h="3">
                          <a:moveTo>
                            <a:pt x="244" y="3"/>
                          </a:moveTo>
                          <a:lnTo>
                            <a:pt x="0" y="3"/>
                          </a:lnTo>
                          <a:lnTo>
                            <a:pt x="3" y="0"/>
                          </a:lnTo>
                          <a:lnTo>
                            <a:pt x="245" y="0"/>
                          </a:lnTo>
                          <a:lnTo>
                            <a:pt x="244" y="3"/>
                          </a:lnTo>
                          <a:close/>
                        </a:path>
                      </a:pathLst>
                    </a:custGeom>
                    <a:solidFill>
                      <a:srgbClr val="6E6C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56" name="Freeform 124"/>
                    <p:cNvSpPr>
                      <a:spLocks noChangeAspect="1"/>
                    </p:cNvSpPr>
                    <p:nvPr/>
                  </p:nvSpPr>
                  <p:spPr bwMode="auto">
                    <a:xfrm>
                      <a:off x="2995" y="1678"/>
                      <a:ext cx="245" cy="2"/>
                    </a:xfrm>
                    <a:custGeom>
                      <a:avLst/>
                      <a:gdLst>
                        <a:gd name="T0" fmla="*/ 242 w 245"/>
                        <a:gd name="T1" fmla="*/ 2 h 2"/>
                        <a:gd name="T2" fmla="*/ 0 w 245"/>
                        <a:gd name="T3" fmla="*/ 2 h 2"/>
                        <a:gd name="T4" fmla="*/ 1 w 245"/>
                        <a:gd name="T5" fmla="*/ 0 h 2"/>
                        <a:gd name="T6" fmla="*/ 245 w 245"/>
                        <a:gd name="T7" fmla="*/ 0 h 2"/>
                        <a:gd name="T8" fmla="*/ 242 w 245"/>
                        <a:gd name="T9" fmla="*/ 2 h 2"/>
                      </a:gdLst>
                      <a:ahLst/>
                      <a:cxnLst>
                        <a:cxn ang="0">
                          <a:pos x="T0" y="T1"/>
                        </a:cxn>
                        <a:cxn ang="0">
                          <a:pos x="T2" y="T3"/>
                        </a:cxn>
                        <a:cxn ang="0">
                          <a:pos x="T4" y="T5"/>
                        </a:cxn>
                        <a:cxn ang="0">
                          <a:pos x="T6" y="T7"/>
                        </a:cxn>
                        <a:cxn ang="0">
                          <a:pos x="T8" y="T9"/>
                        </a:cxn>
                      </a:cxnLst>
                      <a:rect l="0" t="0" r="r" b="b"/>
                      <a:pathLst>
                        <a:path w="245" h="2">
                          <a:moveTo>
                            <a:pt x="242" y="2"/>
                          </a:moveTo>
                          <a:lnTo>
                            <a:pt x="0" y="2"/>
                          </a:lnTo>
                          <a:lnTo>
                            <a:pt x="1" y="0"/>
                          </a:lnTo>
                          <a:lnTo>
                            <a:pt x="245" y="0"/>
                          </a:lnTo>
                          <a:lnTo>
                            <a:pt x="242" y="2"/>
                          </a:lnTo>
                          <a:close/>
                        </a:path>
                      </a:pathLst>
                    </a:custGeom>
                    <a:solidFill>
                      <a:srgbClr val="6D6B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57" name="Freeform 125"/>
                    <p:cNvSpPr>
                      <a:spLocks noChangeAspect="1"/>
                    </p:cNvSpPr>
                    <p:nvPr/>
                  </p:nvSpPr>
                  <p:spPr bwMode="auto">
                    <a:xfrm>
                      <a:off x="2996" y="1675"/>
                      <a:ext cx="245" cy="4"/>
                    </a:xfrm>
                    <a:custGeom>
                      <a:avLst/>
                      <a:gdLst>
                        <a:gd name="T0" fmla="*/ 242 w 245"/>
                        <a:gd name="T1" fmla="*/ 4 h 4"/>
                        <a:gd name="T2" fmla="*/ 0 w 245"/>
                        <a:gd name="T3" fmla="*/ 4 h 4"/>
                        <a:gd name="T4" fmla="*/ 1 w 245"/>
                        <a:gd name="T5" fmla="*/ 0 h 4"/>
                        <a:gd name="T6" fmla="*/ 245 w 245"/>
                        <a:gd name="T7" fmla="*/ 0 h 4"/>
                        <a:gd name="T8" fmla="*/ 242 w 245"/>
                        <a:gd name="T9" fmla="*/ 4 h 4"/>
                      </a:gdLst>
                      <a:ahLst/>
                      <a:cxnLst>
                        <a:cxn ang="0">
                          <a:pos x="T0" y="T1"/>
                        </a:cxn>
                        <a:cxn ang="0">
                          <a:pos x="T2" y="T3"/>
                        </a:cxn>
                        <a:cxn ang="0">
                          <a:pos x="T4" y="T5"/>
                        </a:cxn>
                        <a:cxn ang="0">
                          <a:pos x="T6" y="T7"/>
                        </a:cxn>
                        <a:cxn ang="0">
                          <a:pos x="T8" y="T9"/>
                        </a:cxn>
                      </a:cxnLst>
                      <a:rect l="0" t="0" r="r" b="b"/>
                      <a:pathLst>
                        <a:path w="245" h="4">
                          <a:moveTo>
                            <a:pt x="242" y="4"/>
                          </a:moveTo>
                          <a:lnTo>
                            <a:pt x="0" y="4"/>
                          </a:lnTo>
                          <a:lnTo>
                            <a:pt x="1" y="0"/>
                          </a:lnTo>
                          <a:lnTo>
                            <a:pt x="245" y="0"/>
                          </a:lnTo>
                          <a:lnTo>
                            <a:pt x="242" y="4"/>
                          </a:lnTo>
                          <a:close/>
                        </a:path>
                      </a:pathLst>
                    </a:custGeom>
                    <a:solidFill>
                      <a:srgbClr val="6C6A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58" name="Freeform 126"/>
                    <p:cNvSpPr>
                      <a:spLocks noChangeAspect="1"/>
                    </p:cNvSpPr>
                    <p:nvPr/>
                  </p:nvSpPr>
                  <p:spPr bwMode="auto">
                    <a:xfrm>
                      <a:off x="2996" y="1673"/>
                      <a:ext cx="245" cy="5"/>
                    </a:xfrm>
                    <a:custGeom>
                      <a:avLst/>
                      <a:gdLst>
                        <a:gd name="T0" fmla="*/ 244 w 245"/>
                        <a:gd name="T1" fmla="*/ 5 h 5"/>
                        <a:gd name="T2" fmla="*/ 0 w 245"/>
                        <a:gd name="T3" fmla="*/ 5 h 5"/>
                        <a:gd name="T4" fmla="*/ 3 w 245"/>
                        <a:gd name="T5" fmla="*/ 0 h 5"/>
                        <a:gd name="T6" fmla="*/ 245 w 245"/>
                        <a:gd name="T7" fmla="*/ 0 h 5"/>
                        <a:gd name="T8" fmla="*/ 244 w 245"/>
                        <a:gd name="T9" fmla="*/ 5 h 5"/>
                      </a:gdLst>
                      <a:ahLst/>
                      <a:cxnLst>
                        <a:cxn ang="0">
                          <a:pos x="T0" y="T1"/>
                        </a:cxn>
                        <a:cxn ang="0">
                          <a:pos x="T2" y="T3"/>
                        </a:cxn>
                        <a:cxn ang="0">
                          <a:pos x="T4" y="T5"/>
                        </a:cxn>
                        <a:cxn ang="0">
                          <a:pos x="T6" y="T7"/>
                        </a:cxn>
                        <a:cxn ang="0">
                          <a:pos x="T8" y="T9"/>
                        </a:cxn>
                      </a:cxnLst>
                      <a:rect l="0" t="0" r="r" b="b"/>
                      <a:pathLst>
                        <a:path w="245" h="5">
                          <a:moveTo>
                            <a:pt x="244" y="5"/>
                          </a:moveTo>
                          <a:lnTo>
                            <a:pt x="0" y="5"/>
                          </a:lnTo>
                          <a:lnTo>
                            <a:pt x="3" y="0"/>
                          </a:lnTo>
                          <a:lnTo>
                            <a:pt x="245" y="0"/>
                          </a:lnTo>
                          <a:lnTo>
                            <a:pt x="244" y="5"/>
                          </a:lnTo>
                          <a:close/>
                        </a:path>
                      </a:pathLst>
                    </a:custGeom>
                    <a:solidFill>
                      <a:srgbClr val="6C6A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59" name="Freeform 127"/>
                    <p:cNvSpPr>
                      <a:spLocks noChangeAspect="1"/>
                    </p:cNvSpPr>
                    <p:nvPr/>
                  </p:nvSpPr>
                  <p:spPr bwMode="auto">
                    <a:xfrm>
                      <a:off x="2997" y="1672"/>
                      <a:ext cx="245" cy="3"/>
                    </a:xfrm>
                    <a:custGeom>
                      <a:avLst/>
                      <a:gdLst>
                        <a:gd name="T0" fmla="*/ 244 w 245"/>
                        <a:gd name="T1" fmla="*/ 3 h 3"/>
                        <a:gd name="T2" fmla="*/ 0 w 245"/>
                        <a:gd name="T3" fmla="*/ 3 h 3"/>
                        <a:gd name="T4" fmla="*/ 3 w 245"/>
                        <a:gd name="T5" fmla="*/ 0 h 3"/>
                        <a:gd name="T6" fmla="*/ 245 w 245"/>
                        <a:gd name="T7" fmla="*/ 0 h 3"/>
                        <a:gd name="T8" fmla="*/ 244 w 245"/>
                        <a:gd name="T9" fmla="*/ 3 h 3"/>
                      </a:gdLst>
                      <a:ahLst/>
                      <a:cxnLst>
                        <a:cxn ang="0">
                          <a:pos x="T0" y="T1"/>
                        </a:cxn>
                        <a:cxn ang="0">
                          <a:pos x="T2" y="T3"/>
                        </a:cxn>
                        <a:cxn ang="0">
                          <a:pos x="T4" y="T5"/>
                        </a:cxn>
                        <a:cxn ang="0">
                          <a:pos x="T6" y="T7"/>
                        </a:cxn>
                        <a:cxn ang="0">
                          <a:pos x="T8" y="T9"/>
                        </a:cxn>
                      </a:cxnLst>
                      <a:rect l="0" t="0" r="r" b="b"/>
                      <a:pathLst>
                        <a:path w="245" h="3">
                          <a:moveTo>
                            <a:pt x="244" y="3"/>
                          </a:moveTo>
                          <a:lnTo>
                            <a:pt x="0" y="3"/>
                          </a:lnTo>
                          <a:lnTo>
                            <a:pt x="3" y="0"/>
                          </a:lnTo>
                          <a:lnTo>
                            <a:pt x="245" y="0"/>
                          </a:lnTo>
                          <a:lnTo>
                            <a:pt x="244" y="3"/>
                          </a:lnTo>
                          <a:close/>
                        </a:path>
                      </a:pathLst>
                    </a:custGeom>
                    <a:solidFill>
                      <a:srgbClr val="6B69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60" name="Freeform 128"/>
                    <p:cNvSpPr>
                      <a:spLocks noChangeAspect="1"/>
                    </p:cNvSpPr>
                    <p:nvPr/>
                  </p:nvSpPr>
                  <p:spPr bwMode="auto">
                    <a:xfrm>
                      <a:off x="2999" y="1670"/>
                      <a:ext cx="245" cy="3"/>
                    </a:xfrm>
                    <a:custGeom>
                      <a:avLst/>
                      <a:gdLst>
                        <a:gd name="T0" fmla="*/ 242 w 245"/>
                        <a:gd name="T1" fmla="*/ 3 h 3"/>
                        <a:gd name="T2" fmla="*/ 0 w 245"/>
                        <a:gd name="T3" fmla="*/ 3 h 3"/>
                        <a:gd name="T4" fmla="*/ 3 w 245"/>
                        <a:gd name="T5" fmla="*/ 0 h 3"/>
                        <a:gd name="T6" fmla="*/ 245 w 245"/>
                        <a:gd name="T7" fmla="*/ 0 h 3"/>
                        <a:gd name="T8" fmla="*/ 242 w 245"/>
                        <a:gd name="T9" fmla="*/ 3 h 3"/>
                      </a:gdLst>
                      <a:ahLst/>
                      <a:cxnLst>
                        <a:cxn ang="0">
                          <a:pos x="T0" y="T1"/>
                        </a:cxn>
                        <a:cxn ang="0">
                          <a:pos x="T2" y="T3"/>
                        </a:cxn>
                        <a:cxn ang="0">
                          <a:pos x="T4" y="T5"/>
                        </a:cxn>
                        <a:cxn ang="0">
                          <a:pos x="T6" y="T7"/>
                        </a:cxn>
                        <a:cxn ang="0">
                          <a:pos x="T8" y="T9"/>
                        </a:cxn>
                      </a:cxnLst>
                      <a:rect l="0" t="0" r="r" b="b"/>
                      <a:pathLst>
                        <a:path w="245" h="3">
                          <a:moveTo>
                            <a:pt x="242" y="3"/>
                          </a:moveTo>
                          <a:lnTo>
                            <a:pt x="0" y="3"/>
                          </a:lnTo>
                          <a:lnTo>
                            <a:pt x="3" y="0"/>
                          </a:lnTo>
                          <a:lnTo>
                            <a:pt x="245" y="0"/>
                          </a:lnTo>
                          <a:lnTo>
                            <a:pt x="242" y="3"/>
                          </a:lnTo>
                          <a:close/>
                        </a:path>
                      </a:pathLst>
                    </a:custGeom>
                    <a:solidFill>
                      <a:srgbClr val="6A68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61" name="Freeform 129"/>
                    <p:cNvSpPr>
                      <a:spLocks noChangeAspect="1"/>
                    </p:cNvSpPr>
                    <p:nvPr/>
                  </p:nvSpPr>
                  <p:spPr bwMode="auto">
                    <a:xfrm>
                      <a:off x="3000" y="1669"/>
                      <a:ext cx="245" cy="3"/>
                    </a:xfrm>
                    <a:custGeom>
                      <a:avLst/>
                      <a:gdLst>
                        <a:gd name="T0" fmla="*/ 242 w 245"/>
                        <a:gd name="T1" fmla="*/ 3 h 3"/>
                        <a:gd name="T2" fmla="*/ 0 w 245"/>
                        <a:gd name="T3" fmla="*/ 3 h 3"/>
                        <a:gd name="T4" fmla="*/ 3 w 245"/>
                        <a:gd name="T5" fmla="*/ 0 h 3"/>
                        <a:gd name="T6" fmla="*/ 245 w 245"/>
                        <a:gd name="T7" fmla="*/ 0 h 3"/>
                        <a:gd name="T8" fmla="*/ 242 w 245"/>
                        <a:gd name="T9" fmla="*/ 3 h 3"/>
                      </a:gdLst>
                      <a:ahLst/>
                      <a:cxnLst>
                        <a:cxn ang="0">
                          <a:pos x="T0" y="T1"/>
                        </a:cxn>
                        <a:cxn ang="0">
                          <a:pos x="T2" y="T3"/>
                        </a:cxn>
                        <a:cxn ang="0">
                          <a:pos x="T4" y="T5"/>
                        </a:cxn>
                        <a:cxn ang="0">
                          <a:pos x="T6" y="T7"/>
                        </a:cxn>
                        <a:cxn ang="0">
                          <a:pos x="T8" y="T9"/>
                        </a:cxn>
                      </a:cxnLst>
                      <a:rect l="0" t="0" r="r" b="b"/>
                      <a:pathLst>
                        <a:path w="245" h="3">
                          <a:moveTo>
                            <a:pt x="242" y="3"/>
                          </a:moveTo>
                          <a:lnTo>
                            <a:pt x="0" y="3"/>
                          </a:lnTo>
                          <a:lnTo>
                            <a:pt x="3" y="0"/>
                          </a:lnTo>
                          <a:lnTo>
                            <a:pt x="245" y="0"/>
                          </a:lnTo>
                          <a:lnTo>
                            <a:pt x="242" y="3"/>
                          </a:lnTo>
                          <a:close/>
                        </a:path>
                      </a:pathLst>
                    </a:custGeom>
                    <a:solidFill>
                      <a:srgbClr val="6A68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62" name="Freeform 130"/>
                    <p:cNvSpPr>
                      <a:spLocks noChangeAspect="1"/>
                    </p:cNvSpPr>
                    <p:nvPr/>
                  </p:nvSpPr>
                  <p:spPr bwMode="auto">
                    <a:xfrm>
                      <a:off x="3002" y="1668"/>
                      <a:ext cx="243" cy="2"/>
                    </a:xfrm>
                    <a:custGeom>
                      <a:avLst/>
                      <a:gdLst>
                        <a:gd name="T0" fmla="*/ 242 w 243"/>
                        <a:gd name="T1" fmla="*/ 2 h 2"/>
                        <a:gd name="T2" fmla="*/ 0 w 243"/>
                        <a:gd name="T3" fmla="*/ 2 h 2"/>
                        <a:gd name="T4" fmla="*/ 3 w 243"/>
                        <a:gd name="T5" fmla="*/ 0 h 2"/>
                        <a:gd name="T6" fmla="*/ 243 w 243"/>
                        <a:gd name="T7" fmla="*/ 0 h 2"/>
                        <a:gd name="T8" fmla="*/ 242 w 243"/>
                        <a:gd name="T9" fmla="*/ 2 h 2"/>
                      </a:gdLst>
                      <a:ahLst/>
                      <a:cxnLst>
                        <a:cxn ang="0">
                          <a:pos x="T0" y="T1"/>
                        </a:cxn>
                        <a:cxn ang="0">
                          <a:pos x="T2" y="T3"/>
                        </a:cxn>
                        <a:cxn ang="0">
                          <a:pos x="T4" y="T5"/>
                        </a:cxn>
                        <a:cxn ang="0">
                          <a:pos x="T6" y="T7"/>
                        </a:cxn>
                        <a:cxn ang="0">
                          <a:pos x="T8" y="T9"/>
                        </a:cxn>
                      </a:cxnLst>
                      <a:rect l="0" t="0" r="r" b="b"/>
                      <a:pathLst>
                        <a:path w="243" h="2">
                          <a:moveTo>
                            <a:pt x="242" y="2"/>
                          </a:moveTo>
                          <a:lnTo>
                            <a:pt x="0" y="2"/>
                          </a:lnTo>
                          <a:lnTo>
                            <a:pt x="3" y="0"/>
                          </a:lnTo>
                          <a:lnTo>
                            <a:pt x="243" y="0"/>
                          </a:lnTo>
                          <a:lnTo>
                            <a:pt x="242" y="2"/>
                          </a:lnTo>
                          <a:close/>
                        </a:path>
                      </a:pathLst>
                    </a:custGeom>
                    <a:solidFill>
                      <a:srgbClr val="6967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63" name="Freeform 131"/>
                    <p:cNvSpPr>
                      <a:spLocks noChangeAspect="1"/>
                    </p:cNvSpPr>
                    <p:nvPr/>
                  </p:nvSpPr>
                  <p:spPr bwMode="auto">
                    <a:xfrm>
                      <a:off x="3003" y="1665"/>
                      <a:ext cx="244" cy="4"/>
                    </a:xfrm>
                    <a:custGeom>
                      <a:avLst/>
                      <a:gdLst>
                        <a:gd name="T0" fmla="*/ 242 w 244"/>
                        <a:gd name="T1" fmla="*/ 4 h 4"/>
                        <a:gd name="T2" fmla="*/ 0 w 244"/>
                        <a:gd name="T3" fmla="*/ 4 h 4"/>
                        <a:gd name="T4" fmla="*/ 3 w 244"/>
                        <a:gd name="T5" fmla="*/ 0 h 4"/>
                        <a:gd name="T6" fmla="*/ 244 w 244"/>
                        <a:gd name="T7" fmla="*/ 0 h 4"/>
                        <a:gd name="T8" fmla="*/ 242 w 244"/>
                        <a:gd name="T9" fmla="*/ 4 h 4"/>
                      </a:gdLst>
                      <a:ahLst/>
                      <a:cxnLst>
                        <a:cxn ang="0">
                          <a:pos x="T0" y="T1"/>
                        </a:cxn>
                        <a:cxn ang="0">
                          <a:pos x="T2" y="T3"/>
                        </a:cxn>
                        <a:cxn ang="0">
                          <a:pos x="T4" y="T5"/>
                        </a:cxn>
                        <a:cxn ang="0">
                          <a:pos x="T6" y="T7"/>
                        </a:cxn>
                        <a:cxn ang="0">
                          <a:pos x="T8" y="T9"/>
                        </a:cxn>
                      </a:cxnLst>
                      <a:rect l="0" t="0" r="r" b="b"/>
                      <a:pathLst>
                        <a:path w="244" h="4">
                          <a:moveTo>
                            <a:pt x="242" y="4"/>
                          </a:moveTo>
                          <a:lnTo>
                            <a:pt x="0" y="4"/>
                          </a:lnTo>
                          <a:lnTo>
                            <a:pt x="3" y="0"/>
                          </a:lnTo>
                          <a:lnTo>
                            <a:pt x="244" y="0"/>
                          </a:lnTo>
                          <a:lnTo>
                            <a:pt x="242" y="4"/>
                          </a:lnTo>
                          <a:close/>
                        </a:path>
                      </a:pathLst>
                    </a:custGeom>
                    <a:solidFill>
                      <a:srgbClr val="6967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64" name="Freeform 132"/>
                    <p:cNvSpPr>
                      <a:spLocks noChangeAspect="1"/>
                    </p:cNvSpPr>
                    <p:nvPr/>
                  </p:nvSpPr>
                  <p:spPr bwMode="auto">
                    <a:xfrm>
                      <a:off x="3005" y="1663"/>
                      <a:ext cx="243" cy="5"/>
                    </a:xfrm>
                    <a:custGeom>
                      <a:avLst/>
                      <a:gdLst>
                        <a:gd name="T0" fmla="*/ 240 w 243"/>
                        <a:gd name="T1" fmla="*/ 5 h 5"/>
                        <a:gd name="T2" fmla="*/ 0 w 243"/>
                        <a:gd name="T3" fmla="*/ 5 h 5"/>
                        <a:gd name="T4" fmla="*/ 3 w 243"/>
                        <a:gd name="T5" fmla="*/ 0 h 5"/>
                        <a:gd name="T6" fmla="*/ 243 w 243"/>
                        <a:gd name="T7" fmla="*/ 0 h 5"/>
                        <a:gd name="T8" fmla="*/ 240 w 243"/>
                        <a:gd name="T9" fmla="*/ 5 h 5"/>
                      </a:gdLst>
                      <a:ahLst/>
                      <a:cxnLst>
                        <a:cxn ang="0">
                          <a:pos x="T0" y="T1"/>
                        </a:cxn>
                        <a:cxn ang="0">
                          <a:pos x="T2" y="T3"/>
                        </a:cxn>
                        <a:cxn ang="0">
                          <a:pos x="T4" y="T5"/>
                        </a:cxn>
                        <a:cxn ang="0">
                          <a:pos x="T6" y="T7"/>
                        </a:cxn>
                        <a:cxn ang="0">
                          <a:pos x="T8" y="T9"/>
                        </a:cxn>
                      </a:cxnLst>
                      <a:rect l="0" t="0" r="r" b="b"/>
                      <a:pathLst>
                        <a:path w="243" h="5">
                          <a:moveTo>
                            <a:pt x="240" y="5"/>
                          </a:moveTo>
                          <a:lnTo>
                            <a:pt x="0" y="5"/>
                          </a:lnTo>
                          <a:lnTo>
                            <a:pt x="3" y="0"/>
                          </a:lnTo>
                          <a:lnTo>
                            <a:pt x="243" y="0"/>
                          </a:lnTo>
                          <a:lnTo>
                            <a:pt x="240" y="5"/>
                          </a:lnTo>
                          <a:close/>
                        </a:path>
                      </a:pathLst>
                    </a:custGeom>
                    <a:solidFill>
                      <a:srgbClr val="6866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65" name="Freeform 133"/>
                    <p:cNvSpPr>
                      <a:spLocks noChangeAspect="1"/>
                    </p:cNvSpPr>
                    <p:nvPr/>
                  </p:nvSpPr>
                  <p:spPr bwMode="auto">
                    <a:xfrm>
                      <a:off x="3006" y="1662"/>
                      <a:ext cx="244" cy="3"/>
                    </a:xfrm>
                    <a:custGeom>
                      <a:avLst/>
                      <a:gdLst>
                        <a:gd name="T0" fmla="*/ 241 w 244"/>
                        <a:gd name="T1" fmla="*/ 3 h 3"/>
                        <a:gd name="T2" fmla="*/ 0 w 244"/>
                        <a:gd name="T3" fmla="*/ 3 h 3"/>
                        <a:gd name="T4" fmla="*/ 3 w 244"/>
                        <a:gd name="T5" fmla="*/ 0 h 3"/>
                        <a:gd name="T6" fmla="*/ 244 w 244"/>
                        <a:gd name="T7" fmla="*/ 0 h 3"/>
                        <a:gd name="T8" fmla="*/ 241 w 244"/>
                        <a:gd name="T9" fmla="*/ 3 h 3"/>
                      </a:gdLst>
                      <a:ahLst/>
                      <a:cxnLst>
                        <a:cxn ang="0">
                          <a:pos x="T0" y="T1"/>
                        </a:cxn>
                        <a:cxn ang="0">
                          <a:pos x="T2" y="T3"/>
                        </a:cxn>
                        <a:cxn ang="0">
                          <a:pos x="T4" y="T5"/>
                        </a:cxn>
                        <a:cxn ang="0">
                          <a:pos x="T6" y="T7"/>
                        </a:cxn>
                        <a:cxn ang="0">
                          <a:pos x="T8" y="T9"/>
                        </a:cxn>
                      </a:cxnLst>
                      <a:rect l="0" t="0" r="r" b="b"/>
                      <a:pathLst>
                        <a:path w="244" h="3">
                          <a:moveTo>
                            <a:pt x="241" y="3"/>
                          </a:moveTo>
                          <a:lnTo>
                            <a:pt x="0" y="3"/>
                          </a:lnTo>
                          <a:lnTo>
                            <a:pt x="3" y="0"/>
                          </a:lnTo>
                          <a:lnTo>
                            <a:pt x="244" y="0"/>
                          </a:lnTo>
                          <a:lnTo>
                            <a:pt x="241" y="3"/>
                          </a:lnTo>
                          <a:close/>
                        </a:path>
                      </a:pathLst>
                    </a:custGeom>
                    <a:solidFill>
                      <a:srgbClr val="6865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66" name="Freeform 134"/>
                    <p:cNvSpPr>
                      <a:spLocks noChangeAspect="1"/>
                    </p:cNvSpPr>
                    <p:nvPr/>
                  </p:nvSpPr>
                  <p:spPr bwMode="auto">
                    <a:xfrm>
                      <a:off x="3008" y="1660"/>
                      <a:ext cx="242" cy="3"/>
                    </a:xfrm>
                    <a:custGeom>
                      <a:avLst/>
                      <a:gdLst>
                        <a:gd name="T0" fmla="*/ 240 w 242"/>
                        <a:gd name="T1" fmla="*/ 3 h 3"/>
                        <a:gd name="T2" fmla="*/ 0 w 242"/>
                        <a:gd name="T3" fmla="*/ 3 h 3"/>
                        <a:gd name="T4" fmla="*/ 1 w 242"/>
                        <a:gd name="T5" fmla="*/ 0 h 3"/>
                        <a:gd name="T6" fmla="*/ 242 w 242"/>
                        <a:gd name="T7" fmla="*/ 0 h 3"/>
                        <a:gd name="T8" fmla="*/ 240 w 242"/>
                        <a:gd name="T9" fmla="*/ 3 h 3"/>
                      </a:gdLst>
                      <a:ahLst/>
                      <a:cxnLst>
                        <a:cxn ang="0">
                          <a:pos x="T0" y="T1"/>
                        </a:cxn>
                        <a:cxn ang="0">
                          <a:pos x="T2" y="T3"/>
                        </a:cxn>
                        <a:cxn ang="0">
                          <a:pos x="T4" y="T5"/>
                        </a:cxn>
                        <a:cxn ang="0">
                          <a:pos x="T6" y="T7"/>
                        </a:cxn>
                        <a:cxn ang="0">
                          <a:pos x="T8" y="T9"/>
                        </a:cxn>
                      </a:cxnLst>
                      <a:rect l="0" t="0" r="r" b="b"/>
                      <a:pathLst>
                        <a:path w="242" h="3">
                          <a:moveTo>
                            <a:pt x="240" y="3"/>
                          </a:moveTo>
                          <a:lnTo>
                            <a:pt x="0" y="3"/>
                          </a:lnTo>
                          <a:lnTo>
                            <a:pt x="1" y="0"/>
                          </a:lnTo>
                          <a:lnTo>
                            <a:pt x="242" y="0"/>
                          </a:lnTo>
                          <a:lnTo>
                            <a:pt x="240" y="3"/>
                          </a:lnTo>
                          <a:close/>
                        </a:path>
                      </a:pathLst>
                    </a:custGeom>
                    <a:solidFill>
                      <a:srgbClr val="6765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67" name="Freeform 135"/>
                    <p:cNvSpPr>
                      <a:spLocks noChangeAspect="1"/>
                    </p:cNvSpPr>
                    <p:nvPr/>
                  </p:nvSpPr>
                  <p:spPr bwMode="auto">
                    <a:xfrm>
                      <a:off x="3009" y="1659"/>
                      <a:ext cx="242" cy="3"/>
                    </a:xfrm>
                    <a:custGeom>
                      <a:avLst/>
                      <a:gdLst>
                        <a:gd name="T0" fmla="*/ 241 w 242"/>
                        <a:gd name="T1" fmla="*/ 3 h 3"/>
                        <a:gd name="T2" fmla="*/ 0 w 242"/>
                        <a:gd name="T3" fmla="*/ 3 h 3"/>
                        <a:gd name="T4" fmla="*/ 1 w 242"/>
                        <a:gd name="T5" fmla="*/ 0 h 3"/>
                        <a:gd name="T6" fmla="*/ 242 w 242"/>
                        <a:gd name="T7" fmla="*/ 0 h 3"/>
                        <a:gd name="T8" fmla="*/ 241 w 242"/>
                        <a:gd name="T9" fmla="*/ 3 h 3"/>
                      </a:gdLst>
                      <a:ahLst/>
                      <a:cxnLst>
                        <a:cxn ang="0">
                          <a:pos x="T0" y="T1"/>
                        </a:cxn>
                        <a:cxn ang="0">
                          <a:pos x="T2" y="T3"/>
                        </a:cxn>
                        <a:cxn ang="0">
                          <a:pos x="T4" y="T5"/>
                        </a:cxn>
                        <a:cxn ang="0">
                          <a:pos x="T6" y="T7"/>
                        </a:cxn>
                        <a:cxn ang="0">
                          <a:pos x="T8" y="T9"/>
                        </a:cxn>
                      </a:cxnLst>
                      <a:rect l="0" t="0" r="r" b="b"/>
                      <a:pathLst>
                        <a:path w="242" h="3">
                          <a:moveTo>
                            <a:pt x="241" y="3"/>
                          </a:moveTo>
                          <a:lnTo>
                            <a:pt x="0" y="3"/>
                          </a:lnTo>
                          <a:lnTo>
                            <a:pt x="1" y="0"/>
                          </a:lnTo>
                          <a:lnTo>
                            <a:pt x="242" y="0"/>
                          </a:lnTo>
                          <a:lnTo>
                            <a:pt x="241" y="3"/>
                          </a:lnTo>
                          <a:close/>
                        </a:path>
                      </a:pathLst>
                    </a:custGeom>
                    <a:solidFill>
                      <a:srgbClr val="6664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68" name="Freeform 136"/>
                    <p:cNvSpPr>
                      <a:spLocks noChangeAspect="1"/>
                    </p:cNvSpPr>
                    <p:nvPr/>
                  </p:nvSpPr>
                  <p:spPr bwMode="auto">
                    <a:xfrm>
                      <a:off x="3009" y="1657"/>
                      <a:ext cx="243" cy="3"/>
                    </a:xfrm>
                    <a:custGeom>
                      <a:avLst/>
                      <a:gdLst>
                        <a:gd name="T0" fmla="*/ 241 w 243"/>
                        <a:gd name="T1" fmla="*/ 3 h 3"/>
                        <a:gd name="T2" fmla="*/ 0 w 243"/>
                        <a:gd name="T3" fmla="*/ 3 h 3"/>
                        <a:gd name="T4" fmla="*/ 3 w 243"/>
                        <a:gd name="T5" fmla="*/ 0 h 3"/>
                        <a:gd name="T6" fmla="*/ 243 w 243"/>
                        <a:gd name="T7" fmla="*/ 0 h 3"/>
                        <a:gd name="T8" fmla="*/ 241 w 243"/>
                        <a:gd name="T9" fmla="*/ 3 h 3"/>
                      </a:gdLst>
                      <a:ahLst/>
                      <a:cxnLst>
                        <a:cxn ang="0">
                          <a:pos x="T0" y="T1"/>
                        </a:cxn>
                        <a:cxn ang="0">
                          <a:pos x="T2" y="T3"/>
                        </a:cxn>
                        <a:cxn ang="0">
                          <a:pos x="T4" y="T5"/>
                        </a:cxn>
                        <a:cxn ang="0">
                          <a:pos x="T6" y="T7"/>
                        </a:cxn>
                        <a:cxn ang="0">
                          <a:pos x="T8" y="T9"/>
                        </a:cxn>
                      </a:cxnLst>
                      <a:rect l="0" t="0" r="r" b="b"/>
                      <a:pathLst>
                        <a:path w="243" h="3">
                          <a:moveTo>
                            <a:pt x="241" y="3"/>
                          </a:moveTo>
                          <a:lnTo>
                            <a:pt x="0" y="3"/>
                          </a:lnTo>
                          <a:lnTo>
                            <a:pt x="3" y="0"/>
                          </a:lnTo>
                          <a:lnTo>
                            <a:pt x="243" y="0"/>
                          </a:lnTo>
                          <a:lnTo>
                            <a:pt x="241" y="3"/>
                          </a:lnTo>
                          <a:close/>
                        </a:path>
                      </a:pathLst>
                    </a:custGeom>
                    <a:solidFill>
                      <a:srgbClr val="6563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69" name="Freeform 137"/>
                    <p:cNvSpPr>
                      <a:spLocks noChangeAspect="1"/>
                    </p:cNvSpPr>
                    <p:nvPr/>
                  </p:nvSpPr>
                  <p:spPr bwMode="auto">
                    <a:xfrm>
                      <a:off x="3010" y="1656"/>
                      <a:ext cx="244" cy="3"/>
                    </a:xfrm>
                    <a:custGeom>
                      <a:avLst/>
                      <a:gdLst>
                        <a:gd name="T0" fmla="*/ 241 w 244"/>
                        <a:gd name="T1" fmla="*/ 3 h 3"/>
                        <a:gd name="T2" fmla="*/ 0 w 244"/>
                        <a:gd name="T3" fmla="*/ 3 h 3"/>
                        <a:gd name="T4" fmla="*/ 3 w 244"/>
                        <a:gd name="T5" fmla="*/ 0 h 3"/>
                        <a:gd name="T6" fmla="*/ 244 w 244"/>
                        <a:gd name="T7" fmla="*/ 0 h 3"/>
                        <a:gd name="T8" fmla="*/ 241 w 244"/>
                        <a:gd name="T9" fmla="*/ 3 h 3"/>
                      </a:gdLst>
                      <a:ahLst/>
                      <a:cxnLst>
                        <a:cxn ang="0">
                          <a:pos x="T0" y="T1"/>
                        </a:cxn>
                        <a:cxn ang="0">
                          <a:pos x="T2" y="T3"/>
                        </a:cxn>
                        <a:cxn ang="0">
                          <a:pos x="T4" y="T5"/>
                        </a:cxn>
                        <a:cxn ang="0">
                          <a:pos x="T6" y="T7"/>
                        </a:cxn>
                        <a:cxn ang="0">
                          <a:pos x="T8" y="T9"/>
                        </a:cxn>
                      </a:cxnLst>
                      <a:rect l="0" t="0" r="r" b="b"/>
                      <a:pathLst>
                        <a:path w="244" h="3">
                          <a:moveTo>
                            <a:pt x="241" y="3"/>
                          </a:moveTo>
                          <a:lnTo>
                            <a:pt x="0" y="3"/>
                          </a:lnTo>
                          <a:lnTo>
                            <a:pt x="3" y="0"/>
                          </a:lnTo>
                          <a:lnTo>
                            <a:pt x="244" y="0"/>
                          </a:lnTo>
                          <a:lnTo>
                            <a:pt x="241" y="3"/>
                          </a:lnTo>
                          <a:close/>
                        </a:path>
                      </a:pathLst>
                    </a:custGeom>
                    <a:solidFill>
                      <a:srgbClr val="6562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70" name="Freeform 138"/>
                    <p:cNvSpPr>
                      <a:spLocks noChangeAspect="1"/>
                    </p:cNvSpPr>
                    <p:nvPr/>
                  </p:nvSpPr>
                  <p:spPr bwMode="auto">
                    <a:xfrm>
                      <a:off x="3012" y="1653"/>
                      <a:ext cx="242" cy="4"/>
                    </a:xfrm>
                    <a:custGeom>
                      <a:avLst/>
                      <a:gdLst>
                        <a:gd name="T0" fmla="*/ 240 w 242"/>
                        <a:gd name="T1" fmla="*/ 4 h 4"/>
                        <a:gd name="T2" fmla="*/ 0 w 242"/>
                        <a:gd name="T3" fmla="*/ 4 h 4"/>
                        <a:gd name="T4" fmla="*/ 3 w 242"/>
                        <a:gd name="T5" fmla="*/ 0 h 4"/>
                        <a:gd name="T6" fmla="*/ 242 w 242"/>
                        <a:gd name="T7" fmla="*/ 0 h 4"/>
                        <a:gd name="T8" fmla="*/ 240 w 242"/>
                        <a:gd name="T9" fmla="*/ 4 h 4"/>
                      </a:gdLst>
                      <a:ahLst/>
                      <a:cxnLst>
                        <a:cxn ang="0">
                          <a:pos x="T0" y="T1"/>
                        </a:cxn>
                        <a:cxn ang="0">
                          <a:pos x="T2" y="T3"/>
                        </a:cxn>
                        <a:cxn ang="0">
                          <a:pos x="T4" y="T5"/>
                        </a:cxn>
                        <a:cxn ang="0">
                          <a:pos x="T6" y="T7"/>
                        </a:cxn>
                        <a:cxn ang="0">
                          <a:pos x="T8" y="T9"/>
                        </a:cxn>
                      </a:cxnLst>
                      <a:rect l="0" t="0" r="r" b="b"/>
                      <a:pathLst>
                        <a:path w="242" h="4">
                          <a:moveTo>
                            <a:pt x="240" y="4"/>
                          </a:moveTo>
                          <a:lnTo>
                            <a:pt x="0" y="4"/>
                          </a:lnTo>
                          <a:lnTo>
                            <a:pt x="3" y="0"/>
                          </a:lnTo>
                          <a:lnTo>
                            <a:pt x="242" y="0"/>
                          </a:lnTo>
                          <a:lnTo>
                            <a:pt x="240" y="4"/>
                          </a:lnTo>
                          <a:close/>
                        </a:path>
                      </a:pathLst>
                    </a:custGeom>
                    <a:solidFill>
                      <a:srgbClr val="6462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71" name="Freeform 139"/>
                    <p:cNvSpPr>
                      <a:spLocks noChangeAspect="1"/>
                    </p:cNvSpPr>
                    <p:nvPr/>
                  </p:nvSpPr>
                  <p:spPr bwMode="auto">
                    <a:xfrm>
                      <a:off x="3013" y="1652"/>
                      <a:ext cx="242" cy="4"/>
                    </a:xfrm>
                    <a:custGeom>
                      <a:avLst/>
                      <a:gdLst>
                        <a:gd name="T0" fmla="*/ 241 w 242"/>
                        <a:gd name="T1" fmla="*/ 4 h 4"/>
                        <a:gd name="T2" fmla="*/ 0 w 242"/>
                        <a:gd name="T3" fmla="*/ 4 h 4"/>
                        <a:gd name="T4" fmla="*/ 3 w 242"/>
                        <a:gd name="T5" fmla="*/ 0 h 4"/>
                        <a:gd name="T6" fmla="*/ 242 w 242"/>
                        <a:gd name="T7" fmla="*/ 0 h 4"/>
                        <a:gd name="T8" fmla="*/ 241 w 242"/>
                        <a:gd name="T9" fmla="*/ 4 h 4"/>
                      </a:gdLst>
                      <a:ahLst/>
                      <a:cxnLst>
                        <a:cxn ang="0">
                          <a:pos x="T0" y="T1"/>
                        </a:cxn>
                        <a:cxn ang="0">
                          <a:pos x="T2" y="T3"/>
                        </a:cxn>
                        <a:cxn ang="0">
                          <a:pos x="T4" y="T5"/>
                        </a:cxn>
                        <a:cxn ang="0">
                          <a:pos x="T6" y="T7"/>
                        </a:cxn>
                        <a:cxn ang="0">
                          <a:pos x="T8" y="T9"/>
                        </a:cxn>
                      </a:cxnLst>
                      <a:rect l="0" t="0" r="r" b="b"/>
                      <a:pathLst>
                        <a:path w="242" h="4">
                          <a:moveTo>
                            <a:pt x="241" y="4"/>
                          </a:moveTo>
                          <a:lnTo>
                            <a:pt x="0" y="4"/>
                          </a:lnTo>
                          <a:lnTo>
                            <a:pt x="3" y="0"/>
                          </a:lnTo>
                          <a:lnTo>
                            <a:pt x="242" y="0"/>
                          </a:lnTo>
                          <a:lnTo>
                            <a:pt x="241" y="4"/>
                          </a:lnTo>
                          <a:close/>
                        </a:path>
                      </a:pathLst>
                    </a:custGeom>
                    <a:solidFill>
                      <a:srgbClr val="6462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72" name="Freeform 140"/>
                    <p:cNvSpPr>
                      <a:spLocks noChangeAspect="1"/>
                    </p:cNvSpPr>
                    <p:nvPr/>
                  </p:nvSpPr>
                  <p:spPr bwMode="auto">
                    <a:xfrm>
                      <a:off x="3015" y="1650"/>
                      <a:ext cx="242" cy="3"/>
                    </a:xfrm>
                    <a:custGeom>
                      <a:avLst/>
                      <a:gdLst>
                        <a:gd name="T0" fmla="*/ 239 w 242"/>
                        <a:gd name="T1" fmla="*/ 3 h 3"/>
                        <a:gd name="T2" fmla="*/ 0 w 242"/>
                        <a:gd name="T3" fmla="*/ 3 h 3"/>
                        <a:gd name="T4" fmla="*/ 3 w 242"/>
                        <a:gd name="T5" fmla="*/ 0 h 3"/>
                        <a:gd name="T6" fmla="*/ 242 w 242"/>
                        <a:gd name="T7" fmla="*/ 0 h 3"/>
                        <a:gd name="T8" fmla="*/ 239 w 242"/>
                        <a:gd name="T9" fmla="*/ 3 h 3"/>
                      </a:gdLst>
                      <a:ahLst/>
                      <a:cxnLst>
                        <a:cxn ang="0">
                          <a:pos x="T0" y="T1"/>
                        </a:cxn>
                        <a:cxn ang="0">
                          <a:pos x="T2" y="T3"/>
                        </a:cxn>
                        <a:cxn ang="0">
                          <a:pos x="T4" y="T5"/>
                        </a:cxn>
                        <a:cxn ang="0">
                          <a:pos x="T6" y="T7"/>
                        </a:cxn>
                        <a:cxn ang="0">
                          <a:pos x="T8" y="T9"/>
                        </a:cxn>
                      </a:cxnLst>
                      <a:rect l="0" t="0" r="r" b="b"/>
                      <a:pathLst>
                        <a:path w="242" h="3">
                          <a:moveTo>
                            <a:pt x="239" y="3"/>
                          </a:moveTo>
                          <a:lnTo>
                            <a:pt x="0" y="3"/>
                          </a:lnTo>
                          <a:lnTo>
                            <a:pt x="3" y="0"/>
                          </a:lnTo>
                          <a:lnTo>
                            <a:pt x="242" y="0"/>
                          </a:lnTo>
                          <a:lnTo>
                            <a:pt x="239" y="3"/>
                          </a:lnTo>
                          <a:close/>
                        </a:path>
                      </a:pathLst>
                    </a:custGeom>
                    <a:solidFill>
                      <a:srgbClr val="6361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73" name="Freeform 141"/>
                    <p:cNvSpPr>
                      <a:spLocks noChangeAspect="1"/>
                    </p:cNvSpPr>
                    <p:nvPr/>
                  </p:nvSpPr>
                  <p:spPr bwMode="auto">
                    <a:xfrm>
                      <a:off x="3016" y="1649"/>
                      <a:ext cx="242" cy="3"/>
                    </a:xfrm>
                    <a:custGeom>
                      <a:avLst/>
                      <a:gdLst>
                        <a:gd name="T0" fmla="*/ 239 w 242"/>
                        <a:gd name="T1" fmla="*/ 3 h 3"/>
                        <a:gd name="T2" fmla="*/ 0 w 242"/>
                        <a:gd name="T3" fmla="*/ 3 h 3"/>
                        <a:gd name="T4" fmla="*/ 3 w 242"/>
                        <a:gd name="T5" fmla="*/ 0 h 3"/>
                        <a:gd name="T6" fmla="*/ 242 w 242"/>
                        <a:gd name="T7" fmla="*/ 0 h 3"/>
                        <a:gd name="T8" fmla="*/ 239 w 242"/>
                        <a:gd name="T9" fmla="*/ 3 h 3"/>
                      </a:gdLst>
                      <a:ahLst/>
                      <a:cxnLst>
                        <a:cxn ang="0">
                          <a:pos x="T0" y="T1"/>
                        </a:cxn>
                        <a:cxn ang="0">
                          <a:pos x="T2" y="T3"/>
                        </a:cxn>
                        <a:cxn ang="0">
                          <a:pos x="T4" y="T5"/>
                        </a:cxn>
                        <a:cxn ang="0">
                          <a:pos x="T6" y="T7"/>
                        </a:cxn>
                        <a:cxn ang="0">
                          <a:pos x="T8" y="T9"/>
                        </a:cxn>
                      </a:cxnLst>
                      <a:rect l="0" t="0" r="r" b="b"/>
                      <a:pathLst>
                        <a:path w="242" h="3">
                          <a:moveTo>
                            <a:pt x="239" y="3"/>
                          </a:moveTo>
                          <a:lnTo>
                            <a:pt x="0" y="3"/>
                          </a:lnTo>
                          <a:lnTo>
                            <a:pt x="3" y="0"/>
                          </a:lnTo>
                          <a:lnTo>
                            <a:pt x="242" y="0"/>
                          </a:lnTo>
                          <a:lnTo>
                            <a:pt x="239" y="3"/>
                          </a:lnTo>
                          <a:close/>
                        </a:path>
                      </a:pathLst>
                    </a:custGeom>
                    <a:solidFill>
                      <a:srgbClr val="6260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74" name="Freeform 142"/>
                    <p:cNvSpPr>
                      <a:spLocks noChangeAspect="1"/>
                    </p:cNvSpPr>
                    <p:nvPr/>
                  </p:nvSpPr>
                  <p:spPr bwMode="auto">
                    <a:xfrm>
                      <a:off x="3018" y="1647"/>
                      <a:ext cx="240" cy="3"/>
                    </a:xfrm>
                    <a:custGeom>
                      <a:avLst/>
                      <a:gdLst>
                        <a:gd name="T0" fmla="*/ 239 w 240"/>
                        <a:gd name="T1" fmla="*/ 3 h 3"/>
                        <a:gd name="T2" fmla="*/ 0 w 240"/>
                        <a:gd name="T3" fmla="*/ 3 h 3"/>
                        <a:gd name="T4" fmla="*/ 3 w 240"/>
                        <a:gd name="T5" fmla="*/ 0 h 3"/>
                        <a:gd name="T6" fmla="*/ 240 w 240"/>
                        <a:gd name="T7" fmla="*/ 0 h 3"/>
                        <a:gd name="T8" fmla="*/ 239 w 240"/>
                        <a:gd name="T9" fmla="*/ 3 h 3"/>
                      </a:gdLst>
                      <a:ahLst/>
                      <a:cxnLst>
                        <a:cxn ang="0">
                          <a:pos x="T0" y="T1"/>
                        </a:cxn>
                        <a:cxn ang="0">
                          <a:pos x="T2" y="T3"/>
                        </a:cxn>
                        <a:cxn ang="0">
                          <a:pos x="T4" y="T5"/>
                        </a:cxn>
                        <a:cxn ang="0">
                          <a:pos x="T6" y="T7"/>
                        </a:cxn>
                        <a:cxn ang="0">
                          <a:pos x="T8" y="T9"/>
                        </a:cxn>
                      </a:cxnLst>
                      <a:rect l="0" t="0" r="r" b="b"/>
                      <a:pathLst>
                        <a:path w="240" h="3">
                          <a:moveTo>
                            <a:pt x="239" y="3"/>
                          </a:moveTo>
                          <a:lnTo>
                            <a:pt x="0" y="3"/>
                          </a:lnTo>
                          <a:lnTo>
                            <a:pt x="3" y="0"/>
                          </a:lnTo>
                          <a:lnTo>
                            <a:pt x="240" y="0"/>
                          </a:lnTo>
                          <a:lnTo>
                            <a:pt x="239" y="3"/>
                          </a:lnTo>
                          <a:close/>
                        </a:path>
                      </a:pathLst>
                    </a:custGeom>
                    <a:solidFill>
                      <a:srgbClr val="625F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75" name="Freeform 143"/>
                    <p:cNvSpPr>
                      <a:spLocks noChangeAspect="1"/>
                    </p:cNvSpPr>
                    <p:nvPr/>
                  </p:nvSpPr>
                  <p:spPr bwMode="auto">
                    <a:xfrm>
                      <a:off x="3019" y="1646"/>
                      <a:ext cx="241" cy="3"/>
                    </a:xfrm>
                    <a:custGeom>
                      <a:avLst/>
                      <a:gdLst>
                        <a:gd name="T0" fmla="*/ 239 w 241"/>
                        <a:gd name="T1" fmla="*/ 3 h 3"/>
                        <a:gd name="T2" fmla="*/ 0 w 241"/>
                        <a:gd name="T3" fmla="*/ 3 h 3"/>
                        <a:gd name="T4" fmla="*/ 3 w 241"/>
                        <a:gd name="T5" fmla="*/ 0 h 3"/>
                        <a:gd name="T6" fmla="*/ 241 w 241"/>
                        <a:gd name="T7" fmla="*/ 0 h 3"/>
                        <a:gd name="T8" fmla="*/ 239 w 241"/>
                        <a:gd name="T9" fmla="*/ 3 h 3"/>
                      </a:gdLst>
                      <a:ahLst/>
                      <a:cxnLst>
                        <a:cxn ang="0">
                          <a:pos x="T0" y="T1"/>
                        </a:cxn>
                        <a:cxn ang="0">
                          <a:pos x="T2" y="T3"/>
                        </a:cxn>
                        <a:cxn ang="0">
                          <a:pos x="T4" y="T5"/>
                        </a:cxn>
                        <a:cxn ang="0">
                          <a:pos x="T6" y="T7"/>
                        </a:cxn>
                        <a:cxn ang="0">
                          <a:pos x="T8" y="T9"/>
                        </a:cxn>
                      </a:cxnLst>
                      <a:rect l="0" t="0" r="r" b="b"/>
                      <a:pathLst>
                        <a:path w="241" h="3">
                          <a:moveTo>
                            <a:pt x="239" y="3"/>
                          </a:moveTo>
                          <a:lnTo>
                            <a:pt x="0" y="3"/>
                          </a:lnTo>
                          <a:lnTo>
                            <a:pt x="3" y="0"/>
                          </a:lnTo>
                          <a:lnTo>
                            <a:pt x="241" y="0"/>
                          </a:lnTo>
                          <a:lnTo>
                            <a:pt x="239" y="3"/>
                          </a:lnTo>
                          <a:close/>
                        </a:path>
                      </a:pathLst>
                    </a:custGeom>
                    <a:solidFill>
                      <a:srgbClr val="615E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76" name="Freeform 144"/>
                    <p:cNvSpPr>
                      <a:spLocks noChangeAspect="1"/>
                    </p:cNvSpPr>
                    <p:nvPr/>
                  </p:nvSpPr>
                  <p:spPr bwMode="auto">
                    <a:xfrm>
                      <a:off x="3021" y="1643"/>
                      <a:ext cx="240" cy="4"/>
                    </a:xfrm>
                    <a:custGeom>
                      <a:avLst/>
                      <a:gdLst>
                        <a:gd name="T0" fmla="*/ 237 w 240"/>
                        <a:gd name="T1" fmla="*/ 4 h 4"/>
                        <a:gd name="T2" fmla="*/ 0 w 240"/>
                        <a:gd name="T3" fmla="*/ 4 h 4"/>
                        <a:gd name="T4" fmla="*/ 1 w 240"/>
                        <a:gd name="T5" fmla="*/ 0 h 4"/>
                        <a:gd name="T6" fmla="*/ 240 w 240"/>
                        <a:gd name="T7" fmla="*/ 0 h 4"/>
                        <a:gd name="T8" fmla="*/ 237 w 240"/>
                        <a:gd name="T9" fmla="*/ 4 h 4"/>
                      </a:gdLst>
                      <a:ahLst/>
                      <a:cxnLst>
                        <a:cxn ang="0">
                          <a:pos x="T0" y="T1"/>
                        </a:cxn>
                        <a:cxn ang="0">
                          <a:pos x="T2" y="T3"/>
                        </a:cxn>
                        <a:cxn ang="0">
                          <a:pos x="T4" y="T5"/>
                        </a:cxn>
                        <a:cxn ang="0">
                          <a:pos x="T6" y="T7"/>
                        </a:cxn>
                        <a:cxn ang="0">
                          <a:pos x="T8" y="T9"/>
                        </a:cxn>
                      </a:cxnLst>
                      <a:rect l="0" t="0" r="r" b="b"/>
                      <a:pathLst>
                        <a:path w="240" h="4">
                          <a:moveTo>
                            <a:pt x="237" y="4"/>
                          </a:moveTo>
                          <a:lnTo>
                            <a:pt x="0" y="4"/>
                          </a:lnTo>
                          <a:lnTo>
                            <a:pt x="1" y="0"/>
                          </a:lnTo>
                          <a:lnTo>
                            <a:pt x="240" y="0"/>
                          </a:lnTo>
                          <a:lnTo>
                            <a:pt x="237" y="4"/>
                          </a:lnTo>
                          <a:close/>
                        </a:path>
                      </a:pathLst>
                    </a:custGeom>
                    <a:solidFill>
                      <a:srgbClr val="605E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77" name="Freeform 145"/>
                    <p:cNvSpPr>
                      <a:spLocks noChangeAspect="1"/>
                    </p:cNvSpPr>
                    <p:nvPr/>
                  </p:nvSpPr>
                  <p:spPr bwMode="auto">
                    <a:xfrm>
                      <a:off x="3022" y="1642"/>
                      <a:ext cx="241" cy="4"/>
                    </a:xfrm>
                    <a:custGeom>
                      <a:avLst/>
                      <a:gdLst>
                        <a:gd name="T0" fmla="*/ 238 w 241"/>
                        <a:gd name="T1" fmla="*/ 4 h 4"/>
                        <a:gd name="T2" fmla="*/ 0 w 241"/>
                        <a:gd name="T3" fmla="*/ 4 h 4"/>
                        <a:gd name="T4" fmla="*/ 1 w 241"/>
                        <a:gd name="T5" fmla="*/ 0 h 4"/>
                        <a:gd name="T6" fmla="*/ 241 w 241"/>
                        <a:gd name="T7" fmla="*/ 0 h 4"/>
                        <a:gd name="T8" fmla="*/ 238 w 241"/>
                        <a:gd name="T9" fmla="*/ 4 h 4"/>
                      </a:gdLst>
                      <a:ahLst/>
                      <a:cxnLst>
                        <a:cxn ang="0">
                          <a:pos x="T0" y="T1"/>
                        </a:cxn>
                        <a:cxn ang="0">
                          <a:pos x="T2" y="T3"/>
                        </a:cxn>
                        <a:cxn ang="0">
                          <a:pos x="T4" y="T5"/>
                        </a:cxn>
                        <a:cxn ang="0">
                          <a:pos x="T6" y="T7"/>
                        </a:cxn>
                        <a:cxn ang="0">
                          <a:pos x="T8" y="T9"/>
                        </a:cxn>
                      </a:cxnLst>
                      <a:rect l="0" t="0" r="r" b="b"/>
                      <a:pathLst>
                        <a:path w="241" h="4">
                          <a:moveTo>
                            <a:pt x="238" y="4"/>
                          </a:moveTo>
                          <a:lnTo>
                            <a:pt x="0" y="4"/>
                          </a:lnTo>
                          <a:lnTo>
                            <a:pt x="1" y="0"/>
                          </a:lnTo>
                          <a:lnTo>
                            <a:pt x="241" y="0"/>
                          </a:lnTo>
                          <a:lnTo>
                            <a:pt x="238" y="4"/>
                          </a:lnTo>
                          <a:close/>
                        </a:path>
                      </a:pathLst>
                    </a:custGeom>
                    <a:solidFill>
                      <a:srgbClr val="5F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78" name="Freeform 146"/>
                    <p:cNvSpPr>
                      <a:spLocks noChangeAspect="1"/>
                    </p:cNvSpPr>
                    <p:nvPr/>
                  </p:nvSpPr>
                  <p:spPr bwMode="auto">
                    <a:xfrm>
                      <a:off x="3022" y="1640"/>
                      <a:ext cx="241" cy="3"/>
                    </a:xfrm>
                    <a:custGeom>
                      <a:avLst/>
                      <a:gdLst>
                        <a:gd name="T0" fmla="*/ 239 w 241"/>
                        <a:gd name="T1" fmla="*/ 3 h 3"/>
                        <a:gd name="T2" fmla="*/ 0 w 241"/>
                        <a:gd name="T3" fmla="*/ 3 h 3"/>
                        <a:gd name="T4" fmla="*/ 3 w 241"/>
                        <a:gd name="T5" fmla="*/ 0 h 3"/>
                        <a:gd name="T6" fmla="*/ 241 w 241"/>
                        <a:gd name="T7" fmla="*/ 0 h 3"/>
                        <a:gd name="T8" fmla="*/ 239 w 241"/>
                        <a:gd name="T9" fmla="*/ 3 h 3"/>
                      </a:gdLst>
                      <a:ahLst/>
                      <a:cxnLst>
                        <a:cxn ang="0">
                          <a:pos x="T0" y="T1"/>
                        </a:cxn>
                        <a:cxn ang="0">
                          <a:pos x="T2" y="T3"/>
                        </a:cxn>
                        <a:cxn ang="0">
                          <a:pos x="T4" y="T5"/>
                        </a:cxn>
                        <a:cxn ang="0">
                          <a:pos x="T6" y="T7"/>
                        </a:cxn>
                        <a:cxn ang="0">
                          <a:pos x="T8" y="T9"/>
                        </a:cxn>
                      </a:cxnLst>
                      <a:rect l="0" t="0" r="r" b="b"/>
                      <a:pathLst>
                        <a:path w="241" h="3">
                          <a:moveTo>
                            <a:pt x="239" y="3"/>
                          </a:moveTo>
                          <a:lnTo>
                            <a:pt x="0" y="3"/>
                          </a:lnTo>
                          <a:lnTo>
                            <a:pt x="3" y="0"/>
                          </a:lnTo>
                          <a:lnTo>
                            <a:pt x="241" y="0"/>
                          </a:lnTo>
                          <a:lnTo>
                            <a:pt x="239" y="3"/>
                          </a:lnTo>
                          <a:close/>
                        </a:path>
                      </a:pathLst>
                    </a:custGeom>
                    <a:solidFill>
                      <a:srgbClr val="5E5C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79" name="Freeform 147"/>
                    <p:cNvSpPr>
                      <a:spLocks noChangeAspect="1"/>
                    </p:cNvSpPr>
                    <p:nvPr/>
                  </p:nvSpPr>
                  <p:spPr bwMode="auto">
                    <a:xfrm>
                      <a:off x="3023" y="1639"/>
                      <a:ext cx="241" cy="3"/>
                    </a:xfrm>
                    <a:custGeom>
                      <a:avLst/>
                      <a:gdLst>
                        <a:gd name="T0" fmla="*/ 240 w 241"/>
                        <a:gd name="T1" fmla="*/ 3 h 3"/>
                        <a:gd name="T2" fmla="*/ 0 w 241"/>
                        <a:gd name="T3" fmla="*/ 3 h 3"/>
                        <a:gd name="T4" fmla="*/ 3 w 241"/>
                        <a:gd name="T5" fmla="*/ 0 h 3"/>
                        <a:gd name="T6" fmla="*/ 241 w 241"/>
                        <a:gd name="T7" fmla="*/ 0 h 3"/>
                        <a:gd name="T8" fmla="*/ 240 w 241"/>
                        <a:gd name="T9" fmla="*/ 3 h 3"/>
                      </a:gdLst>
                      <a:ahLst/>
                      <a:cxnLst>
                        <a:cxn ang="0">
                          <a:pos x="T0" y="T1"/>
                        </a:cxn>
                        <a:cxn ang="0">
                          <a:pos x="T2" y="T3"/>
                        </a:cxn>
                        <a:cxn ang="0">
                          <a:pos x="T4" y="T5"/>
                        </a:cxn>
                        <a:cxn ang="0">
                          <a:pos x="T6" y="T7"/>
                        </a:cxn>
                        <a:cxn ang="0">
                          <a:pos x="T8" y="T9"/>
                        </a:cxn>
                      </a:cxnLst>
                      <a:rect l="0" t="0" r="r" b="b"/>
                      <a:pathLst>
                        <a:path w="241" h="3">
                          <a:moveTo>
                            <a:pt x="240" y="3"/>
                          </a:moveTo>
                          <a:lnTo>
                            <a:pt x="0" y="3"/>
                          </a:lnTo>
                          <a:lnTo>
                            <a:pt x="3" y="0"/>
                          </a:lnTo>
                          <a:lnTo>
                            <a:pt x="241" y="0"/>
                          </a:lnTo>
                          <a:lnTo>
                            <a:pt x="240" y="3"/>
                          </a:lnTo>
                          <a:close/>
                        </a:path>
                      </a:pathLst>
                    </a:custGeom>
                    <a:solidFill>
                      <a:srgbClr val="5E5C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80" name="Freeform 148"/>
                    <p:cNvSpPr>
                      <a:spLocks noChangeAspect="1"/>
                    </p:cNvSpPr>
                    <p:nvPr/>
                  </p:nvSpPr>
                  <p:spPr bwMode="auto">
                    <a:xfrm>
                      <a:off x="3025" y="1637"/>
                      <a:ext cx="240" cy="3"/>
                    </a:xfrm>
                    <a:custGeom>
                      <a:avLst/>
                      <a:gdLst>
                        <a:gd name="T0" fmla="*/ 238 w 240"/>
                        <a:gd name="T1" fmla="*/ 3 h 3"/>
                        <a:gd name="T2" fmla="*/ 0 w 240"/>
                        <a:gd name="T3" fmla="*/ 3 h 3"/>
                        <a:gd name="T4" fmla="*/ 3 w 240"/>
                        <a:gd name="T5" fmla="*/ 0 h 3"/>
                        <a:gd name="T6" fmla="*/ 240 w 240"/>
                        <a:gd name="T7" fmla="*/ 0 h 3"/>
                        <a:gd name="T8" fmla="*/ 238 w 240"/>
                        <a:gd name="T9" fmla="*/ 3 h 3"/>
                      </a:gdLst>
                      <a:ahLst/>
                      <a:cxnLst>
                        <a:cxn ang="0">
                          <a:pos x="T0" y="T1"/>
                        </a:cxn>
                        <a:cxn ang="0">
                          <a:pos x="T2" y="T3"/>
                        </a:cxn>
                        <a:cxn ang="0">
                          <a:pos x="T4" y="T5"/>
                        </a:cxn>
                        <a:cxn ang="0">
                          <a:pos x="T6" y="T7"/>
                        </a:cxn>
                        <a:cxn ang="0">
                          <a:pos x="T8" y="T9"/>
                        </a:cxn>
                      </a:cxnLst>
                      <a:rect l="0" t="0" r="r" b="b"/>
                      <a:pathLst>
                        <a:path w="240" h="3">
                          <a:moveTo>
                            <a:pt x="238" y="3"/>
                          </a:moveTo>
                          <a:lnTo>
                            <a:pt x="0" y="3"/>
                          </a:lnTo>
                          <a:lnTo>
                            <a:pt x="3" y="0"/>
                          </a:lnTo>
                          <a:lnTo>
                            <a:pt x="240" y="0"/>
                          </a:lnTo>
                          <a:lnTo>
                            <a:pt x="238" y="3"/>
                          </a:lnTo>
                          <a:close/>
                        </a:path>
                      </a:pathLst>
                    </a:custGeom>
                    <a:solidFill>
                      <a:srgbClr val="5D5B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81" name="Freeform 149"/>
                    <p:cNvSpPr>
                      <a:spLocks noChangeAspect="1"/>
                    </p:cNvSpPr>
                    <p:nvPr/>
                  </p:nvSpPr>
                  <p:spPr bwMode="auto">
                    <a:xfrm>
                      <a:off x="3026" y="1636"/>
                      <a:ext cx="241" cy="3"/>
                    </a:xfrm>
                    <a:custGeom>
                      <a:avLst/>
                      <a:gdLst>
                        <a:gd name="T0" fmla="*/ 238 w 241"/>
                        <a:gd name="T1" fmla="*/ 3 h 3"/>
                        <a:gd name="T2" fmla="*/ 0 w 241"/>
                        <a:gd name="T3" fmla="*/ 3 h 3"/>
                        <a:gd name="T4" fmla="*/ 3 w 241"/>
                        <a:gd name="T5" fmla="*/ 0 h 3"/>
                        <a:gd name="T6" fmla="*/ 241 w 241"/>
                        <a:gd name="T7" fmla="*/ 0 h 3"/>
                        <a:gd name="T8" fmla="*/ 238 w 241"/>
                        <a:gd name="T9" fmla="*/ 3 h 3"/>
                      </a:gdLst>
                      <a:ahLst/>
                      <a:cxnLst>
                        <a:cxn ang="0">
                          <a:pos x="T0" y="T1"/>
                        </a:cxn>
                        <a:cxn ang="0">
                          <a:pos x="T2" y="T3"/>
                        </a:cxn>
                        <a:cxn ang="0">
                          <a:pos x="T4" y="T5"/>
                        </a:cxn>
                        <a:cxn ang="0">
                          <a:pos x="T6" y="T7"/>
                        </a:cxn>
                        <a:cxn ang="0">
                          <a:pos x="T8" y="T9"/>
                        </a:cxn>
                      </a:cxnLst>
                      <a:rect l="0" t="0" r="r" b="b"/>
                      <a:pathLst>
                        <a:path w="241" h="3">
                          <a:moveTo>
                            <a:pt x="238" y="3"/>
                          </a:moveTo>
                          <a:lnTo>
                            <a:pt x="0" y="3"/>
                          </a:lnTo>
                          <a:lnTo>
                            <a:pt x="3" y="0"/>
                          </a:lnTo>
                          <a:lnTo>
                            <a:pt x="241" y="0"/>
                          </a:lnTo>
                          <a:lnTo>
                            <a:pt x="238" y="3"/>
                          </a:lnTo>
                          <a:close/>
                        </a:path>
                      </a:pathLst>
                    </a:custGeom>
                    <a:solidFill>
                      <a:srgbClr val="5D5A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82" name="Freeform 150"/>
                    <p:cNvSpPr>
                      <a:spLocks noChangeAspect="1"/>
                    </p:cNvSpPr>
                    <p:nvPr/>
                  </p:nvSpPr>
                  <p:spPr bwMode="auto">
                    <a:xfrm>
                      <a:off x="3028" y="1634"/>
                      <a:ext cx="239" cy="3"/>
                    </a:xfrm>
                    <a:custGeom>
                      <a:avLst/>
                      <a:gdLst>
                        <a:gd name="T0" fmla="*/ 237 w 239"/>
                        <a:gd name="T1" fmla="*/ 3 h 3"/>
                        <a:gd name="T2" fmla="*/ 0 w 239"/>
                        <a:gd name="T3" fmla="*/ 3 h 3"/>
                        <a:gd name="T4" fmla="*/ 3 w 239"/>
                        <a:gd name="T5" fmla="*/ 0 h 3"/>
                        <a:gd name="T6" fmla="*/ 239 w 239"/>
                        <a:gd name="T7" fmla="*/ 0 h 3"/>
                        <a:gd name="T8" fmla="*/ 237 w 239"/>
                        <a:gd name="T9" fmla="*/ 3 h 3"/>
                      </a:gdLst>
                      <a:ahLst/>
                      <a:cxnLst>
                        <a:cxn ang="0">
                          <a:pos x="T0" y="T1"/>
                        </a:cxn>
                        <a:cxn ang="0">
                          <a:pos x="T2" y="T3"/>
                        </a:cxn>
                        <a:cxn ang="0">
                          <a:pos x="T4" y="T5"/>
                        </a:cxn>
                        <a:cxn ang="0">
                          <a:pos x="T6" y="T7"/>
                        </a:cxn>
                        <a:cxn ang="0">
                          <a:pos x="T8" y="T9"/>
                        </a:cxn>
                      </a:cxnLst>
                      <a:rect l="0" t="0" r="r" b="b"/>
                      <a:pathLst>
                        <a:path w="239" h="3">
                          <a:moveTo>
                            <a:pt x="237" y="3"/>
                          </a:moveTo>
                          <a:lnTo>
                            <a:pt x="0" y="3"/>
                          </a:lnTo>
                          <a:lnTo>
                            <a:pt x="3" y="0"/>
                          </a:lnTo>
                          <a:lnTo>
                            <a:pt x="239" y="0"/>
                          </a:lnTo>
                          <a:lnTo>
                            <a:pt x="237" y="3"/>
                          </a:lnTo>
                          <a:close/>
                        </a:path>
                      </a:pathLst>
                    </a:custGeom>
                    <a:solidFill>
                      <a:srgbClr val="5C5A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83" name="Freeform 151"/>
                    <p:cNvSpPr>
                      <a:spLocks noChangeAspect="1"/>
                    </p:cNvSpPr>
                    <p:nvPr/>
                  </p:nvSpPr>
                  <p:spPr bwMode="auto">
                    <a:xfrm>
                      <a:off x="3029" y="1631"/>
                      <a:ext cx="239" cy="5"/>
                    </a:xfrm>
                    <a:custGeom>
                      <a:avLst/>
                      <a:gdLst>
                        <a:gd name="T0" fmla="*/ 238 w 239"/>
                        <a:gd name="T1" fmla="*/ 5 h 5"/>
                        <a:gd name="T2" fmla="*/ 0 w 239"/>
                        <a:gd name="T3" fmla="*/ 5 h 5"/>
                        <a:gd name="T4" fmla="*/ 3 w 239"/>
                        <a:gd name="T5" fmla="*/ 0 h 5"/>
                        <a:gd name="T6" fmla="*/ 239 w 239"/>
                        <a:gd name="T7" fmla="*/ 0 h 5"/>
                        <a:gd name="T8" fmla="*/ 238 w 239"/>
                        <a:gd name="T9" fmla="*/ 5 h 5"/>
                      </a:gdLst>
                      <a:ahLst/>
                      <a:cxnLst>
                        <a:cxn ang="0">
                          <a:pos x="T0" y="T1"/>
                        </a:cxn>
                        <a:cxn ang="0">
                          <a:pos x="T2" y="T3"/>
                        </a:cxn>
                        <a:cxn ang="0">
                          <a:pos x="T4" y="T5"/>
                        </a:cxn>
                        <a:cxn ang="0">
                          <a:pos x="T6" y="T7"/>
                        </a:cxn>
                        <a:cxn ang="0">
                          <a:pos x="T8" y="T9"/>
                        </a:cxn>
                      </a:cxnLst>
                      <a:rect l="0" t="0" r="r" b="b"/>
                      <a:pathLst>
                        <a:path w="239" h="5">
                          <a:moveTo>
                            <a:pt x="238" y="5"/>
                          </a:moveTo>
                          <a:lnTo>
                            <a:pt x="0" y="5"/>
                          </a:lnTo>
                          <a:lnTo>
                            <a:pt x="3" y="0"/>
                          </a:lnTo>
                          <a:lnTo>
                            <a:pt x="239" y="0"/>
                          </a:lnTo>
                          <a:lnTo>
                            <a:pt x="238" y="5"/>
                          </a:lnTo>
                          <a:close/>
                        </a:path>
                      </a:pathLst>
                    </a:custGeom>
                    <a:solidFill>
                      <a:srgbClr val="5C59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84" name="Freeform 152"/>
                    <p:cNvSpPr>
                      <a:spLocks noChangeAspect="1"/>
                    </p:cNvSpPr>
                    <p:nvPr/>
                  </p:nvSpPr>
                  <p:spPr bwMode="auto">
                    <a:xfrm>
                      <a:off x="3031" y="1630"/>
                      <a:ext cx="239" cy="4"/>
                    </a:xfrm>
                    <a:custGeom>
                      <a:avLst/>
                      <a:gdLst>
                        <a:gd name="T0" fmla="*/ 236 w 239"/>
                        <a:gd name="T1" fmla="*/ 4 h 4"/>
                        <a:gd name="T2" fmla="*/ 0 w 239"/>
                        <a:gd name="T3" fmla="*/ 4 h 4"/>
                        <a:gd name="T4" fmla="*/ 2 w 239"/>
                        <a:gd name="T5" fmla="*/ 0 h 4"/>
                        <a:gd name="T6" fmla="*/ 239 w 239"/>
                        <a:gd name="T7" fmla="*/ 0 h 4"/>
                        <a:gd name="T8" fmla="*/ 236 w 239"/>
                        <a:gd name="T9" fmla="*/ 4 h 4"/>
                      </a:gdLst>
                      <a:ahLst/>
                      <a:cxnLst>
                        <a:cxn ang="0">
                          <a:pos x="T0" y="T1"/>
                        </a:cxn>
                        <a:cxn ang="0">
                          <a:pos x="T2" y="T3"/>
                        </a:cxn>
                        <a:cxn ang="0">
                          <a:pos x="T4" y="T5"/>
                        </a:cxn>
                        <a:cxn ang="0">
                          <a:pos x="T6" y="T7"/>
                        </a:cxn>
                        <a:cxn ang="0">
                          <a:pos x="T8" y="T9"/>
                        </a:cxn>
                      </a:cxnLst>
                      <a:rect l="0" t="0" r="r" b="b"/>
                      <a:pathLst>
                        <a:path w="239" h="4">
                          <a:moveTo>
                            <a:pt x="236" y="4"/>
                          </a:moveTo>
                          <a:lnTo>
                            <a:pt x="0" y="4"/>
                          </a:lnTo>
                          <a:lnTo>
                            <a:pt x="2" y="0"/>
                          </a:lnTo>
                          <a:lnTo>
                            <a:pt x="239" y="0"/>
                          </a:lnTo>
                          <a:lnTo>
                            <a:pt x="236" y="4"/>
                          </a:lnTo>
                          <a:close/>
                        </a:path>
                      </a:pathLst>
                    </a:custGeom>
                    <a:solidFill>
                      <a:srgbClr val="5B5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85" name="Freeform 153"/>
                    <p:cNvSpPr>
                      <a:spLocks noChangeAspect="1"/>
                    </p:cNvSpPr>
                    <p:nvPr/>
                  </p:nvSpPr>
                  <p:spPr bwMode="auto">
                    <a:xfrm>
                      <a:off x="3032" y="1629"/>
                      <a:ext cx="239" cy="2"/>
                    </a:xfrm>
                    <a:custGeom>
                      <a:avLst/>
                      <a:gdLst>
                        <a:gd name="T0" fmla="*/ 236 w 239"/>
                        <a:gd name="T1" fmla="*/ 2 h 2"/>
                        <a:gd name="T2" fmla="*/ 0 w 239"/>
                        <a:gd name="T3" fmla="*/ 2 h 2"/>
                        <a:gd name="T4" fmla="*/ 3 w 239"/>
                        <a:gd name="T5" fmla="*/ 0 h 2"/>
                        <a:gd name="T6" fmla="*/ 239 w 239"/>
                        <a:gd name="T7" fmla="*/ 0 h 2"/>
                        <a:gd name="T8" fmla="*/ 236 w 239"/>
                        <a:gd name="T9" fmla="*/ 2 h 2"/>
                      </a:gdLst>
                      <a:ahLst/>
                      <a:cxnLst>
                        <a:cxn ang="0">
                          <a:pos x="T0" y="T1"/>
                        </a:cxn>
                        <a:cxn ang="0">
                          <a:pos x="T2" y="T3"/>
                        </a:cxn>
                        <a:cxn ang="0">
                          <a:pos x="T4" y="T5"/>
                        </a:cxn>
                        <a:cxn ang="0">
                          <a:pos x="T6" y="T7"/>
                        </a:cxn>
                        <a:cxn ang="0">
                          <a:pos x="T8" y="T9"/>
                        </a:cxn>
                      </a:cxnLst>
                      <a:rect l="0" t="0" r="r" b="b"/>
                      <a:pathLst>
                        <a:path w="239" h="2">
                          <a:moveTo>
                            <a:pt x="236" y="2"/>
                          </a:moveTo>
                          <a:lnTo>
                            <a:pt x="0" y="2"/>
                          </a:lnTo>
                          <a:lnTo>
                            <a:pt x="3" y="0"/>
                          </a:lnTo>
                          <a:lnTo>
                            <a:pt x="239" y="0"/>
                          </a:lnTo>
                          <a:lnTo>
                            <a:pt x="236" y="2"/>
                          </a:lnTo>
                          <a:close/>
                        </a:path>
                      </a:pathLst>
                    </a:custGeom>
                    <a:solidFill>
                      <a:srgbClr val="5A58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86" name="Freeform 154"/>
                    <p:cNvSpPr>
                      <a:spLocks noChangeAspect="1"/>
                    </p:cNvSpPr>
                    <p:nvPr/>
                  </p:nvSpPr>
                  <p:spPr bwMode="auto">
                    <a:xfrm>
                      <a:off x="3033" y="1627"/>
                      <a:ext cx="238" cy="3"/>
                    </a:xfrm>
                    <a:custGeom>
                      <a:avLst/>
                      <a:gdLst>
                        <a:gd name="T0" fmla="*/ 237 w 238"/>
                        <a:gd name="T1" fmla="*/ 3 h 3"/>
                        <a:gd name="T2" fmla="*/ 0 w 238"/>
                        <a:gd name="T3" fmla="*/ 3 h 3"/>
                        <a:gd name="T4" fmla="*/ 3 w 238"/>
                        <a:gd name="T5" fmla="*/ 0 h 3"/>
                        <a:gd name="T6" fmla="*/ 238 w 238"/>
                        <a:gd name="T7" fmla="*/ 0 h 3"/>
                        <a:gd name="T8" fmla="*/ 237 w 238"/>
                        <a:gd name="T9" fmla="*/ 3 h 3"/>
                      </a:gdLst>
                      <a:ahLst/>
                      <a:cxnLst>
                        <a:cxn ang="0">
                          <a:pos x="T0" y="T1"/>
                        </a:cxn>
                        <a:cxn ang="0">
                          <a:pos x="T2" y="T3"/>
                        </a:cxn>
                        <a:cxn ang="0">
                          <a:pos x="T4" y="T5"/>
                        </a:cxn>
                        <a:cxn ang="0">
                          <a:pos x="T6" y="T7"/>
                        </a:cxn>
                        <a:cxn ang="0">
                          <a:pos x="T8" y="T9"/>
                        </a:cxn>
                      </a:cxnLst>
                      <a:rect l="0" t="0" r="r" b="b"/>
                      <a:pathLst>
                        <a:path w="238" h="3">
                          <a:moveTo>
                            <a:pt x="237" y="3"/>
                          </a:moveTo>
                          <a:lnTo>
                            <a:pt x="0" y="3"/>
                          </a:lnTo>
                          <a:lnTo>
                            <a:pt x="3" y="0"/>
                          </a:lnTo>
                          <a:lnTo>
                            <a:pt x="238" y="0"/>
                          </a:lnTo>
                          <a:lnTo>
                            <a:pt x="237" y="3"/>
                          </a:lnTo>
                          <a:close/>
                        </a:path>
                      </a:pathLst>
                    </a:custGeom>
                    <a:solidFill>
                      <a:srgbClr val="5A58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87" name="Freeform 155"/>
                    <p:cNvSpPr>
                      <a:spLocks noChangeAspect="1"/>
                    </p:cNvSpPr>
                    <p:nvPr/>
                  </p:nvSpPr>
                  <p:spPr bwMode="auto">
                    <a:xfrm>
                      <a:off x="3035" y="1626"/>
                      <a:ext cx="238" cy="3"/>
                    </a:xfrm>
                    <a:custGeom>
                      <a:avLst/>
                      <a:gdLst>
                        <a:gd name="T0" fmla="*/ 236 w 238"/>
                        <a:gd name="T1" fmla="*/ 3 h 3"/>
                        <a:gd name="T2" fmla="*/ 0 w 238"/>
                        <a:gd name="T3" fmla="*/ 3 h 3"/>
                        <a:gd name="T4" fmla="*/ 1 w 238"/>
                        <a:gd name="T5" fmla="*/ 0 h 3"/>
                        <a:gd name="T6" fmla="*/ 238 w 238"/>
                        <a:gd name="T7" fmla="*/ 0 h 3"/>
                        <a:gd name="T8" fmla="*/ 236 w 238"/>
                        <a:gd name="T9" fmla="*/ 3 h 3"/>
                      </a:gdLst>
                      <a:ahLst/>
                      <a:cxnLst>
                        <a:cxn ang="0">
                          <a:pos x="T0" y="T1"/>
                        </a:cxn>
                        <a:cxn ang="0">
                          <a:pos x="T2" y="T3"/>
                        </a:cxn>
                        <a:cxn ang="0">
                          <a:pos x="T4" y="T5"/>
                        </a:cxn>
                        <a:cxn ang="0">
                          <a:pos x="T6" y="T7"/>
                        </a:cxn>
                        <a:cxn ang="0">
                          <a:pos x="T8" y="T9"/>
                        </a:cxn>
                      </a:cxnLst>
                      <a:rect l="0" t="0" r="r" b="b"/>
                      <a:pathLst>
                        <a:path w="238" h="3">
                          <a:moveTo>
                            <a:pt x="236" y="3"/>
                          </a:moveTo>
                          <a:lnTo>
                            <a:pt x="0" y="3"/>
                          </a:lnTo>
                          <a:lnTo>
                            <a:pt x="1" y="0"/>
                          </a:lnTo>
                          <a:lnTo>
                            <a:pt x="238" y="0"/>
                          </a:lnTo>
                          <a:lnTo>
                            <a:pt x="236" y="3"/>
                          </a:lnTo>
                          <a:close/>
                        </a:path>
                      </a:pathLst>
                    </a:custGeom>
                    <a:solidFill>
                      <a:srgbClr val="5A57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88" name="Freeform 156"/>
                    <p:cNvSpPr>
                      <a:spLocks noChangeAspect="1"/>
                    </p:cNvSpPr>
                    <p:nvPr/>
                  </p:nvSpPr>
                  <p:spPr bwMode="auto">
                    <a:xfrm>
                      <a:off x="3036" y="1624"/>
                      <a:ext cx="238" cy="3"/>
                    </a:xfrm>
                    <a:custGeom>
                      <a:avLst/>
                      <a:gdLst>
                        <a:gd name="T0" fmla="*/ 235 w 238"/>
                        <a:gd name="T1" fmla="*/ 3 h 3"/>
                        <a:gd name="T2" fmla="*/ 0 w 238"/>
                        <a:gd name="T3" fmla="*/ 3 h 3"/>
                        <a:gd name="T4" fmla="*/ 2 w 238"/>
                        <a:gd name="T5" fmla="*/ 0 h 3"/>
                        <a:gd name="T6" fmla="*/ 238 w 238"/>
                        <a:gd name="T7" fmla="*/ 0 h 3"/>
                        <a:gd name="T8" fmla="*/ 235 w 238"/>
                        <a:gd name="T9" fmla="*/ 3 h 3"/>
                      </a:gdLst>
                      <a:ahLst/>
                      <a:cxnLst>
                        <a:cxn ang="0">
                          <a:pos x="T0" y="T1"/>
                        </a:cxn>
                        <a:cxn ang="0">
                          <a:pos x="T2" y="T3"/>
                        </a:cxn>
                        <a:cxn ang="0">
                          <a:pos x="T4" y="T5"/>
                        </a:cxn>
                        <a:cxn ang="0">
                          <a:pos x="T6" y="T7"/>
                        </a:cxn>
                        <a:cxn ang="0">
                          <a:pos x="T8" y="T9"/>
                        </a:cxn>
                      </a:cxnLst>
                      <a:rect l="0" t="0" r="r" b="b"/>
                      <a:pathLst>
                        <a:path w="238" h="3">
                          <a:moveTo>
                            <a:pt x="235" y="3"/>
                          </a:moveTo>
                          <a:lnTo>
                            <a:pt x="0" y="3"/>
                          </a:lnTo>
                          <a:lnTo>
                            <a:pt x="2" y="0"/>
                          </a:lnTo>
                          <a:lnTo>
                            <a:pt x="238" y="0"/>
                          </a:lnTo>
                          <a:lnTo>
                            <a:pt x="235" y="3"/>
                          </a:lnTo>
                          <a:close/>
                        </a:path>
                      </a:pathLst>
                    </a:custGeom>
                    <a:solidFill>
                      <a:srgbClr val="5957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89" name="Freeform 157"/>
                    <p:cNvSpPr>
                      <a:spLocks noChangeAspect="1"/>
                    </p:cNvSpPr>
                    <p:nvPr/>
                  </p:nvSpPr>
                  <p:spPr bwMode="auto">
                    <a:xfrm>
                      <a:off x="3036" y="1621"/>
                      <a:ext cx="240" cy="5"/>
                    </a:xfrm>
                    <a:custGeom>
                      <a:avLst/>
                      <a:gdLst>
                        <a:gd name="T0" fmla="*/ 237 w 240"/>
                        <a:gd name="T1" fmla="*/ 5 h 5"/>
                        <a:gd name="T2" fmla="*/ 0 w 240"/>
                        <a:gd name="T3" fmla="*/ 5 h 5"/>
                        <a:gd name="T4" fmla="*/ 3 w 240"/>
                        <a:gd name="T5" fmla="*/ 0 h 5"/>
                        <a:gd name="T6" fmla="*/ 240 w 240"/>
                        <a:gd name="T7" fmla="*/ 0 h 5"/>
                        <a:gd name="T8" fmla="*/ 237 w 240"/>
                        <a:gd name="T9" fmla="*/ 5 h 5"/>
                      </a:gdLst>
                      <a:ahLst/>
                      <a:cxnLst>
                        <a:cxn ang="0">
                          <a:pos x="T0" y="T1"/>
                        </a:cxn>
                        <a:cxn ang="0">
                          <a:pos x="T2" y="T3"/>
                        </a:cxn>
                        <a:cxn ang="0">
                          <a:pos x="T4" y="T5"/>
                        </a:cxn>
                        <a:cxn ang="0">
                          <a:pos x="T6" y="T7"/>
                        </a:cxn>
                        <a:cxn ang="0">
                          <a:pos x="T8" y="T9"/>
                        </a:cxn>
                      </a:cxnLst>
                      <a:rect l="0" t="0" r="r" b="b"/>
                      <a:pathLst>
                        <a:path w="240" h="5">
                          <a:moveTo>
                            <a:pt x="237" y="5"/>
                          </a:moveTo>
                          <a:lnTo>
                            <a:pt x="0" y="5"/>
                          </a:lnTo>
                          <a:lnTo>
                            <a:pt x="3" y="0"/>
                          </a:lnTo>
                          <a:lnTo>
                            <a:pt x="240" y="0"/>
                          </a:lnTo>
                          <a:lnTo>
                            <a:pt x="237" y="5"/>
                          </a:lnTo>
                          <a:close/>
                        </a:path>
                      </a:pathLst>
                    </a:custGeom>
                    <a:solidFill>
                      <a:srgbClr val="5856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90" name="Freeform 158"/>
                    <p:cNvSpPr>
                      <a:spLocks noChangeAspect="1"/>
                    </p:cNvSpPr>
                    <p:nvPr/>
                  </p:nvSpPr>
                  <p:spPr bwMode="auto">
                    <a:xfrm>
                      <a:off x="3038" y="1620"/>
                      <a:ext cx="238" cy="4"/>
                    </a:xfrm>
                    <a:custGeom>
                      <a:avLst/>
                      <a:gdLst>
                        <a:gd name="T0" fmla="*/ 236 w 238"/>
                        <a:gd name="T1" fmla="*/ 4 h 4"/>
                        <a:gd name="T2" fmla="*/ 0 w 238"/>
                        <a:gd name="T3" fmla="*/ 4 h 4"/>
                        <a:gd name="T4" fmla="*/ 3 w 238"/>
                        <a:gd name="T5" fmla="*/ 0 h 4"/>
                        <a:gd name="T6" fmla="*/ 238 w 238"/>
                        <a:gd name="T7" fmla="*/ 0 h 4"/>
                        <a:gd name="T8" fmla="*/ 236 w 238"/>
                        <a:gd name="T9" fmla="*/ 4 h 4"/>
                      </a:gdLst>
                      <a:ahLst/>
                      <a:cxnLst>
                        <a:cxn ang="0">
                          <a:pos x="T0" y="T1"/>
                        </a:cxn>
                        <a:cxn ang="0">
                          <a:pos x="T2" y="T3"/>
                        </a:cxn>
                        <a:cxn ang="0">
                          <a:pos x="T4" y="T5"/>
                        </a:cxn>
                        <a:cxn ang="0">
                          <a:pos x="T6" y="T7"/>
                        </a:cxn>
                        <a:cxn ang="0">
                          <a:pos x="T8" y="T9"/>
                        </a:cxn>
                      </a:cxnLst>
                      <a:rect l="0" t="0" r="r" b="b"/>
                      <a:pathLst>
                        <a:path w="238" h="4">
                          <a:moveTo>
                            <a:pt x="236" y="4"/>
                          </a:moveTo>
                          <a:lnTo>
                            <a:pt x="0" y="4"/>
                          </a:lnTo>
                          <a:lnTo>
                            <a:pt x="3" y="0"/>
                          </a:lnTo>
                          <a:lnTo>
                            <a:pt x="238" y="0"/>
                          </a:lnTo>
                          <a:lnTo>
                            <a:pt x="236" y="4"/>
                          </a:lnTo>
                          <a:close/>
                        </a:path>
                      </a:pathLst>
                    </a:custGeom>
                    <a:solidFill>
                      <a:srgbClr val="5855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91" name="Freeform 159"/>
                    <p:cNvSpPr>
                      <a:spLocks noChangeAspect="1"/>
                    </p:cNvSpPr>
                    <p:nvPr/>
                  </p:nvSpPr>
                  <p:spPr bwMode="auto">
                    <a:xfrm>
                      <a:off x="3039" y="1618"/>
                      <a:ext cx="238" cy="3"/>
                    </a:xfrm>
                    <a:custGeom>
                      <a:avLst/>
                      <a:gdLst>
                        <a:gd name="T0" fmla="*/ 237 w 238"/>
                        <a:gd name="T1" fmla="*/ 3 h 3"/>
                        <a:gd name="T2" fmla="*/ 0 w 238"/>
                        <a:gd name="T3" fmla="*/ 3 h 3"/>
                        <a:gd name="T4" fmla="*/ 3 w 238"/>
                        <a:gd name="T5" fmla="*/ 0 h 3"/>
                        <a:gd name="T6" fmla="*/ 238 w 238"/>
                        <a:gd name="T7" fmla="*/ 0 h 3"/>
                        <a:gd name="T8" fmla="*/ 237 w 238"/>
                        <a:gd name="T9" fmla="*/ 3 h 3"/>
                      </a:gdLst>
                      <a:ahLst/>
                      <a:cxnLst>
                        <a:cxn ang="0">
                          <a:pos x="T0" y="T1"/>
                        </a:cxn>
                        <a:cxn ang="0">
                          <a:pos x="T2" y="T3"/>
                        </a:cxn>
                        <a:cxn ang="0">
                          <a:pos x="T4" y="T5"/>
                        </a:cxn>
                        <a:cxn ang="0">
                          <a:pos x="T6" y="T7"/>
                        </a:cxn>
                        <a:cxn ang="0">
                          <a:pos x="T8" y="T9"/>
                        </a:cxn>
                      </a:cxnLst>
                      <a:rect l="0" t="0" r="r" b="b"/>
                      <a:pathLst>
                        <a:path w="238" h="3">
                          <a:moveTo>
                            <a:pt x="237" y="3"/>
                          </a:moveTo>
                          <a:lnTo>
                            <a:pt x="0" y="3"/>
                          </a:lnTo>
                          <a:lnTo>
                            <a:pt x="3" y="0"/>
                          </a:lnTo>
                          <a:lnTo>
                            <a:pt x="238" y="0"/>
                          </a:lnTo>
                          <a:lnTo>
                            <a:pt x="237" y="3"/>
                          </a:lnTo>
                          <a:close/>
                        </a:path>
                      </a:pathLst>
                    </a:custGeom>
                    <a:solidFill>
                      <a:srgbClr val="5754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92" name="Freeform 160"/>
                    <p:cNvSpPr>
                      <a:spLocks noChangeAspect="1"/>
                    </p:cNvSpPr>
                    <p:nvPr/>
                  </p:nvSpPr>
                  <p:spPr bwMode="auto">
                    <a:xfrm>
                      <a:off x="3041" y="1617"/>
                      <a:ext cx="237" cy="3"/>
                    </a:xfrm>
                    <a:custGeom>
                      <a:avLst/>
                      <a:gdLst>
                        <a:gd name="T0" fmla="*/ 235 w 237"/>
                        <a:gd name="T1" fmla="*/ 3 h 3"/>
                        <a:gd name="T2" fmla="*/ 0 w 237"/>
                        <a:gd name="T3" fmla="*/ 3 h 3"/>
                        <a:gd name="T4" fmla="*/ 3 w 237"/>
                        <a:gd name="T5" fmla="*/ 0 h 3"/>
                        <a:gd name="T6" fmla="*/ 237 w 237"/>
                        <a:gd name="T7" fmla="*/ 0 h 3"/>
                        <a:gd name="T8" fmla="*/ 235 w 237"/>
                        <a:gd name="T9" fmla="*/ 3 h 3"/>
                      </a:gdLst>
                      <a:ahLst/>
                      <a:cxnLst>
                        <a:cxn ang="0">
                          <a:pos x="T0" y="T1"/>
                        </a:cxn>
                        <a:cxn ang="0">
                          <a:pos x="T2" y="T3"/>
                        </a:cxn>
                        <a:cxn ang="0">
                          <a:pos x="T4" y="T5"/>
                        </a:cxn>
                        <a:cxn ang="0">
                          <a:pos x="T6" y="T7"/>
                        </a:cxn>
                        <a:cxn ang="0">
                          <a:pos x="T8" y="T9"/>
                        </a:cxn>
                      </a:cxnLst>
                      <a:rect l="0" t="0" r="r" b="b"/>
                      <a:pathLst>
                        <a:path w="237" h="3">
                          <a:moveTo>
                            <a:pt x="235" y="3"/>
                          </a:moveTo>
                          <a:lnTo>
                            <a:pt x="0" y="3"/>
                          </a:lnTo>
                          <a:lnTo>
                            <a:pt x="3" y="0"/>
                          </a:lnTo>
                          <a:lnTo>
                            <a:pt x="237" y="0"/>
                          </a:lnTo>
                          <a:lnTo>
                            <a:pt x="235" y="3"/>
                          </a:lnTo>
                          <a:close/>
                        </a:path>
                      </a:pathLst>
                    </a:custGeom>
                    <a:solidFill>
                      <a:srgbClr val="5654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93" name="Freeform 161"/>
                    <p:cNvSpPr>
                      <a:spLocks noChangeAspect="1"/>
                    </p:cNvSpPr>
                    <p:nvPr/>
                  </p:nvSpPr>
                  <p:spPr bwMode="auto">
                    <a:xfrm>
                      <a:off x="3042" y="1616"/>
                      <a:ext cx="238" cy="2"/>
                    </a:xfrm>
                    <a:custGeom>
                      <a:avLst/>
                      <a:gdLst>
                        <a:gd name="T0" fmla="*/ 235 w 238"/>
                        <a:gd name="T1" fmla="*/ 2 h 2"/>
                        <a:gd name="T2" fmla="*/ 0 w 238"/>
                        <a:gd name="T3" fmla="*/ 2 h 2"/>
                        <a:gd name="T4" fmla="*/ 3 w 238"/>
                        <a:gd name="T5" fmla="*/ 0 h 2"/>
                        <a:gd name="T6" fmla="*/ 238 w 238"/>
                        <a:gd name="T7" fmla="*/ 0 h 2"/>
                        <a:gd name="T8" fmla="*/ 235 w 238"/>
                        <a:gd name="T9" fmla="*/ 2 h 2"/>
                      </a:gdLst>
                      <a:ahLst/>
                      <a:cxnLst>
                        <a:cxn ang="0">
                          <a:pos x="T0" y="T1"/>
                        </a:cxn>
                        <a:cxn ang="0">
                          <a:pos x="T2" y="T3"/>
                        </a:cxn>
                        <a:cxn ang="0">
                          <a:pos x="T4" y="T5"/>
                        </a:cxn>
                        <a:cxn ang="0">
                          <a:pos x="T6" y="T7"/>
                        </a:cxn>
                        <a:cxn ang="0">
                          <a:pos x="T8" y="T9"/>
                        </a:cxn>
                      </a:cxnLst>
                      <a:rect l="0" t="0" r="r" b="b"/>
                      <a:pathLst>
                        <a:path w="238" h="2">
                          <a:moveTo>
                            <a:pt x="235" y="2"/>
                          </a:moveTo>
                          <a:lnTo>
                            <a:pt x="0" y="2"/>
                          </a:lnTo>
                          <a:lnTo>
                            <a:pt x="3" y="0"/>
                          </a:lnTo>
                          <a:lnTo>
                            <a:pt x="238" y="0"/>
                          </a:lnTo>
                          <a:lnTo>
                            <a:pt x="235" y="2"/>
                          </a:lnTo>
                          <a:close/>
                        </a:path>
                      </a:pathLst>
                    </a:custGeom>
                    <a:solidFill>
                      <a:srgbClr val="5653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94" name="Freeform 162"/>
                    <p:cNvSpPr>
                      <a:spLocks noChangeAspect="1"/>
                    </p:cNvSpPr>
                    <p:nvPr/>
                  </p:nvSpPr>
                  <p:spPr bwMode="auto">
                    <a:xfrm>
                      <a:off x="3044" y="1614"/>
                      <a:ext cx="236" cy="3"/>
                    </a:xfrm>
                    <a:custGeom>
                      <a:avLst/>
                      <a:gdLst>
                        <a:gd name="T0" fmla="*/ 234 w 236"/>
                        <a:gd name="T1" fmla="*/ 3 h 3"/>
                        <a:gd name="T2" fmla="*/ 0 w 236"/>
                        <a:gd name="T3" fmla="*/ 3 h 3"/>
                        <a:gd name="T4" fmla="*/ 2 w 236"/>
                        <a:gd name="T5" fmla="*/ 0 h 3"/>
                        <a:gd name="T6" fmla="*/ 236 w 236"/>
                        <a:gd name="T7" fmla="*/ 0 h 3"/>
                        <a:gd name="T8" fmla="*/ 234 w 236"/>
                        <a:gd name="T9" fmla="*/ 3 h 3"/>
                      </a:gdLst>
                      <a:ahLst/>
                      <a:cxnLst>
                        <a:cxn ang="0">
                          <a:pos x="T0" y="T1"/>
                        </a:cxn>
                        <a:cxn ang="0">
                          <a:pos x="T2" y="T3"/>
                        </a:cxn>
                        <a:cxn ang="0">
                          <a:pos x="T4" y="T5"/>
                        </a:cxn>
                        <a:cxn ang="0">
                          <a:pos x="T6" y="T7"/>
                        </a:cxn>
                        <a:cxn ang="0">
                          <a:pos x="T8" y="T9"/>
                        </a:cxn>
                      </a:cxnLst>
                      <a:rect l="0" t="0" r="r" b="b"/>
                      <a:pathLst>
                        <a:path w="236" h="3">
                          <a:moveTo>
                            <a:pt x="234" y="3"/>
                          </a:moveTo>
                          <a:lnTo>
                            <a:pt x="0" y="3"/>
                          </a:lnTo>
                          <a:lnTo>
                            <a:pt x="2" y="0"/>
                          </a:lnTo>
                          <a:lnTo>
                            <a:pt x="236" y="0"/>
                          </a:lnTo>
                          <a:lnTo>
                            <a:pt x="234" y="3"/>
                          </a:lnTo>
                          <a:close/>
                        </a:path>
                      </a:pathLst>
                    </a:custGeom>
                    <a:solidFill>
                      <a:srgbClr val="5653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95" name="Freeform 163"/>
                    <p:cNvSpPr>
                      <a:spLocks noChangeAspect="1"/>
                    </p:cNvSpPr>
                    <p:nvPr/>
                  </p:nvSpPr>
                  <p:spPr bwMode="auto">
                    <a:xfrm>
                      <a:off x="3045" y="1611"/>
                      <a:ext cx="236" cy="5"/>
                    </a:xfrm>
                    <a:custGeom>
                      <a:avLst/>
                      <a:gdLst>
                        <a:gd name="T0" fmla="*/ 235 w 236"/>
                        <a:gd name="T1" fmla="*/ 5 h 5"/>
                        <a:gd name="T2" fmla="*/ 0 w 236"/>
                        <a:gd name="T3" fmla="*/ 5 h 5"/>
                        <a:gd name="T4" fmla="*/ 3 w 236"/>
                        <a:gd name="T5" fmla="*/ 0 h 5"/>
                        <a:gd name="T6" fmla="*/ 236 w 236"/>
                        <a:gd name="T7" fmla="*/ 0 h 5"/>
                        <a:gd name="T8" fmla="*/ 235 w 236"/>
                        <a:gd name="T9" fmla="*/ 5 h 5"/>
                      </a:gdLst>
                      <a:ahLst/>
                      <a:cxnLst>
                        <a:cxn ang="0">
                          <a:pos x="T0" y="T1"/>
                        </a:cxn>
                        <a:cxn ang="0">
                          <a:pos x="T2" y="T3"/>
                        </a:cxn>
                        <a:cxn ang="0">
                          <a:pos x="T4" y="T5"/>
                        </a:cxn>
                        <a:cxn ang="0">
                          <a:pos x="T6" y="T7"/>
                        </a:cxn>
                        <a:cxn ang="0">
                          <a:pos x="T8" y="T9"/>
                        </a:cxn>
                      </a:cxnLst>
                      <a:rect l="0" t="0" r="r" b="b"/>
                      <a:pathLst>
                        <a:path w="236" h="5">
                          <a:moveTo>
                            <a:pt x="235" y="5"/>
                          </a:moveTo>
                          <a:lnTo>
                            <a:pt x="0" y="5"/>
                          </a:lnTo>
                          <a:lnTo>
                            <a:pt x="3" y="0"/>
                          </a:lnTo>
                          <a:lnTo>
                            <a:pt x="236" y="0"/>
                          </a:lnTo>
                          <a:lnTo>
                            <a:pt x="235" y="5"/>
                          </a:lnTo>
                          <a:close/>
                        </a:path>
                      </a:pathLst>
                    </a:custGeom>
                    <a:solidFill>
                      <a:srgbClr val="5552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96" name="Freeform 164"/>
                    <p:cNvSpPr>
                      <a:spLocks noChangeAspect="1"/>
                    </p:cNvSpPr>
                    <p:nvPr/>
                  </p:nvSpPr>
                  <p:spPr bwMode="auto">
                    <a:xfrm>
                      <a:off x="3046" y="1610"/>
                      <a:ext cx="237" cy="4"/>
                    </a:xfrm>
                    <a:custGeom>
                      <a:avLst/>
                      <a:gdLst>
                        <a:gd name="T0" fmla="*/ 234 w 237"/>
                        <a:gd name="T1" fmla="*/ 4 h 4"/>
                        <a:gd name="T2" fmla="*/ 0 w 237"/>
                        <a:gd name="T3" fmla="*/ 4 h 4"/>
                        <a:gd name="T4" fmla="*/ 3 w 237"/>
                        <a:gd name="T5" fmla="*/ 0 h 4"/>
                        <a:gd name="T6" fmla="*/ 237 w 237"/>
                        <a:gd name="T7" fmla="*/ 0 h 4"/>
                        <a:gd name="T8" fmla="*/ 234 w 237"/>
                        <a:gd name="T9" fmla="*/ 4 h 4"/>
                      </a:gdLst>
                      <a:ahLst/>
                      <a:cxnLst>
                        <a:cxn ang="0">
                          <a:pos x="T0" y="T1"/>
                        </a:cxn>
                        <a:cxn ang="0">
                          <a:pos x="T2" y="T3"/>
                        </a:cxn>
                        <a:cxn ang="0">
                          <a:pos x="T4" y="T5"/>
                        </a:cxn>
                        <a:cxn ang="0">
                          <a:pos x="T6" y="T7"/>
                        </a:cxn>
                        <a:cxn ang="0">
                          <a:pos x="T8" y="T9"/>
                        </a:cxn>
                      </a:cxnLst>
                      <a:rect l="0" t="0" r="r" b="b"/>
                      <a:pathLst>
                        <a:path w="237" h="4">
                          <a:moveTo>
                            <a:pt x="234" y="4"/>
                          </a:moveTo>
                          <a:lnTo>
                            <a:pt x="0" y="4"/>
                          </a:lnTo>
                          <a:lnTo>
                            <a:pt x="3" y="0"/>
                          </a:lnTo>
                          <a:lnTo>
                            <a:pt x="237" y="0"/>
                          </a:lnTo>
                          <a:lnTo>
                            <a:pt x="234" y="4"/>
                          </a:lnTo>
                          <a:close/>
                        </a:path>
                      </a:pathLst>
                    </a:custGeom>
                    <a:solidFill>
                      <a:srgbClr val="5452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97" name="Freeform 165"/>
                    <p:cNvSpPr>
                      <a:spLocks noChangeAspect="1"/>
                    </p:cNvSpPr>
                    <p:nvPr/>
                  </p:nvSpPr>
                  <p:spPr bwMode="auto">
                    <a:xfrm>
                      <a:off x="3048" y="1608"/>
                      <a:ext cx="236" cy="3"/>
                    </a:xfrm>
                    <a:custGeom>
                      <a:avLst/>
                      <a:gdLst>
                        <a:gd name="T0" fmla="*/ 233 w 236"/>
                        <a:gd name="T1" fmla="*/ 3 h 3"/>
                        <a:gd name="T2" fmla="*/ 0 w 236"/>
                        <a:gd name="T3" fmla="*/ 3 h 3"/>
                        <a:gd name="T4" fmla="*/ 1 w 236"/>
                        <a:gd name="T5" fmla="*/ 0 h 3"/>
                        <a:gd name="T6" fmla="*/ 236 w 236"/>
                        <a:gd name="T7" fmla="*/ 0 h 3"/>
                        <a:gd name="T8" fmla="*/ 233 w 236"/>
                        <a:gd name="T9" fmla="*/ 3 h 3"/>
                      </a:gdLst>
                      <a:ahLst/>
                      <a:cxnLst>
                        <a:cxn ang="0">
                          <a:pos x="T0" y="T1"/>
                        </a:cxn>
                        <a:cxn ang="0">
                          <a:pos x="T2" y="T3"/>
                        </a:cxn>
                        <a:cxn ang="0">
                          <a:pos x="T4" y="T5"/>
                        </a:cxn>
                        <a:cxn ang="0">
                          <a:pos x="T6" y="T7"/>
                        </a:cxn>
                        <a:cxn ang="0">
                          <a:pos x="T8" y="T9"/>
                        </a:cxn>
                      </a:cxnLst>
                      <a:rect l="0" t="0" r="r" b="b"/>
                      <a:pathLst>
                        <a:path w="236" h="3">
                          <a:moveTo>
                            <a:pt x="233" y="3"/>
                          </a:moveTo>
                          <a:lnTo>
                            <a:pt x="0" y="3"/>
                          </a:lnTo>
                          <a:lnTo>
                            <a:pt x="1" y="0"/>
                          </a:lnTo>
                          <a:lnTo>
                            <a:pt x="236" y="0"/>
                          </a:lnTo>
                          <a:lnTo>
                            <a:pt x="233" y="3"/>
                          </a:lnTo>
                          <a:close/>
                        </a:path>
                      </a:pathLst>
                    </a:custGeom>
                    <a:solidFill>
                      <a:srgbClr val="5351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grpSp>
              <p:grpSp>
                <p:nvGrpSpPr>
                  <p:cNvPr id="33" name="Group 166"/>
                  <p:cNvGrpSpPr>
                    <a:grpSpLocks noChangeAspect="1"/>
                  </p:cNvGrpSpPr>
                  <p:nvPr/>
                </p:nvGrpSpPr>
                <p:grpSpPr bwMode="auto">
                  <a:xfrm>
                    <a:off x="3264" y="1200"/>
                    <a:ext cx="1437" cy="1572"/>
                    <a:chOff x="1918" y="1500"/>
                    <a:chExt cx="1437" cy="1297"/>
                  </a:xfrm>
                </p:grpSpPr>
                <p:sp>
                  <p:nvSpPr>
                    <p:cNvPr id="698" name="Freeform 167"/>
                    <p:cNvSpPr>
                      <a:spLocks noChangeAspect="1"/>
                    </p:cNvSpPr>
                    <p:nvPr/>
                  </p:nvSpPr>
                  <p:spPr bwMode="auto">
                    <a:xfrm>
                      <a:off x="3049" y="1607"/>
                      <a:ext cx="235" cy="3"/>
                    </a:xfrm>
                    <a:custGeom>
                      <a:avLst/>
                      <a:gdLst>
                        <a:gd name="T0" fmla="*/ 234 w 235"/>
                        <a:gd name="T1" fmla="*/ 3 h 3"/>
                        <a:gd name="T2" fmla="*/ 0 w 235"/>
                        <a:gd name="T3" fmla="*/ 3 h 3"/>
                        <a:gd name="T4" fmla="*/ 2 w 235"/>
                        <a:gd name="T5" fmla="*/ 0 h 3"/>
                        <a:gd name="T6" fmla="*/ 235 w 235"/>
                        <a:gd name="T7" fmla="*/ 0 h 3"/>
                        <a:gd name="T8" fmla="*/ 234 w 235"/>
                        <a:gd name="T9" fmla="*/ 3 h 3"/>
                      </a:gdLst>
                      <a:ahLst/>
                      <a:cxnLst>
                        <a:cxn ang="0">
                          <a:pos x="T0" y="T1"/>
                        </a:cxn>
                        <a:cxn ang="0">
                          <a:pos x="T2" y="T3"/>
                        </a:cxn>
                        <a:cxn ang="0">
                          <a:pos x="T4" y="T5"/>
                        </a:cxn>
                        <a:cxn ang="0">
                          <a:pos x="T6" y="T7"/>
                        </a:cxn>
                        <a:cxn ang="0">
                          <a:pos x="T8" y="T9"/>
                        </a:cxn>
                      </a:cxnLst>
                      <a:rect l="0" t="0" r="r" b="b"/>
                      <a:pathLst>
                        <a:path w="235" h="3">
                          <a:moveTo>
                            <a:pt x="234" y="3"/>
                          </a:moveTo>
                          <a:lnTo>
                            <a:pt x="0" y="3"/>
                          </a:lnTo>
                          <a:lnTo>
                            <a:pt x="2" y="0"/>
                          </a:lnTo>
                          <a:lnTo>
                            <a:pt x="235" y="0"/>
                          </a:lnTo>
                          <a:lnTo>
                            <a:pt x="234" y="3"/>
                          </a:lnTo>
                          <a:close/>
                        </a:path>
                      </a:pathLst>
                    </a:custGeom>
                    <a:solidFill>
                      <a:srgbClr val="5350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99" name="Freeform 168"/>
                    <p:cNvSpPr>
                      <a:spLocks noChangeAspect="1"/>
                    </p:cNvSpPr>
                    <p:nvPr/>
                  </p:nvSpPr>
                  <p:spPr bwMode="auto">
                    <a:xfrm>
                      <a:off x="3049" y="1605"/>
                      <a:ext cx="237" cy="3"/>
                    </a:xfrm>
                    <a:custGeom>
                      <a:avLst/>
                      <a:gdLst>
                        <a:gd name="T0" fmla="*/ 235 w 237"/>
                        <a:gd name="T1" fmla="*/ 3 h 3"/>
                        <a:gd name="T2" fmla="*/ 0 w 237"/>
                        <a:gd name="T3" fmla="*/ 3 h 3"/>
                        <a:gd name="T4" fmla="*/ 3 w 237"/>
                        <a:gd name="T5" fmla="*/ 0 h 3"/>
                        <a:gd name="T6" fmla="*/ 237 w 237"/>
                        <a:gd name="T7" fmla="*/ 0 h 3"/>
                        <a:gd name="T8" fmla="*/ 235 w 237"/>
                        <a:gd name="T9" fmla="*/ 3 h 3"/>
                      </a:gdLst>
                      <a:ahLst/>
                      <a:cxnLst>
                        <a:cxn ang="0">
                          <a:pos x="T0" y="T1"/>
                        </a:cxn>
                        <a:cxn ang="0">
                          <a:pos x="T2" y="T3"/>
                        </a:cxn>
                        <a:cxn ang="0">
                          <a:pos x="T4" y="T5"/>
                        </a:cxn>
                        <a:cxn ang="0">
                          <a:pos x="T6" y="T7"/>
                        </a:cxn>
                        <a:cxn ang="0">
                          <a:pos x="T8" y="T9"/>
                        </a:cxn>
                      </a:cxnLst>
                      <a:rect l="0" t="0" r="r" b="b"/>
                      <a:pathLst>
                        <a:path w="237" h="3">
                          <a:moveTo>
                            <a:pt x="235" y="3"/>
                          </a:moveTo>
                          <a:lnTo>
                            <a:pt x="0" y="3"/>
                          </a:lnTo>
                          <a:lnTo>
                            <a:pt x="3" y="0"/>
                          </a:lnTo>
                          <a:lnTo>
                            <a:pt x="237" y="0"/>
                          </a:lnTo>
                          <a:lnTo>
                            <a:pt x="235" y="3"/>
                          </a:lnTo>
                          <a:close/>
                        </a:path>
                      </a:pathLst>
                    </a:custGeom>
                    <a:solidFill>
                      <a:srgbClr val="524F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00" name="Freeform 169"/>
                    <p:cNvSpPr>
                      <a:spLocks noChangeAspect="1"/>
                    </p:cNvSpPr>
                    <p:nvPr/>
                  </p:nvSpPr>
                  <p:spPr bwMode="auto">
                    <a:xfrm>
                      <a:off x="3051" y="1604"/>
                      <a:ext cx="236" cy="3"/>
                    </a:xfrm>
                    <a:custGeom>
                      <a:avLst/>
                      <a:gdLst>
                        <a:gd name="T0" fmla="*/ 233 w 236"/>
                        <a:gd name="T1" fmla="*/ 3 h 3"/>
                        <a:gd name="T2" fmla="*/ 0 w 236"/>
                        <a:gd name="T3" fmla="*/ 3 h 3"/>
                        <a:gd name="T4" fmla="*/ 3 w 236"/>
                        <a:gd name="T5" fmla="*/ 0 h 3"/>
                        <a:gd name="T6" fmla="*/ 236 w 236"/>
                        <a:gd name="T7" fmla="*/ 0 h 3"/>
                        <a:gd name="T8" fmla="*/ 233 w 236"/>
                        <a:gd name="T9" fmla="*/ 3 h 3"/>
                      </a:gdLst>
                      <a:ahLst/>
                      <a:cxnLst>
                        <a:cxn ang="0">
                          <a:pos x="T0" y="T1"/>
                        </a:cxn>
                        <a:cxn ang="0">
                          <a:pos x="T2" y="T3"/>
                        </a:cxn>
                        <a:cxn ang="0">
                          <a:pos x="T4" y="T5"/>
                        </a:cxn>
                        <a:cxn ang="0">
                          <a:pos x="T6" y="T7"/>
                        </a:cxn>
                        <a:cxn ang="0">
                          <a:pos x="T8" y="T9"/>
                        </a:cxn>
                      </a:cxnLst>
                      <a:rect l="0" t="0" r="r" b="b"/>
                      <a:pathLst>
                        <a:path w="236" h="3">
                          <a:moveTo>
                            <a:pt x="233" y="3"/>
                          </a:moveTo>
                          <a:lnTo>
                            <a:pt x="0" y="3"/>
                          </a:lnTo>
                          <a:lnTo>
                            <a:pt x="3" y="0"/>
                          </a:lnTo>
                          <a:lnTo>
                            <a:pt x="236" y="0"/>
                          </a:lnTo>
                          <a:lnTo>
                            <a:pt x="233" y="3"/>
                          </a:lnTo>
                          <a:close/>
                        </a:path>
                      </a:pathLst>
                    </a:custGeom>
                    <a:solidFill>
                      <a:srgbClr val="514E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01" name="Freeform 170"/>
                    <p:cNvSpPr>
                      <a:spLocks noChangeAspect="1"/>
                    </p:cNvSpPr>
                    <p:nvPr/>
                  </p:nvSpPr>
                  <p:spPr bwMode="auto">
                    <a:xfrm>
                      <a:off x="3052" y="1603"/>
                      <a:ext cx="237" cy="2"/>
                    </a:xfrm>
                    <a:custGeom>
                      <a:avLst/>
                      <a:gdLst>
                        <a:gd name="T0" fmla="*/ 234 w 237"/>
                        <a:gd name="T1" fmla="*/ 2 h 2"/>
                        <a:gd name="T2" fmla="*/ 0 w 237"/>
                        <a:gd name="T3" fmla="*/ 2 h 2"/>
                        <a:gd name="T4" fmla="*/ 3 w 237"/>
                        <a:gd name="T5" fmla="*/ 0 h 2"/>
                        <a:gd name="T6" fmla="*/ 237 w 237"/>
                        <a:gd name="T7" fmla="*/ 0 h 2"/>
                        <a:gd name="T8" fmla="*/ 234 w 237"/>
                        <a:gd name="T9" fmla="*/ 2 h 2"/>
                      </a:gdLst>
                      <a:ahLst/>
                      <a:cxnLst>
                        <a:cxn ang="0">
                          <a:pos x="T0" y="T1"/>
                        </a:cxn>
                        <a:cxn ang="0">
                          <a:pos x="T2" y="T3"/>
                        </a:cxn>
                        <a:cxn ang="0">
                          <a:pos x="T4" y="T5"/>
                        </a:cxn>
                        <a:cxn ang="0">
                          <a:pos x="T6" y="T7"/>
                        </a:cxn>
                        <a:cxn ang="0">
                          <a:pos x="T8" y="T9"/>
                        </a:cxn>
                      </a:cxnLst>
                      <a:rect l="0" t="0" r="r" b="b"/>
                      <a:pathLst>
                        <a:path w="237" h="2">
                          <a:moveTo>
                            <a:pt x="234" y="2"/>
                          </a:moveTo>
                          <a:lnTo>
                            <a:pt x="0" y="2"/>
                          </a:lnTo>
                          <a:lnTo>
                            <a:pt x="3" y="0"/>
                          </a:lnTo>
                          <a:lnTo>
                            <a:pt x="237" y="0"/>
                          </a:lnTo>
                          <a:lnTo>
                            <a:pt x="234" y="2"/>
                          </a:lnTo>
                          <a:close/>
                        </a:path>
                      </a:pathLst>
                    </a:custGeom>
                    <a:solidFill>
                      <a:srgbClr val="514E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02" name="Freeform 171"/>
                    <p:cNvSpPr>
                      <a:spLocks noChangeAspect="1"/>
                    </p:cNvSpPr>
                    <p:nvPr/>
                  </p:nvSpPr>
                  <p:spPr bwMode="auto">
                    <a:xfrm>
                      <a:off x="3054" y="1600"/>
                      <a:ext cx="235" cy="4"/>
                    </a:xfrm>
                    <a:custGeom>
                      <a:avLst/>
                      <a:gdLst>
                        <a:gd name="T0" fmla="*/ 233 w 235"/>
                        <a:gd name="T1" fmla="*/ 4 h 4"/>
                        <a:gd name="T2" fmla="*/ 0 w 235"/>
                        <a:gd name="T3" fmla="*/ 4 h 4"/>
                        <a:gd name="T4" fmla="*/ 3 w 235"/>
                        <a:gd name="T5" fmla="*/ 0 h 4"/>
                        <a:gd name="T6" fmla="*/ 235 w 235"/>
                        <a:gd name="T7" fmla="*/ 0 h 4"/>
                        <a:gd name="T8" fmla="*/ 233 w 235"/>
                        <a:gd name="T9" fmla="*/ 4 h 4"/>
                      </a:gdLst>
                      <a:ahLst/>
                      <a:cxnLst>
                        <a:cxn ang="0">
                          <a:pos x="T0" y="T1"/>
                        </a:cxn>
                        <a:cxn ang="0">
                          <a:pos x="T2" y="T3"/>
                        </a:cxn>
                        <a:cxn ang="0">
                          <a:pos x="T4" y="T5"/>
                        </a:cxn>
                        <a:cxn ang="0">
                          <a:pos x="T6" y="T7"/>
                        </a:cxn>
                        <a:cxn ang="0">
                          <a:pos x="T8" y="T9"/>
                        </a:cxn>
                      </a:cxnLst>
                      <a:rect l="0" t="0" r="r" b="b"/>
                      <a:pathLst>
                        <a:path w="235" h="4">
                          <a:moveTo>
                            <a:pt x="233" y="4"/>
                          </a:moveTo>
                          <a:lnTo>
                            <a:pt x="0" y="4"/>
                          </a:lnTo>
                          <a:lnTo>
                            <a:pt x="3" y="0"/>
                          </a:lnTo>
                          <a:lnTo>
                            <a:pt x="235" y="0"/>
                          </a:lnTo>
                          <a:lnTo>
                            <a:pt x="233" y="4"/>
                          </a:lnTo>
                          <a:close/>
                        </a:path>
                      </a:pathLst>
                    </a:custGeom>
                    <a:solidFill>
                      <a:srgbClr val="514E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03" name="Freeform 172"/>
                    <p:cNvSpPr>
                      <a:spLocks noChangeAspect="1"/>
                    </p:cNvSpPr>
                    <p:nvPr/>
                  </p:nvSpPr>
                  <p:spPr bwMode="auto">
                    <a:xfrm>
                      <a:off x="3055" y="1598"/>
                      <a:ext cx="235" cy="5"/>
                    </a:xfrm>
                    <a:custGeom>
                      <a:avLst/>
                      <a:gdLst>
                        <a:gd name="T0" fmla="*/ 234 w 235"/>
                        <a:gd name="T1" fmla="*/ 5 h 5"/>
                        <a:gd name="T2" fmla="*/ 0 w 235"/>
                        <a:gd name="T3" fmla="*/ 5 h 5"/>
                        <a:gd name="T4" fmla="*/ 3 w 235"/>
                        <a:gd name="T5" fmla="*/ 0 h 5"/>
                        <a:gd name="T6" fmla="*/ 235 w 235"/>
                        <a:gd name="T7" fmla="*/ 0 h 5"/>
                        <a:gd name="T8" fmla="*/ 234 w 235"/>
                        <a:gd name="T9" fmla="*/ 5 h 5"/>
                      </a:gdLst>
                      <a:ahLst/>
                      <a:cxnLst>
                        <a:cxn ang="0">
                          <a:pos x="T0" y="T1"/>
                        </a:cxn>
                        <a:cxn ang="0">
                          <a:pos x="T2" y="T3"/>
                        </a:cxn>
                        <a:cxn ang="0">
                          <a:pos x="T4" y="T5"/>
                        </a:cxn>
                        <a:cxn ang="0">
                          <a:pos x="T6" y="T7"/>
                        </a:cxn>
                        <a:cxn ang="0">
                          <a:pos x="T8" y="T9"/>
                        </a:cxn>
                      </a:cxnLst>
                      <a:rect l="0" t="0" r="r" b="b"/>
                      <a:pathLst>
                        <a:path w="235" h="5">
                          <a:moveTo>
                            <a:pt x="234" y="5"/>
                          </a:moveTo>
                          <a:lnTo>
                            <a:pt x="0" y="5"/>
                          </a:lnTo>
                          <a:lnTo>
                            <a:pt x="3" y="0"/>
                          </a:lnTo>
                          <a:lnTo>
                            <a:pt x="235" y="0"/>
                          </a:lnTo>
                          <a:lnTo>
                            <a:pt x="234" y="5"/>
                          </a:lnTo>
                          <a:close/>
                        </a:path>
                      </a:pathLst>
                    </a:custGeom>
                    <a:solidFill>
                      <a:srgbClr val="4F4D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04" name="Freeform 173"/>
                    <p:cNvSpPr>
                      <a:spLocks noChangeAspect="1"/>
                    </p:cNvSpPr>
                    <p:nvPr/>
                  </p:nvSpPr>
                  <p:spPr bwMode="auto">
                    <a:xfrm>
                      <a:off x="3057" y="1597"/>
                      <a:ext cx="234" cy="3"/>
                    </a:xfrm>
                    <a:custGeom>
                      <a:avLst/>
                      <a:gdLst>
                        <a:gd name="T0" fmla="*/ 232 w 234"/>
                        <a:gd name="T1" fmla="*/ 3 h 3"/>
                        <a:gd name="T2" fmla="*/ 0 w 234"/>
                        <a:gd name="T3" fmla="*/ 3 h 3"/>
                        <a:gd name="T4" fmla="*/ 2 w 234"/>
                        <a:gd name="T5" fmla="*/ 0 h 3"/>
                        <a:gd name="T6" fmla="*/ 234 w 234"/>
                        <a:gd name="T7" fmla="*/ 0 h 3"/>
                        <a:gd name="T8" fmla="*/ 232 w 234"/>
                        <a:gd name="T9" fmla="*/ 3 h 3"/>
                      </a:gdLst>
                      <a:ahLst/>
                      <a:cxnLst>
                        <a:cxn ang="0">
                          <a:pos x="T0" y="T1"/>
                        </a:cxn>
                        <a:cxn ang="0">
                          <a:pos x="T2" y="T3"/>
                        </a:cxn>
                        <a:cxn ang="0">
                          <a:pos x="T4" y="T5"/>
                        </a:cxn>
                        <a:cxn ang="0">
                          <a:pos x="T6" y="T7"/>
                        </a:cxn>
                        <a:cxn ang="0">
                          <a:pos x="T8" y="T9"/>
                        </a:cxn>
                      </a:cxnLst>
                      <a:rect l="0" t="0" r="r" b="b"/>
                      <a:pathLst>
                        <a:path w="234" h="3">
                          <a:moveTo>
                            <a:pt x="232" y="3"/>
                          </a:moveTo>
                          <a:lnTo>
                            <a:pt x="0" y="3"/>
                          </a:lnTo>
                          <a:lnTo>
                            <a:pt x="2" y="0"/>
                          </a:lnTo>
                          <a:lnTo>
                            <a:pt x="234" y="0"/>
                          </a:lnTo>
                          <a:lnTo>
                            <a:pt x="232" y="3"/>
                          </a:lnTo>
                          <a:close/>
                        </a:path>
                      </a:pathLst>
                    </a:custGeom>
                    <a:solidFill>
                      <a:srgbClr val="4F4C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05" name="Freeform 174"/>
                    <p:cNvSpPr>
                      <a:spLocks noChangeAspect="1"/>
                    </p:cNvSpPr>
                    <p:nvPr/>
                  </p:nvSpPr>
                  <p:spPr bwMode="auto">
                    <a:xfrm>
                      <a:off x="3058" y="1595"/>
                      <a:ext cx="235" cy="3"/>
                    </a:xfrm>
                    <a:custGeom>
                      <a:avLst/>
                      <a:gdLst>
                        <a:gd name="T0" fmla="*/ 232 w 235"/>
                        <a:gd name="T1" fmla="*/ 3 h 3"/>
                        <a:gd name="T2" fmla="*/ 0 w 235"/>
                        <a:gd name="T3" fmla="*/ 3 h 3"/>
                        <a:gd name="T4" fmla="*/ 3 w 235"/>
                        <a:gd name="T5" fmla="*/ 0 h 3"/>
                        <a:gd name="T6" fmla="*/ 235 w 235"/>
                        <a:gd name="T7" fmla="*/ 0 h 3"/>
                        <a:gd name="T8" fmla="*/ 232 w 235"/>
                        <a:gd name="T9" fmla="*/ 3 h 3"/>
                      </a:gdLst>
                      <a:ahLst/>
                      <a:cxnLst>
                        <a:cxn ang="0">
                          <a:pos x="T0" y="T1"/>
                        </a:cxn>
                        <a:cxn ang="0">
                          <a:pos x="T2" y="T3"/>
                        </a:cxn>
                        <a:cxn ang="0">
                          <a:pos x="T4" y="T5"/>
                        </a:cxn>
                        <a:cxn ang="0">
                          <a:pos x="T6" y="T7"/>
                        </a:cxn>
                        <a:cxn ang="0">
                          <a:pos x="T8" y="T9"/>
                        </a:cxn>
                      </a:cxnLst>
                      <a:rect l="0" t="0" r="r" b="b"/>
                      <a:pathLst>
                        <a:path w="235" h="3">
                          <a:moveTo>
                            <a:pt x="232" y="3"/>
                          </a:moveTo>
                          <a:lnTo>
                            <a:pt x="0" y="3"/>
                          </a:lnTo>
                          <a:lnTo>
                            <a:pt x="3" y="0"/>
                          </a:lnTo>
                          <a:lnTo>
                            <a:pt x="235" y="0"/>
                          </a:lnTo>
                          <a:lnTo>
                            <a:pt x="232" y="3"/>
                          </a:lnTo>
                          <a:close/>
                        </a:path>
                      </a:pathLst>
                    </a:custGeom>
                    <a:solidFill>
                      <a:srgbClr val="4E4B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06" name="Freeform 175"/>
                    <p:cNvSpPr>
                      <a:spLocks noChangeAspect="1"/>
                    </p:cNvSpPr>
                    <p:nvPr/>
                  </p:nvSpPr>
                  <p:spPr bwMode="auto">
                    <a:xfrm>
                      <a:off x="3059" y="1594"/>
                      <a:ext cx="234" cy="3"/>
                    </a:xfrm>
                    <a:custGeom>
                      <a:avLst/>
                      <a:gdLst>
                        <a:gd name="T0" fmla="*/ 232 w 234"/>
                        <a:gd name="T1" fmla="*/ 3 h 3"/>
                        <a:gd name="T2" fmla="*/ 0 w 234"/>
                        <a:gd name="T3" fmla="*/ 3 h 3"/>
                        <a:gd name="T4" fmla="*/ 3 w 234"/>
                        <a:gd name="T5" fmla="*/ 0 h 3"/>
                        <a:gd name="T6" fmla="*/ 234 w 234"/>
                        <a:gd name="T7" fmla="*/ 0 h 3"/>
                        <a:gd name="T8" fmla="*/ 232 w 234"/>
                        <a:gd name="T9" fmla="*/ 3 h 3"/>
                      </a:gdLst>
                      <a:ahLst/>
                      <a:cxnLst>
                        <a:cxn ang="0">
                          <a:pos x="T0" y="T1"/>
                        </a:cxn>
                        <a:cxn ang="0">
                          <a:pos x="T2" y="T3"/>
                        </a:cxn>
                        <a:cxn ang="0">
                          <a:pos x="T4" y="T5"/>
                        </a:cxn>
                        <a:cxn ang="0">
                          <a:pos x="T6" y="T7"/>
                        </a:cxn>
                        <a:cxn ang="0">
                          <a:pos x="T8" y="T9"/>
                        </a:cxn>
                      </a:cxnLst>
                      <a:rect l="0" t="0" r="r" b="b"/>
                      <a:pathLst>
                        <a:path w="234" h="3">
                          <a:moveTo>
                            <a:pt x="232" y="3"/>
                          </a:moveTo>
                          <a:lnTo>
                            <a:pt x="0" y="3"/>
                          </a:lnTo>
                          <a:lnTo>
                            <a:pt x="3" y="0"/>
                          </a:lnTo>
                          <a:lnTo>
                            <a:pt x="234" y="0"/>
                          </a:lnTo>
                          <a:lnTo>
                            <a:pt x="232" y="3"/>
                          </a:lnTo>
                          <a:close/>
                        </a:path>
                      </a:pathLst>
                    </a:custGeom>
                    <a:solidFill>
                      <a:srgbClr val="4D4B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07" name="Freeform 176"/>
                    <p:cNvSpPr>
                      <a:spLocks noChangeAspect="1"/>
                    </p:cNvSpPr>
                    <p:nvPr/>
                  </p:nvSpPr>
                  <p:spPr bwMode="auto">
                    <a:xfrm>
                      <a:off x="3061" y="1593"/>
                      <a:ext cx="233" cy="2"/>
                    </a:xfrm>
                    <a:custGeom>
                      <a:avLst/>
                      <a:gdLst>
                        <a:gd name="T0" fmla="*/ 232 w 233"/>
                        <a:gd name="T1" fmla="*/ 2 h 2"/>
                        <a:gd name="T2" fmla="*/ 0 w 233"/>
                        <a:gd name="T3" fmla="*/ 2 h 2"/>
                        <a:gd name="T4" fmla="*/ 1 w 233"/>
                        <a:gd name="T5" fmla="*/ 0 h 2"/>
                        <a:gd name="T6" fmla="*/ 233 w 233"/>
                        <a:gd name="T7" fmla="*/ 0 h 2"/>
                        <a:gd name="T8" fmla="*/ 232 w 233"/>
                        <a:gd name="T9" fmla="*/ 2 h 2"/>
                      </a:gdLst>
                      <a:ahLst/>
                      <a:cxnLst>
                        <a:cxn ang="0">
                          <a:pos x="T0" y="T1"/>
                        </a:cxn>
                        <a:cxn ang="0">
                          <a:pos x="T2" y="T3"/>
                        </a:cxn>
                        <a:cxn ang="0">
                          <a:pos x="T4" y="T5"/>
                        </a:cxn>
                        <a:cxn ang="0">
                          <a:pos x="T6" y="T7"/>
                        </a:cxn>
                        <a:cxn ang="0">
                          <a:pos x="T8" y="T9"/>
                        </a:cxn>
                      </a:cxnLst>
                      <a:rect l="0" t="0" r="r" b="b"/>
                      <a:pathLst>
                        <a:path w="233" h="2">
                          <a:moveTo>
                            <a:pt x="232" y="2"/>
                          </a:moveTo>
                          <a:lnTo>
                            <a:pt x="0" y="2"/>
                          </a:lnTo>
                          <a:lnTo>
                            <a:pt x="1" y="0"/>
                          </a:lnTo>
                          <a:lnTo>
                            <a:pt x="233" y="0"/>
                          </a:lnTo>
                          <a:lnTo>
                            <a:pt x="232" y="2"/>
                          </a:lnTo>
                          <a:close/>
                        </a:path>
                      </a:pathLst>
                    </a:custGeom>
                    <a:solidFill>
                      <a:srgbClr val="4D4A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08" name="Freeform 177"/>
                    <p:cNvSpPr>
                      <a:spLocks noChangeAspect="1"/>
                    </p:cNvSpPr>
                    <p:nvPr/>
                  </p:nvSpPr>
                  <p:spPr bwMode="auto">
                    <a:xfrm>
                      <a:off x="3062" y="1590"/>
                      <a:ext cx="234" cy="4"/>
                    </a:xfrm>
                    <a:custGeom>
                      <a:avLst/>
                      <a:gdLst>
                        <a:gd name="T0" fmla="*/ 231 w 234"/>
                        <a:gd name="T1" fmla="*/ 4 h 4"/>
                        <a:gd name="T2" fmla="*/ 0 w 234"/>
                        <a:gd name="T3" fmla="*/ 4 h 4"/>
                        <a:gd name="T4" fmla="*/ 2 w 234"/>
                        <a:gd name="T5" fmla="*/ 0 h 4"/>
                        <a:gd name="T6" fmla="*/ 234 w 234"/>
                        <a:gd name="T7" fmla="*/ 0 h 4"/>
                        <a:gd name="T8" fmla="*/ 231 w 234"/>
                        <a:gd name="T9" fmla="*/ 4 h 4"/>
                      </a:gdLst>
                      <a:ahLst/>
                      <a:cxnLst>
                        <a:cxn ang="0">
                          <a:pos x="T0" y="T1"/>
                        </a:cxn>
                        <a:cxn ang="0">
                          <a:pos x="T2" y="T3"/>
                        </a:cxn>
                        <a:cxn ang="0">
                          <a:pos x="T4" y="T5"/>
                        </a:cxn>
                        <a:cxn ang="0">
                          <a:pos x="T6" y="T7"/>
                        </a:cxn>
                        <a:cxn ang="0">
                          <a:pos x="T8" y="T9"/>
                        </a:cxn>
                      </a:cxnLst>
                      <a:rect l="0" t="0" r="r" b="b"/>
                      <a:pathLst>
                        <a:path w="234" h="4">
                          <a:moveTo>
                            <a:pt x="231" y="4"/>
                          </a:moveTo>
                          <a:lnTo>
                            <a:pt x="0" y="4"/>
                          </a:lnTo>
                          <a:lnTo>
                            <a:pt x="2" y="0"/>
                          </a:lnTo>
                          <a:lnTo>
                            <a:pt x="234" y="0"/>
                          </a:lnTo>
                          <a:lnTo>
                            <a:pt x="231" y="4"/>
                          </a:lnTo>
                          <a:close/>
                        </a:path>
                      </a:pathLst>
                    </a:custGeom>
                    <a:solidFill>
                      <a:srgbClr val="4C49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09" name="Freeform 178"/>
                    <p:cNvSpPr>
                      <a:spLocks noChangeAspect="1"/>
                    </p:cNvSpPr>
                    <p:nvPr/>
                  </p:nvSpPr>
                  <p:spPr bwMode="auto">
                    <a:xfrm>
                      <a:off x="3062" y="1588"/>
                      <a:ext cx="235" cy="5"/>
                    </a:xfrm>
                    <a:custGeom>
                      <a:avLst/>
                      <a:gdLst>
                        <a:gd name="T0" fmla="*/ 232 w 235"/>
                        <a:gd name="T1" fmla="*/ 5 h 5"/>
                        <a:gd name="T2" fmla="*/ 0 w 235"/>
                        <a:gd name="T3" fmla="*/ 5 h 5"/>
                        <a:gd name="T4" fmla="*/ 3 w 235"/>
                        <a:gd name="T5" fmla="*/ 0 h 5"/>
                        <a:gd name="T6" fmla="*/ 235 w 235"/>
                        <a:gd name="T7" fmla="*/ 0 h 5"/>
                        <a:gd name="T8" fmla="*/ 232 w 235"/>
                        <a:gd name="T9" fmla="*/ 5 h 5"/>
                      </a:gdLst>
                      <a:ahLst/>
                      <a:cxnLst>
                        <a:cxn ang="0">
                          <a:pos x="T0" y="T1"/>
                        </a:cxn>
                        <a:cxn ang="0">
                          <a:pos x="T2" y="T3"/>
                        </a:cxn>
                        <a:cxn ang="0">
                          <a:pos x="T4" y="T5"/>
                        </a:cxn>
                        <a:cxn ang="0">
                          <a:pos x="T6" y="T7"/>
                        </a:cxn>
                        <a:cxn ang="0">
                          <a:pos x="T8" y="T9"/>
                        </a:cxn>
                      </a:cxnLst>
                      <a:rect l="0" t="0" r="r" b="b"/>
                      <a:pathLst>
                        <a:path w="235" h="5">
                          <a:moveTo>
                            <a:pt x="232" y="5"/>
                          </a:moveTo>
                          <a:lnTo>
                            <a:pt x="0" y="5"/>
                          </a:lnTo>
                          <a:lnTo>
                            <a:pt x="3" y="0"/>
                          </a:lnTo>
                          <a:lnTo>
                            <a:pt x="235" y="0"/>
                          </a:lnTo>
                          <a:lnTo>
                            <a:pt x="232" y="5"/>
                          </a:lnTo>
                          <a:close/>
                        </a:path>
                      </a:pathLst>
                    </a:custGeom>
                    <a:solidFill>
                      <a:srgbClr val="4C49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10" name="Freeform 179"/>
                    <p:cNvSpPr>
                      <a:spLocks noChangeAspect="1"/>
                    </p:cNvSpPr>
                    <p:nvPr/>
                  </p:nvSpPr>
                  <p:spPr bwMode="auto">
                    <a:xfrm>
                      <a:off x="3064" y="1587"/>
                      <a:ext cx="233" cy="3"/>
                    </a:xfrm>
                    <a:custGeom>
                      <a:avLst/>
                      <a:gdLst>
                        <a:gd name="T0" fmla="*/ 232 w 233"/>
                        <a:gd name="T1" fmla="*/ 3 h 3"/>
                        <a:gd name="T2" fmla="*/ 0 w 233"/>
                        <a:gd name="T3" fmla="*/ 3 h 3"/>
                        <a:gd name="T4" fmla="*/ 3 w 233"/>
                        <a:gd name="T5" fmla="*/ 0 h 3"/>
                        <a:gd name="T6" fmla="*/ 233 w 233"/>
                        <a:gd name="T7" fmla="*/ 0 h 3"/>
                        <a:gd name="T8" fmla="*/ 232 w 233"/>
                        <a:gd name="T9" fmla="*/ 3 h 3"/>
                      </a:gdLst>
                      <a:ahLst/>
                      <a:cxnLst>
                        <a:cxn ang="0">
                          <a:pos x="T0" y="T1"/>
                        </a:cxn>
                        <a:cxn ang="0">
                          <a:pos x="T2" y="T3"/>
                        </a:cxn>
                        <a:cxn ang="0">
                          <a:pos x="T4" y="T5"/>
                        </a:cxn>
                        <a:cxn ang="0">
                          <a:pos x="T6" y="T7"/>
                        </a:cxn>
                        <a:cxn ang="0">
                          <a:pos x="T8" y="T9"/>
                        </a:cxn>
                      </a:cxnLst>
                      <a:rect l="0" t="0" r="r" b="b"/>
                      <a:pathLst>
                        <a:path w="233" h="3">
                          <a:moveTo>
                            <a:pt x="232" y="3"/>
                          </a:moveTo>
                          <a:lnTo>
                            <a:pt x="0" y="3"/>
                          </a:lnTo>
                          <a:lnTo>
                            <a:pt x="3" y="0"/>
                          </a:lnTo>
                          <a:lnTo>
                            <a:pt x="233" y="0"/>
                          </a:lnTo>
                          <a:lnTo>
                            <a:pt x="232" y="3"/>
                          </a:lnTo>
                          <a:close/>
                        </a:path>
                      </a:pathLst>
                    </a:custGeom>
                    <a:solidFill>
                      <a:srgbClr val="4B48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11" name="Freeform 180"/>
                    <p:cNvSpPr>
                      <a:spLocks noChangeAspect="1"/>
                    </p:cNvSpPr>
                    <p:nvPr/>
                  </p:nvSpPr>
                  <p:spPr bwMode="auto">
                    <a:xfrm>
                      <a:off x="3065" y="1585"/>
                      <a:ext cx="234" cy="3"/>
                    </a:xfrm>
                    <a:custGeom>
                      <a:avLst/>
                      <a:gdLst>
                        <a:gd name="T0" fmla="*/ 232 w 234"/>
                        <a:gd name="T1" fmla="*/ 3 h 3"/>
                        <a:gd name="T2" fmla="*/ 0 w 234"/>
                        <a:gd name="T3" fmla="*/ 3 h 3"/>
                        <a:gd name="T4" fmla="*/ 3 w 234"/>
                        <a:gd name="T5" fmla="*/ 0 h 3"/>
                        <a:gd name="T6" fmla="*/ 234 w 234"/>
                        <a:gd name="T7" fmla="*/ 0 h 3"/>
                        <a:gd name="T8" fmla="*/ 232 w 234"/>
                        <a:gd name="T9" fmla="*/ 3 h 3"/>
                      </a:gdLst>
                      <a:ahLst/>
                      <a:cxnLst>
                        <a:cxn ang="0">
                          <a:pos x="T0" y="T1"/>
                        </a:cxn>
                        <a:cxn ang="0">
                          <a:pos x="T2" y="T3"/>
                        </a:cxn>
                        <a:cxn ang="0">
                          <a:pos x="T4" y="T5"/>
                        </a:cxn>
                        <a:cxn ang="0">
                          <a:pos x="T6" y="T7"/>
                        </a:cxn>
                        <a:cxn ang="0">
                          <a:pos x="T8" y="T9"/>
                        </a:cxn>
                      </a:cxnLst>
                      <a:rect l="0" t="0" r="r" b="b"/>
                      <a:pathLst>
                        <a:path w="234" h="3">
                          <a:moveTo>
                            <a:pt x="232" y="3"/>
                          </a:moveTo>
                          <a:lnTo>
                            <a:pt x="0" y="3"/>
                          </a:lnTo>
                          <a:lnTo>
                            <a:pt x="3" y="0"/>
                          </a:lnTo>
                          <a:lnTo>
                            <a:pt x="234" y="0"/>
                          </a:lnTo>
                          <a:lnTo>
                            <a:pt x="232" y="3"/>
                          </a:lnTo>
                          <a:close/>
                        </a:path>
                      </a:pathLst>
                    </a:custGeom>
                    <a:solidFill>
                      <a:srgbClr val="4A47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12" name="Freeform 181"/>
                    <p:cNvSpPr>
                      <a:spLocks noChangeAspect="1"/>
                    </p:cNvSpPr>
                    <p:nvPr/>
                  </p:nvSpPr>
                  <p:spPr bwMode="auto">
                    <a:xfrm>
                      <a:off x="3067" y="1584"/>
                      <a:ext cx="233" cy="3"/>
                    </a:xfrm>
                    <a:custGeom>
                      <a:avLst/>
                      <a:gdLst>
                        <a:gd name="T0" fmla="*/ 230 w 233"/>
                        <a:gd name="T1" fmla="*/ 3 h 3"/>
                        <a:gd name="T2" fmla="*/ 0 w 233"/>
                        <a:gd name="T3" fmla="*/ 3 h 3"/>
                        <a:gd name="T4" fmla="*/ 2 w 233"/>
                        <a:gd name="T5" fmla="*/ 0 h 3"/>
                        <a:gd name="T6" fmla="*/ 233 w 233"/>
                        <a:gd name="T7" fmla="*/ 0 h 3"/>
                        <a:gd name="T8" fmla="*/ 230 w 233"/>
                        <a:gd name="T9" fmla="*/ 3 h 3"/>
                      </a:gdLst>
                      <a:ahLst/>
                      <a:cxnLst>
                        <a:cxn ang="0">
                          <a:pos x="T0" y="T1"/>
                        </a:cxn>
                        <a:cxn ang="0">
                          <a:pos x="T2" y="T3"/>
                        </a:cxn>
                        <a:cxn ang="0">
                          <a:pos x="T4" y="T5"/>
                        </a:cxn>
                        <a:cxn ang="0">
                          <a:pos x="T6" y="T7"/>
                        </a:cxn>
                        <a:cxn ang="0">
                          <a:pos x="T8" y="T9"/>
                        </a:cxn>
                      </a:cxnLst>
                      <a:rect l="0" t="0" r="r" b="b"/>
                      <a:pathLst>
                        <a:path w="233" h="3">
                          <a:moveTo>
                            <a:pt x="230" y="3"/>
                          </a:moveTo>
                          <a:lnTo>
                            <a:pt x="0" y="3"/>
                          </a:lnTo>
                          <a:lnTo>
                            <a:pt x="2" y="0"/>
                          </a:lnTo>
                          <a:lnTo>
                            <a:pt x="233" y="0"/>
                          </a:lnTo>
                          <a:lnTo>
                            <a:pt x="230" y="3"/>
                          </a:lnTo>
                          <a:close/>
                        </a:path>
                      </a:pathLst>
                    </a:custGeom>
                    <a:solidFill>
                      <a:srgbClr val="4946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13" name="Freeform 182"/>
                    <p:cNvSpPr>
                      <a:spLocks noChangeAspect="1"/>
                    </p:cNvSpPr>
                    <p:nvPr/>
                  </p:nvSpPr>
                  <p:spPr bwMode="auto">
                    <a:xfrm>
                      <a:off x="3068" y="1582"/>
                      <a:ext cx="233" cy="3"/>
                    </a:xfrm>
                    <a:custGeom>
                      <a:avLst/>
                      <a:gdLst>
                        <a:gd name="T0" fmla="*/ 231 w 233"/>
                        <a:gd name="T1" fmla="*/ 3 h 3"/>
                        <a:gd name="T2" fmla="*/ 0 w 233"/>
                        <a:gd name="T3" fmla="*/ 3 h 3"/>
                        <a:gd name="T4" fmla="*/ 3 w 233"/>
                        <a:gd name="T5" fmla="*/ 0 h 3"/>
                        <a:gd name="T6" fmla="*/ 233 w 233"/>
                        <a:gd name="T7" fmla="*/ 0 h 3"/>
                        <a:gd name="T8" fmla="*/ 231 w 233"/>
                        <a:gd name="T9" fmla="*/ 3 h 3"/>
                      </a:gdLst>
                      <a:ahLst/>
                      <a:cxnLst>
                        <a:cxn ang="0">
                          <a:pos x="T0" y="T1"/>
                        </a:cxn>
                        <a:cxn ang="0">
                          <a:pos x="T2" y="T3"/>
                        </a:cxn>
                        <a:cxn ang="0">
                          <a:pos x="T4" y="T5"/>
                        </a:cxn>
                        <a:cxn ang="0">
                          <a:pos x="T6" y="T7"/>
                        </a:cxn>
                        <a:cxn ang="0">
                          <a:pos x="T8" y="T9"/>
                        </a:cxn>
                      </a:cxnLst>
                      <a:rect l="0" t="0" r="r" b="b"/>
                      <a:pathLst>
                        <a:path w="233" h="3">
                          <a:moveTo>
                            <a:pt x="231" y="3"/>
                          </a:moveTo>
                          <a:lnTo>
                            <a:pt x="0" y="3"/>
                          </a:lnTo>
                          <a:lnTo>
                            <a:pt x="3" y="0"/>
                          </a:lnTo>
                          <a:lnTo>
                            <a:pt x="233" y="0"/>
                          </a:lnTo>
                          <a:lnTo>
                            <a:pt x="231" y="3"/>
                          </a:lnTo>
                          <a:close/>
                        </a:path>
                      </a:pathLst>
                    </a:custGeom>
                    <a:solidFill>
                      <a:srgbClr val="4845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14" name="Freeform 183"/>
                    <p:cNvSpPr>
                      <a:spLocks noChangeAspect="1"/>
                    </p:cNvSpPr>
                    <p:nvPr/>
                  </p:nvSpPr>
                  <p:spPr bwMode="auto">
                    <a:xfrm>
                      <a:off x="3069" y="1580"/>
                      <a:ext cx="234" cy="4"/>
                    </a:xfrm>
                    <a:custGeom>
                      <a:avLst/>
                      <a:gdLst>
                        <a:gd name="T0" fmla="*/ 231 w 234"/>
                        <a:gd name="T1" fmla="*/ 4 h 4"/>
                        <a:gd name="T2" fmla="*/ 0 w 234"/>
                        <a:gd name="T3" fmla="*/ 4 h 4"/>
                        <a:gd name="T4" fmla="*/ 3 w 234"/>
                        <a:gd name="T5" fmla="*/ 0 h 4"/>
                        <a:gd name="T6" fmla="*/ 234 w 234"/>
                        <a:gd name="T7" fmla="*/ 0 h 4"/>
                        <a:gd name="T8" fmla="*/ 231 w 234"/>
                        <a:gd name="T9" fmla="*/ 4 h 4"/>
                      </a:gdLst>
                      <a:ahLst/>
                      <a:cxnLst>
                        <a:cxn ang="0">
                          <a:pos x="T0" y="T1"/>
                        </a:cxn>
                        <a:cxn ang="0">
                          <a:pos x="T2" y="T3"/>
                        </a:cxn>
                        <a:cxn ang="0">
                          <a:pos x="T4" y="T5"/>
                        </a:cxn>
                        <a:cxn ang="0">
                          <a:pos x="T6" y="T7"/>
                        </a:cxn>
                        <a:cxn ang="0">
                          <a:pos x="T8" y="T9"/>
                        </a:cxn>
                      </a:cxnLst>
                      <a:rect l="0" t="0" r="r" b="b"/>
                      <a:pathLst>
                        <a:path w="234" h="4">
                          <a:moveTo>
                            <a:pt x="231" y="4"/>
                          </a:moveTo>
                          <a:lnTo>
                            <a:pt x="0" y="4"/>
                          </a:lnTo>
                          <a:lnTo>
                            <a:pt x="3" y="0"/>
                          </a:lnTo>
                          <a:lnTo>
                            <a:pt x="234" y="0"/>
                          </a:lnTo>
                          <a:lnTo>
                            <a:pt x="231" y="4"/>
                          </a:lnTo>
                          <a:close/>
                        </a:path>
                      </a:pathLst>
                    </a:custGeom>
                    <a:solidFill>
                      <a:srgbClr val="4744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15" name="Freeform 184"/>
                    <p:cNvSpPr>
                      <a:spLocks noChangeAspect="1"/>
                    </p:cNvSpPr>
                    <p:nvPr/>
                  </p:nvSpPr>
                  <p:spPr bwMode="auto">
                    <a:xfrm>
                      <a:off x="3071" y="1578"/>
                      <a:ext cx="232" cy="4"/>
                    </a:xfrm>
                    <a:custGeom>
                      <a:avLst/>
                      <a:gdLst>
                        <a:gd name="T0" fmla="*/ 230 w 232"/>
                        <a:gd name="T1" fmla="*/ 4 h 4"/>
                        <a:gd name="T2" fmla="*/ 0 w 232"/>
                        <a:gd name="T3" fmla="*/ 4 h 4"/>
                        <a:gd name="T4" fmla="*/ 3 w 232"/>
                        <a:gd name="T5" fmla="*/ 0 h 4"/>
                        <a:gd name="T6" fmla="*/ 232 w 232"/>
                        <a:gd name="T7" fmla="*/ 0 h 4"/>
                        <a:gd name="T8" fmla="*/ 230 w 232"/>
                        <a:gd name="T9" fmla="*/ 4 h 4"/>
                      </a:gdLst>
                      <a:ahLst/>
                      <a:cxnLst>
                        <a:cxn ang="0">
                          <a:pos x="T0" y="T1"/>
                        </a:cxn>
                        <a:cxn ang="0">
                          <a:pos x="T2" y="T3"/>
                        </a:cxn>
                        <a:cxn ang="0">
                          <a:pos x="T4" y="T5"/>
                        </a:cxn>
                        <a:cxn ang="0">
                          <a:pos x="T6" y="T7"/>
                        </a:cxn>
                        <a:cxn ang="0">
                          <a:pos x="T8" y="T9"/>
                        </a:cxn>
                      </a:cxnLst>
                      <a:rect l="0" t="0" r="r" b="b"/>
                      <a:pathLst>
                        <a:path w="232" h="4">
                          <a:moveTo>
                            <a:pt x="230" y="4"/>
                          </a:moveTo>
                          <a:lnTo>
                            <a:pt x="0" y="4"/>
                          </a:lnTo>
                          <a:lnTo>
                            <a:pt x="3" y="0"/>
                          </a:lnTo>
                          <a:lnTo>
                            <a:pt x="232" y="0"/>
                          </a:lnTo>
                          <a:lnTo>
                            <a:pt x="230" y="4"/>
                          </a:lnTo>
                          <a:close/>
                        </a:path>
                      </a:pathLst>
                    </a:custGeom>
                    <a:solidFill>
                      <a:srgbClr val="4744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16" name="Freeform 185"/>
                    <p:cNvSpPr>
                      <a:spLocks noChangeAspect="1"/>
                    </p:cNvSpPr>
                    <p:nvPr/>
                  </p:nvSpPr>
                  <p:spPr bwMode="auto">
                    <a:xfrm>
                      <a:off x="3072" y="1577"/>
                      <a:ext cx="232" cy="3"/>
                    </a:xfrm>
                    <a:custGeom>
                      <a:avLst/>
                      <a:gdLst>
                        <a:gd name="T0" fmla="*/ 231 w 232"/>
                        <a:gd name="T1" fmla="*/ 3 h 3"/>
                        <a:gd name="T2" fmla="*/ 0 w 232"/>
                        <a:gd name="T3" fmla="*/ 3 h 3"/>
                        <a:gd name="T4" fmla="*/ 3 w 232"/>
                        <a:gd name="T5" fmla="*/ 0 h 3"/>
                        <a:gd name="T6" fmla="*/ 232 w 232"/>
                        <a:gd name="T7" fmla="*/ 0 h 3"/>
                        <a:gd name="T8" fmla="*/ 231 w 232"/>
                        <a:gd name="T9" fmla="*/ 3 h 3"/>
                      </a:gdLst>
                      <a:ahLst/>
                      <a:cxnLst>
                        <a:cxn ang="0">
                          <a:pos x="T0" y="T1"/>
                        </a:cxn>
                        <a:cxn ang="0">
                          <a:pos x="T2" y="T3"/>
                        </a:cxn>
                        <a:cxn ang="0">
                          <a:pos x="T4" y="T5"/>
                        </a:cxn>
                        <a:cxn ang="0">
                          <a:pos x="T6" y="T7"/>
                        </a:cxn>
                        <a:cxn ang="0">
                          <a:pos x="T8" y="T9"/>
                        </a:cxn>
                      </a:cxnLst>
                      <a:rect l="0" t="0" r="r" b="b"/>
                      <a:pathLst>
                        <a:path w="232" h="3">
                          <a:moveTo>
                            <a:pt x="231" y="3"/>
                          </a:moveTo>
                          <a:lnTo>
                            <a:pt x="0" y="3"/>
                          </a:lnTo>
                          <a:lnTo>
                            <a:pt x="3" y="0"/>
                          </a:lnTo>
                          <a:lnTo>
                            <a:pt x="232" y="0"/>
                          </a:lnTo>
                          <a:lnTo>
                            <a:pt x="231" y="3"/>
                          </a:lnTo>
                          <a:close/>
                        </a:path>
                      </a:pathLst>
                    </a:custGeom>
                    <a:solidFill>
                      <a:srgbClr val="4643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17" name="Freeform 186"/>
                    <p:cNvSpPr>
                      <a:spLocks noChangeAspect="1"/>
                    </p:cNvSpPr>
                    <p:nvPr/>
                  </p:nvSpPr>
                  <p:spPr bwMode="auto">
                    <a:xfrm>
                      <a:off x="3074" y="1575"/>
                      <a:ext cx="232" cy="3"/>
                    </a:xfrm>
                    <a:custGeom>
                      <a:avLst/>
                      <a:gdLst>
                        <a:gd name="T0" fmla="*/ 229 w 232"/>
                        <a:gd name="T1" fmla="*/ 3 h 3"/>
                        <a:gd name="T2" fmla="*/ 0 w 232"/>
                        <a:gd name="T3" fmla="*/ 3 h 3"/>
                        <a:gd name="T4" fmla="*/ 1 w 232"/>
                        <a:gd name="T5" fmla="*/ 0 h 3"/>
                        <a:gd name="T6" fmla="*/ 232 w 232"/>
                        <a:gd name="T7" fmla="*/ 0 h 3"/>
                        <a:gd name="T8" fmla="*/ 229 w 232"/>
                        <a:gd name="T9" fmla="*/ 3 h 3"/>
                      </a:gdLst>
                      <a:ahLst/>
                      <a:cxnLst>
                        <a:cxn ang="0">
                          <a:pos x="T0" y="T1"/>
                        </a:cxn>
                        <a:cxn ang="0">
                          <a:pos x="T2" y="T3"/>
                        </a:cxn>
                        <a:cxn ang="0">
                          <a:pos x="T4" y="T5"/>
                        </a:cxn>
                        <a:cxn ang="0">
                          <a:pos x="T6" y="T7"/>
                        </a:cxn>
                        <a:cxn ang="0">
                          <a:pos x="T8" y="T9"/>
                        </a:cxn>
                      </a:cxnLst>
                      <a:rect l="0" t="0" r="r" b="b"/>
                      <a:pathLst>
                        <a:path w="232" h="3">
                          <a:moveTo>
                            <a:pt x="229" y="3"/>
                          </a:moveTo>
                          <a:lnTo>
                            <a:pt x="0" y="3"/>
                          </a:lnTo>
                          <a:lnTo>
                            <a:pt x="1" y="0"/>
                          </a:lnTo>
                          <a:lnTo>
                            <a:pt x="232" y="0"/>
                          </a:lnTo>
                          <a:lnTo>
                            <a:pt x="229" y="3"/>
                          </a:lnTo>
                          <a:close/>
                        </a:path>
                      </a:pathLst>
                    </a:custGeom>
                    <a:solidFill>
                      <a:srgbClr val="4643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18" name="Freeform 187"/>
                    <p:cNvSpPr>
                      <a:spLocks noChangeAspect="1"/>
                    </p:cNvSpPr>
                    <p:nvPr/>
                  </p:nvSpPr>
                  <p:spPr bwMode="auto">
                    <a:xfrm>
                      <a:off x="3075" y="1574"/>
                      <a:ext cx="232" cy="3"/>
                    </a:xfrm>
                    <a:custGeom>
                      <a:avLst/>
                      <a:gdLst>
                        <a:gd name="T0" fmla="*/ 229 w 232"/>
                        <a:gd name="T1" fmla="*/ 3 h 3"/>
                        <a:gd name="T2" fmla="*/ 0 w 232"/>
                        <a:gd name="T3" fmla="*/ 3 h 3"/>
                        <a:gd name="T4" fmla="*/ 2 w 232"/>
                        <a:gd name="T5" fmla="*/ 0 h 3"/>
                        <a:gd name="T6" fmla="*/ 232 w 232"/>
                        <a:gd name="T7" fmla="*/ 0 h 3"/>
                        <a:gd name="T8" fmla="*/ 229 w 232"/>
                        <a:gd name="T9" fmla="*/ 3 h 3"/>
                      </a:gdLst>
                      <a:ahLst/>
                      <a:cxnLst>
                        <a:cxn ang="0">
                          <a:pos x="T0" y="T1"/>
                        </a:cxn>
                        <a:cxn ang="0">
                          <a:pos x="T2" y="T3"/>
                        </a:cxn>
                        <a:cxn ang="0">
                          <a:pos x="T4" y="T5"/>
                        </a:cxn>
                        <a:cxn ang="0">
                          <a:pos x="T6" y="T7"/>
                        </a:cxn>
                        <a:cxn ang="0">
                          <a:pos x="T8" y="T9"/>
                        </a:cxn>
                      </a:cxnLst>
                      <a:rect l="0" t="0" r="r" b="b"/>
                      <a:pathLst>
                        <a:path w="232" h="3">
                          <a:moveTo>
                            <a:pt x="229" y="3"/>
                          </a:moveTo>
                          <a:lnTo>
                            <a:pt x="0" y="3"/>
                          </a:lnTo>
                          <a:lnTo>
                            <a:pt x="2" y="0"/>
                          </a:lnTo>
                          <a:lnTo>
                            <a:pt x="232" y="0"/>
                          </a:lnTo>
                          <a:lnTo>
                            <a:pt x="229" y="3"/>
                          </a:lnTo>
                          <a:close/>
                        </a:path>
                      </a:pathLst>
                    </a:custGeom>
                    <a:solidFill>
                      <a:srgbClr val="4542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19" name="Freeform 188"/>
                    <p:cNvSpPr>
                      <a:spLocks noChangeAspect="1"/>
                    </p:cNvSpPr>
                    <p:nvPr/>
                  </p:nvSpPr>
                  <p:spPr bwMode="auto">
                    <a:xfrm>
                      <a:off x="3075" y="1572"/>
                      <a:ext cx="232" cy="3"/>
                    </a:xfrm>
                    <a:custGeom>
                      <a:avLst/>
                      <a:gdLst>
                        <a:gd name="T0" fmla="*/ 231 w 232"/>
                        <a:gd name="T1" fmla="*/ 3 h 3"/>
                        <a:gd name="T2" fmla="*/ 0 w 232"/>
                        <a:gd name="T3" fmla="*/ 3 h 3"/>
                        <a:gd name="T4" fmla="*/ 3 w 232"/>
                        <a:gd name="T5" fmla="*/ 0 h 3"/>
                        <a:gd name="T6" fmla="*/ 232 w 232"/>
                        <a:gd name="T7" fmla="*/ 0 h 3"/>
                        <a:gd name="T8" fmla="*/ 231 w 232"/>
                        <a:gd name="T9" fmla="*/ 3 h 3"/>
                      </a:gdLst>
                      <a:ahLst/>
                      <a:cxnLst>
                        <a:cxn ang="0">
                          <a:pos x="T0" y="T1"/>
                        </a:cxn>
                        <a:cxn ang="0">
                          <a:pos x="T2" y="T3"/>
                        </a:cxn>
                        <a:cxn ang="0">
                          <a:pos x="T4" y="T5"/>
                        </a:cxn>
                        <a:cxn ang="0">
                          <a:pos x="T6" y="T7"/>
                        </a:cxn>
                        <a:cxn ang="0">
                          <a:pos x="T8" y="T9"/>
                        </a:cxn>
                      </a:cxnLst>
                      <a:rect l="0" t="0" r="r" b="b"/>
                      <a:pathLst>
                        <a:path w="232" h="3">
                          <a:moveTo>
                            <a:pt x="231" y="3"/>
                          </a:moveTo>
                          <a:lnTo>
                            <a:pt x="0" y="3"/>
                          </a:lnTo>
                          <a:lnTo>
                            <a:pt x="3" y="0"/>
                          </a:lnTo>
                          <a:lnTo>
                            <a:pt x="232" y="0"/>
                          </a:lnTo>
                          <a:lnTo>
                            <a:pt x="231" y="3"/>
                          </a:lnTo>
                          <a:close/>
                        </a:path>
                      </a:pathLst>
                    </a:custGeom>
                    <a:solidFill>
                      <a:srgbClr val="4440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20" name="Freeform 189"/>
                    <p:cNvSpPr>
                      <a:spLocks noChangeAspect="1"/>
                    </p:cNvSpPr>
                    <p:nvPr/>
                  </p:nvSpPr>
                  <p:spPr bwMode="auto">
                    <a:xfrm>
                      <a:off x="3077" y="1571"/>
                      <a:ext cx="232" cy="3"/>
                    </a:xfrm>
                    <a:custGeom>
                      <a:avLst/>
                      <a:gdLst>
                        <a:gd name="T0" fmla="*/ 230 w 232"/>
                        <a:gd name="T1" fmla="*/ 3 h 3"/>
                        <a:gd name="T2" fmla="*/ 0 w 232"/>
                        <a:gd name="T3" fmla="*/ 3 h 3"/>
                        <a:gd name="T4" fmla="*/ 3 w 232"/>
                        <a:gd name="T5" fmla="*/ 0 h 3"/>
                        <a:gd name="T6" fmla="*/ 232 w 232"/>
                        <a:gd name="T7" fmla="*/ 0 h 3"/>
                        <a:gd name="T8" fmla="*/ 230 w 232"/>
                        <a:gd name="T9" fmla="*/ 3 h 3"/>
                      </a:gdLst>
                      <a:ahLst/>
                      <a:cxnLst>
                        <a:cxn ang="0">
                          <a:pos x="T0" y="T1"/>
                        </a:cxn>
                        <a:cxn ang="0">
                          <a:pos x="T2" y="T3"/>
                        </a:cxn>
                        <a:cxn ang="0">
                          <a:pos x="T4" y="T5"/>
                        </a:cxn>
                        <a:cxn ang="0">
                          <a:pos x="T6" y="T7"/>
                        </a:cxn>
                        <a:cxn ang="0">
                          <a:pos x="T8" y="T9"/>
                        </a:cxn>
                      </a:cxnLst>
                      <a:rect l="0" t="0" r="r" b="b"/>
                      <a:pathLst>
                        <a:path w="232" h="3">
                          <a:moveTo>
                            <a:pt x="230" y="3"/>
                          </a:moveTo>
                          <a:lnTo>
                            <a:pt x="0" y="3"/>
                          </a:lnTo>
                          <a:lnTo>
                            <a:pt x="3" y="0"/>
                          </a:lnTo>
                          <a:lnTo>
                            <a:pt x="232" y="0"/>
                          </a:lnTo>
                          <a:lnTo>
                            <a:pt x="230" y="3"/>
                          </a:lnTo>
                          <a:close/>
                        </a:path>
                      </a:pathLst>
                    </a:custGeom>
                    <a:solidFill>
                      <a:srgbClr val="4340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21" name="Freeform 190"/>
                    <p:cNvSpPr>
                      <a:spLocks noChangeAspect="1"/>
                    </p:cNvSpPr>
                    <p:nvPr/>
                  </p:nvSpPr>
                  <p:spPr bwMode="auto">
                    <a:xfrm>
                      <a:off x="3078" y="1568"/>
                      <a:ext cx="232" cy="4"/>
                    </a:xfrm>
                    <a:custGeom>
                      <a:avLst/>
                      <a:gdLst>
                        <a:gd name="T0" fmla="*/ 229 w 232"/>
                        <a:gd name="T1" fmla="*/ 4 h 4"/>
                        <a:gd name="T2" fmla="*/ 0 w 232"/>
                        <a:gd name="T3" fmla="*/ 4 h 4"/>
                        <a:gd name="T4" fmla="*/ 3 w 232"/>
                        <a:gd name="T5" fmla="*/ 0 h 4"/>
                        <a:gd name="T6" fmla="*/ 232 w 232"/>
                        <a:gd name="T7" fmla="*/ 0 h 4"/>
                        <a:gd name="T8" fmla="*/ 229 w 232"/>
                        <a:gd name="T9" fmla="*/ 4 h 4"/>
                      </a:gdLst>
                      <a:ahLst/>
                      <a:cxnLst>
                        <a:cxn ang="0">
                          <a:pos x="T0" y="T1"/>
                        </a:cxn>
                        <a:cxn ang="0">
                          <a:pos x="T2" y="T3"/>
                        </a:cxn>
                        <a:cxn ang="0">
                          <a:pos x="T4" y="T5"/>
                        </a:cxn>
                        <a:cxn ang="0">
                          <a:pos x="T6" y="T7"/>
                        </a:cxn>
                        <a:cxn ang="0">
                          <a:pos x="T8" y="T9"/>
                        </a:cxn>
                      </a:cxnLst>
                      <a:rect l="0" t="0" r="r" b="b"/>
                      <a:pathLst>
                        <a:path w="232" h="4">
                          <a:moveTo>
                            <a:pt x="229" y="4"/>
                          </a:moveTo>
                          <a:lnTo>
                            <a:pt x="0" y="4"/>
                          </a:lnTo>
                          <a:lnTo>
                            <a:pt x="3" y="0"/>
                          </a:lnTo>
                          <a:lnTo>
                            <a:pt x="232" y="0"/>
                          </a:lnTo>
                          <a:lnTo>
                            <a:pt x="229" y="4"/>
                          </a:lnTo>
                          <a:close/>
                        </a:path>
                      </a:pathLst>
                    </a:custGeom>
                    <a:solidFill>
                      <a:srgbClr val="423F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22" name="Freeform 191"/>
                    <p:cNvSpPr>
                      <a:spLocks noChangeAspect="1"/>
                    </p:cNvSpPr>
                    <p:nvPr/>
                  </p:nvSpPr>
                  <p:spPr bwMode="auto">
                    <a:xfrm>
                      <a:off x="3080" y="1567"/>
                      <a:ext cx="232" cy="4"/>
                    </a:xfrm>
                    <a:custGeom>
                      <a:avLst/>
                      <a:gdLst>
                        <a:gd name="T0" fmla="*/ 229 w 232"/>
                        <a:gd name="T1" fmla="*/ 4 h 4"/>
                        <a:gd name="T2" fmla="*/ 0 w 232"/>
                        <a:gd name="T3" fmla="*/ 4 h 4"/>
                        <a:gd name="T4" fmla="*/ 2 w 232"/>
                        <a:gd name="T5" fmla="*/ 0 h 4"/>
                        <a:gd name="T6" fmla="*/ 232 w 232"/>
                        <a:gd name="T7" fmla="*/ 0 h 4"/>
                        <a:gd name="T8" fmla="*/ 229 w 232"/>
                        <a:gd name="T9" fmla="*/ 4 h 4"/>
                      </a:gdLst>
                      <a:ahLst/>
                      <a:cxnLst>
                        <a:cxn ang="0">
                          <a:pos x="T0" y="T1"/>
                        </a:cxn>
                        <a:cxn ang="0">
                          <a:pos x="T2" y="T3"/>
                        </a:cxn>
                        <a:cxn ang="0">
                          <a:pos x="T4" y="T5"/>
                        </a:cxn>
                        <a:cxn ang="0">
                          <a:pos x="T6" y="T7"/>
                        </a:cxn>
                        <a:cxn ang="0">
                          <a:pos x="T8" y="T9"/>
                        </a:cxn>
                      </a:cxnLst>
                      <a:rect l="0" t="0" r="r" b="b"/>
                      <a:pathLst>
                        <a:path w="232" h="4">
                          <a:moveTo>
                            <a:pt x="229" y="4"/>
                          </a:moveTo>
                          <a:lnTo>
                            <a:pt x="0" y="4"/>
                          </a:lnTo>
                          <a:lnTo>
                            <a:pt x="2" y="0"/>
                          </a:lnTo>
                          <a:lnTo>
                            <a:pt x="232" y="0"/>
                          </a:lnTo>
                          <a:lnTo>
                            <a:pt x="229" y="4"/>
                          </a:lnTo>
                          <a:close/>
                        </a:path>
                      </a:pathLst>
                    </a:custGeom>
                    <a:solidFill>
                      <a:srgbClr val="413E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23" name="Freeform 192"/>
                    <p:cNvSpPr>
                      <a:spLocks noChangeAspect="1"/>
                    </p:cNvSpPr>
                    <p:nvPr/>
                  </p:nvSpPr>
                  <p:spPr bwMode="auto">
                    <a:xfrm>
                      <a:off x="3081" y="1565"/>
                      <a:ext cx="231" cy="3"/>
                    </a:xfrm>
                    <a:custGeom>
                      <a:avLst/>
                      <a:gdLst>
                        <a:gd name="T0" fmla="*/ 229 w 231"/>
                        <a:gd name="T1" fmla="*/ 3 h 3"/>
                        <a:gd name="T2" fmla="*/ 0 w 231"/>
                        <a:gd name="T3" fmla="*/ 3 h 3"/>
                        <a:gd name="T4" fmla="*/ 3 w 231"/>
                        <a:gd name="T5" fmla="*/ 0 h 3"/>
                        <a:gd name="T6" fmla="*/ 231 w 231"/>
                        <a:gd name="T7" fmla="*/ 0 h 3"/>
                        <a:gd name="T8" fmla="*/ 229 w 231"/>
                        <a:gd name="T9" fmla="*/ 3 h 3"/>
                      </a:gdLst>
                      <a:ahLst/>
                      <a:cxnLst>
                        <a:cxn ang="0">
                          <a:pos x="T0" y="T1"/>
                        </a:cxn>
                        <a:cxn ang="0">
                          <a:pos x="T2" y="T3"/>
                        </a:cxn>
                        <a:cxn ang="0">
                          <a:pos x="T4" y="T5"/>
                        </a:cxn>
                        <a:cxn ang="0">
                          <a:pos x="T6" y="T7"/>
                        </a:cxn>
                        <a:cxn ang="0">
                          <a:pos x="T8" y="T9"/>
                        </a:cxn>
                      </a:cxnLst>
                      <a:rect l="0" t="0" r="r" b="b"/>
                      <a:pathLst>
                        <a:path w="231" h="3">
                          <a:moveTo>
                            <a:pt x="229" y="3"/>
                          </a:moveTo>
                          <a:lnTo>
                            <a:pt x="0" y="3"/>
                          </a:lnTo>
                          <a:lnTo>
                            <a:pt x="3" y="0"/>
                          </a:lnTo>
                          <a:lnTo>
                            <a:pt x="231" y="0"/>
                          </a:lnTo>
                          <a:lnTo>
                            <a:pt x="229" y="3"/>
                          </a:lnTo>
                          <a:close/>
                        </a:path>
                      </a:pathLst>
                    </a:custGeom>
                    <a:solidFill>
                      <a:srgbClr val="403D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24" name="Freeform 193"/>
                    <p:cNvSpPr>
                      <a:spLocks noChangeAspect="1"/>
                    </p:cNvSpPr>
                    <p:nvPr/>
                  </p:nvSpPr>
                  <p:spPr bwMode="auto">
                    <a:xfrm>
                      <a:off x="3082" y="1564"/>
                      <a:ext cx="231" cy="3"/>
                    </a:xfrm>
                    <a:custGeom>
                      <a:avLst/>
                      <a:gdLst>
                        <a:gd name="T0" fmla="*/ 230 w 231"/>
                        <a:gd name="T1" fmla="*/ 3 h 3"/>
                        <a:gd name="T2" fmla="*/ 0 w 231"/>
                        <a:gd name="T3" fmla="*/ 3 h 3"/>
                        <a:gd name="T4" fmla="*/ 3 w 231"/>
                        <a:gd name="T5" fmla="*/ 0 h 3"/>
                        <a:gd name="T6" fmla="*/ 231 w 231"/>
                        <a:gd name="T7" fmla="*/ 0 h 3"/>
                        <a:gd name="T8" fmla="*/ 230 w 231"/>
                        <a:gd name="T9" fmla="*/ 3 h 3"/>
                      </a:gdLst>
                      <a:ahLst/>
                      <a:cxnLst>
                        <a:cxn ang="0">
                          <a:pos x="T0" y="T1"/>
                        </a:cxn>
                        <a:cxn ang="0">
                          <a:pos x="T2" y="T3"/>
                        </a:cxn>
                        <a:cxn ang="0">
                          <a:pos x="T4" y="T5"/>
                        </a:cxn>
                        <a:cxn ang="0">
                          <a:pos x="T6" y="T7"/>
                        </a:cxn>
                        <a:cxn ang="0">
                          <a:pos x="T8" y="T9"/>
                        </a:cxn>
                      </a:cxnLst>
                      <a:rect l="0" t="0" r="r" b="b"/>
                      <a:pathLst>
                        <a:path w="231" h="3">
                          <a:moveTo>
                            <a:pt x="230" y="3"/>
                          </a:moveTo>
                          <a:lnTo>
                            <a:pt x="0" y="3"/>
                          </a:lnTo>
                          <a:lnTo>
                            <a:pt x="3" y="0"/>
                          </a:lnTo>
                          <a:lnTo>
                            <a:pt x="231" y="0"/>
                          </a:lnTo>
                          <a:lnTo>
                            <a:pt x="230" y="3"/>
                          </a:lnTo>
                          <a:close/>
                        </a:path>
                      </a:pathLst>
                    </a:custGeom>
                    <a:solidFill>
                      <a:srgbClr val="403D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25" name="Freeform 194"/>
                    <p:cNvSpPr>
                      <a:spLocks noChangeAspect="1"/>
                    </p:cNvSpPr>
                    <p:nvPr/>
                  </p:nvSpPr>
                  <p:spPr bwMode="auto">
                    <a:xfrm>
                      <a:off x="3084" y="1562"/>
                      <a:ext cx="230" cy="3"/>
                    </a:xfrm>
                    <a:custGeom>
                      <a:avLst/>
                      <a:gdLst>
                        <a:gd name="T0" fmla="*/ 228 w 230"/>
                        <a:gd name="T1" fmla="*/ 3 h 3"/>
                        <a:gd name="T2" fmla="*/ 0 w 230"/>
                        <a:gd name="T3" fmla="*/ 3 h 3"/>
                        <a:gd name="T4" fmla="*/ 3 w 230"/>
                        <a:gd name="T5" fmla="*/ 0 h 3"/>
                        <a:gd name="T6" fmla="*/ 230 w 230"/>
                        <a:gd name="T7" fmla="*/ 0 h 3"/>
                        <a:gd name="T8" fmla="*/ 228 w 230"/>
                        <a:gd name="T9" fmla="*/ 3 h 3"/>
                      </a:gdLst>
                      <a:ahLst/>
                      <a:cxnLst>
                        <a:cxn ang="0">
                          <a:pos x="T0" y="T1"/>
                        </a:cxn>
                        <a:cxn ang="0">
                          <a:pos x="T2" y="T3"/>
                        </a:cxn>
                        <a:cxn ang="0">
                          <a:pos x="T4" y="T5"/>
                        </a:cxn>
                        <a:cxn ang="0">
                          <a:pos x="T6" y="T7"/>
                        </a:cxn>
                        <a:cxn ang="0">
                          <a:pos x="T8" y="T9"/>
                        </a:cxn>
                      </a:cxnLst>
                      <a:rect l="0" t="0" r="r" b="b"/>
                      <a:pathLst>
                        <a:path w="230" h="3">
                          <a:moveTo>
                            <a:pt x="228" y="3"/>
                          </a:moveTo>
                          <a:lnTo>
                            <a:pt x="0" y="3"/>
                          </a:lnTo>
                          <a:lnTo>
                            <a:pt x="3" y="0"/>
                          </a:lnTo>
                          <a:lnTo>
                            <a:pt x="230" y="0"/>
                          </a:lnTo>
                          <a:lnTo>
                            <a:pt x="228" y="3"/>
                          </a:lnTo>
                          <a:close/>
                        </a:path>
                      </a:pathLst>
                    </a:custGeom>
                    <a:solidFill>
                      <a:srgbClr val="403D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26" name="Freeform 195"/>
                    <p:cNvSpPr>
                      <a:spLocks noChangeAspect="1"/>
                    </p:cNvSpPr>
                    <p:nvPr/>
                  </p:nvSpPr>
                  <p:spPr bwMode="auto">
                    <a:xfrm>
                      <a:off x="3085" y="1561"/>
                      <a:ext cx="231" cy="3"/>
                    </a:xfrm>
                    <a:custGeom>
                      <a:avLst/>
                      <a:gdLst>
                        <a:gd name="T0" fmla="*/ 228 w 231"/>
                        <a:gd name="T1" fmla="*/ 3 h 3"/>
                        <a:gd name="T2" fmla="*/ 0 w 231"/>
                        <a:gd name="T3" fmla="*/ 3 h 3"/>
                        <a:gd name="T4" fmla="*/ 3 w 231"/>
                        <a:gd name="T5" fmla="*/ 0 h 3"/>
                        <a:gd name="T6" fmla="*/ 231 w 231"/>
                        <a:gd name="T7" fmla="*/ 0 h 3"/>
                        <a:gd name="T8" fmla="*/ 228 w 231"/>
                        <a:gd name="T9" fmla="*/ 3 h 3"/>
                      </a:gdLst>
                      <a:ahLst/>
                      <a:cxnLst>
                        <a:cxn ang="0">
                          <a:pos x="T0" y="T1"/>
                        </a:cxn>
                        <a:cxn ang="0">
                          <a:pos x="T2" y="T3"/>
                        </a:cxn>
                        <a:cxn ang="0">
                          <a:pos x="T4" y="T5"/>
                        </a:cxn>
                        <a:cxn ang="0">
                          <a:pos x="T6" y="T7"/>
                        </a:cxn>
                        <a:cxn ang="0">
                          <a:pos x="T8" y="T9"/>
                        </a:cxn>
                      </a:cxnLst>
                      <a:rect l="0" t="0" r="r" b="b"/>
                      <a:pathLst>
                        <a:path w="231" h="3">
                          <a:moveTo>
                            <a:pt x="228" y="3"/>
                          </a:moveTo>
                          <a:lnTo>
                            <a:pt x="0" y="3"/>
                          </a:lnTo>
                          <a:lnTo>
                            <a:pt x="3" y="0"/>
                          </a:lnTo>
                          <a:lnTo>
                            <a:pt x="231" y="0"/>
                          </a:lnTo>
                          <a:lnTo>
                            <a:pt x="228" y="3"/>
                          </a:lnTo>
                          <a:close/>
                        </a:path>
                      </a:pathLst>
                    </a:custGeom>
                    <a:solidFill>
                      <a:srgbClr val="3F3C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27" name="Freeform 196"/>
                    <p:cNvSpPr>
                      <a:spLocks noChangeAspect="1"/>
                    </p:cNvSpPr>
                    <p:nvPr/>
                  </p:nvSpPr>
                  <p:spPr bwMode="auto">
                    <a:xfrm>
                      <a:off x="3087" y="1558"/>
                      <a:ext cx="229" cy="4"/>
                    </a:xfrm>
                    <a:custGeom>
                      <a:avLst/>
                      <a:gdLst>
                        <a:gd name="T0" fmla="*/ 227 w 229"/>
                        <a:gd name="T1" fmla="*/ 4 h 4"/>
                        <a:gd name="T2" fmla="*/ 0 w 229"/>
                        <a:gd name="T3" fmla="*/ 4 h 4"/>
                        <a:gd name="T4" fmla="*/ 3 w 229"/>
                        <a:gd name="T5" fmla="*/ 0 h 4"/>
                        <a:gd name="T6" fmla="*/ 229 w 229"/>
                        <a:gd name="T7" fmla="*/ 0 h 4"/>
                        <a:gd name="T8" fmla="*/ 227 w 229"/>
                        <a:gd name="T9" fmla="*/ 4 h 4"/>
                      </a:gdLst>
                      <a:ahLst/>
                      <a:cxnLst>
                        <a:cxn ang="0">
                          <a:pos x="T0" y="T1"/>
                        </a:cxn>
                        <a:cxn ang="0">
                          <a:pos x="T2" y="T3"/>
                        </a:cxn>
                        <a:cxn ang="0">
                          <a:pos x="T4" y="T5"/>
                        </a:cxn>
                        <a:cxn ang="0">
                          <a:pos x="T6" y="T7"/>
                        </a:cxn>
                        <a:cxn ang="0">
                          <a:pos x="T8" y="T9"/>
                        </a:cxn>
                      </a:cxnLst>
                      <a:rect l="0" t="0" r="r" b="b"/>
                      <a:pathLst>
                        <a:path w="229" h="4">
                          <a:moveTo>
                            <a:pt x="227" y="4"/>
                          </a:moveTo>
                          <a:lnTo>
                            <a:pt x="0" y="4"/>
                          </a:lnTo>
                          <a:lnTo>
                            <a:pt x="3" y="0"/>
                          </a:lnTo>
                          <a:lnTo>
                            <a:pt x="229" y="0"/>
                          </a:lnTo>
                          <a:lnTo>
                            <a:pt x="227" y="4"/>
                          </a:lnTo>
                          <a:close/>
                        </a:path>
                      </a:pathLst>
                    </a:custGeom>
                    <a:solidFill>
                      <a:srgbClr val="3E3B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28" name="Freeform 197"/>
                    <p:cNvSpPr>
                      <a:spLocks noChangeAspect="1"/>
                    </p:cNvSpPr>
                    <p:nvPr/>
                  </p:nvSpPr>
                  <p:spPr bwMode="auto">
                    <a:xfrm>
                      <a:off x="3088" y="1556"/>
                      <a:ext cx="229" cy="5"/>
                    </a:xfrm>
                    <a:custGeom>
                      <a:avLst/>
                      <a:gdLst>
                        <a:gd name="T0" fmla="*/ 228 w 229"/>
                        <a:gd name="T1" fmla="*/ 5 h 5"/>
                        <a:gd name="T2" fmla="*/ 0 w 229"/>
                        <a:gd name="T3" fmla="*/ 5 h 5"/>
                        <a:gd name="T4" fmla="*/ 2 w 229"/>
                        <a:gd name="T5" fmla="*/ 0 h 5"/>
                        <a:gd name="T6" fmla="*/ 229 w 229"/>
                        <a:gd name="T7" fmla="*/ 0 h 5"/>
                        <a:gd name="T8" fmla="*/ 228 w 229"/>
                        <a:gd name="T9" fmla="*/ 5 h 5"/>
                      </a:gdLst>
                      <a:ahLst/>
                      <a:cxnLst>
                        <a:cxn ang="0">
                          <a:pos x="T0" y="T1"/>
                        </a:cxn>
                        <a:cxn ang="0">
                          <a:pos x="T2" y="T3"/>
                        </a:cxn>
                        <a:cxn ang="0">
                          <a:pos x="T4" y="T5"/>
                        </a:cxn>
                        <a:cxn ang="0">
                          <a:pos x="T6" y="T7"/>
                        </a:cxn>
                        <a:cxn ang="0">
                          <a:pos x="T8" y="T9"/>
                        </a:cxn>
                      </a:cxnLst>
                      <a:rect l="0" t="0" r="r" b="b"/>
                      <a:pathLst>
                        <a:path w="229" h="5">
                          <a:moveTo>
                            <a:pt x="228" y="5"/>
                          </a:moveTo>
                          <a:lnTo>
                            <a:pt x="0" y="5"/>
                          </a:lnTo>
                          <a:lnTo>
                            <a:pt x="2" y="0"/>
                          </a:lnTo>
                          <a:lnTo>
                            <a:pt x="229" y="0"/>
                          </a:lnTo>
                          <a:lnTo>
                            <a:pt x="228" y="5"/>
                          </a:lnTo>
                          <a:close/>
                        </a:path>
                      </a:pathLst>
                    </a:cu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29" name="Freeform 198"/>
                    <p:cNvSpPr>
                      <a:spLocks noChangeAspect="1"/>
                    </p:cNvSpPr>
                    <p:nvPr/>
                  </p:nvSpPr>
                  <p:spPr bwMode="auto">
                    <a:xfrm>
                      <a:off x="3090" y="1555"/>
                      <a:ext cx="229" cy="3"/>
                    </a:xfrm>
                    <a:custGeom>
                      <a:avLst/>
                      <a:gdLst>
                        <a:gd name="T0" fmla="*/ 226 w 229"/>
                        <a:gd name="T1" fmla="*/ 3 h 3"/>
                        <a:gd name="T2" fmla="*/ 0 w 229"/>
                        <a:gd name="T3" fmla="*/ 3 h 3"/>
                        <a:gd name="T4" fmla="*/ 1 w 229"/>
                        <a:gd name="T5" fmla="*/ 0 h 3"/>
                        <a:gd name="T6" fmla="*/ 229 w 229"/>
                        <a:gd name="T7" fmla="*/ 0 h 3"/>
                        <a:gd name="T8" fmla="*/ 226 w 229"/>
                        <a:gd name="T9" fmla="*/ 3 h 3"/>
                      </a:gdLst>
                      <a:ahLst/>
                      <a:cxnLst>
                        <a:cxn ang="0">
                          <a:pos x="T0" y="T1"/>
                        </a:cxn>
                        <a:cxn ang="0">
                          <a:pos x="T2" y="T3"/>
                        </a:cxn>
                        <a:cxn ang="0">
                          <a:pos x="T4" y="T5"/>
                        </a:cxn>
                        <a:cxn ang="0">
                          <a:pos x="T6" y="T7"/>
                        </a:cxn>
                        <a:cxn ang="0">
                          <a:pos x="T8" y="T9"/>
                        </a:cxn>
                      </a:cxnLst>
                      <a:rect l="0" t="0" r="r" b="b"/>
                      <a:pathLst>
                        <a:path w="229" h="3">
                          <a:moveTo>
                            <a:pt x="226" y="3"/>
                          </a:moveTo>
                          <a:lnTo>
                            <a:pt x="0" y="3"/>
                          </a:lnTo>
                          <a:lnTo>
                            <a:pt x="1" y="0"/>
                          </a:lnTo>
                          <a:lnTo>
                            <a:pt x="229" y="0"/>
                          </a:lnTo>
                          <a:lnTo>
                            <a:pt x="226" y="3"/>
                          </a:lnTo>
                          <a:close/>
                        </a:path>
                      </a:pathLst>
                    </a:custGeom>
                    <a:solidFill>
                      <a:srgbClr val="3D3A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30" name="Freeform 199"/>
                    <p:cNvSpPr>
                      <a:spLocks noChangeAspect="1"/>
                    </p:cNvSpPr>
                    <p:nvPr/>
                  </p:nvSpPr>
                  <p:spPr bwMode="auto">
                    <a:xfrm>
                      <a:off x="3090" y="1554"/>
                      <a:ext cx="230" cy="2"/>
                    </a:xfrm>
                    <a:custGeom>
                      <a:avLst/>
                      <a:gdLst>
                        <a:gd name="T0" fmla="*/ 227 w 230"/>
                        <a:gd name="T1" fmla="*/ 2 h 2"/>
                        <a:gd name="T2" fmla="*/ 0 w 230"/>
                        <a:gd name="T3" fmla="*/ 2 h 2"/>
                        <a:gd name="T4" fmla="*/ 3 w 230"/>
                        <a:gd name="T5" fmla="*/ 0 h 2"/>
                        <a:gd name="T6" fmla="*/ 230 w 230"/>
                        <a:gd name="T7" fmla="*/ 0 h 2"/>
                        <a:gd name="T8" fmla="*/ 227 w 230"/>
                        <a:gd name="T9" fmla="*/ 2 h 2"/>
                      </a:gdLst>
                      <a:ahLst/>
                      <a:cxnLst>
                        <a:cxn ang="0">
                          <a:pos x="T0" y="T1"/>
                        </a:cxn>
                        <a:cxn ang="0">
                          <a:pos x="T2" y="T3"/>
                        </a:cxn>
                        <a:cxn ang="0">
                          <a:pos x="T4" y="T5"/>
                        </a:cxn>
                        <a:cxn ang="0">
                          <a:pos x="T6" y="T7"/>
                        </a:cxn>
                        <a:cxn ang="0">
                          <a:pos x="T8" y="T9"/>
                        </a:cxn>
                      </a:cxnLst>
                      <a:rect l="0" t="0" r="r" b="b"/>
                      <a:pathLst>
                        <a:path w="230" h="2">
                          <a:moveTo>
                            <a:pt x="227" y="2"/>
                          </a:moveTo>
                          <a:lnTo>
                            <a:pt x="0" y="2"/>
                          </a:lnTo>
                          <a:lnTo>
                            <a:pt x="3" y="0"/>
                          </a:lnTo>
                          <a:lnTo>
                            <a:pt x="230" y="0"/>
                          </a:lnTo>
                          <a:lnTo>
                            <a:pt x="227" y="2"/>
                          </a:lnTo>
                          <a:close/>
                        </a:path>
                      </a:pathLst>
                    </a:custGeom>
                    <a:solidFill>
                      <a:srgbClr val="3C39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31" name="Freeform 200"/>
                    <p:cNvSpPr>
                      <a:spLocks noChangeAspect="1"/>
                    </p:cNvSpPr>
                    <p:nvPr/>
                  </p:nvSpPr>
                  <p:spPr bwMode="auto">
                    <a:xfrm>
                      <a:off x="3091" y="1552"/>
                      <a:ext cx="229" cy="3"/>
                    </a:xfrm>
                    <a:custGeom>
                      <a:avLst/>
                      <a:gdLst>
                        <a:gd name="T0" fmla="*/ 228 w 229"/>
                        <a:gd name="T1" fmla="*/ 3 h 3"/>
                        <a:gd name="T2" fmla="*/ 0 w 229"/>
                        <a:gd name="T3" fmla="*/ 3 h 3"/>
                        <a:gd name="T4" fmla="*/ 3 w 229"/>
                        <a:gd name="T5" fmla="*/ 0 h 3"/>
                        <a:gd name="T6" fmla="*/ 229 w 229"/>
                        <a:gd name="T7" fmla="*/ 0 h 3"/>
                        <a:gd name="T8" fmla="*/ 228 w 229"/>
                        <a:gd name="T9" fmla="*/ 3 h 3"/>
                      </a:gdLst>
                      <a:ahLst/>
                      <a:cxnLst>
                        <a:cxn ang="0">
                          <a:pos x="T0" y="T1"/>
                        </a:cxn>
                        <a:cxn ang="0">
                          <a:pos x="T2" y="T3"/>
                        </a:cxn>
                        <a:cxn ang="0">
                          <a:pos x="T4" y="T5"/>
                        </a:cxn>
                        <a:cxn ang="0">
                          <a:pos x="T6" y="T7"/>
                        </a:cxn>
                        <a:cxn ang="0">
                          <a:pos x="T8" y="T9"/>
                        </a:cxn>
                      </a:cxnLst>
                      <a:rect l="0" t="0" r="r" b="b"/>
                      <a:pathLst>
                        <a:path w="229" h="3">
                          <a:moveTo>
                            <a:pt x="228" y="3"/>
                          </a:moveTo>
                          <a:lnTo>
                            <a:pt x="0" y="3"/>
                          </a:lnTo>
                          <a:lnTo>
                            <a:pt x="3" y="0"/>
                          </a:lnTo>
                          <a:lnTo>
                            <a:pt x="229" y="0"/>
                          </a:lnTo>
                          <a:lnTo>
                            <a:pt x="228" y="3"/>
                          </a:lnTo>
                          <a:close/>
                        </a:path>
                      </a:pathLst>
                    </a:custGeom>
                    <a:solidFill>
                      <a:srgbClr val="3C38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32" name="Freeform 201"/>
                    <p:cNvSpPr>
                      <a:spLocks noChangeAspect="1"/>
                    </p:cNvSpPr>
                    <p:nvPr/>
                  </p:nvSpPr>
                  <p:spPr bwMode="auto">
                    <a:xfrm>
                      <a:off x="3093" y="1551"/>
                      <a:ext cx="229" cy="3"/>
                    </a:xfrm>
                    <a:custGeom>
                      <a:avLst/>
                      <a:gdLst>
                        <a:gd name="T0" fmla="*/ 227 w 229"/>
                        <a:gd name="T1" fmla="*/ 3 h 3"/>
                        <a:gd name="T2" fmla="*/ 0 w 229"/>
                        <a:gd name="T3" fmla="*/ 3 h 3"/>
                        <a:gd name="T4" fmla="*/ 2 w 229"/>
                        <a:gd name="T5" fmla="*/ 0 h 3"/>
                        <a:gd name="T6" fmla="*/ 229 w 229"/>
                        <a:gd name="T7" fmla="*/ 0 h 3"/>
                        <a:gd name="T8" fmla="*/ 227 w 229"/>
                        <a:gd name="T9" fmla="*/ 3 h 3"/>
                      </a:gdLst>
                      <a:ahLst/>
                      <a:cxnLst>
                        <a:cxn ang="0">
                          <a:pos x="T0" y="T1"/>
                        </a:cxn>
                        <a:cxn ang="0">
                          <a:pos x="T2" y="T3"/>
                        </a:cxn>
                        <a:cxn ang="0">
                          <a:pos x="T4" y="T5"/>
                        </a:cxn>
                        <a:cxn ang="0">
                          <a:pos x="T6" y="T7"/>
                        </a:cxn>
                        <a:cxn ang="0">
                          <a:pos x="T8" y="T9"/>
                        </a:cxn>
                      </a:cxnLst>
                      <a:rect l="0" t="0" r="r" b="b"/>
                      <a:pathLst>
                        <a:path w="229" h="3">
                          <a:moveTo>
                            <a:pt x="227" y="3"/>
                          </a:moveTo>
                          <a:lnTo>
                            <a:pt x="0" y="3"/>
                          </a:lnTo>
                          <a:lnTo>
                            <a:pt x="2" y="0"/>
                          </a:lnTo>
                          <a:lnTo>
                            <a:pt x="229" y="0"/>
                          </a:lnTo>
                          <a:lnTo>
                            <a:pt x="227" y="3"/>
                          </a:lnTo>
                          <a:close/>
                        </a:path>
                      </a:pathLst>
                    </a:custGeom>
                    <a:solidFill>
                      <a:srgbClr val="3B3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33" name="Freeform 202"/>
                    <p:cNvSpPr>
                      <a:spLocks noChangeAspect="1"/>
                    </p:cNvSpPr>
                    <p:nvPr/>
                  </p:nvSpPr>
                  <p:spPr bwMode="auto">
                    <a:xfrm>
                      <a:off x="3094" y="1549"/>
                      <a:ext cx="229" cy="3"/>
                    </a:xfrm>
                    <a:custGeom>
                      <a:avLst/>
                      <a:gdLst>
                        <a:gd name="T0" fmla="*/ 226 w 229"/>
                        <a:gd name="T1" fmla="*/ 3 h 3"/>
                        <a:gd name="T2" fmla="*/ 0 w 229"/>
                        <a:gd name="T3" fmla="*/ 3 h 3"/>
                        <a:gd name="T4" fmla="*/ 3 w 229"/>
                        <a:gd name="T5" fmla="*/ 0 h 3"/>
                        <a:gd name="T6" fmla="*/ 229 w 229"/>
                        <a:gd name="T7" fmla="*/ 0 h 3"/>
                        <a:gd name="T8" fmla="*/ 226 w 229"/>
                        <a:gd name="T9" fmla="*/ 3 h 3"/>
                      </a:gdLst>
                      <a:ahLst/>
                      <a:cxnLst>
                        <a:cxn ang="0">
                          <a:pos x="T0" y="T1"/>
                        </a:cxn>
                        <a:cxn ang="0">
                          <a:pos x="T2" y="T3"/>
                        </a:cxn>
                        <a:cxn ang="0">
                          <a:pos x="T4" y="T5"/>
                        </a:cxn>
                        <a:cxn ang="0">
                          <a:pos x="T6" y="T7"/>
                        </a:cxn>
                        <a:cxn ang="0">
                          <a:pos x="T8" y="T9"/>
                        </a:cxn>
                      </a:cxnLst>
                      <a:rect l="0" t="0" r="r" b="b"/>
                      <a:pathLst>
                        <a:path w="229" h="3">
                          <a:moveTo>
                            <a:pt x="226" y="3"/>
                          </a:moveTo>
                          <a:lnTo>
                            <a:pt x="0" y="3"/>
                          </a:lnTo>
                          <a:lnTo>
                            <a:pt x="3" y="0"/>
                          </a:lnTo>
                          <a:lnTo>
                            <a:pt x="229" y="0"/>
                          </a:lnTo>
                          <a:lnTo>
                            <a:pt x="226" y="3"/>
                          </a:lnTo>
                          <a:close/>
                        </a:path>
                      </a:pathLst>
                    </a:custGeom>
                    <a:solidFill>
                      <a:srgbClr val="3B3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34" name="Freeform 203"/>
                    <p:cNvSpPr>
                      <a:spLocks noChangeAspect="1"/>
                    </p:cNvSpPr>
                    <p:nvPr/>
                  </p:nvSpPr>
                  <p:spPr bwMode="auto">
                    <a:xfrm>
                      <a:off x="3095" y="1546"/>
                      <a:ext cx="230" cy="5"/>
                    </a:xfrm>
                    <a:custGeom>
                      <a:avLst/>
                      <a:gdLst>
                        <a:gd name="T0" fmla="*/ 227 w 230"/>
                        <a:gd name="T1" fmla="*/ 5 h 5"/>
                        <a:gd name="T2" fmla="*/ 0 w 230"/>
                        <a:gd name="T3" fmla="*/ 5 h 5"/>
                        <a:gd name="T4" fmla="*/ 3 w 230"/>
                        <a:gd name="T5" fmla="*/ 0 h 5"/>
                        <a:gd name="T6" fmla="*/ 230 w 230"/>
                        <a:gd name="T7" fmla="*/ 0 h 5"/>
                        <a:gd name="T8" fmla="*/ 227 w 230"/>
                        <a:gd name="T9" fmla="*/ 5 h 5"/>
                      </a:gdLst>
                      <a:ahLst/>
                      <a:cxnLst>
                        <a:cxn ang="0">
                          <a:pos x="T0" y="T1"/>
                        </a:cxn>
                        <a:cxn ang="0">
                          <a:pos x="T2" y="T3"/>
                        </a:cxn>
                        <a:cxn ang="0">
                          <a:pos x="T4" y="T5"/>
                        </a:cxn>
                        <a:cxn ang="0">
                          <a:pos x="T6" y="T7"/>
                        </a:cxn>
                        <a:cxn ang="0">
                          <a:pos x="T8" y="T9"/>
                        </a:cxn>
                      </a:cxnLst>
                      <a:rect l="0" t="0" r="r" b="b"/>
                      <a:pathLst>
                        <a:path w="230" h="5">
                          <a:moveTo>
                            <a:pt x="227" y="5"/>
                          </a:moveTo>
                          <a:lnTo>
                            <a:pt x="0" y="5"/>
                          </a:lnTo>
                          <a:lnTo>
                            <a:pt x="3" y="0"/>
                          </a:lnTo>
                          <a:lnTo>
                            <a:pt x="230" y="0"/>
                          </a:lnTo>
                          <a:lnTo>
                            <a:pt x="227" y="5"/>
                          </a:lnTo>
                          <a:close/>
                        </a:path>
                      </a:pathLst>
                    </a:custGeom>
                    <a:solidFill>
                      <a:srgbClr val="3A36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35" name="Freeform 204"/>
                    <p:cNvSpPr>
                      <a:spLocks noChangeAspect="1"/>
                    </p:cNvSpPr>
                    <p:nvPr/>
                  </p:nvSpPr>
                  <p:spPr bwMode="auto">
                    <a:xfrm>
                      <a:off x="3097" y="1545"/>
                      <a:ext cx="228" cy="4"/>
                    </a:xfrm>
                    <a:custGeom>
                      <a:avLst/>
                      <a:gdLst>
                        <a:gd name="T0" fmla="*/ 226 w 228"/>
                        <a:gd name="T1" fmla="*/ 4 h 4"/>
                        <a:gd name="T2" fmla="*/ 0 w 228"/>
                        <a:gd name="T3" fmla="*/ 4 h 4"/>
                        <a:gd name="T4" fmla="*/ 3 w 228"/>
                        <a:gd name="T5" fmla="*/ 0 h 4"/>
                        <a:gd name="T6" fmla="*/ 228 w 228"/>
                        <a:gd name="T7" fmla="*/ 0 h 4"/>
                        <a:gd name="T8" fmla="*/ 226 w 228"/>
                        <a:gd name="T9" fmla="*/ 4 h 4"/>
                      </a:gdLst>
                      <a:ahLst/>
                      <a:cxnLst>
                        <a:cxn ang="0">
                          <a:pos x="T0" y="T1"/>
                        </a:cxn>
                        <a:cxn ang="0">
                          <a:pos x="T2" y="T3"/>
                        </a:cxn>
                        <a:cxn ang="0">
                          <a:pos x="T4" y="T5"/>
                        </a:cxn>
                        <a:cxn ang="0">
                          <a:pos x="T6" y="T7"/>
                        </a:cxn>
                        <a:cxn ang="0">
                          <a:pos x="T8" y="T9"/>
                        </a:cxn>
                      </a:cxnLst>
                      <a:rect l="0" t="0" r="r" b="b"/>
                      <a:pathLst>
                        <a:path w="228" h="4">
                          <a:moveTo>
                            <a:pt x="226" y="4"/>
                          </a:moveTo>
                          <a:lnTo>
                            <a:pt x="0" y="4"/>
                          </a:lnTo>
                          <a:lnTo>
                            <a:pt x="3" y="0"/>
                          </a:lnTo>
                          <a:lnTo>
                            <a:pt x="228" y="0"/>
                          </a:lnTo>
                          <a:lnTo>
                            <a:pt x="226" y="4"/>
                          </a:lnTo>
                          <a:close/>
                        </a:path>
                      </a:pathLst>
                    </a:custGeom>
                    <a:solidFill>
                      <a:srgbClr val="393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36" name="Freeform 205"/>
                    <p:cNvSpPr>
                      <a:spLocks noChangeAspect="1"/>
                    </p:cNvSpPr>
                    <p:nvPr/>
                  </p:nvSpPr>
                  <p:spPr bwMode="auto">
                    <a:xfrm>
                      <a:off x="3098" y="1543"/>
                      <a:ext cx="228" cy="3"/>
                    </a:xfrm>
                    <a:custGeom>
                      <a:avLst/>
                      <a:gdLst>
                        <a:gd name="T0" fmla="*/ 227 w 228"/>
                        <a:gd name="T1" fmla="*/ 3 h 3"/>
                        <a:gd name="T2" fmla="*/ 0 w 228"/>
                        <a:gd name="T3" fmla="*/ 3 h 3"/>
                        <a:gd name="T4" fmla="*/ 3 w 228"/>
                        <a:gd name="T5" fmla="*/ 0 h 3"/>
                        <a:gd name="T6" fmla="*/ 228 w 228"/>
                        <a:gd name="T7" fmla="*/ 0 h 3"/>
                        <a:gd name="T8" fmla="*/ 227 w 228"/>
                        <a:gd name="T9" fmla="*/ 3 h 3"/>
                      </a:gdLst>
                      <a:ahLst/>
                      <a:cxnLst>
                        <a:cxn ang="0">
                          <a:pos x="T0" y="T1"/>
                        </a:cxn>
                        <a:cxn ang="0">
                          <a:pos x="T2" y="T3"/>
                        </a:cxn>
                        <a:cxn ang="0">
                          <a:pos x="T4" y="T5"/>
                        </a:cxn>
                        <a:cxn ang="0">
                          <a:pos x="T6" y="T7"/>
                        </a:cxn>
                        <a:cxn ang="0">
                          <a:pos x="T8" y="T9"/>
                        </a:cxn>
                      </a:cxnLst>
                      <a:rect l="0" t="0" r="r" b="b"/>
                      <a:pathLst>
                        <a:path w="228" h="3">
                          <a:moveTo>
                            <a:pt x="227" y="3"/>
                          </a:moveTo>
                          <a:lnTo>
                            <a:pt x="0" y="3"/>
                          </a:lnTo>
                          <a:lnTo>
                            <a:pt x="3" y="0"/>
                          </a:lnTo>
                          <a:lnTo>
                            <a:pt x="228" y="0"/>
                          </a:lnTo>
                          <a:lnTo>
                            <a:pt x="227" y="3"/>
                          </a:lnTo>
                          <a:close/>
                        </a:path>
                      </a:pathLst>
                    </a:custGeom>
                    <a:solidFill>
                      <a:srgbClr val="3935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37" name="Freeform 206"/>
                    <p:cNvSpPr>
                      <a:spLocks noChangeAspect="1"/>
                    </p:cNvSpPr>
                    <p:nvPr/>
                  </p:nvSpPr>
                  <p:spPr bwMode="auto">
                    <a:xfrm>
                      <a:off x="3100" y="1542"/>
                      <a:ext cx="227" cy="3"/>
                    </a:xfrm>
                    <a:custGeom>
                      <a:avLst/>
                      <a:gdLst>
                        <a:gd name="T0" fmla="*/ 225 w 227"/>
                        <a:gd name="T1" fmla="*/ 3 h 3"/>
                        <a:gd name="T2" fmla="*/ 0 w 227"/>
                        <a:gd name="T3" fmla="*/ 3 h 3"/>
                        <a:gd name="T4" fmla="*/ 3 w 227"/>
                        <a:gd name="T5" fmla="*/ 0 h 3"/>
                        <a:gd name="T6" fmla="*/ 227 w 227"/>
                        <a:gd name="T7" fmla="*/ 0 h 3"/>
                        <a:gd name="T8" fmla="*/ 225 w 227"/>
                        <a:gd name="T9" fmla="*/ 3 h 3"/>
                      </a:gdLst>
                      <a:ahLst/>
                      <a:cxnLst>
                        <a:cxn ang="0">
                          <a:pos x="T0" y="T1"/>
                        </a:cxn>
                        <a:cxn ang="0">
                          <a:pos x="T2" y="T3"/>
                        </a:cxn>
                        <a:cxn ang="0">
                          <a:pos x="T4" y="T5"/>
                        </a:cxn>
                        <a:cxn ang="0">
                          <a:pos x="T6" y="T7"/>
                        </a:cxn>
                        <a:cxn ang="0">
                          <a:pos x="T8" y="T9"/>
                        </a:cxn>
                      </a:cxnLst>
                      <a:rect l="0" t="0" r="r" b="b"/>
                      <a:pathLst>
                        <a:path w="227" h="3">
                          <a:moveTo>
                            <a:pt x="225" y="3"/>
                          </a:moveTo>
                          <a:lnTo>
                            <a:pt x="0" y="3"/>
                          </a:lnTo>
                          <a:lnTo>
                            <a:pt x="3" y="0"/>
                          </a:lnTo>
                          <a:lnTo>
                            <a:pt x="227" y="0"/>
                          </a:lnTo>
                          <a:lnTo>
                            <a:pt x="225" y="3"/>
                          </a:lnTo>
                          <a:close/>
                        </a:path>
                      </a:pathLst>
                    </a:custGeom>
                    <a:solidFill>
                      <a:srgbClr val="3734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38" name="Freeform 207"/>
                    <p:cNvSpPr>
                      <a:spLocks noChangeAspect="1"/>
                    </p:cNvSpPr>
                    <p:nvPr/>
                  </p:nvSpPr>
                  <p:spPr bwMode="auto">
                    <a:xfrm>
                      <a:off x="3101" y="1541"/>
                      <a:ext cx="228" cy="2"/>
                    </a:xfrm>
                    <a:custGeom>
                      <a:avLst/>
                      <a:gdLst>
                        <a:gd name="T0" fmla="*/ 225 w 228"/>
                        <a:gd name="T1" fmla="*/ 2 h 2"/>
                        <a:gd name="T2" fmla="*/ 0 w 228"/>
                        <a:gd name="T3" fmla="*/ 2 h 2"/>
                        <a:gd name="T4" fmla="*/ 2 w 228"/>
                        <a:gd name="T5" fmla="*/ 0 h 2"/>
                        <a:gd name="T6" fmla="*/ 228 w 228"/>
                        <a:gd name="T7" fmla="*/ 0 h 2"/>
                        <a:gd name="T8" fmla="*/ 225 w 228"/>
                        <a:gd name="T9" fmla="*/ 2 h 2"/>
                      </a:gdLst>
                      <a:ahLst/>
                      <a:cxnLst>
                        <a:cxn ang="0">
                          <a:pos x="T0" y="T1"/>
                        </a:cxn>
                        <a:cxn ang="0">
                          <a:pos x="T2" y="T3"/>
                        </a:cxn>
                        <a:cxn ang="0">
                          <a:pos x="T4" y="T5"/>
                        </a:cxn>
                        <a:cxn ang="0">
                          <a:pos x="T6" y="T7"/>
                        </a:cxn>
                        <a:cxn ang="0">
                          <a:pos x="T8" y="T9"/>
                        </a:cxn>
                      </a:cxnLst>
                      <a:rect l="0" t="0" r="r" b="b"/>
                      <a:pathLst>
                        <a:path w="228" h="2">
                          <a:moveTo>
                            <a:pt x="225" y="2"/>
                          </a:moveTo>
                          <a:lnTo>
                            <a:pt x="0" y="2"/>
                          </a:lnTo>
                          <a:lnTo>
                            <a:pt x="2" y="0"/>
                          </a:lnTo>
                          <a:lnTo>
                            <a:pt x="228" y="0"/>
                          </a:lnTo>
                          <a:lnTo>
                            <a:pt x="225" y="2"/>
                          </a:lnTo>
                          <a:close/>
                        </a:path>
                      </a:pathLst>
                    </a:custGeom>
                    <a:solidFill>
                      <a:srgbClr val="3733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39" name="Freeform 208"/>
                    <p:cNvSpPr>
                      <a:spLocks noChangeAspect="1"/>
                    </p:cNvSpPr>
                    <p:nvPr/>
                  </p:nvSpPr>
                  <p:spPr bwMode="auto">
                    <a:xfrm>
                      <a:off x="3103" y="1539"/>
                      <a:ext cx="226" cy="3"/>
                    </a:xfrm>
                    <a:custGeom>
                      <a:avLst/>
                      <a:gdLst>
                        <a:gd name="T0" fmla="*/ 224 w 226"/>
                        <a:gd name="T1" fmla="*/ 3 h 3"/>
                        <a:gd name="T2" fmla="*/ 0 w 226"/>
                        <a:gd name="T3" fmla="*/ 3 h 3"/>
                        <a:gd name="T4" fmla="*/ 1 w 226"/>
                        <a:gd name="T5" fmla="*/ 0 h 3"/>
                        <a:gd name="T6" fmla="*/ 226 w 226"/>
                        <a:gd name="T7" fmla="*/ 0 h 3"/>
                        <a:gd name="T8" fmla="*/ 224 w 226"/>
                        <a:gd name="T9" fmla="*/ 3 h 3"/>
                      </a:gdLst>
                      <a:ahLst/>
                      <a:cxnLst>
                        <a:cxn ang="0">
                          <a:pos x="T0" y="T1"/>
                        </a:cxn>
                        <a:cxn ang="0">
                          <a:pos x="T2" y="T3"/>
                        </a:cxn>
                        <a:cxn ang="0">
                          <a:pos x="T4" y="T5"/>
                        </a:cxn>
                        <a:cxn ang="0">
                          <a:pos x="T6" y="T7"/>
                        </a:cxn>
                        <a:cxn ang="0">
                          <a:pos x="T8" y="T9"/>
                        </a:cxn>
                      </a:cxnLst>
                      <a:rect l="0" t="0" r="r" b="b"/>
                      <a:pathLst>
                        <a:path w="226" h="3">
                          <a:moveTo>
                            <a:pt x="224" y="3"/>
                          </a:moveTo>
                          <a:lnTo>
                            <a:pt x="0" y="3"/>
                          </a:lnTo>
                          <a:lnTo>
                            <a:pt x="1" y="0"/>
                          </a:lnTo>
                          <a:lnTo>
                            <a:pt x="226" y="0"/>
                          </a:lnTo>
                          <a:lnTo>
                            <a:pt x="224" y="3"/>
                          </a:lnTo>
                          <a:close/>
                        </a:path>
                      </a:pathLst>
                    </a:custGeom>
                    <a:solidFill>
                      <a:srgbClr val="3632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40" name="Freeform 209"/>
                    <p:cNvSpPr>
                      <a:spLocks noChangeAspect="1"/>
                    </p:cNvSpPr>
                    <p:nvPr/>
                  </p:nvSpPr>
                  <p:spPr bwMode="auto">
                    <a:xfrm>
                      <a:off x="3103" y="1536"/>
                      <a:ext cx="227" cy="5"/>
                    </a:xfrm>
                    <a:custGeom>
                      <a:avLst/>
                      <a:gdLst>
                        <a:gd name="T0" fmla="*/ 226 w 227"/>
                        <a:gd name="T1" fmla="*/ 5 h 5"/>
                        <a:gd name="T2" fmla="*/ 0 w 227"/>
                        <a:gd name="T3" fmla="*/ 5 h 5"/>
                        <a:gd name="T4" fmla="*/ 3 w 227"/>
                        <a:gd name="T5" fmla="*/ 0 h 5"/>
                        <a:gd name="T6" fmla="*/ 227 w 227"/>
                        <a:gd name="T7" fmla="*/ 0 h 5"/>
                        <a:gd name="T8" fmla="*/ 226 w 227"/>
                        <a:gd name="T9" fmla="*/ 5 h 5"/>
                      </a:gdLst>
                      <a:ahLst/>
                      <a:cxnLst>
                        <a:cxn ang="0">
                          <a:pos x="T0" y="T1"/>
                        </a:cxn>
                        <a:cxn ang="0">
                          <a:pos x="T2" y="T3"/>
                        </a:cxn>
                        <a:cxn ang="0">
                          <a:pos x="T4" y="T5"/>
                        </a:cxn>
                        <a:cxn ang="0">
                          <a:pos x="T6" y="T7"/>
                        </a:cxn>
                        <a:cxn ang="0">
                          <a:pos x="T8" y="T9"/>
                        </a:cxn>
                      </a:cxnLst>
                      <a:rect l="0" t="0" r="r" b="b"/>
                      <a:pathLst>
                        <a:path w="227" h="5">
                          <a:moveTo>
                            <a:pt x="226" y="5"/>
                          </a:moveTo>
                          <a:lnTo>
                            <a:pt x="0" y="5"/>
                          </a:lnTo>
                          <a:lnTo>
                            <a:pt x="3" y="0"/>
                          </a:lnTo>
                          <a:lnTo>
                            <a:pt x="227" y="0"/>
                          </a:lnTo>
                          <a:lnTo>
                            <a:pt x="226" y="5"/>
                          </a:lnTo>
                          <a:close/>
                        </a:path>
                      </a:pathLst>
                    </a:custGeom>
                    <a:solidFill>
                      <a:srgbClr val="3632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41" name="Freeform 210"/>
                    <p:cNvSpPr>
                      <a:spLocks noChangeAspect="1"/>
                    </p:cNvSpPr>
                    <p:nvPr/>
                  </p:nvSpPr>
                  <p:spPr bwMode="auto">
                    <a:xfrm>
                      <a:off x="3104" y="1535"/>
                      <a:ext cx="228" cy="4"/>
                    </a:xfrm>
                    <a:custGeom>
                      <a:avLst/>
                      <a:gdLst>
                        <a:gd name="T0" fmla="*/ 225 w 228"/>
                        <a:gd name="T1" fmla="*/ 4 h 4"/>
                        <a:gd name="T2" fmla="*/ 0 w 228"/>
                        <a:gd name="T3" fmla="*/ 4 h 4"/>
                        <a:gd name="T4" fmla="*/ 3 w 228"/>
                        <a:gd name="T5" fmla="*/ 0 h 4"/>
                        <a:gd name="T6" fmla="*/ 228 w 228"/>
                        <a:gd name="T7" fmla="*/ 0 h 4"/>
                        <a:gd name="T8" fmla="*/ 225 w 228"/>
                        <a:gd name="T9" fmla="*/ 4 h 4"/>
                      </a:gdLst>
                      <a:ahLst/>
                      <a:cxnLst>
                        <a:cxn ang="0">
                          <a:pos x="T0" y="T1"/>
                        </a:cxn>
                        <a:cxn ang="0">
                          <a:pos x="T2" y="T3"/>
                        </a:cxn>
                        <a:cxn ang="0">
                          <a:pos x="T4" y="T5"/>
                        </a:cxn>
                        <a:cxn ang="0">
                          <a:pos x="T6" y="T7"/>
                        </a:cxn>
                        <a:cxn ang="0">
                          <a:pos x="T8" y="T9"/>
                        </a:cxn>
                      </a:cxnLst>
                      <a:rect l="0" t="0" r="r" b="b"/>
                      <a:pathLst>
                        <a:path w="228" h="4">
                          <a:moveTo>
                            <a:pt x="225" y="4"/>
                          </a:moveTo>
                          <a:lnTo>
                            <a:pt x="0" y="4"/>
                          </a:lnTo>
                          <a:lnTo>
                            <a:pt x="3" y="0"/>
                          </a:lnTo>
                          <a:lnTo>
                            <a:pt x="228" y="0"/>
                          </a:lnTo>
                          <a:lnTo>
                            <a:pt x="225" y="4"/>
                          </a:lnTo>
                          <a:close/>
                        </a:path>
                      </a:pathLst>
                    </a:custGeom>
                    <a:solidFill>
                      <a:srgbClr val="3532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42" name="Freeform 211"/>
                    <p:cNvSpPr>
                      <a:spLocks noChangeAspect="1"/>
                    </p:cNvSpPr>
                    <p:nvPr/>
                  </p:nvSpPr>
                  <p:spPr bwMode="auto">
                    <a:xfrm>
                      <a:off x="3106" y="1533"/>
                      <a:ext cx="227" cy="3"/>
                    </a:xfrm>
                    <a:custGeom>
                      <a:avLst/>
                      <a:gdLst>
                        <a:gd name="T0" fmla="*/ 224 w 227"/>
                        <a:gd name="T1" fmla="*/ 3 h 3"/>
                        <a:gd name="T2" fmla="*/ 0 w 227"/>
                        <a:gd name="T3" fmla="*/ 3 h 3"/>
                        <a:gd name="T4" fmla="*/ 2 w 227"/>
                        <a:gd name="T5" fmla="*/ 0 h 3"/>
                        <a:gd name="T6" fmla="*/ 227 w 227"/>
                        <a:gd name="T7" fmla="*/ 0 h 3"/>
                        <a:gd name="T8" fmla="*/ 224 w 227"/>
                        <a:gd name="T9" fmla="*/ 3 h 3"/>
                      </a:gdLst>
                      <a:ahLst/>
                      <a:cxnLst>
                        <a:cxn ang="0">
                          <a:pos x="T0" y="T1"/>
                        </a:cxn>
                        <a:cxn ang="0">
                          <a:pos x="T2" y="T3"/>
                        </a:cxn>
                        <a:cxn ang="0">
                          <a:pos x="T4" y="T5"/>
                        </a:cxn>
                        <a:cxn ang="0">
                          <a:pos x="T6" y="T7"/>
                        </a:cxn>
                        <a:cxn ang="0">
                          <a:pos x="T8" y="T9"/>
                        </a:cxn>
                      </a:cxnLst>
                      <a:rect l="0" t="0" r="r" b="b"/>
                      <a:pathLst>
                        <a:path w="227" h="3">
                          <a:moveTo>
                            <a:pt x="224" y="3"/>
                          </a:moveTo>
                          <a:lnTo>
                            <a:pt x="0" y="3"/>
                          </a:lnTo>
                          <a:lnTo>
                            <a:pt x="2" y="0"/>
                          </a:lnTo>
                          <a:lnTo>
                            <a:pt x="227" y="0"/>
                          </a:lnTo>
                          <a:lnTo>
                            <a:pt x="224" y="3"/>
                          </a:lnTo>
                          <a:close/>
                        </a:path>
                      </a:pathLst>
                    </a:custGeom>
                    <a:solidFill>
                      <a:srgbClr val="3430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43" name="Freeform 212"/>
                    <p:cNvSpPr>
                      <a:spLocks noChangeAspect="1"/>
                    </p:cNvSpPr>
                    <p:nvPr/>
                  </p:nvSpPr>
                  <p:spPr bwMode="auto">
                    <a:xfrm>
                      <a:off x="3107" y="1532"/>
                      <a:ext cx="226" cy="3"/>
                    </a:xfrm>
                    <a:custGeom>
                      <a:avLst/>
                      <a:gdLst>
                        <a:gd name="T0" fmla="*/ 225 w 226"/>
                        <a:gd name="T1" fmla="*/ 3 h 3"/>
                        <a:gd name="T2" fmla="*/ 0 w 226"/>
                        <a:gd name="T3" fmla="*/ 3 h 3"/>
                        <a:gd name="T4" fmla="*/ 3 w 226"/>
                        <a:gd name="T5" fmla="*/ 0 h 3"/>
                        <a:gd name="T6" fmla="*/ 226 w 226"/>
                        <a:gd name="T7" fmla="*/ 0 h 3"/>
                        <a:gd name="T8" fmla="*/ 225 w 226"/>
                        <a:gd name="T9" fmla="*/ 3 h 3"/>
                      </a:gdLst>
                      <a:ahLst/>
                      <a:cxnLst>
                        <a:cxn ang="0">
                          <a:pos x="T0" y="T1"/>
                        </a:cxn>
                        <a:cxn ang="0">
                          <a:pos x="T2" y="T3"/>
                        </a:cxn>
                        <a:cxn ang="0">
                          <a:pos x="T4" y="T5"/>
                        </a:cxn>
                        <a:cxn ang="0">
                          <a:pos x="T6" y="T7"/>
                        </a:cxn>
                        <a:cxn ang="0">
                          <a:pos x="T8" y="T9"/>
                        </a:cxn>
                      </a:cxnLst>
                      <a:rect l="0" t="0" r="r" b="b"/>
                      <a:pathLst>
                        <a:path w="226" h="3">
                          <a:moveTo>
                            <a:pt x="225" y="3"/>
                          </a:moveTo>
                          <a:lnTo>
                            <a:pt x="0" y="3"/>
                          </a:lnTo>
                          <a:lnTo>
                            <a:pt x="3" y="0"/>
                          </a:lnTo>
                          <a:lnTo>
                            <a:pt x="226" y="0"/>
                          </a:lnTo>
                          <a:lnTo>
                            <a:pt x="225" y="3"/>
                          </a:lnTo>
                          <a:close/>
                        </a:path>
                      </a:pathLst>
                    </a:custGeom>
                    <a:solidFill>
                      <a:srgbClr val="3330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44" name="Freeform 213"/>
                    <p:cNvSpPr>
                      <a:spLocks noChangeAspect="1"/>
                    </p:cNvSpPr>
                    <p:nvPr/>
                  </p:nvSpPr>
                  <p:spPr bwMode="auto">
                    <a:xfrm>
                      <a:off x="3108" y="1530"/>
                      <a:ext cx="227" cy="3"/>
                    </a:xfrm>
                    <a:custGeom>
                      <a:avLst/>
                      <a:gdLst>
                        <a:gd name="T0" fmla="*/ 225 w 227"/>
                        <a:gd name="T1" fmla="*/ 3 h 3"/>
                        <a:gd name="T2" fmla="*/ 0 w 227"/>
                        <a:gd name="T3" fmla="*/ 3 h 3"/>
                        <a:gd name="T4" fmla="*/ 3 w 227"/>
                        <a:gd name="T5" fmla="*/ 0 h 3"/>
                        <a:gd name="T6" fmla="*/ 227 w 227"/>
                        <a:gd name="T7" fmla="*/ 0 h 3"/>
                        <a:gd name="T8" fmla="*/ 225 w 227"/>
                        <a:gd name="T9" fmla="*/ 3 h 3"/>
                      </a:gdLst>
                      <a:ahLst/>
                      <a:cxnLst>
                        <a:cxn ang="0">
                          <a:pos x="T0" y="T1"/>
                        </a:cxn>
                        <a:cxn ang="0">
                          <a:pos x="T2" y="T3"/>
                        </a:cxn>
                        <a:cxn ang="0">
                          <a:pos x="T4" y="T5"/>
                        </a:cxn>
                        <a:cxn ang="0">
                          <a:pos x="T6" y="T7"/>
                        </a:cxn>
                        <a:cxn ang="0">
                          <a:pos x="T8" y="T9"/>
                        </a:cxn>
                      </a:cxnLst>
                      <a:rect l="0" t="0" r="r" b="b"/>
                      <a:pathLst>
                        <a:path w="227" h="3">
                          <a:moveTo>
                            <a:pt x="225" y="3"/>
                          </a:moveTo>
                          <a:lnTo>
                            <a:pt x="0" y="3"/>
                          </a:lnTo>
                          <a:lnTo>
                            <a:pt x="3" y="0"/>
                          </a:lnTo>
                          <a:lnTo>
                            <a:pt x="227" y="0"/>
                          </a:lnTo>
                          <a:lnTo>
                            <a:pt x="225" y="3"/>
                          </a:lnTo>
                          <a:close/>
                        </a:path>
                      </a:pathLst>
                    </a:custGeom>
                    <a:solidFill>
                      <a:srgbClr val="322E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45" name="Freeform 214"/>
                    <p:cNvSpPr>
                      <a:spLocks noChangeAspect="1"/>
                    </p:cNvSpPr>
                    <p:nvPr/>
                  </p:nvSpPr>
                  <p:spPr bwMode="auto">
                    <a:xfrm>
                      <a:off x="3110" y="1529"/>
                      <a:ext cx="226" cy="3"/>
                    </a:xfrm>
                    <a:custGeom>
                      <a:avLst/>
                      <a:gdLst>
                        <a:gd name="T0" fmla="*/ 223 w 226"/>
                        <a:gd name="T1" fmla="*/ 3 h 3"/>
                        <a:gd name="T2" fmla="*/ 0 w 226"/>
                        <a:gd name="T3" fmla="*/ 3 h 3"/>
                        <a:gd name="T4" fmla="*/ 3 w 226"/>
                        <a:gd name="T5" fmla="*/ 0 h 3"/>
                        <a:gd name="T6" fmla="*/ 226 w 226"/>
                        <a:gd name="T7" fmla="*/ 0 h 3"/>
                        <a:gd name="T8" fmla="*/ 223 w 226"/>
                        <a:gd name="T9" fmla="*/ 3 h 3"/>
                      </a:gdLst>
                      <a:ahLst/>
                      <a:cxnLst>
                        <a:cxn ang="0">
                          <a:pos x="T0" y="T1"/>
                        </a:cxn>
                        <a:cxn ang="0">
                          <a:pos x="T2" y="T3"/>
                        </a:cxn>
                        <a:cxn ang="0">
                          <a:pos x="T4" y="T5"/>
                        </a:cxn>
                        <a:cxn ang="0">
                          <a:pos x="T6" y="T7"/>
                        </a:cxn>
                        <a:cxn ang="0">
                          <a:pos x="T8" y="T9"/>
                        </a:cxn>
                      </a:cxnLst>
                      <a:rect l="0" t="0" r="r" b="b"/>
                      <a:pathLst>
                        <a:path w="226" h="3">
                          <a:moveTo>
                            <a:pt x="223" y="3"/>
                          </a:moveTo>
                          <a:lnTo>
                            <a:pt x="0" y="3"/>
                          </a:lnTo>
                          <a:lnTo>
                            <a:pt x="3" y="0"/>
                          </a:lnTo>
                          <a:lnTo>
                            <a:pt x="226" y="0"/>
                          </a:lnTo>
                          <a:lnTo>
                            <a:pt x="223" y="3"/>
                          </a:lnTo>
                          <a:close/>
                        </a:path>
                      </a:pathLst>
                    </a:custGeom>
                    <a:solidFill>
                      <a:srgbClr val="322E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46" name="Freeform 215"/>
                    <p:cNvSpPr>
                      <a:spLocks noChangeAspect="1"/>
                    </p:cNvSpPr>
                    <p:nvPr/>
                  </p:nvSpPr>
                  <p:spPr bwMode="auto">
                    <a:xfrm>
                      <a:off x="3111" y="1526"/>
                      <a:ext cx="227" cy="4"/>
                    </a:xfrm>
                    <a:custGeom>
                      <a:avLst/>
                      <a:gdLst>
                        <a:gd name="T0" fmla="*/ 224 w 227"/>
                        <a:gd name="T1" fmla="*/ 4 h 4"/>
                        <a:gd name="T2" fmla="*/ 0 w 227"/>
                        <a:gd name="T3" fmla="*/ 4 h 4"/>
                        <a:gd name="T4" fmla="*/ 3 w 227"/>
                        <a:gd name="T5" fmla="*/ 0 h 4"/>
                        <a:gd name="T6" fmla="*/ 227 w 227"/>
                        <a:gd name="T7" fmla="*/ 0 h 4"/>
                        <a:gd name="T8" fmla="*/ 224 w 227"/>
                        <a:gd name="T9" fmla="*/ 4 h 4"/>
                      </a:gdLst>
                      <a:ahLst/>
                      <a:cxnLst>
                        <a:cxn ang="0">
                          <a:pos x="T0" y="T1"/>
                        </a:cxn>
                        <a:cxn ang="0">
                          <a:pos x="T2" y="T3"/>
                        </a:cxn>
                        <a:cxn ang="0">
                          <a:pos x="T4" y="T5"/>
                        </a:cxn>
                        <a:cxn ang="0">
                          <a:pos x="T6" y="T7"/>
                        </a:cxn>
                        <a:cxn ang="0">
                          <a:pos x="T8" y="T9"/>
                        </a:cxn>
                      </a:cxnLst>
                      <a:rect l="0" t="0" r="r" b="b"/>
                      <a:pathLst>
                        <a:path w="227" h="4">
                          <a:moveTo>
                            <a:pt x="224" y="4"/>
                          </a:moveTo>
                          <a:lnTo>
                            <a:pt x="0" y="4"/>
                          </a:lnTo>
                          <a:lnTo>
                            <a:pt x="3" y="0"/>
                          </a:lnTo>
                          <a:lnTo>
                            <a:pt x="227" y="0"/>
                          </a:lnTo>
                          <a:lnTo>
                            <a:pt x="224" y="4"/>
                          </a:lnTo>
                          <a:close/>
                        </a:path>
                      </a:pathLst>
                    </a:custGeom>
                    <a:solidFill>
                      <a:srgbClr val="302C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47" name="Freeform 216"/>
                    <p:cNvSpPr>
                      <a:spLocks noChangeAspect="1"/>
                    </p:cNvSpPr>
                    <p:nvPr/>
                  </p:nvSpPr>
                  <p:spPr bwMode="auto">
                    <a:xfrm>
                      <a:off x="3113" y="1525"/>
                      <a:ext cx="225" cy="4"/>
                    </a:xfrm>
                    <a:custGeom>
                      <a:avLst/>
                      <a:gdLst>
                        <a:gd name="T0" fmla="*/ 223 w 225"/>
                        <a:gd name="T1" fmla="*/ 4 h 4"/>
                        <a:gd name="T2" fmla="*/ 0 w 225"/>
                        <a:gd name="T3" fmla="*/ 4 h 4"/>
                        <a:gd name="T4" fmla="*/ 3 w 225"/>
                        <a:gd name="T5" fmla="*/ 0 h 4"/>
                        <a:gd name="T6" fmla="*/ 225 w 225"/>
                        <a:gd name="T7" fmla="*/ 0 h 4"/>
                        <a:gd name="T8" fmla="*/ 223 w 225"/>
                        <a:gd name="T9" fmla="*/ 4 h 4"/>
                      </a:gdLst>
                      <a:ahLst/>
                      <a:cxnLst>
                        <a:cxn ang="0">
                          <a:pos x="T0" y="T1"/>
                        </a:cxn>
                        <a:cxn ang="0">
                          <a:pos x="T2" y="T3"/>
                        </a:cxn>
                        <a:cxn ang="0">
                          <a:pos x="T4" y="T5"/>
                        </a:cxn>
                        <a:cxn ang="0">
                          <a:pos x="T6" y="T7"/>
                        </a:cxn>
                        <a:cxn ang="0">
                          <a:pos x="T8" y="T9"/>
                        </a:cxn>
                      </a:cxnLst>
                      <a:rect l="0" t="0" r="r" b="b"/>
                      <a:pathLst>
                        <a:path w="225" h="4">
                          <a:moveTo>
                            <a:pt x="223" y="4"/>
                          </a:moveTo>
                          <a:lnTo>
                            <a:pt x="0" y="4"/>
                          </a:lnTo>
                          <a:lnTo>
                            <a:pt x="3" y="0"/>
                          </a:lnTo>
                          <a:lnTo>
                            <a:pt x="225" y="0"/>
                          </a:lnTo>
                          <a:lnTo>
                            <a:pt x="223" y="4"/>
                          </a:lnTo>
                          <a:close/>
                        </a:path>
                      </a:pathLst>
                    </a:custGeom>
                    <a:solidFill>
                      <a:srgbClr val="302C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48" name="Freeform 217"/>
                    <p:cNvSpPr>
                      <a:spLocks noChangeAspect="1"/>
                    </p:cNvSpPr>
                    <p:nvPr/>
                  </p:nvSpPr>
                  <p:spPr bwMode="auto">
                    <a:xfrm>
                      <a:off x="3114" y="1523"/>
                      <a:ext cx="225" cy="3"/>
                    </a:xfrm>
                    <a:custGeom>
                      <a:avLst/>
                      <a:gdLst>
                        <a:gd name="T0" fmla="*/ 224 w 225"/>
                        <a:gd name="T1" fmla="*/ 3 h 3"/>
                        <a:gd name="T2" fmla="*/ 0 w 225"/>
                        <a:gd name="T3" fmla="*/ 3 h 3"/>
                        <a:gd name="T4" fmla="*/ 2 w 225"/>
                        <a:gd name="T5" fmla="*/ 0 h 3"/>
                        <a:gd name="T6" fmla="*/ 225 w 225"/>
                        <a:gd name="T7" fmla="*/ 0 h 3"/>
                        <a:gd name="T8" fmla="*/ 224 w 225"/>
                        <a:gd name="T9" fmla="*/ 3 h 3"/>
                      </a:gdLst>
                      <a:ahLst/>
                      <a:cxnLst>
                        <a:cxn ang="0">
                          <a:pos x="T0" y="T1"/>
                        </a:cxn>
                        <a:cxn ang="0">
                          <a:pos x="T2" y="T3"/>
                        </a:cxn>
                        <a:cxn ang="0">
                          <a:pos x="T4" y="T5"/>
                        </a:cxn>
                        <a:cxn ang="0">
                          <a:pos x="T6" y="T7"/>
                        </a:cxn>
                        <a:cxn ang="0">
                          <a:pos x="T8" y="T9"/>
                        </a:cxn>
                      </a:cxnLst>
                      <a:rect l="0" t="0" r="r" b="b"/>
                      <a:pathLst>
                        <a:path w="225" h="3">
                          <a:moveTo>
                            <a:pt x="224" y="3"/>
                          </a:moveTo>
                          <a:lnTo>
                            <a:pt x="0" y="3"/>
                          </a:lnTo>
                          <a:lnTo>
                            <a:pt x="2" y="0"/>
                          </a:lnTo>
                          <a:lnTo>
                            <a:pt x="225" y="0"/>
                          </a:lnTo>
                          <a:lnTo>
                            <a:pt x="224" y="3"/>
                          </a:lnTo>
                          <a:close/>
                        </a:path>
                      </a:pathLst>
                    </a:custGeom>
                    <a:solidFill>
                      <a:srgbClr val="302C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49" name="Freeform 218"/>
                    <p:cNvSpPr>
                      <a:spLocks noChangeAspect="1"/>
                    </p:cNvSpPr>
                    <p:nvPr/>
                  </p:nvSpPr>
                  <p:spPr bwMode="auto">
                    <a:xfrm>
                      <a:off x="3116" y="1522"/>
                      <a:ext cx="224" cy="3"/>
                    </a:xfrm>
                    <a:custGeom>
                      <a:avLst/>
                      <a:gdLst>
                        <a:gd name="T0" fmla="*/ 222 w 224"/>
                        <a:gd name="T1" fmla="*/ 3 h 3"/>
                        <a:gd name="T2" fmla="*/ 0 w 224"/>
                        <a:gd name="T3" fmla="*/ 3 h 3"/>
                        <a:gd name="T4" fmla="*/ 1 w 224"/>
                        <a:gd name="T5" fmla="*/ 0 h 3"/>
                        <a:gd name="T6" fmla="*/ 224 w 224"/>
                        <a:gd name="T7" fmla="*/ 0 h 3"/>
                        <a:gd name="T8" fmla="*/ 222 w 224"/>
                        <a:gd name="T9" fmla="*/ 3 h 3"/>
                      </a:gdLst>
                      <a:ahLst/>
                      <a:cxnLst>
                        <a:cxn ang="0">
                          <a:pos x="T0" y="T1"/>
                        </a:cxn>
                        <a:cxn ang="0">
                          <a:pos x="T2" y="T3"/>
                        </a:cxn>
                        <a:cxn ang="0">
                          <a:pos x="T4" y="T5"/>
                        </a:cxn>
                        <a:cxn ang="0">
                          <a:pos x="T6" y="T7"/>
                        </a:cxn>
                        <a:cxn ang="0">
                          <a:pos x="T8" y="T9"/>
                        </a:cxn>
                      </a:cxnLst>
                      <a:rect l="0" t="0" r="r" b="b"/>
                      <a:pathLst>
                        <a:path w="224" h="3">
                          <a:moveTo>
                            <a:pt x="222" y="3"/>
                          </a:moveTo>
                          <a:lnTo>
                            <a:pt x="0" y="3"/>
                          </a:lnTo>
                          <a:lnTo>
                            <a:pt x="1" y="0"/>
                          </a:lnTo>
                          <a:lnTo>
                            <a:pt x="224" y="0"/>
                          </a:lnTo>
                          <a:lnTo>
                            <a:pt x="222" y="3"/>
                          </a:lnTo>
                          <a:close/>
                        </a:path>
                      </a:pathLst>
                    </a:custGeom>
                    <a:solidFill>
                      <a:srgbClr val="2E2B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50" name="Freeform 219"/>
                    <p:cNvSpPr>
                      <a:spLocks noChangeAspect="1"/>
                    </p:cNvSpPr>
                    <p:nvPr/>
                  </p:nvSpPr>
                  <p:spPr bwMode="auto">
                    <a:xfrm>
                      <a:off x="3116" y="1520"/>
                      <a:ext cx="226" cy="3"/>
                    </a:xfrm>
                    <a:custGeom>
                      <a:avLst/>
                      <a:gdLst>
                        <a:gd name="T0" fmla="*/ 223 w 226"/>
                        <a:gd name="T1" fmla="*/ 3 h 3"/>
                        <a:gd name="T2" fmla="*/ 0 w 226"/>
                        <a:gd name="T3" fmla="*/ 3 h 3"/>
                        <a:gd name="T4" fmla="*/ 2 w 226"/>
                        <a:gd name="T5" fmla="*/ 0 h 3"/>
                        <a:gd name="T6" fmla="*/ 226 w 226"/>
                        <a:gd name="T7" fmla="*/ 0 h 3"/>
                        <a:gd name="T8" fmla="*/ 223 w 226"/>
                        <a:gd name="T9" fmla="*/ 3 h 3"/>
                      </a:gdLst>
                      <a:ahLst/>
                      <a:cxnLst>
                        <a:cxn ang="0">
                          <a:pos x="T0" y="T1"/>
                        </a:cxn>
                        <a:cxn ang="0">
                          <a:pos x="T2" y="T3"/>
                        </a:cxn>
                        <a:cxn ang="0">
                          <a:pos x="T4" y="T5"/>
                        </a:cxn>
                        <a:cxn ang="0">
                          <a:pos x="T6" y="T7"/>
                        </a:cxn>
                        <a:cxn ang="0">
                          <a:pos x="T8" y="T9"/>
                        </a:cxn>
                      </a:cxnLst>
                      <a:rect l="0" t="0" r="r" b="b"/>
                      <a:pathLst>
                        <a:path w="226" h="3">
                          <a:moveTo>
                            <a:pt x="223" y="3"/>
                          </a:moveTo>
                          <a:lnTo>
                            <a:pt x="0" y="3"/>
                          </a:lnTo>
                          <a:lnTo>
                            <a:pt x="2" y="0"/>
                          </a:lnTo>
                          <a:lnTo>
                            <a:pt x="226" y="0"/>
                          </a:lnTo>
                          <a:lnTo>
                            <a:pt x="223" y="3"/>
                          </a:lnTo>
                          <a:close/>
                        </a:path>
                      </a:pathLst>
                    </a:custGeom>
                    <a:solidFill>
                      <a:srgbClr val="2E2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51" name="Freeform 220"/>
                    <p:cNvSpPr>
                      <a:spLocks noChangeAspect="1"/>
                    </p:cNvSpPr>
                    <p:nvPr/>
                  </p:nvSpPr>
                  <p:spPr bwMode="auto">
                    <a:xfrm>
                      <a:off x="3117" y="1519"/>
                      <a:ext cx="225" cy="3"/>
                    </a:xfrm>
                    <a:custGeom>
                      <a:avLst/>
                      <a:gdLst>
                        <a:gd name="T0" fmla="*/ 223 w 225"/>
                        <a:gd name="T1" fmla="*/ 3 h 3"/>
                        <a:gd name="T2" fmla="*/ 0 w 225"/>
                        <a:gd name="T3" fmla="*/ 3 h 3"/>
                        <a:gd name="T4" fmla="*/ 3 w 225"/>
                        <a:gd name="T5" fmla="*/ 0 h 3"/>
                        <a:gd name="T6" fmla="*/ 225 w 225"/>
                        <a:gd name="T7" fmla="*/ 0 h 3"/>
                        <a:gd name="T8" fmla="*/ 223 w 225"/>
                        <a:gd name="T9" fmla="*/ 3 h 3"/>
                      </a:gdLst>
                      <a:ahLst/>
                      <a:cxnLst>
                        <a:cxn ang="0">
                          <a:pos x="T0" y="T1"/>
                        </a:cxn>
                        <a:cxn ang="0">
                          <a:pos x="T2" y="T3"/>
                        </a:cxn>
                        <a:cxn ang="0">
                          <a:pos x="T4" y="T5"/>
                        </a:cxn>
                        <a:cxn ang="0">
                          <a:pos x="T6" y="T7"/>
                        </a:cxn>
                        <a:cxn ang="0">
                          <a:pos x="T8" y="T9"/>
                        </a:cxn>
                      </a:cxnLst>
                      <a:rect l="0" t="0" r="r" b="b"/>
                      <a:pathLst>
                        <a:path w="225" h="3">
                          <a:moveTo>
                            <a:pt x="223" y="3"/>
                          </a:moveTo>
                          <a:lnTo>
                            <a:pt x="0" y="3"/>
                          </a:lnTo>
                          <a:lnTo>
                            <a:pt x="3" y="0"/>
                          </a:lnTo>
                          <a:lnTo>
                            <a:pt x="225" y="0"/>
                          </a:lnTo>
                          <a:lnTo>
                            <a:pt x="223" y="3"/>
                          </a:lnTo>
                          <a:close/>
                        </a:path>
                      </a:pathLst>
                    </a:custGeom>
                    <a:solidFill>
                      <a:srgbClr val="2C29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52" name="Freeform 221"/>
                    <p:cNvSpPr>
                      <a:spLocks noChangeAspect="1"/>
                    </p:cNvSpPr>
                    <p:nvPr/>
                  </p:nvSpPr>
                  <p:spPr bwMode="auto">
                    <a:xfrm>
                      <a:off x="3118" y="1518"/>
                      <a:ext cx="225" cy="2"/>
                    </a:xfrm>
                    <a:custGeom>
                      <a:avLst/>
                      <a:gdLst>
                        <a:gd name="T0" fmla="*/ 224 w 225"/>
                        <a:gd name="T1" fmla="*/ 2 h 2"/>
                        <a:gd name="T2" fmla="*/ 0 w 225"/>
                        <a:gd name="T3" fmla="*/ 2 h 2"/>
                        <a:gd name="T4" fmla="*/ 3 w 225"/>
                        <a:gd name="T5" fmla="*/ 0 h 2"/>
                        <a:gd name="T6" fmla="*/ 225 w 225"/>
                        <a:gd name="T7" fmla="*/ 0 h 2"/>
                        <a:gd name="T8" fmla="*/ 224 w 225"/>
                        <a:gd name="T9" fmla="*/ 2 h 2"/>
                      </a:gdLst>
                      <a:ahLst/>
                      <a:cxnLst>
                        <a:cxn ang="0">
                          <a:pos x="T0" y="T1"/>
                        </a:cxn>
                        <a:cxn ang="0">
                          <a:pos x="T2" y="T3"/>
                        </a:cxn>
                        <a:cxn ang="0">
                          <a:pos x="T4" y="T5"/>
                        </a:cxn>
                        <a:cxn ang="0">
                          <a:pos x="T6" y="T7"/>
                        </a:cxn>
                        <a:cxn ang="0">
                          <a:pos x="T8" y="T9"/>
                        </a:cxn>
                      </a:cxnLst>
                      <a:rect l="0" t="0" r="r" b="b"/>
                      <a:pathLst>
                        <a:path w="225" h="2">
                          <a:moveTo>
                            <a:pt x="224" y="2"/>
                          </a:moveTo>
                          <a:lnTo>
                            <a:pt x="0" y="2"/>
                          </a:lnTo>
                          <a:lnTo>
                            <a:pt x="3" y="0"/>
                          </a:lnTo>
                          <a:lnTo>
                            <a:pt x="225" y="0"/>
                          </a:lnTo>
                          <a:lnTo>
                            <a:pt x="224" y="2"/>
                          </a:lnTo>
                          <a:close/>
                        </a:path>
                      </a:pathLst>
                    </a:custGeom>
                    <a:solidFill>
                      <a:srgbClr val="2C27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53" name="Freeform 222"/>
                    <p:cNvSpPr>
                      <a:spLocks noChangeAspect="1"/>
                    </p:cNvSpPr>
                    <p:nvPr/>
                  </p:nvSpPr>
                  <p:spPr bwMode="auto">
                    <a:xfrm>
                      <a:off x="3120" y="1515"/>
                      <a:ext cx="225" cy="4"/>
                    </a:xfrm>
                    <a:custGeom>
                      <a:avLst/>
                      <a:gdLst>
                        <a:gd name="T0" fmla="*/ 222 w 225"/>
                        <a:gd name="T1" fmla="*/ 4 h 4"/>
                        <a:gd name="T2" fmla="*/ 0 w 225"/>
                        <a:gd name="T3" fmla="*/ 4 h 4"/>
                        <a:gd name="T4" fmla="*/ 3 w 225"/>
                        <a:gd name="T5" fmla="*/ 0 h 4"/>
                        <a:gd name="T6" fmla="*/ 225 w 225"/>
                        <a:gd name="T7" fmla="*/ 0 h 4"/>
                        <a:gd name="T8" fmla="*/ 222 w 225"/>
                        <a:gd name="T9" fmla="*/ 4 h 4"/>
                      </a:gdLst>
                      <a:ahLst/>
                      <a:cxnLst>
                        <a:cxn ang="0">
                          <a:pos x="T0" y="T1"/>
                        </a:cxn>
                        <a:cxn ang="0">
                          <a:pos x="T2" y="T3"/>
                        </a:cxn>
                        <a:cxn ang="0">
                          <a:pos x="T4" y="T5"/>
                        </a:cxn>
                        <a:cxn ang="0">
                          <a:pos x="T6" y="T7"/>
                        </a:cxn>
                        <a:cxn ang="0">
                          <a:pos x="T8" y="T9"/>
                        </a:cxn>
                      </a:cxnLst>
                      <a:rect l="0" t="0" r="r" b="b"/>
                      <a:pathLst>
                        <a:path w="225" h="4">
                          <a:moveTo>
                            <a:pt x="222" y="4"/>
                          </a:moveTo>
                          <a:lnTo>
                            <a:pt x="0" y="4"/>
                          </a:lnTo>
                          <a:lnTo>
                            <a:pt x="3" y="0"/>
                          </a:lnTo>
                          <a:lnTo>
                            <a:pt x="225" y="0"/>
                          </a:lnTo>
                          <a:lnTo>
                            <a:pt x="222" y="4"/>
                          </a:lnTo>
                          <a:close/>
                        </a:path>
                      </a:pathLst>
                    </a:custGeom>
                    <a:solidFill>
                      <a:srgbClr val="2A26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54" name="Freeform 223"/>
                    <p:cNvSpPr>
                      <a:spLocks noChangeAspect="1"/>
                    </p:cNvSpPr>
                    <p:nvPr/>
                  </p:nvSpPr>
                  <p:spPr bwMode="auto">
                    <a:xfrm>
                      <a:off x="3121" y="1513"/>
                      <a:ext cx="225" cy="5"/>
                    </a:xfrm>
                    <a:custGeom>
                      <a:avLst/>
                      <a:gdLst>
                        <a:gd name="T0" fmla="*/ 222 w 225"/>
                        <a:gd name="T1" fmla="*/ 5 h 5"/>
                        <a:gd name="T2" fmla="*/ 0 w 225"/>
                        <a:gd name="T3" fmla="*/ 5 h 5"/>
                        <a:gd name="T4" fmla="*/ 3 w 225"/>
                        <a:gd name="T5" fmla="*/ 0 h 5"/>
                        <a:gd name="T6" fmla="*/ 225 w 225"/>
                        <a:gd name="T7" fmla="*/ 0 h 5"/>
                        <a:gd name="T8" fmla="*/ 222 w 225"/>
                        <a:gd name="T9" fmla="*/ 5 h 5"/>
                      </a:gdLst>
                      <a:ahLst/>
                      <a:cxnLst>
                        <a:cxn ang="0">
                          <a:pos x="T0" y="T1"/>
                        </a:cxn>
                        <a:cxn ang="0">
                          <a:pos x="T2" y="T3"/>
                        </a:cxn>
                        <a:cxn ang="0">
                          <a:pos x="T4" y="T5"/>
                        </a:cxn>
                        <a:cxn ang="0">
                          <a:pos x="T6" y="T7"/>
                        </a:cxn>
                        <a:cxn ang="0">
                          <a:pos x="T8" y="T9"/>
                        </a:cxn>
                      </a:cxnLst>
                      <a:rect l="0" t="0" r="r" b="b"/>
                      <a:pathLst>
                        <a:path w="225" h="5">
                          <a:moveTo>
                            <a:pt x="222" y="5"/>
                          </a:moveTo>
                          <a:lnTo>
                            <a:pt x="0" y="5"/>
                          </a:lnTo>
                          <a:lnTo>
                            <a:pt x="3" y="0"/>
                          </a:lnTo>
                          <a:lnTo>
                            <a:pt x="225" y="0"/>
                          </a:lnTo>
                          <a:lnTo>
                            <a:pt x="222" y="5"/>
                          </a:lnTo>
                          <a:close/>
                        </a:path>
                      </a:pathLst>
                    </a:custGeom>
                    <a:solidFill>
                      <a:srgbClr val="2A25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55" name="Freeform 224"/>
                    <p:cNvSpPr>
                      <a:spLocks noChangeAspect="1"/>
                    </p:cNvSpPr>
                    <p:nvPr/>
                  </p:nvSpPr>
                  <p:spPr bwMode="auto">
                    <a:xfrm>
                      <a:off x="3123" y="1512"/>
                      <a:ext cx="223" cy="3"/>
                    </a:xfrm>
                    <a:custGeom>
                      <a:avLst/>
                      <a:gdLst>
                        <a:gd name="T0" fmla="*/ 222 w 223"/>
                        <a:gd name="T1" fmla="*/ 3 h 3"/>
                        <a:gd name="T2" fmla="*/ 0 w 223"/>
                        <a:gd name="T3" fmla="*/ 3 h 3"/>
                        <a:gd name="T4" fmla="*/ 3 w 223"/>
                        <a:gd name="T5" fmla="*/ 0 h 3"/>
                        <a:gd name="T6" fmla="*/ 223 w 223"/>
                        <a:gd name="T7" fmla="*/ 0 h 3"/>
                        <a:gd name="T8" fmla="*/ 222 w 223"/>
                        <a:gd name="T9" fmla="*/ 3 h 3"/>
                      </a:gdLst>
                      <a:ahLst/>
                      <a:cxnLst>
                        <a:cxn ang="0">
                          <a:pos x="T0" y="T1"/>
                        </a:cxn>
                        <a:cxn ang="0">
                          <a:pos x="T2" y="T3"/>
                        </a:cxn>
                        <a:cxn ang="0">
                          <a:pos x="T4" y="T5"/>
                        </a:cxn>
                        <a:cxn ang="0">
                          <a:pos x="T6" y="T7"/>
                        </a:cxn>
                        <a:cxn ang="0">
                          <a:pos x="T8" y="T9"/>
                        </a:cxn>
                      </a:cxnLst>
                      <a:rect l="0" t="0" r="r" b="b"/>
                      <a:pathLst>
                        <a:path w="223" h="3">
                          <a:moveTo>
                            <a:pt x="222" y="3"/>
                          </a:moveTo>
                          <a:lnTo>
                            <a:pt x="0" y="3"/>
                          </a:lnTo>
                          <a:lnTo>
                            <a:pt x="3" y="0"/>
                          </a:lnTo>
                          <a:lnTo>
                            <a:pt x="223" y="0"/>
                          </a:lnTo>
                          <a:lnTo>
                            <a:pt x="222" y="3"/>
                          </a:lnTo>
                          <a:close/>
                        </a:path>
                      </a:pathLst>
                    </a:custGeom>
                    <a:solidFill>
                      <a:srgbClr val="2824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56" name="Freeform 225"/>
                    <p:cNvSpPr>
                      <a:spLocks noChangeAspect="1"/>
                    </p:cNvSpPr>
                    <p:nvPr/>
                  </p:nvSpPr>
                  <p:spPr bwMode="auto">
                    <a:xfrm>
                      <a:off x="3124" y="1510"/>
                      <a:ext cx="224" cy="3"/>
                    </a:xfrm>
                    <a:custGeom>
                      <a:avLst/>
                      <a:gdLst>
                        <a:gd name="T0" fmla="*/ 222 w 224"/>
                        <a:gd name="T1" fmla="*/ 3 h 3"/>
                        <a:gd name="T2" fmla="*/ 0 w 224"/>
                        <a:gd name="T3" fmla="*/ 3 h 3"/>
                        <a:gd name="T4" fmla="*/ 3 w 224"/>
                        <a:gd name="T5" fmla="*/ 0 h 3"/>
                        <a:gd name="T6" fmla="*/ 224 w 224"/>
                        <a:gd name="T7" fmla="*/ 0 h 3"/>
                        <a:gd name="T8" fmla="*/ 222 w 224"/>
                        <a:gd name="T9" fmla="*/ 3 h 3"/>
                      </a:gdLst>
                      <a:ahLst/>
                      <a:cxnLst>
                        <a:cxn ang="0">
                          <a:pos x="T0" y="T1"/>
                        </a:cxn>
                        <a:cxn ang="0">
                          <a:pos x="T2" y="T3"/>
                        </a:cxn>
                        <a:cxn ang="0">
                          <a:pos x="T4" y="T5"/>
                        </a:cxn>
                        <a:cxn ang="0">
                          <a:pos x="T6" y="T7"/>
                        </a:cxn>
                        <a:cxn ang="0">
                          <a:pos x="T8" y="T9"/>
                        </a:cxn>
                      </a:cxnLst>
                      <a:rect l="0" t="0" r="r" b="b"/>
                      <a:pathLst>
                        <a:path w="224" h="3">
                          <a:moveTo>
                            <a:pt x="222" y="3"/>
                          </a:moveTo>
                          <a:lnTo>
                            <a:pt x="0" y="3"/>
                          </a:lnTo>
                          <a:lnTo>
                            <a:pt x="3" y="0"/>
                          </a:lnTo>
                          <a:lnTo>
                            <a:pt x="224" y="0"/>
                          </a:lnTo>
                          <a:lnTo>
                            <a:pt x="222" y="3"/>
                          </a:lnTo>
                          <a:close/>
                        </a:path>
                      </a:pathLst>
                    </a:custGeom>
                    <a:solidFill>
                      <a:srgbClr val="2824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57" name="Freeform 226"/>
                    <p:cNvSpPr>
                      <a:spLocks noChangeAspect="1"/>
                    </p:cNvSpPr>
                    <p:nvPr/>
                  </p:nvSpPr>
                  <p:spPr bwMode="auto">
                    <a:xfrm>
                      <a:off x="3126" y="1509"/>
                      <a:ext cx="223" cy="3"/>
                    </a:xfrm>
                    <a:custGeom>
                      <a:avLst/>
                      <a:gdLst>
                        <a:gd name="T0" fmla="*/ 220 w 223"/>
                        <a:gd name="T1" fmla="*/ 3 h 3"/>
                        <a:gd name="T2" fmla="*/ 0 w 223"/>
                        <a:gd name="T3" fmla="*/ 3 h 3"/>
                        <a:gd name="T4" fmla="*/ 3 w 223"/>
                        <a:gd name="T5" fmla="*/ 0 h 3"/>
                        <a:gd name="T6" fmla="*/ 223 w 223"/>
                        <a:gd name="T7" fmla="*/ 0 h 3"/>
                        <a:gd name="T8" fmla="*/ 220 w 223"/>
                        <a:gd name="T9" fmla="*/ 3 h 3"/>
                      </a:gdLst>
                      <a:ahLst/>
                      <a:cxnLst>
                        <a:cxn ang="0">
                          <a:pos x="T0" y="T1"/>
                        </a:cxn>
                        <a:cxn ang="0">
                          <a:pos x="T2" y="T3"/>
                        </a:cxn>
                        <a:cxn ang="0">
                          <a:pos x="T4" y="T5"/>
                        </a:cxn>
                        <a:cxn ang="0">
                          <a:pos x="T6" y="T7"/>
                        </a:cxn>
                        <a:cxn ang="0">
                          <a:pos x="T8" y="T9"/>
                        </a:cxn>
                      </a:cxnLst>
                      <a:rect l="0" t="0" r="r" b="b"/>
                      <a:pathLst>
                        <a:path w="223" h="3">
                          <a:moveTo>
                            <a:pt x="220" y="3"/>
                          </a:moveTo>
                          <a:lnTo>
                            <a:pt x="0" y="3"/>
                          </a:lnTo>
                          <a:lnTo>
                            <a:pt x="3" y="0"/>
                          </a:lnTo>
                          <a:lnTo>
                            <a:pt x="223" y="0"/>
                          </a:lnTo>
                          <a:lnTo>
                            <a:pt x="220" y="3"/>
                          </a:lnTo>
                          <a:close/>
                        </a:path>
                      </a:pathLst>
                    </a:custGeom>
                    <a:solidFill>
                      <a:srgbClr val="2723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58" name="Freeform 227"/>
                    <p:cNvSpPr>
                      <a:spLocks noChangeAspect="1"/>
                    </p:cNvSpPr>
                    <p:nvPr/>
                  </p:nvSpPr>
                  <p:spPr bwMode="auto">
                    <a:xfrm>
                      <a:off x="3127" y="1507"/>
                      <a:ext cx="223" cy="3"/>
                    </a:xfrm>
                    <a:custGeom>
                      <a:avLst/>
                      <a:gdLst>
                        <a:gd name="T0" fmla="*/ 221 w 223"/>
                        <a:gd name="T1" fmla="*/ 3 h 3"/>
                        <a:gd name="T2" fmla="*/ 0 w 223"/>
                        <a:gd name="T3" fmla="*/ 3 h 3"/>
                        <a:gd name="T4" fmla="*/ 3 w 223"/>
                        <a:gd name="T5" fmla="*/ 0 h 3"/>
                        <a:gd name="T6" fmla="*/ 223 w 223"/>
                        <a:gd name="T7" fmla="*/ 0 h 3"/>
                        <a:gd name="T8" fmla="*/ 221 w 223"/>
                        <a:gd name="T9" fmla="*/ 3 h 3"/>
                      </a:gdLst>
                      <a:ahLst/>
                      <a:cxnLst>
                        <a:cxn ang="0">
                          <a:pos x="T0" y="T1"/>
                        </a:cxn>
                        <a:cxn ang="0">
                          <a:pos x="T2" y="T3"/>
                        </a:cxn>
                        <a:cxn ang="0">
                          <a:pos x="T4" y="T5"/>
                        </a:cxn>
                        <a:cxn ang="0">
                          <a:pos x="T6" y="T7"/>
                        </a:cxn>
                        <a:cxn ang="0">
                          <a:pos x="T8" y="T9"/>
                        </a:cxn>
                      </a:cxnLst>
                      <a:rect l="0" t="0" r="r" b="b"/>
                      <a:pathLst>
                        <a:path w="223" h="3">
                          <a:moveTo>
                            <a:pt x="221" y="3"/>
                          </a:moveTo>
                          <a:lnTo>
                            <a:pt x="0" y="3"/>
                          </a:lnTo>
                          <a:lnTo>
                            <a:pt x="3" y="0"/>
                          </a:lnTo>
                          <a:lnTo>
                            <a:pt x="223" y="0"/>
                          </a:lnTo>
                          <a:lnTo>
                            <a:pt x="221" y="3"/>
                          </a:lnTo>
                          <a:close/>
                        </a:path>
                      </a:pathLst>
                    </a:custGeom>
                    <a:solidFill>
                      <a:srgbClr val="2621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59" name="Freeform 228"/>
                    <p:cNvSpPr>
                      <a:spLocks noChangeAspect="1"/>
                    </p:cNvSpPr>
                    <p:nvPr/>
                  </p:nvSpPr>
                  <p:spPr bwMode="auto">
                    <a:xfrm>
                      <a:off x="3129" y="1505"/>
                      <a:ext cx="221" cy="4"/>
                    </a:xfrm>
                    <a:custGeom>
                      <a:avLst/>
                      <a:gdLst>
                        <a:gd name="T0" fmla="*/ 220 w 221"/>
                        <a:gd name="T1" fmla="*/ 4 h 4"/>
                        <a:gd name="T2" fmla="*/ 0 w 221"/>
                        <a:gd name="T3" fmla="*/ 4 h 4"/>
                        <a:gd name="T4" fmla="*/ 1 w 221"/>
                        <a:gd name="T5" fmla="*/ 0 h 4"/>
                        <a:gd name="T6" fmla="*/ 221 w 221"/>
                        <a:gd name="T7" fmla="*/ 0 h 4"/>
                        <a:gd name="T8" fmla="*/ 220 w 221"/>
                        <a:gd name="T9" fmla="*/ 4 h 4"/>
                      </a:gdLst>
                      <a:ahLst/>
                      <a:cxnLst>
                        <a:cxn ang="0">
                          <a:pos x="T0" y="T1"/>
                        </a:cxn>
                        <a:cxn ang="0">
                          <a:pos x="T2" y="T3"/>
                        </a:cxn>
                        <a:cxn ang="0">
                          <a:pos x="T4" y="T5"/>
                        </a:cxn>
                        <a:cxn ang="0">
                          <a:pos x="T6" y="T7"/>
                        </a:cxn>
                        <a:cxn ang="0">
                          <a:pos x="T8" y="T9"/>
                        </a:cxn>
                      </a:cxnLst>
                      <a:rect l="0" t="0" r="r" b="b"/>
                      <a:pathLst>
                        <a:path w="221" h="4">
                          <a:moveTo>
                            <a:pt x="220" y="4"/>
                          </a:moveTo>
                          <a:lnTo>
                            <a:pt x="0" y="4"/>
                          </a:lnTo>
                          <a:lnTo>
                            <a:pt x="1" y="0"/>
                          </a:lnTo>
                          <a:lnTo>
                            <a:pt x="221" y="0"/>
                          </a:lnTo>
                          <a:lnTo>
                            <a:pt x="220" y="4"/>
                          </a:lnTo>
                          <a:close/>
                        </a:path>
                      </a:pathLst>
                    </a:custGeom>
                    <a:solidFill>
                      <a:srgbClr val="2520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60" name="Freeform 229"/>
                    <p:cNvSpPr>
                      <a:spLocks noChangeAspect="1"/>
                    </p:cNvSpPr>
                    <p:nvPr/>
                  </p:nvSpPr>
                  <p:spPr bwMode="auto">
                    <a:xfrm>
                      <a:off x="3130" y="1503"/>
                      <a:ext cx="222" cy="4"/>
                    </a:xfrm>
                    <a:custGeom>
                      <a:avLst/>
                      <a:gdLst>
                        <a:gd name="T0" fmla="*/ 220 w 222"/>
                        <a:gd name="T1" fmla="*/ 4 h 4"/>
                        <a:gd name="T2" fmla="*/ 0 w 222"/>
                        <a:gd name="T3" fmla="*/ 4 h 4"/>
                        <a:gd name="T4" fmla="*/ 1 w 222"/>
                        <a:gd name="T5" fmla="*/ 0 h 4"/>
                        <a:gd name="T6" fmla="*/ 222 w 222"/>
                        <a:gd name="T7" fmla="*/ 0 h 4"/>
                        <a:gd name="T8" fmla="*/ 220 w 222"/>
                        <a:gd name="T9" fmla="*/ 4 h 4"/>
                      </a:gdLst>
                      <a:ahLst/>
                      <a:cxnLst>
                        <a:cxn ang="0">
                          <a:pos x="T0" y="T1"/>
                        </a:cxn>
                        <a:cxn ang="0">
                          <a:pos x="T2" y="T3"/>
                        </a:cxn>
                        <a:cxn ang="0">
                          <a:pos x="T4" y="T5"/>
                        </a:cxn>
                        <a:cxn ang="0">
                          <a:pos x="T6" y="T7"/>
                        </a:cxn>
                        <a:cxn ang="0">
                          <a:pos x="T8" y="T9"/>
                        </a:cxn>
                      </a:cxnLst>
                      <a:rect l="0" t="0" r="r" b="b"/>
                      <a:pathLst>
                        <a:path w="222" h="4">
                          <a:moveTo>
                            <a:pt x="220" y="4"/>
                          </a:moveTo>
                          <a:lnTo>
                            <a:pt x="0" y="4"/>
                          </a:lnTo>
                          <a:lnTo>
                            <a:pt x="1" y="0"/>
                          </a:lnTo>
                          <a:lnTo>
                            <a:pt x="222" y="0"/>
                          </a:lnTo>
                          <a:lnTo>
                            <a:pt x="220" y="4"/>
                          </a:lnTo>
                          <a:close/>
                        </a:path>
                      </a:pathLst>
                    </a:custGeom>
                    <a:solidFill>
                      <a:srgbClr val="231E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61" name="Freeform 230"/>
                    <p:cNvSpPr>
                      <a:spLocks noChangeAspect="1"/>
                    </p:cNvSpPr>
                    <p:nvPr/>
                  </p:nvSpPr>
                  <p:spPr bwMode="auto">
                    <a:xfrm>
                      <a:off x="3130" y="1502"/>
                      <a:ext cx="223" cy="3"/>
                    </a:xfrm>
                    <a:custGeom>
                      <a:avLst/>
                      <a:gdLst>
                        <a:gd name="T0" fmla="*/ 220 w 223"/>
                        <a:gd name="T1" fmla="*/ 3 h 3"/>
                        <a:gd name="T2" fmla="*/ 0 w 223"/>
                        <a:gd name="T3" fmla="*/ 3 h 3"/>
                        <a:gd name="T4" fmla="*/ 3 w 223"/>
                        <a:gd name="T5" fmla="*/ 0 h 3"/>
                        <a:gd name="T6" fmla="*/ 223 w 223"/>
                        <a:gd name="T7" fmla="*/ 0 h 3"/>
                        <a:gd name="T8" fmla="*/ 220 w 223"/>
                        <a:gd name="T9" fmla="*/ 3 h 3"/>
                      </a:gdLst>
                      <a:ahLst/>
                      <a:cxnLst>
                        <a:cxn ang="0">
                          <a:pos x="T0" y="T1"/>
                        </a:cxn>
                        <a:cxn ang="0">
                          <a:pos x="T2" y="T3"/>
                        </a:cxn>
                        <a:cxn ang="0">
                          <a:pos x="T4" y="T5"/>
                        </a:cxn>
                        <a:cxn ang="0">
                          <a:pos x="T6" y="T7"/>
                        </a:cxn>
                        <a:cxn ang="0">
                          <a:pos x="T8" y="T9"/>
                        </a:cxn>
                      </a:cxnLst>
                      <a:rect l="0" t="0" r="r" b="b"/>
                      <a:pathLst>
                        <a:path w="223" h="3">
                          <a:moveTo>
                            <a:pt x="220" y="3"/>
                          </a:moveTo>
                          <a:lnTo>
                            <a:pt x="0" y="3"/>
                          </a:lnTo>
                          <a:lnTo>
                            <a:pt x="3" y="0"/>
                          </a:lnTo>
                          <a:lnTo>
                            <a:pt x="223" y="0"/>
                          </a:lnTo>
                          <a:lnTo>
                            <a:pt x="220" y="3"/>
                          </a:lnTo>
                          <a:close/>
                        </a:path>
                      </a:pathLst>
                    </a:custGeom>
                    <a:solidFill>
                      <a:srgbClr val="221D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62" name="Freeform 231"/>
                    <p:cNvSpPr>
                      <a:spLocks noChangeAspect="1"/>
                    </p:cNvSpPr>
                    <p:nvPr/>
                  </p:nvSpPr>
                  <p:spPr bwMode="auto">
                    <a:xfrm>
                      <a:off x="3131" y="1500"/>
                      <a:ext cx="224" cy="3"/>
                    </a:xfrm>
                    <a:custGeom>
                      <a:avLst/>
                      <a:gdLst>
                        <a:gd name="T0" fmla="*/ 221 w 224"/>
                        <a:gd name="T1" fmla="*/ 3 h 3"/>
                        <a:gd name="T2" fmla="*/ 0 w 224"/>
                        <a:gd name="T3" fmla="*/ 3 h 3"/>
                        <a:gd name="T4" fmla="*/ 3 w 224"/>
                        <a:gd name="T5" fmla="*/ 0 h 3"/>
                        <a:gd name="T6" fmla="*/ 224 w 224"/>
                        <a:gd name="T7" fmla="*/ 0 h 3"/>
                        <a:gd name="T8" fmla="*/ 221 w 224"/>
                        <a:gd name="T9" fmla="*/ 3 h 3"/>
                      </a:gdLst>
                      <a:ahLst/>
                      <a:cxnLst>
                        <a:cxn ang="0">
                          <a:pos x="T0" y="T1"/>
                        </a:cxn>
                        <a:cxn ang="0">
                          <a:pos x="T2" y="T3"/>
                        </a:cxn>
                        <a:cxn ang="0">
                          <a:pos x="T4" y="T5"/>
                        </a:cxn>
                        <a:cxn ang="0">
                          <a:pos x="T6" y="T7"/>
                        </a:cxn>
                        <a:cxn ang="0">
                          <a:pos x="T8" y="T9"/>
                        </a:cxn>
                      </a:cxnLst>
                      <a:rect l="0" t="0" r="r" b="b"/>
                      <a:pathLst>
                        <a:path w="224" h="3">
                          <a:moveTo>
                            <a:pt x="221" y="3"/>
                          </a:moveTo>
                          <a:lnTo>
                            <a:pt x="0" y="3"/>
                          </a:lnTo>
                          <a:lnTo>
                            <a:pt x="3" y="0"/>
                          </a:lnTo>
                          <a:lnTo>
                            <a:pt x="224" y="0"/>
                          </a:lnTo>
                          <a:lnTo>
                            <a:pt x="221" y="3"/>
                          </a:lnTo>
                          <a:close/>
                        </a:path>
                      </a:pathLst>
                    </a:custGeom>
                    <a:solidFill>
                      <a:srgbClr val="201B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63" name="Freeform 232"/>
                    <p:cNvSpPr>
                      <a:spLocks noChangeAspect="1"/>
                    </p:cNvSpPr>
                    <p:nvPr/>
                  </p:nvSpPr>
                  <p:spPr bwMode="auto">
                    <a:xfrm>
                      <a:off x="3133" y="1500"/>
                      <a:ext cx="222" cy="2"/>
                    </a:xfrm>
                    <a:custGeom>
                      <a:avLst/>
                      <a:gdLst>
                        <a:gd name="T0" fmla="*/ 220 w 222"/>
                        <a:gd name="T1" fmla="*/ 2 h 2"/>
                        <a:gd name="T2" fmla="*/ 0 w 222"/>
                        <a:gd name="T3" fmla="*/ 2 h 2"/>
                        <a:gd name="T4" fmla="*/ 1 w 222"/>
                        <a:gd name="T5" fmla="*/ 0 h 2"/>
                        <a:gd name="T6" fmla="*/ 222 w 222"/>
                        <a:gd name="T7" fmla="*/ 0 h 2"/>
                        <a:gd name="T8" fmla="*/ 220 w 222"/>
                        <a:gd name="T9" fmla="*/ 2 h 2"/>
                      </a:gdLst>
                      <a:ahLst/>
                      <a:cxnLst>
                        <a:cxn ang="0">
                          <a:pos x="T0" y="T1"/>
                        </a:cxn>
                        <a:cxn ang="0">
                          <a:pos x="T2" y="T3"/>
                        </a:cxn>
                        <a:cxn ang="0">
                          <a:pos x="T4" y="T5"/>
                        </a:cxn>
                        <a:cxn ang="0">
                          <a:pos x="T6" y="T7"/>
                        </a:cxn>
                        <a:cxn ang="0">
                          <a:pos x="T8" y="T9"/>
                        </a:cxn>
                      </a:cxnLst>
                      <a:rect l="0" t="0" r="r" b="b"/>
                      <a:pathLst>
                        <a:path w="222" h="2">
                          <a:moveTo>
                            <a:pt x="220" y="2"/>
                          </a:moveTo>
                          <a:lnTo>
                            <a:pt x="0" y="2"/>
                          </a:lnTo>
                          <a:lnTo>
                            <a:pt x="1" y="0"/>
                          </a:lnTo>
                          <a:lnTo>
                            <a:pt x="222" y="0"/>
                          </a:lnTo>
                          <a:lnTo>
                            <a:pt x="22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64" name="Freeform 233"/>
                    <p:cNvSpPr>
                      <a:spLocks noChangeAspect="1"/>
                    </p:cNvSpPr>
                    <p:nvPr/>
                  </p:nvSpPr>
                  <p:spPr bwMode="auto">
                    <a:xfrm>
                      <a:off x="2801" y="1500"/>
                      <a:ext cx="554" cy="427"/>
                    </a:xfrm>
                    <a:custGeom>
                      <a:avLst/>
                      <a:gdLst>
                        <a:gd name="T0" fmla="*/ 276 w 554"/>
                        <a:gd name="T1" fmla="*/ 427 h 427"/>
                        <a:gd name="T2" fmla="*/ 554 w 554"/>
                        <a:gd name="T3" fmla="*/ 0 h 427"/>
                        <a:gd name="T4" fmla="*/ 333 w 554"/>
                        <a:gd name="T5" fmla="*/ 0 h 427"/>
                        <a:gd name="T6" fmla="*/ 0 w 554"/>
                        <a:gd name="T7" fmla="*/ 427 h 427"/>
                        <a:gd name="T8" fmla="*/ 276 w 554"/>
                        <a:gd name="T9" fmla="*/ 427 h 427"/>
                      </a:gdLst>
                      <a:ahLst/>
                      <a:cxnLst>
                        <a:cxn ang="0">
                          <a:pos x="T0" y="T1"/>
                        </a:cxn>
                        <a:cxn ang="0">
                          <a:pos x="T2" y="T3"/>
                        </a:cxn>
                        <a:cxn ang="0">
                          <a:pos x="T4" y="T5"/>
                        </a:cxn>
                        <a:cxn ang="0">
                          <a:pos x="T6" y="T7"/>
                        </a:cxn>
                        <a:cxn ang="0">
                          <a:pos x="T8" y="T9"/>
                        </a:cxn>
                      </a:cxnLst>
                      <a:rect l="0" t="0" r="r" b="b"/>
                      <a:pathLst>
                        <a:path w="554" h="427">
                          <a:moveTo>
                            <a:pt x="276" y="427"/>
                          </a:moveTo>
                          <a:lnTo>
                            <a:pt x="554" y="0"/>
                          </a:lnTo>
                          <a:lnTo>
                            <a:pt x="333" y="0"/>
                          </a:lnTo>
                          <a:lnTo>
                            <a:pt x="0" y="427"/>
                          </a:lnTo>
                          <a:lnTo>
                            <a:pt x="276" y="427"/>
                          </a:lnTo>
                          <a:close/>
                        </a:path>
                      </a:pathLst>
                    </a:custGeom>
                    <a:noFill/>
                    <a:ln w="158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solidFill>
                          <a:prstClr val="black"/>
                        </a:solidFill>
                      </a:endParaRPr>
                    </a:p>
                  </p:txBody>
                </p:sp>
                <p:sp>
                  <p:nvSpPr>
                    <p:cNvPr id="765" name="Freeform 234"/>
                    <p:cNvSpPr>
                      <a:spLocks noChangeAspect="1"/>
                    </p:cNvSpPr>
                    <p:nvPr/>
                  </p:nvSpPr>
                  <p:spPr bwMode="auto">
                    <a:xfrm>
                      <a:off x="1918" y="1927"/>
                      <a:ext cx="1159" cy="870"/>
                    </a:xfrm>
                    <a:custGeom>
                      <a:avLst/>
                      <a:gdLst>
                        <a:gd name="T0" fmla="*/ 883 w 1159"/>
                        <a:gd name="T1" fmla="*/ 0 h 870"/>
                        <a:gd name="T2" fmla="*/ 734 w 1159"/>
                        <a:gd name="T3" fmla="*/ 345 h 870"/>
                        <a:gd name="T4" fmla="*/ 451 w 1159"/>
                        <a:gd name="T5" fmla="*/ 0 h 870"/>
                        <a:gd name="T6" fmla="*/ 0 w 1159"/>
                        <a:gd name="T7" fmla="*/ 0 h 870"/>
                        <a:gd name="T8" fmla="*/ 0 w 1159"/>
                        <a:gd name="T9" fmla="*/ 870 h 870"/>
                        <a:gd name="T10" fmla="*/ 1159 w 1159"/>
                        <a:gd name="T11" fmla="*/ 870 h 870"/>
                        <a:gd name="T12" fmla="*/ 1159 w 1159"/>
                        <a:gd name="T13" fmla="*/ 0 h 870"/>
                        <a:gd name="T14" fmla="*/ 883 w 1159"/>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9" h="870">
                          <a:moveTo>
                            <a:pt x="883" y="0"/>
                          </a:moveTo>
                          <a:lnTo>
                            <a:pt x="734" y="345"/>
                          </a:lnTo>
                          <a:lnTo>
                            <a:pt x="451" y="0"/>
                          </a:lnTo>
                          <a:lnTo>
                            <a:pt x="0" y="0"/>
                          </a:lnTo>
                          <a:lnTo>
                            <a:pt x="0" y="870"/>
                          </a:lnTo>
                          <a:lnTo>
                            <a:pt x="1159" y="870"/>
                          </a:lnTo>
                          <a:lnTo>
                            <a:pt x="1159" y="0"/>
                          </a:lnTo>
                          <a:lnTo>
                            <a:pt x="883" y="0"/>
                          </a:lnTo>
                          <a:close/>
                        </a:path>
                      </a:pathLst>
                    </a:custGeom>
                    <a:solidFill>
                      <a:srgbClr val="D5D5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66" name="Freeform 235"/>
                    <p:cNvSpPr>
                      <a:spLocks noChangeAspect="1"/>
                    </p:cNvSpPr>
                    <p:nvPr/>
                  </p:nvSpPr>
                  <p:spPr bwMode="auto">
                    <a:xfrm>
                      <a:off x="1918" y="1927"/>
                      <a:ext cx="1159" cy="870"/>
                    </a:xfrm>
                    <a:custGeom>
                      <a:avLst/>
                      <a:gdLst>
                        <a:gd name="T0" fmla="*/ 883 w 1159"/>
                        <a:gd name="T1" fmla="*/ 0 h 870"/>
                        <a:gd name="T2" fmla="*/ 734 w 1159"/>
                        <a:gd name="T3" fmla="*/ 345 h 870"/>
                        <a:gd name="T4" fmla="*/ 451 w 1159"/>
                        <a:gd name="T5" fmla="*/ 0 h 870"/>
                        <a:gd name="T6" fmla="*/ 0 w 1159"/>
                        <a:gd name="T7" fmla="*/ 0 h 870"/>
                        <a:gd name="T8" fmla="*/ 0 w 1159"/>
                        <a:gd name="T9" fmla="*/ 870 h 870"/>
                        <a:gd name="T10" fmla="*/ 1159 w 1159"/>
                        <a:gd name="T11" fmla="*/ 870 h 870"/>
                        <a:gd name="T12" fmla="*/ 1159 w 1159"/>
                        <a:gd name="T13" fmla="*/ 0 h 870"/>
                        <a:gd name="T14" fmla="*/ 883 w 1159"/>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9" h="870">
                          <a:moveTo>
                            <a:pt x="883" y="0"/>
                          </a:moveTo>
                          <a:lnTo>
                            <a:pt x="734" y="345"/>
                          </a:lnTo>
                          <a:lnTo>
                            <a:pt x="451" y="0"/>
                          </a:lnTo>
                          <a:lnTo>
                            <a:pt x="0" y="0"/>
                          </a:lnTo>
                          <a:lnTo>
                            <a:pt x="0" y="870"/>
                          </a:lnTo>
                          <a:lnTo>
                            <a:pt x="1159" y="870"/>
                          </a:lnTo>
                          <a:lnTo>
                            <a:pt x="1159" y="0"/>
                          </a:lnTo>
                          <a:lnTo>
                            <a:pt x="883" y="0"/>
                          </a:lnTo>
                          <a:close/>
                        </a:path>
                      </a:pathLst>
                    </a:custGeom>
                    <a:noFill/>
                    <a:ln w="158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solidFill>
                          <a:prstClr val="black"/>
                        </a:solidFill>
                      </a:endParaRPr>
                    </a:p>
                  </p:txBody>
                </p:sp>
                <p:sp>
                  <p:nvSpPr>
                    <p:cNvPr id="767" name="Freeform 236"/>
                    <p:cNvSpPr>
                      <a:spLocks noChangeAspect="1" noEditPoints="1"/>
                    </p:cNvSpPr>
                    <p:nvPr/>
                  </p:nvSpPr>
                  <p:spPr bwMode="auto">
                    <a:xfrm>
                      <a:off x="1918" y="1926"/>
                      <a:ext cx="1160" cy="1"/>
                    </a:xfrm>
                    <a:custGeom>
                      <a:avLst/>
                      <a:gdLst>
                        <a:gd name="T0" fmla="*/ 2 w 1160"/>
                        <a:gd name="T1" fmla="*/ 0 h 1"/>
                        <a:gd name="T2" fmla="*/ 456 w 1160"/>
                        <a:gd name="T3" fmla="*/ 0 h 1"/>
                        <a:gd name="T4" fmla="*/ 451 w 1160"/>
                        <a:gd name="T5" fmla="*/ 1 h 1"/>
                        <a:gd name="T6" fmla="*/ 0 w 1160"/>
                        <a:gd name="T7" fmla="*/ 1 h 1"/>
                        <a:gd name="T8" fmla="*/ 2 w 1160"/>
                        <a:gd name="T9" fmla="*/ 0 h 1"/>
                        <a:gd name="T10" fmla="*/ 883 w 1160"/>
                        <a:gd name="T11" fmla="*/ 0 h 1"/>
                        <a:gd name="T12" fmla="*/ 1160 w 1160"/>
                        <a:gd name="T13" fmla="*/ 0 h 1"/>
                        <a:gd name="T14" fmla="*/ 1159 w 1160"/>
                        <a:gd name="T15" fmla="*/ 1 h 1"/>
                        <a:gd name="T16" fmla="*/ 883 w 1160"/>
                        <a:gd name="T17" fmla="*/ 1 h 1"/>
                        <a:gd name="T18" fmla="*/ 883 w 1160"/>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0" h="1">
                          <a:moveTo>
                            <a:pt x="2" y="0"/>
                          </a:moveTo>
                          <a:lnTo>
                            <a:pt x="456" y="0"/>
                          </a:lnTo>
                          <a:lnTo>
                            <a:pt x="451" y="1"/>
                          </a:lnTo>
                          <a:lnTo>
                            <a:pt x="0" y="1"/>
                          </a:lnTo>
                          <a:lnTo>
                            <a:pt x="2" y="0"/>
                          </a:lnTo>
                          <a:close/>
                          <a:moveTo>
                            <a:pt x="883" y="0"/>
                          </a:moveTo>
                          <a:lnTo>
                            <a:pt x="1160" y="0"/>
                          </a:lnTo>
                          <a:lnTo>
                            <a:pt x="1159" y="1"/>
                          </a:lnTo>
                          <a:lnTo>
                            <a:pt x="883" y="1"/>
                          </a:lnTo>
                          <a:lnTo>
                            <a:pt x="883" y="0"/>
                          </a:lnTo>
                          <a:close/>
                        </a:path>
                      </a:pathLst>
                    </a:custGeom>
                    <a:solidFill>
                      <a:srgbClr val="D5D5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68" name="Freeform 237"/>
                    <p:cNvSpPr>
                      <a:spLocks noChangeAspect="1" noEditPoints="1"/>
                    </p:cNvSpPr>
                    <p:nvPr/>
                  </p:nvSpPr>
                  <p:spPr bwMode="auto">
                    <a:xfrm>
                      <a:off x="1918" y="1924"/>
                      <a:ext cx="1160" cy="3"/>
                    </a:xfrm>
                    <a:custGeom>
                      <a:avLst/>
                      <a:gdLst>
                        <a:gd name="T0" fmla="*/ 5 w 1160"/>
                        <a:gd name="T1" fmla="*/ 0 h 3"/>
                        <a:gd name="T2" fmla="*/ 461 w 1160"/>
                        <a:gd name="T3" fmla="*/ 0 h 3"/>
                        <a:gd name="T4" fmla="*/ 451 w 1160"/>
                        <a:gd name="T5" fmla="*/ 3 h 3"/>
                        <a:gd name="T6" fmla="*/ 0 w 1160"/>
                        <a:gd name="T7" fmla="*/ 3 h 3"/>
                        <a:gd name="T8" fmla="*/ 5 w 1160"/>
                        <a:gd name="T9" fmla="*/ 0 h 3"/>
                        <a:gd name="T10" fmla="*/ 883 w 1160"/>
                        <a:gd name="T11" fmla="*/ 0 h 3"/>
                        <a:gd name="T12" fmla="*/ 1160 w 1160"/>
                        <a:gd name="T13" fmla="*/ 0 h 3"/>
                        <a:gd name="T14" fmla="*/ 1159 w 1160"/>
                        <a:gd name="T15" fmla="*/ 3 h 3"/>
                        <a:gd name="T16" fmla="*/ 883 w 1160"/>
                        <a:gd name="T17" fmla="*/ 3 h 3"/>
                        <a:gd name="T18" fmla="*/ 883 w 1160"/>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0" h="3">
                          <a:moveTo>
                            <a:pt x="5" y="0"/>
                          </a:moveTo>
                          <a:lnTo>
                            <a:pt x="461" y="0"/>
                          </a:lnTo>
                          <a:lnTo>
                            <a:pt x="451" y="3"/>
                          </a:lnTo>
                          <a:lnTo>
                            <a:pt x="0" y="3"/>
                          </a:lnTo>
                          <a:lnTo>
                            <a:pt x="5" y="0"/>
                          </a:lnTo>
                          <a:close/>
                          <a:moveTo>
                            <a:pt x="883" y="0"/>
                          </a:moveTo>
                          <a:lnTo>
                            <a:pt x="1160" y="0"/>
                          </a:lnTo>
                          <a:lnTo>
                            <a:pt x="1159" y="3"/>
                          </a:lnTo>
                          <a:lnTo>
                            <a:pt x="883" y="3"/>
                          </a:lnTo>
                          <a:lnTo>
                            <a:pt x="883" y="0"/>
                          </a:lnTo>
                          <a:close/>
                        </a:path>
                      </a:pathLst>
                    </a:custGeom>
                    <a:solidFill>
                      <a:srgbClr val="D5D5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69" name="Freeform 238"/>
                    <p:cNvSpPr>
                      <a:spLocks noChangeAspect="1" noEditPoints="1"/>
                    </p:cNvSpPr>
                    <p:nvPr/>
                  </p:nvSpPr>
                  <p:spPr bwMode="auto">
                    <a:xfrm>
                      <a:off x="1920" y="1923"/>
                      <a:ext cx="1160" cy="3"/>
                    </a:xfrm>
                    <a:custGeom>
                      <a:avLst/>
                      <a:gdLst>
                        <a:gd name="T0" fmla="*/ 1158 w 1160"/>
                        <a:gd name="T1" fmla="*/ 3 h 3"/>
                        <a:gd name="T2" fmla="*/ 881 w 1160"/>
                        <a:gd name="T3" fmla="*/ 3 h 3"/>
                        <a:gd name="T4" fmla="*/ 881 w 1160"/>
                        <a:gd name="T5" fmla="*/ 0 h 3"/>
                        <a:gd name="T6" fmla="*/ 1160 w 1160"/>
                        <a:gd name="T7" fmla="*/ 0 h 3"/>
                        <a:gd name="T8" fmla="*/ 1158 w 1160"/>
                        <a:gd name="T9" fmla="*/ 3 h 3"/>
                        <a:gd name="T10" fmla="*/ 454 w 1160"/>
                        <a:gd name="T11" fmla="*/ 3 h 3"/>
                        <a:gd name="T12" fmla="*/ 0 w 1160"/>
                        <a:gd name="T13" fmla="*/ 3 h 3"/>
                        <a:gd name="T14" fmla="*/ 4 w 1160"/>
                        <a:gd name="T15" fmla="*/ 0 h 3"/>
                        <a:gd name="T16" fmla="*/ 464 w 1160"/>
                        <a:gd name="T17" fmla="*/ 0 h 3"/>
                        <a:gd name="T18" fmla="*/ 454 w 1160"/>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0" h="3">
                          <a:moveTo>
                            <a:pt x="1158" y="3"/>
                          </a:moveTo>
                          <a:lnTo>
                            <a:pt x="881" y="3"/>
                          </a:lnTo>
                          <a:lnTo>
                            <a:pt x="881" y="0"/>
                          </a:lnTo>
                          <a:lnTo>
                            <a:pt x="1160" y="0"/>
                          </a:lnTo>
                          <a:lnTo>
                            <a:pt x="1158" y="3"/>
                          </a:lnTo>
                          <a:close/>
                          <a:moveTo>
                            <a:pt x="454" y="3"/>
                          </a:moveTo>
                          <a:lnTo>
                            <a:pt x="0" y="3"/>
                          </a:lnTo>
                          <a:lnTo>
                            <a:pt x="4" y="0"/>
                          </a:lnTo>
                          <a:lnTo>
                            <a:pt x="464" y="0"/>
                          </a:lnTo>
                          <a:lnTo>
                            <a:pt x="454" y="3"/>
                          </a:lnTo>
                          <a:close/>
                        </a:path>
                      </a:pathLst>
                    </a:custGeom>
                    <a:solidFill>
                      <a:srgbClr val="D5D5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70" name="Freeform 239"/>
                    <p:cNvSpPr>
                      <a:spLocks noChangeAspect="1" noEditPoints="1"/>
                    </p:cNvSpPr>
                    <p:nvPr/>
                  </p:nvSpPr>
                  <p:spPr bwMode="auto">
                    <a:xfrm>
                      <a:off x="1923" y="1920"/>
                      <a:ext cx="1158" cy="4"/>
                    </a:xfrm>
                    <a:custGeom>
                      <a:avLst/>
                      <a:gdLst>
                        <a:gd name="T0" fmla="*/ 1155 w 1158"/>
                        <a:gd name="T1" fmla="*/ 4 h 4"/>
                        <a:gd name="T2" fmla="*/ 878 w 1158"/>
                        <a:gd name="T3" fmla="*/ 4 h 4"/>
                        <a:gd name="T4" fmla="*/ 878 w 1158"/>
                        <a:gd name="T5" fmla="*/ 0 h 4"/>
                        <a:gd name="T6" fmla="*/ 1158 w 1158"/>
                        <a:gd name="T7" fmla="*/ 0 h 4"/>
                        <a:gd name="T8" fmla="*/ 1155 w 1158"/>
                        <a:gd name="T9" fmla="*/ 4 h 4"/>
                        <a:gd name="T10" fmla="*/ 456 w 1158"/>
                        <a:gd name="T11" fmla="*/ 4 h 4"/>
                        <a:gd name="T12" fmla="*/ 0 w 1158"/>
                        <a:gd name="T13" fmla="*/ 4 h 4"/>
                        <a:gd name="T14" fmla="*/ 2 w 1158"/>
                        <a:gd name="T15" fmla="*/ 0 h 4"/>
                        <a:gd name="T16" fmla="*/ 466 w 1158"/>
                        <a:gd name="T17" fmla="*/ 0 h 4"/>
                        <a:gd name="T18" fmla="*/ 456 w 1158"/>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8" h="4">
                          <a:moveTo>
                            <a:pt x="1155" y="4"/>
                          </a:moveTo>
                          <a:lnTo>
                            <a:pt x="878" y="4"/>
                          </a:lnTo>
                          <a:lnTo>
                            <a:pt x="878" y="0"/>
                          </a:lnTo>
                          <a:lnTo>
                            <a:pt x="1158" y="0"/>
                          </a:lnTo>
                          <a:lnTo>
                            <a:pt x="1155" y="4"/>
                          </a:lnTo>
                          <a:close/>
                          <a:moveTo>
                            <a:pt x="456" y="4"/>
                          </a:moveTo>
                          <a:lnTo>
                            <a:pt x="0" y="4"/>
                          </a:lnTo>
                          <a:lnTo>
                            <a:pt x="2" y="0"/>
                          </a:lnTo>
                          <a:lnTo>
                            <a:pt x="466" y="0"/>
                          </a:lnTo>
                          <a:lnTo>
                            <a:pt x="456" y="4"/>
                          </a:lnTo>
                          <a:close/>
                        </a:path>
                      </a:pathLst>
                    </a:custGeom>
                    <a:solidFill>
                      <a:srgbClr val="D5D5D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71" name="Freeform 240"/>
                    <p:cNvSpPr>
                      <a:spLocks noChangeAspect="1" noEditPoints="1"/>
                    </p:cNvSpPr>
                    <p:nvPr/>
                  </p:nvSpPr>
                  <p:spPr bwMode="auto">
                    <a:xfrm>
                      <a:off x="1924" y="1918"/>
                      <a:ext cx="1158" cy="5"/>
                    </a:xfrm>
                    <a:custGeom>
                      <a:avLst/>
                      <a:gdLst>
                        <a:gd name="T0" fmla="*/ 1156 w 1158"/>
                        <a:gd name="T1" fmla="*/ 5 h 5"/>
                        <a:gd name="T2" fmla="*/ 877 w 1158"/>
                        <a:gd name="T3" fmla="*/ 5 h 5"/>
                        <a:gd name="T4" fmla="*/ 877 w 1158"/>
                        <a:gd name="T5" fmla="*/ 0 h 5"/>
                        <a:gd name="T6" fmla="*/ 1158 w 1158"/>
                        <a:gd name="T7" fmla="*/ 0 h 5"/>
                        <a:gd name="T8" fmla="*/ 1156 w 1158"/>
                        <a:gd name="T9" fmla="*/ 5 h 5"/>
                        <a:gd name="T10" fmla="*/ 460 w 1158"/>
                        <a:gd name="T11" fmla="*/ 5 h 5"/>
                        <a:gd name="T12" fmla="*/ 0 w 1158"/>
                        <a:gd name="T13" fmla="*/ 5 h 5"/>
                        <a:gd name="T14" fmla="*/ 4 w 1158"/>
                        <a:gd name="T15" fmla="*/ 0 h 5"/>
                        <a:gd name="T16" fmla="*/ 470 w 1158"/>
                        <a:gd name="T17" fmla="*/ 0 h 5"/>
                        <a:gd name="T18" fmla="*/ 460 w 1158"/>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8" h="5">
                          <a:moveTo>
                            <a:pt x="1156" y="5"/>
                          </a:moveTo>
                          <a:lnTo>
                            <a:pt x="877" y="5"/>
                          </a:lnTo>
                          <a:lnTo>
                            <a:pt x="877" y="0"/>
                          </a:lnTo>
                          <a:lnTo>
                            <a:pt x="1158" y="0"/>
                          </a:lnTo>
                          <a:lnTo>
                            <a:pt x="1156" y="5"/>
                          </a:lnTo>
                          <a:close/>
                          <a:moveTo>
                            <a:pt x="460" y="5"/>
                          </a:moveTo>
                          <a:lnTo>
                            <a:pt x="0" y="5"/>
                          </a:lnTo>
                          <a:lnTo>
                            <a:pt x="4" y="0"/>
                          </a:lnTo>
                          <a:lnTo>
                            <a:pt x="470" y="0"/>
                          </a:lnTo>
                          <a:lnTo>
                            <a:pt x="460" y="5"/>
                          </a:lnTo>
                          <a:close/>
                        </a:path>
                      </a:pathLst>
                    </a:custGeom>
                    <a:solidFill>
                      <a:srgbClr val="D4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72" name="Freeform 241"/>
                    <p:cNvSpPr>
                      <a:spLocks noChangeAspect="1" noEditPoints="1"/>
                    </p:cNvSpPr>
                    <p:nvPr/>
                  </p:nvSpPr>
                  <p:spPr bwMode="auto">
                    <a:xfrm>
                      <a:off x="1925" y="1917"/>
                      <a:ext cx="1157" cy="3"/>
                    </a:xfrm>
                    <a:custGeom>
                      <a:avLst/>
                      <a:gdLst>
                        <a:gd name="T0" fmla="*/ 1156 w 1157"/>
                        <a:gd name="T1" fmla="*/ 3 h 3"/>
                        <a:gd name="T2" fmla="*/ 876 w 1157"/>
                        <a:gd name="T3" fmla="*/ 3 h 3"/>
                        <a:gd name="T4" fmla="*/ 876 w 1157"/>
                        <a:gd name="T5" fmla="*/ 0 h 3"/>
                        <a:gd name="T6" fmla="*/ 1157 w 1157"/>
                        <a:gd name="T7" fmla="*/ 0 h 3"/>
                        <a:gd name="T8" fmla="*/ 1156 w 1157"/>
                        <a:gd name="T9" fmla="*/ 3 h 3"/>
                        <a:gd name="T10" fmla="*/ 464 w 1157"/>
                        <a:gd name="T11" fmla="*/ 3 h 3"/>
                        <a:gd name="T12" fmla="*/ 0 w 1157"/>
                        <a:gd name="T13" fmla="*/ 3 h 3"/>
                        <a:gd name="T14" fmla="*/ 5 w 1157"/>
                        <a:gd name="T15" fmla="*/ 0 h 3"/>
                        <a:gd name="T16" fmla="*/ 474 w 1157"/>
                        <a:gd name="T17" fmla="*/ 0 h 3"/>
                        <a:gd name="T18" fmla="*/ 464 w 1157"/>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7" h="3">
                          <a:moveTo>
                            <a:pt x="1156" y="3"/>
                          </a:moveTo>
                          <a:lnTo>
                            <a:pt x="876" y="3"/>
                          </a:lnTo>
                          <a:lnTo>
                            <a:pt x="876" y="0"/>
                          </a:lnTo>
                          <a:lnTo>
                            <a:pt x="1157" y="0"/>
                          </a:lnTo>
                          <a:lnTo>
                            <a:pt x="1156" y="3"/>
                          </a:lnTo>
                          <a:close/>
                          <a:moveTo>
                            <a:pt x="464" y="3"/>
                          </a:moveTo>
                          <a:lnTo>
                            <a:pt x="0" y="3"/>
                          </a:lnTo>
                          <a:lnTo>
                            <a:pt x="5" y="0"/>
                          </a:lnTo>
                          <a:lnTo>
                            <a:pt x="474" y="0"/>
                          </a:lnTo>
                          <a:lnTo>
                            <a:pt x="464" y="3"/>
                          </a:lnTo>
                          <a:close/>
                        </a:path>
                      </a:pathLst>
                    </a:custGeom>
                    <a:solidFill>
                      <a:srgbClr val="D4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73" name="Freeform 242"/>
                    <p:cNvSpPr>
                      <a:spLocks noChangeAspect="1" noEditPoints="1"/>
                    </p:cNvSpPr>
                    <p:nvPr/>
                  </p:nvSpPr>
                  <p:spPr bwMode="auto">
                    <a:xfrm>
                      <a:off x="1928" y="1916"/>
                      <a:ext cx="1156" cy="2"/>
                    </a:xfrm>
                    <a:custGeom>
                      <a:avLst/>
                      <a:gdLst>
                        <a:gd name="T0" fmla="*/ 1154 w 1156"/>
                        <a:gd name="T1" fmla="*/ 2 h 2"/>
                        <a:gd name="T2" fmla="*/ 873 w 1156"/>
                        <a:gd name="T3" fmla="*/ 2 h 2"/>
                        <a:gd name="T4" fmla="*/ 875 w 1156"/>
                        <a:gd name="T5" fmla="*/ 0 h 2"/>
                        <a:gd name="T6" fmla="*/ 1156 w 1156"/>
                        <a:gd name="T7" fmla="*/ 0 h 2"/>
                        <a:gd name="T8" fmla="*/ 1154 w 1156"/>
                        <a:gd name="T9" fmla="*/ 2 h 2"/>
                        <a:gd name="T10" fmla="*/ 466 w 1156"/>
                        <a:gd name="T11" fmla="*/ 2 h 2"/>
                        <a:gd name="T12" fmla="*/ 0 w 1156"/>
                        <a:gd name="T13" fmla="*/ 2 h 2"/>
                        <a:gd name="T14" fmla="*/ 5 w 1156"/>
                        <a:gd name="T15" fmla="*/ 0 h 2"/>
                        <a:gd name="T16" fmla="*/ 476 w 1156"/>
                        <a:gd name="T17" fmla="*/ 0 h 2"/>
                        <a:gd name="T18" fmla="*/ 466 w 1156"/>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6" h="2">
                          <a:moveTo>
                            <a:pt x="1154" y="2"/>
                          </a:moveTo>
                          <a:lnTo>
                            <a:pt x="873" y="2"/>
                          </a:lnTo>
                          <a:lnTo>
                            <a:pt x="875" y="0"/>
                          </a:lnTo>
                          <a:lnTo>
                            <a:pt x="1156" y="0"/>
                          </a:lnTo>
                          <a:lnTo>
                            <a:pt x="1154" y="2"/>
                          </a:lnTo>
                          <a:close/>
                          <a:moveTo>
                            <a:pt x="466" y="2"/>
                          </a:moveTo>
                          <a:lnTo>
                            <a:pt x="0" y="2"/>
                          </a:lnTo>
                          <a:lnTo>
                            <a:pt x="5" y="0"/>
                          </a:lnTo>
                          <a:lnTo>
                            <a:pt x="476" y="0"/>
                          </a:lnTo>
                          <a:lnTo>
                            <a:pt x="466" y="2"/>
                          </a:lnTo>
                          <a:close/>
                        </a:path>
                      </a:pathLst>
                    </a:custGeom>
                    <a:solidFill>
                      <a:srgbClr val="D4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74" name="Freeform 243"/>
                    <p:cNvSpPr>
                      <a:spLocks noChangeAspect="1" noEditPoints="1"/>
                    </p:cNvSpPr>
                    <p:nvPr/>
                  </p:nvSpPr>
                  <p:spPr bwMode="auto">
                    <a:xfrm>
                      <a:off x="1930" y="1914"/>
                      <a:ext cx="1155" cy="3"/>
                    </a:xfrm>
                    <a:custGeom>
                      <a:avLst/>
                      <a:gdLst>
                        <a:gd name="T0" fmla="*/ 1152 w 1155"/>
                        <a:gd name="T1" fmla="*/ 3 h 3"/>
                        <a:gd name="T2" fmla="*/ 871 w 1155"/>
                        <a:gd name="T3" fmla="*/ 3 h 3"/>
                        <a:gd name="T4" fmla="*/ 873 w 1155"/>
                        <a:gd name="T5" fmla="*/ 0 h 3"/>
                        <a:gd name="T6" fmla="*/ 1155 w 1155"/>
                        <a:gd name="T7" fmla="*/ 0 h 3"/>
                        <a:gd name="T8" fmla="*/ 1152 w 1155"/>
                        <a:gd name="T9" fmla="*/ 3 h 3"/>
                        <a:gd name="T10" fmla="*/ 469 w 1155"/>
                        <a:gd name="T11" fmla="*/ 3 h 3"/>
                        <a:gd name="T12" fmla="*/ 0 w 1155"/>
                        <a:gd name="T13" fmla="*/ 3 h 3"/>
                        <a:gd name="T14" fmla="*/ 4 w 1155"/>
                        <a:gd name="T15" fmla="*/ 0 h 3"/>
                        <a:gd name="T16" fmla="*/ 480 w 1155"/>
                        <a:gd name="T17" fmla="*/ 0 h 3"/>
                        <a:gd name="T18" fmla="*/ 469 w 1155"/>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5" h="3">
                          <a:moveTo>
                            <a:pt x="1152" y="3"/>
                          </a:moveTo>
                          <a:lnTo>
                            <a:pt x="871" y="3"/>
                          </a:lnTo>
                          <a:lnTo>
                            <a:pt x="873" y="0"/>
                          </a:lnTo>
                          <a:lnTo>
                            <a:pt x="1155" y="0"/>
                          </a:lnTo>
                          <a:lnTo>
                            <a:pt x="1152" y="3"/>
                          </a:lnTo>
                          <a:close/>
                          <a:moveTo>
                            <a:pt x="469" y="3"/>
                          </a:moveTo>
                          <a:lnTo>
                            <a:pt x="0" y="3"/>
                          </a:lnTo>
                          <a:lnTo>
                            <a:pt x="4" y="0"/>
                          </a:lnTo>
                          <a:lnTo>
                            <a:pt x="480" y="0"/>
                          </a:lnTo>
                          <a:lnTo>
                            <a:pt x="469" y="3"/>
                          </a:lnTo>
                          <a:close/>
                        </a:path>
                      </a:pathLst>
                    </a:custGeom>
                    <a:solidFill>
                      <a:srgbClr val="D3D2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75" name="Freeform 244"/>
                    <p:cNvSpPr>
                      <a:spLocks noChangeAspect="1" noEditPoints="1"/>
                    </p:cNvSpPr>
                    <p:nvPr/>
                  </p:nvSpPr>
                  <p:spPr bwMode="auto">
                    <a:xfrm>
                      <a:off x="1933" y="1913"/>
                      <a:ext cx="1154" cy="3"/>
                    </a:xfrm>
                    <a:custGeom>
                      <a:avLst/>
                      <a:gdLst>
                        <a:gd name="T0" fmla="*/ 1151 w 1154"/>
                        <a:gd name="T1" fmla="*/ 3 h 3"/>
                        <a:gd name="T2" fmla="*/ 870 w 1154"/>
                        <a:gd name="T3" fmla="*/ 3 h 3"/>
                        <a:gd name="T4" fmla="*/ 870 w 1154"/>
                        <a:gd name="T5" fmla="*/ 0 h 3"/>
                        <a:gd name="T6" fmla="*/ 1154 w 1154"/>
                        <a:gd name="T7" fmla="*/ 0 h 3"/>
                        <a:gd name="T8" fmla="*/ 1151 w 1154"/>
                        <a:gd name="T9" fmla="*/ 3 h 3"/>
                        <a:gd name="T10" fmla="*/ 471 w 1154"/>
                        <a:gd name="T11" fmla="*/ 3 h 3"/>
                        <a:gd name="T12" fmla="*/ 0 w 1154"/>
                        <a:gd name="T13" fmla="*/ 3 h 3"/>
                        <a:gd name="T14" fmla="*/ 2 w 1154"/>
                        <a:gd name="T15" fmla="*/ 0 h 3"/>
                        <a:gd name="T16" fmla="*/ 482 w 1154"/>
                        <a:gd name="T17" fmla="*/ 0 h 3"/>
                        <a:gd name="T18" fmla="*/ 471 w 1154"/>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4" h="3">
                          <a:moveTo>
                            <a:pt x="1151" y="3"/>
                          </a:moveTo>
                          <a:lnTo>
                            <a:pt x="870" y="3"/>
                          </a:lnTo>
                          <a:lnTo>
                            <a:pt x="870" y="0"/>
                          </a:lnTo>
                          <a:lnTo>
                            <a:pt x="1154" y="0"/>
                          </a:lnTo>
                          <a:lnTo>
                            <a:pt x="1151" y="3"/>
                          </a:lnTo>
                          <a:close/>
                          <a:moveTo>
                            <a:pt x="471" y="3"/>
                          </a:moveTo>
                          <a:lnTo>
                            <a:pt x="0" y="3"/>
                          </a:lnTo>
                          <a:lnTo>
                            <a:pt x="2" y="0"/>
                          </a:lnTo>
                          <a:lnTo>
                            <a:pt x="482" y="0"/>
                          </a:lnTo>
                          <a:lnTo>
                            <a:pt x="471" y="3"/>
                          </a:lnTo>
                          <a:close/>
                        </a:path>
                      </a:pathLst>
                    </a:custGeom>
                    <a:solidFill>
                      <a:srgbClr val="D3D2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76" name="Freeform 245"/>
                    <p:cNvSpPr>
                      <a:spLocks noChangeAspect="1" noEditPoints="1"/>
                    </p:cNvSpPr>
                    <p:nvPr/>
                  </p:nvSpPr>
                  <p:spPr bwMode="auto">
                    <a:xfrm>
                      <a:off x="1934" y="1911"/>
                      <a:ext cx="1153" cy="3"/>
                    </a:xfrm>
                    <a:custGeom>
                      <a:avLst/>
                      <a:gdLst>
                        <a:gd name="T0" fmla="*/ 1151 w 1153"/>
                        <a:gd name="T1" fmla="*/ 3 h 3"/>
                        <a:gd name="T2" fmla="*/ 869 w 1153"/>
                        <a:gd name="T3" fmla="*/ 3 h 3"/>
                        <a:gd name="T4" fmla="*/ 869 w 1153"/>
                        <a:gd name="T5" fmla="*/ 0 h 3"/>
                        <a:gd name="T6" fmla="*/ 1153 w 1153"/>
                        <a:gd name="T7" fmla="*/ 0 h 3"/>
                        <a:gd name="T8" fmla="*/ 1151 w 1153"/>
                        <a:gd name="T9" fmla="*/ 3 h 3"/>
                        <a:gd name="T10" fmla="*/ 476 w 1153"/>
                        <a:gd name="T11" fmla="*/ 3 h 3"/>
                        <a:gd name="T12" fmla="*/ 0 w 1153"/>
                        <a:gd name="T13" fmla="*/ 3 h 3"/>
                        <a:gd name="T14" fmla="*/ 4 w 1153"/>
                        <a:gd name="T15" fmla="*/ 0 h 3"/>
                        <a:gd name="T16" fmla="*/ 486 w 1153"/>
                        <a:gd name="T17" fmla="*/ 0 h 3"/>
                        <a:gd name="T18" fmla="*/ 476 w 115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3" h="3">
                          <a:moveTo>
                            <a:pt x="1151" y="3"/>
                          </a:moveTo>
                          <a:lnTo>
                            <a:pt x="869" y="3"/>
                          </a:lnTo>
                          <a:lnTo>
                            <a:pt x="869" y="0"/>
                          </a:lnTo>
                          <a:lnTo>
                            <a:pt x="1153" y="0"/>
                          </a:lnTo>
                          <a:lnTo>
                            <a:pt x="1151" y="3"/>
                          </a:lnTo>
                          <a:close/>
                          <a:moveTo>
                            <a:pt x="476" y="3"/>
                          </a:moveTo>
                          <a:lnTo>
                            <a:pt x="0" y="3"/>
                          </a:lnTo>
                          <a:lnTo>
                            <a:pt x="4" y="0"/>
                          </a:lnTo>
                          <a:lnTo>
                            <a:pt x="486" y="0"/>
                          </a:lnTo>
                          <a:lnTo>
                            <a:pt x="476" y="3"/>
                          </a:lnTo>
                          <a:close/>
                        </a:path>
                      </a:pathLst>
                    </a:custGeom>
                    <a:solidFill>
                      <a:srgbClr val="D1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77" name="Freeform 246"/>
                    <p:cNvSpPr>
                      <a:spLocks noChangeAspect="1" noEditPoints="1"/>
                    </p:cNvSpPr>
                    <p:nvPr/>
                  </p:nvSpPr>
                  <p:spPr bwMode="auto">
                    <a:xfrm>
                      <a:off x="1935" y="1908"/>
                      <a:ext cx="1153" cy="5"/>
                    </a:xfrm>
                    <a:custGeom>
                      <a:avLst/>
                      <a:gdLst>
                        <a:gd name="T0" fmla="*/ 1152 w 1153"/>
                        <a:gd name="T1" fmla="*/ 5 h 5"/>
                        <a:gd name="T2" fmla="*/ 868 w 1153"/>
                        <a:gd name="T3" fmla="*/ 5 h 5"/>
                        <a:gd name="T4" fmla="*/ 868 w 1153"/>
                        <a:gd name="T5" fmla="*/ 0 h 5"/>
                        <a:gd name="T6" fmla="*/ 1153 w 1153"/>
                        <a:gd name="T7" fmla="*/ 0 h 5"/>
                        <a:gd name="T8" fmla="*/ 1152 w 1153"/>
                        <a:gd name="T9" fmla="*/ 5 h 5"/>
                        <a:gd name="T10" fmla="*/ 480 w 1153"/>
                        <a:gd name="T11" fmla="*/ 5 h 5"/>
                        <a:gd name="T12" fmla="*/ 0 w 1153"/>
                        <a:gd name="T13" fmla="*/ 5 h 5"/>
                        <a:gd name="T14" fmla="*/ 5 w 1153"/>
                        <a:gd name="T15" fmla="*/ 0 h 5"/>
                        <a:gd name="T16" fmla="*/ 490 w 1153"/>
                        <a:gd name="T17" fmla="*/ 0 h 5"/>
                        <a:gd name="T18" fmla="*/ 480 w 1153"/>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3" h="5">
                          <a:moveTo>
                            <a:pt x="1152" y="5"/>
                          </a:moveTo>
                          <a:lnTo>
                            <a:pt x="868" y="5"/>
                          </a:lnTo>
                          <a:lnTo>
                            <a:pt x="868" y="0"/>
                          </a:lnTo>
                          <a:lnTo>
                            <a:pt x="1153" y="0"/>
                          </a:lnTo>
                          <a:lnTo>
                            <a:pt x="1152" y="5"/>
                          </a:lnTo>
                          <a:close/>
                          <a:moveTo>
                            <a:pt x="480" y="5"/>
                          </a:moveTo>
                          <a:lnTo>
                            <a:pt x="0" y="5"/>
                          </a:lnTo>
                          <a:lnTo>
                            <a:pt x="5" y="0"/>
                          </a:lnTo>
                          <a:lnTo>
                            <a:pt x="490" y="0"/>
                          </a:lnTo>
                          <a:lnTo>
                            <a:pt x="480" y="5"/>
                          </a:lnTo>
                          <a:close/>
                        </a:path>
                      </a:pathLst>
                    </a:custGeom>
                    <a:solidFill>
                      <a:srgbClr val="D1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78" name="Freeform 247"/>
                    <p:cNvSpPr>
                      <a:spLocks noChangeAspect="1" noEditPoints="1"/>
                    </p:cNvSpPr>
                    <p:nvPr/>
                  </p:nvSpPr>
                  <p:spPr bwMode="auto">
                    <a:xfrm>
                      <a:off x="1938" y="1907"/>
                      <a:ext cx="1152" cy="4"/>
                    </a:xfrm>
                    <a:custGeom>
                      <a:avLst/>
                      <a:gdLst>
                        <a:gd name="T0" fmla="*/ 1149 w 1152"/>
                        <a:gd name="T1" fmla="*/ 4 h 4"/>
                        <a:gd name="T2" fmla="*/ 865 w 1152"/>
                        <a:gd name="T3" fmla="*/ 4 h 4"/>
                        <a:gd name="T4" fmla="*/ 865 w 1152"/>
                        <a:gd name="T5" fmla="*/ 0 h 4"/>
                        <a:gd name="T6" fmla="*/ 1152 w 1152"/>
                        <a:gd name="T7" fmla="*/ 0 h 4"/>
                        <a:gd name="T8" fmla="*/ 1149 w 1152"/>
                        <a:gd name="T9" fmla="*/ 4 h 4"/>
                        <a:gd name="T10" fmla="*/ 482 w 1152"/>
                        <a:gd name="T11" fmla="*/ 4 h 4"/>
                        <a:gd name="T12" fmla="*/ 0 w 1152"/>
                        <a:gd name="T13" fmla="*/ 4 h 4"/>
                        <a:gd name="T14" fmla="*/ 5 w 1152"/>
                        <a:gd name="T15" fmla="*/ 0 h 4"/>
                        <a:gd name="T16" fmla="*/ 492 w 1152"/>
                        <a:gd name="T17" fmla="*/ 0 h 4"/>
                        <a:gd name="T18" fmla="*/ 482 w 1152"/>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2" h="4">
                          <a:moveTo>
                            <a:pt x="1149" y="4"/>
                          </a:moveTo>
                          <a:lnTo>
                            <a:pt x="865" y="4"/>
                          </a:lnTo>
                          <a:lnTo>
                            <a:pt x="865" y="0"/>
                          </a:lnTo>
                          <a:lnTo>
                            <a:pt x="1152" y="0"/>
                          </a:lnTo>
                          <a:lnTo>
                            <a:pt x="1149" y="4"/>
                          </a:lnTo>
                          <a:close/>
                          <a:moveTo>
                            <a:pt x="482" y="4"/>
                          </a:moveTo>
                          <a:lnTo>
                            <a:pt x="0" y="4"/>
                          </a:lnTo>
                          <a:lnTo>
                            <a:pt x="5" y="0"/>
                          </a:lnTo>
                          <a:lnTo>
                            <a:pt x="492" y="0"/>
                          </a:lnTo>
                          <a:lnTo>
                            <a:pt x="482" y="4"/>
                          </a:lnTo>
                          <a:close/>
                        </a:path>
                      </a:pathLst>
                    </a:custGeom>
                    <a:solidFill>
                      <a:srgbClr val="D1D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79" name="Freeform 248"/>
                    <p:cNvSpPr>
                      <a:spLocks noChangeAspect="1" noEditPoints="1"/>
                    </p:cNvSpPr>
                    <p:nvPr/>
                  </p:nvSpPr>
                  <p:spPr bwMode="auto">
                    <a:xfrm>
                      <a:off x="1940" y="1905"/>
                      <a:ext cx="1151" cy="3"/>
                    </a:xfrm>
                    <a:custGeom>
                      <a:avLst/>
                      <a:gdLst>
                        <a:gd name="T0" fmla="*/ 1148 w 1151"/>
                        <a:gd name="T1" fmla="*/ 3 h 3"/>
                        <a:gd name="T2" fmla="*/ 863 w 1151"/>
                        <a:gd name="T3" fmla="*/ 3 h 3"/>
                        <a:gd name="T4" fmla="*/ 863 w 1151"/>
                        <a:gd name="T5" fmla="*/ 0 h 3"/>
                        <a:gd name="T6" fmla="*/ 1151 w 1151"/>
                        <a:gd name="T7" fmla="*/ 0 h 3"/>
                        <a:gd name="T8" fmla="*/ 1148 w 1151"/>
                        <a:gd name="T9" fmla="*/ 3 h 3"/>
                        <a:gd name="T10" fmla="*/ 485 w 1151"/>
                        <a:gd name="T11" fmla="*/ 3 h 3"/>
                        <a:gd name="T12" fmla="*/ 0 w 1151"/>
                        <a:gd name="T13" fmla="*/ 3 h 3"/>
                        <a:gd name="T14" fmla="*/ 4 w 1151"/>
                        <a:gd name="T15" fmla="*/ 0 h 3"/>
                        <a:gd name="T16" fmla="*/ 495 w 1151"/>
                        <a:gd name="T17" fmla="*/ 0 h 3"/>
                        <a:gd name="T18" fmla="*/ 485 w 115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1" h="3">
                          <a:moveTo>
                            <a:pt x="1148" y="3"/>
                          </a:moveTo>
                          <a:lnTo>
                            <a:pt x="863" y="3"/>
                          </a:lnTo>
                          <a:lnTo>
                            <a:pt x="863" y="0"/>
                          </a:lnTo>
                          <a:lnTo>
                            <a:pt x="1151" y="0"/>
                          </a:lnTo>
                          <a:lnTo>
                            <a:pt x="1148" y="3"/>
                          </a:lnTo>
                          <a:close/>
                          <a:moveTo>
                            <a:pt x="485" y="3"/>
                          </a:moveTo>
                          <a:lnTo>
                            <a:pt x="0" y="3"/>
                          </a:lnTo>
                          <a:lnTo>
                            <a:pt x="4" y="0"/>
                          </a:lnTo>
                          <a:lnTo>
                            <a:pt x="495" y="0"/>
                          </a:lnTo>
                          <a:lnTo>
                            <a:pt x="485" y="3"/>
                          </a:lnTo>
                          <a:close/>
                        </a:path>
                      </a:pathLst>
                    </a:custGeom>
                    <a:solidFill>
                      <a:srgbClr val="D0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80" name="Freeform 249"/>
                    <p:cNvSpPr>
                      <a:spLocks noChangeAspect="1" noEditPoints="1"/>
                    </p:cNvSpPr>
                    <p:nvPr/>
                  </p:nvSpPr>
                  <p:spPr bwMode="auto">
                    <a:xfrm>
                      <a:off x="1943" y="1904"/>
                      <a:ext cx="1148" cy="3"/>
                    </a:xfrm>
                    <a:custGeom>
                      <a:avLst/>
                      <a:gdLst>
                        <a:gd name="T0" fmla="*/ 1147 w 1148"/>
                        <a:gd name="T1" fmla="*/ 3 h 3"/>
                        <a:gd name="T2" fmla="*/ 860 w 1148"/>
                        <a:gd name="T3" fmla="*/ 3 h 3"/>
                        <a:gd name="T4" fmla="*/ 860 w 1148"/>
                        <a:gd name="T5" fmla="*/ 0 h 3"/>
                        <a:gd name="T6" fmla="*/ 1148 w 1148"/>
                        <a:gd name="T7" fmla="*/ 0 h 3"/>
                        <a:gd name="T8" fmla="*/ 1147 w 1148"/>
                        <a:gd name="T9" fmla="*/ 3 h 3"/>
                        <a:gd name="T10" fmla="*/ 487 w 1148"/>
                        <a:gd name="T11" fmla="*/ 3 h 3"/>
                        <a:gd name="T12" fmla="*/ 0 w 1148"/>
                        <a:gd name="T13" fmla="*/ 3 h 3"/>
                        <a:gd name="T14" fmla="*/ 3 w 1148"/>
                        <a:gd name="T15" fmla="*/ 0 h 3"/>
                        <a:gd name="T16" fmla="*/ 497 w 1148"/>
                        <a:gd name="T17" fmla="*/ 0 h 3"/>
                        <a:gd name="T18" fmla="*/ 487 w 1148"/>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8" h="3">
                          <a:moveTo>
                            <a:pt x="1147" y="3"/>
                          </a:moveTo>
                          <a:lnTo>
                            <a:pt x="860" y="3"/>
                          </a:lnTo>
                          <a:lnTo>
                            <a:pt x="860" y="0"/>
                          </a:lnTo>
                          <a:lnTo>
                            <a:pt x="1148" y="0"/>
                          </a:lnTo>
                          <a:lnTo>
                            <a:pt x="1147" y="3"/>
                          </a:lnTo>
                          <a:close/>
                          <a:moveTo>
                            <a:pt x="487" y="3"/>
                          </a:moveTo>
                          <a:lnTo>
                            <a:pt x="0" y="3"/>
                          </a:lnTo>
                          <a:lnTo>
                            <a:pt x="3" y="0"/>
                          </a:lnTo>
                          <a:lnTo>
                            <a:pt x="497" y="0"/>
                          </a:lnTo>
                          <a:lnTo>
                            <a:pt x="487" y="3"/>
                          </a:lnTo>
                          <a:close/>
                        </a:path>
                      </a:pathLst>
                    </a:custGeom>
                    <a:solidFill>
                      <a:srgbClr val="D0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81" name="Freeform 250"/>
                    <p:cNvSpPr>
                      <a:spLocks noChangeAspect="1" noEditPoints="1"/>
                    </p:cNvSpPr>
                    <p:nvPr/>
                  </p:nvSpPr>
                  <p:spPr bwMode="auto">
                    <a:xfrm>
                      <a:off x="1944" y="1903"/>
                      <a:ext cx="1149" cy="2"/>
                    </a:xfrm>
                    <a:custGeom>
                      <a:avLst/>
                      <a:gdLst>
                        <a:gd name="T0" fmla="*/ 1147 w 1149"/>
                        <a:gd name="T1" fmla="*/ 2 h 2"/>
                        <a:gd name="T2" fmla="*/ 859 w 1149"/>
                        <a:gd name="T3" fmla="*/ 2 h 2"/>
                        <a:gd name="T4" fmla="*/ 859 w 1149"/>
                        <a:gd name="T5" fmla="*/ 0 h 2"/>
                        <a:gd name="T6" fmla="*/ 1149 w 1149"/>
                        <a:gd name="T7" fmla="*/ 0 h 2"/>
                        <a:gd name="T8" fmla="*/ 1147 w 1149"/>
                        <a:gd name="T9" fmla="*/ 2 h 2"/>
                        <a:gd name="T10" fmla="*/ 491 w 1149"/>
                        <a:gd name="T11" fmla="*/ 2 h 2"/>
                        <a:gd name="T12" fmla="*/ 0 w 1149"/>
                        <a:gd name="T13" fmla="*/ 2 h 2"/>
                        <a:gd name="T14" fmla="*/ 4 w 1149"/>
                        <a:gd name="T15" fmla="*/ 0 h 2"/>
                        <a:gd name="T16" fmla="*/ 502 w 1149"/>
                        <a:gd name="T17" fmla="*/ 0 h 2"/>
                        <a:gd name="T18" fmla="*/ 491 w 1149"/>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9" h="2">
                          <a:moveTo>
                            <a:pt x="1147" y="2"/>
                          </a:moveTo>
                          <a:lnTo>
                            <a:pt x="859" y="2"/>
                          </a:lnTo>
                          <a:lnTo>
                            <a:pt x="859" y="0"/>
                          </a:lnTo>
                          <a:lnTo>
                            <a:pt x="1149" y="0"/>
                          </a:lnTo>
                          <a:lnTo>
                            <a:pt x="1147" y="2"/>
                          </a:lnTo>
                          <a:close/>
                          <a:moveTo>
                            <a:pt x="491" y="2"/>
                          </a:moveTo>
                          <a:lnTo>
                            <a:pt x="0" y="2"/>
                          </a:lnTo>
                          <a:lnTo>
                            <a:pt x="4" y="0"/>
                          </a:lnTo>
                          <a:lnTo>
                            <a:pt x="502" y="0"/>
                          </a:lnTo>
                          <a:lnTo>
                            <a:pt x="491" y="2"/>
                          </a:lnTo>
                          <a:close/>
                        </a:path>
                      </a:pathLst>
                    </a:custGeom>
                    <a:solidFill>
                      <a:srgbClr val="CF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82" name="Freeform 251"/>
                    <p:cNvSpPr>
                      <a:spLocks noChangeAspect="1" noEditPoints="1"/>
                    </p:cNvSpPr>
                    <p:nvPr/>
                  </p:nvSpPr>
                  <p:spPr bwMode="auto">
                    <a:xfrm>
                      <a:off x="1946" y="1901"/>
                      <a:ext cx="1148" cy="3"/>
                    </a:xfrm>
                    <a:custGeom>
                      <a:avLst/>
                      <a:gdLst>
                        <a:gd name="T0" fmla="*/ 1145 w 1148"/>
                        <a:gd name="T1" fmla="*/ 3 h 3"/>
                        <a:gd name="T2" fmla="*/ 857 w 1148"/>
                        <a:gd name="T3" fmla="*/ 3 h 3"/>
                        <a:gd name="T4" fmla="*/ 857 w 1148"/>
                        <a:gd name="T5" fmla="*/ 0 h 3"/>
                        <a:gd name="T6" fmla="*/ 1148 w 1148"/>
                        <a:gd name="T7" fmla="*/ 0 h 3"/>
                        <a:gd name="T8" fmla="*/ 1145 w 1148"/>
                        <a:gd name="T9" fmla="*/ 3 h 3"/>
                        <a:gd name="T10" fmla="*/ 494 w 1148"/>
                        <a:gd name="T11" fmla="*/ 3 h 3"/>
                        <a:gd name="T12" fmla="*/ 0 w 1148"/>
                        <a:gd name="T13" fmla="*/ 3 h 3"/>
                        <a:gd name="T14" fmla="*/ 4 w 1148"/>
                        <a:gd name="T15" fmla="*/ 0 h 3"/>
                        <a:gd name="T16" fmla="*/ 505 w 1148"/>
                        <a:gd name="T17" fmla="*/ 0 h 3"/>
                        <a:gd name="T18" fmla="*/ 494 w 1148"/>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8" h="3">
                          <a:moveTo>
                            <a:pt x="1145" y="3"/>
                          </a:moveTo>
                          <a:lnTo>
                            <a:pt x="857" y="3"/>
                          </a:lnTo>
                          <a:lnTo>
                            <a:pt x="857" y="0"/>
                          </a:lnTo>
                          <a:lnTo>
                            <a:pt x="1148" y="0"/>
                          </a:lnTo>
                          <a:lnTo>
                            <a:pt x="1145" y="3"/>
                          </a:lnTo>
                          <a:close/>
                          <a:moveTo>
                            <a:pt x="494" y="3"/>
                          </a:moveTo>
                          <a:lnTo>
                            <a:pt x="0" y="3"/>
                          </a:lnTo>
                          <a:lnTo>
                            <a:pt x="4" y="0"/>
                          </a:lnTo>
                          <a:lnTo>
                            <a:pt x="505" y="0"/>
                          </a:lnTo>
                          <a:lnTo>
                            <a:pt x="494" y="3"/>
                          </a:lnTo>
                          <a:close/>
                        </a:path>
                      </a:pathLst>
                    </a:custGeom>
                    <a:solidFill>
                      <a:srgbClr val="CF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83" name="Freeform 252"/>
                    <p:cNvSpPr>
                      <a:spLocks noChangeAspect="1" noEditPoints="1"/>
                    </p:cNvSpPr>
                    <p:nvPr/>
                  </p:nvSpPr>
                  <p:spPr bwMode="auto">
                    <a:xfrm>
                      <a:off x="1948" y="1898"/>
                      <a:ext cx="1147" cy="5"/>
                    </a:xfrm>
                    <a:custGeom>
                      <a:avLst/>
                      <a:gdLst>
                        <a:gd name="T0" fmla="*/ 1145 w 1147"/>
                        <a:gd name="T1" fmla="*/ 5 h 5"/>
                        <a:gd name="T2" fmla="*/ 855 w 1147"/>
                        <a:gd name="T3" fmla="*/ 5 h 5"/>
                        <a:gd name="T4" fmla="*/ 855 w 1147"/>
                        <a:gd name="T5" fmla="*/ 0 h 5"/>
                        <a:gd name="T6" fmla="*/ 1147 w 1147"/>
                        <a:gd name="T7" fmla="*/ 0 h 5"/>
                        <a:gd name="T8" fmla="*/ 1145 w 1147"/>
                        <a:gd name="T9" fmla="*/ 5 h 5"/>
                        <a:gd name="T10" fmla="*/ 498 w 1147"/>
                        <a:gd name="T11" fmla="*/ 5 h 5"/>
                        <a:gd name="T12" fmla="*/ 0 w 1147"/>
                        <a:gd name="T13" fmla="*/ 5 h 5"/>
                        <a:gd name="T14" fmla="*/ 3 w 1147"/>
                        <a:gd name="T15" fmla="*/ 0 h 5"/>
                        <a:gd name="T16" fmla="*/ 508 w 1147"/>
                        <a:gd name="T17" fmla="*/ 0 h 5"/>
                        <a:gd name="T18" fmla="*/ 498 w 1147"/>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7" h="5">
                          <a:moveTo>
                            <a:pt x="1145" y="5"/>
                          </a:moveTo>
                          <a:lnTo>
                            <a:pt x="855" y="5"/>
                          </a:lnTo>
                          <a:lnTo>
                            <a:pt x="855" y="0"/>
                          </a:lnTo>
                          <a:lnTo>
                            <a:pt x="1147" y="0"/>
                          </a:lnTo>
                          <a:lnTo>
                            <a:pt x="1145" y="5"/>
                          </a:lnTo>
                          <a:close/>
                          <a:moveTo>
                            <a:pt x="498" y="5"/>
                          </a:moveTo>
                          <a:lnTo>
                            <a:pt x="0" y="5"/>
                          </a:lnTo>
                          <a:lnTo>
                            <a:pt x="3" y="0"/>
                          </a:lnTo>
                          <a:lnTo>
                            <a:pt x="508" y="0"/>
                          </a:lnTo>
                          <a:lnTo>
                            <a:pt x="498" y="5"/>
                          </a:lnTo>
                          <a:close/>
                        </a:path>
                      </a:pathLst>
                    </a:custGeom>
                    <a:solidFill>
                      <a:srgbClr val="CF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84" name="Freeform 253"/>
                    <p:cNvSpPr>
                      <a:spLocks noChangeAspect="1" noEditPoints="1"/>
                    </p:cNvSpPr>
                    <p:nvPr/>
                  </p:nvSpPr>
                  <p:spPr bwMode="auto">
                    <a:xfrm>
                      <a:off x="1950" y="1897"/>
                      <a:ext cx="1145" cy="4"/>
                    </a:xfrm>
                    <a:custGeom>
                      <a:avLst/>
                      <a:gdLst>
                        <a:gd name="T0" fmla="*/ 1144 w 1145"/>
                        <a:gd name="T1" fmla="*/ 4 h 4"/>
                        <a:gd name="T2" fmla="*/ 853 w 1145"/>
                        <a:gd name="T3" fmla="*/ 4 h 4"/>
                        <a:gd name="T4" fmla="*/ 853 w 1145"/>
                        <a:gd name="T5" fmla="*/ 0 h 4"/>
                        <a:gd name="T6" fmla="*/ 1145 w 1145"/>
                        <a:gd name="T7" fmla="*/ 0 h 4"/>
                        <a:gd name="T8" fmla="*/ 1144 w 1145"/>
                        <a:gd name="T9" fmla="*/ 4 h 4"/>
                        <a:gd name="T10" fmla="*/ 501 w 1145"/>
                        <a:gd name="T11" fmla="*/ 4 h 4"/>
                        <a:gd name="T12" fmla="*/ 0 w 1145"/>
                        <a:gd name="T13" fmla="*/ 4 h 4"/>
                        <a:gd name="T14" fmla="*/ 4 w 1145"/>
                        <a:gd name="T15" fmla="*/ 0 h 4"/>
                        <a:gd name="T16" fmla="*/ 511 w 1145"/>
                        <a:gd name="T17" fmla="*/ 0 h 4"/>
                        <a:gd name="T18" fmla="*/ 501 w 1145"/>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5" h="4">
                          <a:moveTo>
                            <a:pt x="1144" y="4"/>
                          </a:moveTo>
                          <a:lnTo>
                            <a:pt x="853" y="4"/>
                          </a:lnTo>
                          <a:lnTo>
                            <a:pt x="853" y="0"/>
                          </a:lnTo>
                          <a:lnTo>
                            <a:pt x="1145" y="0"/>
                          </a:lnTo>
                          <a:lnTo>
                            <a:pt x="1144" y="4"/>
                          </a:lnTo>
                          <a:close/>
                          <a:moveTo>
                            <a:pt x="501" y="4"/>
                          </a:moveTo>
                          <a:lnTo>
                            <a:pt x="0" y="4"/>
                          </a:lnTo>
                          <a:lnTo>
                            <a:pt x="4" y="0"/>
                          </a:lnTo>
                          <a:lnTo>
                            <a:pt x="511" y="0"/>
                          </a:lnTo>
                          <a:lnTo>
                            <a:pt x="501" y="4"/>
                          </a:lnTo>
                          <a:close/>
                        </a:path>
                      </a:pathLst>
                    </a:custGeom>
                    <a:solidFill>
                      <a:srgbClr val="CECE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85" name="Freeform 254"/>
                    <p:cNvSpPr>
                      <a:spLocks noChangeAspect="1" noEditPoints="1"/>
                    </p:cNvSpPr>
                    <p:nvPr/>
                  </p:nvSpPr>
                  <p:spPr bwMode="auto">
                    <a:xfrm>
                      <a:off x="1951" y="1895"/>
                      <a:ext cx="1146" cy="3"/>
                    </a:xfrm>
                    <a:custGeom>
                      <a:avLst/>
                      <a:gdLst>
                        <a:gd name="T0" fmla="*/ 1144 w 1146"/>
                        <a:gd name="T1" fmla="*/ 3 h 3"/>
                        <a:gd name="T2" fmla="*/ 852 w 1146"/>
                        <a:gd name="T3" fmla="*/ 3 h 3"/>
                        <a:gd name="T4" fmla="*/ 852 w 1146"/>
                        <a:gd name="T5" fmla="*/ 0 h 3"/>
                        <a:gd name="T6" fmla="*/ 1146 w 1146"/>
                        <a:gd name="T7" fmla="*/ 0 h 3"/>
                        <a:gd name="T8" fmla="*/ 1144 w 1146"/>
                        <a:gd name="T9" fmla="*/ 3 h 3"/>
                        <a:gd name="T10" fmla="*/ 505 w 1146"/>
                        <a:gd name="T11" fmla="*/ 3 h 3"/>
                        <a:gd name="T12" fmla="*/ 0 w 1146"/>
                        <a:gd name="T13" fmla="*/ 3 h 3"/>
                        <a:gd name="T14" fmla="*/ 5 w 1146"/>
                        <a:gd name="T15" fmla="*/ 0 h 3"/>
                        <a:gd name="T16" fmla="*/ 515 w 1146"/>
                        <a:gd name="T17" fmla="*/ 0 h 3"/>
                        <a:gd name="T18" fmla="*/ 505 w 1146"/>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6" h="3">
                          <a:moveTo>
                            <a:pt x="1144" y="3"/>
                          </a:moveTo>
                          <a:lnTo>
                            <a:pt x="852" y="3"/>
                          </a:lnTo>
                          <a:lnTo>
                            <a:pt x="852" y="0"/>
                          </a:lnTo>
                          <a:lnTo>
                            <a:pt x="1146" y="0"/>
                          </a:lnTo>
                          <a:lnTo>
                            <a:pt x="1144" y="3"/>
                          </a:lnTo>
                          <a:close/>
                          <a:moveTo>
                            <a:pt x="505" y="3"/>
                          </a:moveTo>
                          <a:lnTo>
                            <a:pt x="0" y="3"/>
                          </a:lnTo>
                          <a:lnTo>
                            <a:pt x="5" y="0"/>
                          </a:lnTo>
                          <a:lnTo>
                            <a:pt x="515" y="0"/>
                          </a:lnTo>
                          <a:lnTo>
                            <a:pt x="505" y="3"/>
                          </a:lnTo>
                          <a:close/>
                        </a:path>
                      </a:pathLst>
                    </a:custGeom>
                    <a:solidFill>
                      <a:srgbClr val="CECE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86" name="Freeform 255"/>
                    <p:cNvSpPr>
                      <a:spLocks noChangeAspect="1" noEditPoints="1"/>
                    </p:cNvSpPr>
                    <p:nvPr/>
                  </p:nvSpPr>
                  <p:spPr bwMode="auto">
                    <a:xfrm>
                      <a:off x="1954" y="1894"/>
                      <a:ext cx="1144" cy="3"/>
                    </a:xfrm>
                    <a:custGeom>
                      <a:avLst/>
                      <a:gdLst>
                        <a:gd name="T0" fmla="*/ 1141 w 1144"/>
                        <a:gd name="T1" fmla="*/ 3 h 3"/>
                        <a:gd name="T2" fmla="*/ 849 w 1144"/>
                        <a:gd name="T3" fmla="*/ 3 h 3"/>
                        <a:gd name="T4" fmla="*/ 849 w 1144"/>
                        <a:gd name="T5" fmla="*/ 0 h 3"/>
                        <a:gd name="T6" fmla="*/ 1144 w 1144"/>
                        <a:gd name="T7" fmla="*/ 0 h 3"/>
                        <a:gd name="T8" fmla="*/ 1141 w 1144"/>
                        <a:gd name="T9" fmla="*/ 3 h 3"/>
                        <a:gd name="T10" fmla="*/ 507 w 1144"/>
                        <a:gd name="T11" fmla="*/ 3 h 3"/>
                        <a:gd name="T12" fmla="*/ 0 w 1144"/>
                        <a:gd name="T13" fmla="*/ 3 h 3"/>
                        <a:gd name="T14" fmla="*/ 5 w 1144"/>
                        <a:gd name="T15" fmla="*/ 0 h 3"/>
                        <a:gd name="T16" fmla="*/ 518 w 1144"/>
                        <a:gd name="T17" fmla="*/ 0 h 3"/>
                        <a:gd name="T18" fmla="*/ 507 w 1144"/>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4" h="3">
                          <a:moveTo>
                            <a:pt x="1141" y="3"/>
                          </a:moveTo>
                          <a:lnTo>
                            <a:pt x="849" y="3"/>
                          </a:lnTo>
                          <a:lnTo>
                            <a:pt x="849" y="0"/>
                          </a:lnTo>
                          <a:lnTo>
                            <a:pt x="1144" y="0"/>
                          </a:lnTo>
                          <a:lnTo>
                            <a:pt x="1141" y="3"/>
                          </a:lnTo>
                          <a:close/>
                          <a:moveTo>
                            <a:pt x="507" y="3"/>
                          </a:moveTo>
                          <a:lnTo>
                            <a:pt x="0" y="3"/>
                          </a:lnTo>
                          <a:lnTo>
                            <a:pt x="5" y="0"/>
                          </a:lnTo>
                          <a:lnTo>
                            <a:pt x="518" y="0"/>
                          </a:lnTo>
                          <a:lnTo>
                            <a:pt x="507" y="3"/>
                          </a:lnTo>
                          <a:close/>
                        </a:path>
                      </a:pathLst>
                    </a:custGeom>
                    <a:solidFill>
                      <a:srgbClr val="CDCD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87" name="Freeform 256"/>
                    <p:cNvSpPr>
                      <a:spLocks noChangeAspect="1" noEditPoints="1"/>
                    </p:cNvSpPr>
                    <p:nvPr/>
                  </p:nvSpPr>
                  <p:spPr bwMode="auto">
                    <a:xfrm>
                      <a:off x="1956" y="1893"/>
                      <a:ext cx="1144" cy="2"/>
                    </a:xfrm>
                    <a:custGeom>
                      <a:avLst/>
                      <a:gdLst>
                        <a:gd name="T0" fmla="*/ 1141 w 1144"/>
                        <a:gd name="T1" fmla="*/ 2 h 2"/>
                        <a:gd name="T2" fmla="*/ 847 w 1144"/>
                        <a:gd name="T3" fmla="*/ 2 h 2"/>
                        <a:gd name="T4" fmla="*/ 848 w 1144"/>
                        <a:gd name="T5" fmla="*/ 0 h 2"/>
                        <a:gd name="T6" fmla="*/ 1144 w 1144"/>
                        <a:gd name="T7" fmla="*/ 0 h 2"/>
                        <a:gd name="T8" fmla="*/ 1141 w 1144"/>
                        <a:gd name="T9" fmla="*/ 2 h 2"/>
                        <a:gd name="T10" fmla="*/ 510 w 1144"/>
                        <a:gd name="T11" fmla="*/ 2 h 2"/>
                        <a:gd name="T12" fmla="*/ 0 w 1144"/>
                        <a:gd name="T13" fmla="*/ 2 h 2"/>
                        <a:gd name="T14" fmla="*/ 4 w 1144"/>
                        <a:gd name="T15" fmla="*/ 0 h 2"/>
                        <a:gd name="T16" fmla="*/ 520 w 1144"/>
                        <a:gd name="T17" fmla="*/ 0 h 2"/>
                        <a:gd name="T18" fmla="*/ 510 w 1144"/>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4" h="2">
                          <a:moveTo>
                            <a:pt x="1141" y="2"/>
                          </a:moveTo>
                          <a:lnTo>
                            <a:pt x="847" y="2"/>
                          </a:lnTo>
                          <a:lnTo>
                            <a:pt x="848" y="0"/>
                          </a:lnTo>
                          <a:lnTo>
                            <a:pt x="1144" y="0"/>
                          </a:lnTo>
                          <a:lnTo>
                            <a:pt x="1141" y="2"/>
                          </a:lnTo>
                          <a:close/>
                          <a:moveTo>
                            <a:pt x="510" y="2"/>
                          </a:moveTo>
                          <a:lnTo>
                            <a:pt x="0" y="2"/>
                          </a:lnTo>
                          <a:lnTo>
                            <a:pt x="4" y="0"/>
                          </a:lnTo>
                          <a:lnTo>
                            <a:pt x="520" y="0"/>
                          </a:lnTo>
                          <a:lnTo>
                            <a:pt x="510" y="2"/>
                          </a:lnTo>
                          <a:close/>
                        </a:path>
                      </a:pathLst>
                    </a:custGeom>
                    <a:solidFill>
                      <a:srgbClr val="CDCD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88" name="Freeform 257"/>
                    <p:cNvSpPr>
                      <a:spLocks noChangeAspect="1" noEditPoints="1"/>
                    </p:cNvSpPr>
                    <p:nvPr/>
                  </p:nvSpPr>
                  <p:spPr bwMode="auto">
                    <a:xfrm>
                      <a:off x="1959" y="1891"/>
                      <a:ext cx="1141" cy="3"/>
                    </a:xfrm>
                    <a:custGeom>
                      <a:avLst/>
                      <a:gdLst>
                        <a:gd name="T0" fmla="*/ 1139 w 1141"/>
                        <a:gd name="T1" fmla="*/ 3 h 3"/>
                        <a:gd name="T2" fmla="*/ 844 w 1141"/>
                        <a:gd name="T3" fmla="*/ 3 h 3"/>
                        <a:gd name="T4" fmla="*/ 845 w 1141"/>
                        <a:gd name="T5" fmla="*/ 0 h 3"/>
                        <a:gd name="T6" fmla="*/ 1141 w 1141"/>
                        <a:gd name="T7" fmla="*/ 0 h 3"/>
                        <a:gd name="T8" fmla="*/ 1139 w 1141"/>
                        <a:gd name="T9" fmla="*/ 3 h 3"/>
                        <a:gd name="T10" fmla="*/ 513 w 1141"/>
                        <a:gd name="T11" fmla="*/ 3 h 3"/>
                        <a:gd name="T12" fmla="*/ 0 w 1141"/>
                        <a:gd name="T13" fmla="*/ 3 h 3"/>
                        <a:gd name="T14" fmla="*/ 2 w 1141"/>
                        <a:gd name="T15" fmla="*/ 0 h 3"/>
                        <a:gd name="T16" fmla="*/ 523 w 1141"/>
                        <a:gd name="T17" fmla="*/ 0 h 3"/>
                        <a:gd name="T18" fmla="*/ 513 w 114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1" h="3">
                          <a:moveTo>
                            <a:pt x="1139" y="3"/>
                          </a:moveTo>
                          <a:lnTo>
                            <a:pt x="844" y="3"/>
                          </a:lnTo>
                          <a:lnTo>
                            <a:pt x="845" y="0"/>
                          </a:lnTo>
                          <a:lnTo>
                            <a:pt x="1141" y="0"/>
                          </a:lnTo>
                          <a:lnTo>
                            <a:pt x="1139" y="3"/>
                          </a:lnTo>
                          <a:close/>
                          <a:moveTo>
                            <a:pt x="513" y="3"/>
                          </a:moveTo>
                          <a:lnTo>
                            <a:pt x="0" y="3"/>
                          </a:lnTo>
                          <a:lnTo>
                            <a:pt x="2" y="0"/>
                          </a:lnTo>
                          <a:lnTo>
                            <a:pt x="523" y="0"/>
                          </a:lnTo>
                          <a:lnTo>
                            <a:pt x="513" y="3"/>
                          </a:lnTo>
                          <a:close/>
                        </a:path>
                      </a:pathLst>
                    </a:custGeom>
                    <a:solidFill>
                      <a:srgbClr val="CDCD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89" name="Freeform 258"/>
                    <p:cNvSpPr>
                      <a:spLocks noChangeAspect="1" noEditPoints="1"/>
                    </p:cNvSpPr>
                    <p:nvPr/>
                  </p:nvSpPr>
                  <p:spPr bwMode="auto">
                    <a:xfrm>
                      <a:off x="1960" y="1890"/>
                      <a:ext cx="1141" cy="3"/>
                    </a:xfrm>
                    <a:custGeom>
                      <a:avLst/>
                      <a:gdLst>
                        <a:gd name="T0" fmla="*/ 1140 w 1141"/>
                        <a:gd name="T1" fmla="*/ 3 h 3"/>
                        <a:gd name="T2" fmla="*/ 844 w 1141"/>
                        <a:gd name="T3" fmla="*/ 3 h 3"/>
                        <a:gd name="T4" fmla="*/ 844 w 1141"/>
                        <a:gd name="T5" fmla="*/ 0 h 3"/>
                        <a:gd name="T6" fmla="*/ 1141 w 1141"/>
                        <a:gd name="T7" fmla="*/ 0 h 3"/>
                        <a:gd name="T8" fmla="*/ 1140 w 1141"/>
                        <a:gd name="T9" fmla="*/ 3 h 3"/>
                        <a:gd name="T10" fmla="*/ 516 w 1141"/>
                        <a:gd name="T11" fmla="*/ 3 h 3"/>
                        <a:gd name="T12" fmla="*/ 0 w 1141"/>
                        <a:gd name="T13" fmla="*/ 3 h 3"/>
                        <a:gd name="T14" fmla="*/ 4 w 1141"/>
                        <a:gd name="T15" fmla="*/ 0 h 3"/>
                        <a:gd name="T16" fmla="*/ 526 w 1141"/>
                        <a:gd name="T17" fmla="*/ 0 h 3"/>
                        <a:gd name="T18" fmla="*/ 516 w 114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1" h="3">
                          <a:moveTo>
                            <a:pt x="1140" y="3"/>
                          </a:moveTo>
                          <a:lnTo>
                            <a:pt x="844" y="3"/>
                          </a:lnTo>
                          <a:lnTo>
                            <a:pt x="844" y="0"/>
                          </a:lnTo>
                          <a:lnTo>
                            <a:pt x="1141" y="0"/>
                          </a:lnTo>
                          <a:lnTo>
                            <a:pt x="1140" y="3"/>
                          </a:lnTo>
                          <a:close/>
                          <a:moveTo>
                            <a:pt x="516" y="3"/>
                          </a:moveTo>
                          <a:lnTo>
                            <a:pt x="0" y="3"/>
                          </a:lnTo>
                          <a:lnTo>
                            <a:pt x="4" y="0"/>
                          </a:lnTo>
                          <a:lnTo>
                            <a:pt x="526" y="0"/>
                          </a:lnTo>
                          <a:lnTo>
                            <a:pt x="516" y="3"/>
                          </a:lnTo>
                          <a:close/>
                        </a:path>
                      </a:pathLst>
                    </a:custGeom>
                    <a:solidFill>
                      <a:srgbClr val="CCCC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90" name="Freeform 259"/>
                    <p:cNvSpPr>
                      <a:spLocks noChangeAspect="1" noEditPoints="1"/>
                    </p:cNvSpPr>
                    <p:nvPr/>
                  </p:nvSpPr>
                  <p:spPr bwMode="auto">
                    <a:xfrm>
                      <a:off x="1961" y="1887"/>
                      <a:ext cx="1142" cy="4"/>
                    </a:xfrm>
                    <a:custGeom>
                      <a:avLst/>
                      <a:gdLst>
                        <a:gd name="T0" fmla="*/ 1139 w 1142"/>
                        <a:gd name="T1" fmla="*/ 4 h 4"/>
                        <a:gd name="T2" fmla="*/ 843 w 1142"/>
                        <a:gd name="T3" fmla="*/ 4 h 4"/>
                        <a:gd name="T4" fmla="*/ 843 w 1142"/>
                        <a:gd name="T5" fmla="*/ 0 h 4"/>
                        <a:gd name="T6" fmla="*/ 1142 w 1142"/>
                        <a:gd name="T7" fmla="*/ 0 h 4"/>
                        <a:gd name="T8" fmla="*/ 1139 w 1142"/>
                        <a:gd name="T9" fmla="*/ 4 h 4"/>
                        <a:gd name="T10" fmla="*/ 521 w 1142"/>
                        <a:gd name="T11" fmla="*/ 4 h 4"/>
                        <a:gd name="T12" fmla="*/ 0 w 1142"/>
                        <a:gd name="T13" fmla="*/ 4 h 4"/>
                        <a:gd name="T14" fmla="*/ 5 w 1142"/>
                        <a:gd name="T15" fmla="*/ 0 h 4"/>
                        <a:gd name="T16" fmla="*/ 531 w 1142"/>
                        <a:gd name="T17" fmla="*/ 0 h 4"/>
                        <a:gd name="T18" fmla="*/ 521 w 1142"/>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2" h="4">
                          <a:moveTo>
                            <a:pt x="1139" y="4"/>
                          </a:moveTo>
                          <a:lnTo>
                            <a:pt x="843" y="4"/>
                          </a:lnTo>
                          <a:lnTo>
                            <a:pt x="843" y="0"/>
                          </a:lnTo>
                          <a:lnTo>
                            <a:pt x="1142" y="0"/>
                          </a:lnTo>
                          <a:lnTo>
                            <a:pt x="1139" y="4"/>
                          </a:lnTo>
                          <a:close/>
                          <a:moveTo>
                            <a:pt x="521" y="4"/>
                          </a:moveTo>
                          <a:lnTo>
                            <a:pt x="0" y="4"/>
                          </a:lnTo>
                          <a:lnTo>
                            <a:pt x="5" y="0"/>
                          </a:lnTo>
                          <a:lnTo>
                            <a:pt x="531" y="0"/>
                          </a:lnTo>
                          <a:lnTo>
                            <a:pt x="521" y="4"/>
                          </a:lnTo>
                          <a:close/>
                        </a:path>
                      </a:pathLst>
                    </a:custGeom>
                    <a:solidFill>
                      <a:srgbClr val="CCCC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91" name="Freeform 260"/>
                    <p:cNvSpPr>
                      <a:spLocks noChangeAspect="1" noEditPoints="1"/>
                    </p:cNvSpPr>
                    <p:nvPr/>
                  </p:nvSpPr>
                  <p:spPr bwMode="auto">
                    <a:xfrm>
                      <a:off x="1964" y="1885"/>
                      <a:ext cx="1140" cy="5"/>
                    </a:xfrm>
                    <a:custGeom>
                      <a:avLst/>
                      <a:gdLst>
                        <a:gd name="T0" fmla="*/ 1137 w 1140"/>
                        <a:gd name="T1" fmla="*/ 5 h 5"/>
                        <a:gd name="T2" fmla="*/ 840 w 1140"/>
                        <a:gd name="T3" fmla="*/ 5 h 5"/>
                        <a:gd name="T4" fmla="*/ 840 w 1140"/>
                        <a:gd name="T5" fmla="*/ 0 h 5"/>
                        <a:gd name="T6" fmla="*/ 1140 w 1140"/>
                        <a:gd name="T7" fmla="*/ 0 h 5"/>
                        <a:gd name="T8" fmla="*/ 1137 w 1140"/>
                        <a:gd name="T9" fmla="*/ 5 h 5"/>
                        <a:gd name="T10" fmla="*/ 522 w 1140"/>
                        <a:gd name="T11" fmla="*/ 5 h 5"/>
                        <a:gd name="T12" fmla="*/ 0 w 1140"/>
                        <a:gd name="T13" fmla="*/ 5 h 5"/>
                        <a:gd name="T14" fmla="*/ 3 w 1140"/>
                        <a:gd name="T15" fmla="*/ 0 h 5"/>
                        <a:gd name="T16" fmla="*/ 533 w 1140"/>
                        <a:gd name="T17" fmla="*/ 0 h 5"/>
                        <a:gd name="T18" fmla="*/ 522 w 1140"/>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0" h="5">
                          <a:moveTo>
                            <a:pt x="1137" y="5"/>
                          </a:moveTo>
                          <a:lnTo>
                            <a:pt x="840" y="5"/>
                          </a:lnTo>
                          <a:lnTo>
                            <a:pt x="840" y="0"/>
                          </a:lnTo>
                          <a:lnTo>
                            <a:pt x="1140" y="0"/>
                          </a:lnTo>
                          <a:lnTo>
                            <a:pt x="1137" y="5"/>
                          </a:lnTo>
                          <a:close/>
                          <a:moveTo>
                            <a:pt x="522" y="5"/>
                          </a:moveTo>
                          <a:lnTo>
                            <a:pt x="0" y="5"/>
                          </a:lnTo>
                          <a:lnTo>
                            <a:pt x="3" y="0"/>
                          </a:lnTo>
                          <a:lnTo>
                            <a:pt x="533" y="0"/>
                          </a:lnTo>
                          <a:lnTo>
                            <a:pt x="522" y="5"/>
                          </a:lnTo>
                          <a:close/>
                        </a:path>
                      </a:pathLst>
                    </a:custGeom>
                    <a:solidFill>
                      <a:srgbClr val="CBCB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92" name="Freeform 261"/>
                    <p:cNvSpPr>
                      <a:spLocks noChangeAspect="1" noEditPoints="1"/>
                    </p:cNvSpPr>
                    <p:nvPr/>
                  </p:nvSpPr>
                  <p:spPr bwMode="auto">
                    <a:xfrm>
                      <a:off x="1966" y="1884"/>
                      <a:ext cx="1138" cy="3"/>
                    </a:xfrm>
                    <a:custGeom>
                      <a:avLst/>
                      <a:gdLst>
                        <a:gd name="T0" fmla="*/ 1137 w 1138"/>
                        <a:gd name="T1" fmla="*/ 3 h 3"/>
                        <a:gd name="T2" fmla="*/ 838 w 1138"/>
                        <a:gd name="T3" fmla="*/ 3 h 3"/>
                        <a:gd name="T4" fmla="*/ 838 w 1138"/>
                        <a:gd name="T5" fmla="*/ 0 h 3"/>
                        <a:gd name="T6" fmla="*/ 1138 w 1138"/>
                        <a:gd name="T7" fmla="*/ 0 h 3"/>
                        <a:gd name="T8" fmla="*/ 1137 w 1138"/>
                        <a:gd name="T9" fmla="*/ 3 h 3"/>
                        <a:gd name="T10" fmla="*/ 526 w 1138"/>
                        <a:gd name="T11" fmla="*/ 3 h 3"/>
                        <a:gd name="T12" fmla="*/ 0 w 1138"/>
                        <a:gd name="T13" fmla="*/ 3 h 3"/>
                        <a:gd name="T14" fmla="*/ 4 w 1138"/>
                        <a:gd name="T15" fmla="*/ 0 h 3"/>
                        <a:gd name="T16" fmla="*/ 536 w 1138"/>
                        <a:gd name="T17" fmla="*/ 0 h 3"/>
                        <a:gd name="T18" fmla="*/ 526 w 1138"/>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8" h="3">
                          <a:moveTo>
                            <a:pt x="1137" y="3"/>
                          </a:moveTo>
                          <a:lnTo>
                            <a:pt x="838" y="3"/>
                          </a:lnTo>
                          <a:lnTo>
                            <a:pt x="838" y="0"/>
                          </a:lnTo>
                          <a:lnTo>
                            <a:pt x="1138" y="0"/>
                          </a:lnTo>
                          <a:lnTo>
                            <a:pt x="1137" y="3"/>
                          </a:lnTo>
                          <a:close/>
                          <a:moveTo>
                            <a:pt x="526" y="3"/>
                          </a:moveTo>
                          <a:lnTo>
                            <a:pt x="0" y="3"/>
                          </a:lnTo>
                          <a:lnTo>
                            <a:pt x="4" y="0"/>
                          </a:lnTo>
                          <a:lnTo>
                            <a:pt x="536" y="0"/>
                          </a:lnTo>
                          <a:lnTo>
                            <a:pt x="526" y="3"/>
                          </a:lnTo>
                          <a:close/>
                        </a:path>
                      </a:pathLst>
                    </a:custGeom>
                    <a:solidFill>
                      <a:srgbClr val="CBCB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93" name="Freeform 262"/>
                    <p:cNvSpPr>
                      <a:spLocks noChangeAspect="1" noEditPoints="1"/>
                    </p:cNvSpPr>
                    <p:nvPr/>
                  </p:nvSpPr>
                  <p:spPr bwMode="auto">
                    <a:xfrm>
                      <a:off x="1967" y="1882"/>
                      <a:ext cx="1139" cy="3"/>
                    </a:xfrm>
                    <a:custGeom>
                      <a:avLst/>
                      <a:gdLst>
                        <a:gd name="T0" fmla="*/ 1137 w 1139"/>
                        <a:gd name="T1" fmla="*/ 3 h 3"/>
                        <a:gd name="T2" fmla="*/ 837 w 1139"/>
                        <a:gd name="T3" fmla="*/ 3 h 3"/>
                        <a:gd name="T4" fmla="*/ 837 w 1139"/>
                        <a:gd name="T5" fmla="*/ 0 h 3"/>
                        <a:gd name="T6" fmla="*/ 1139 w 1139"/>
                        <a:gd name="T7" fmla="*/ 0 h 3"/>
                        <a:gd name="T8" fmla="*/ 1137 w 1139"/>
                        <a:gd name="T9" fmla="*/ 3 h 3"/>
                        <a:gd name="T10" fmla="*/ 530 w 1139"/>
                        <a:gd name="T11" fmla="*/ 3 h 3"/>
                        <a:gd name="T12" fmla="*/ 0 w 1139"/>
                        <a:gd name="T13" fmla="*/ 3 h 3"/>
                        <a:gd name="T14" fmla="*/ 5 w 1139"/>
                        <a:gd name="T15" fmla="*/ 0 h 3"/>
                        <a:gd name="T16" fmla="*/ 541 w 1139"/>
                        <a:gd name="T17" fmla="*/ 0 h 3"/>
                        <a:gd name="T18" fmla="*/ 530 w 1139"/>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9" h="3">
                          <a:moveTo>
                            <a:pt x="1137" y="3"/>
                          </a:moveTo>
                          <a:lnTo>
                            <a:pt x="837" y="3"/>
                          </a:lnTo>
                          <a:lnTo>
                            <a:pt x="837" y="0"/>
                          </a:lnTo>
                          <a:lnTo>
                            <a:pt x="1139" y="0"/>
                          </a:lnTo>
                          <a:lnTo>
                            <a:pt x="1137" y="3"/>
                          </a:lnTo>
                          <a:close/>
                          <a:moveTo>
                            <a:pt x="530" y="3"/>
                          </a:moveTo>
                          <a:lnTo>
                            <a:pt x="0" y="3"/>
                          </a:lnTo>
                          <a:lnTo>
                            <a:pt x="5" y="0"/>
                          </a:lnTo>
                          <a:lnTo>
                            <a:pt x="541" y="0"/>
                          </a:lnTo>
                          <a:lnTo>
                            <a:pt x="530" y="3"/>
                          </a:lnTo>
                          <a:close/>
                        </a:path>
                      </a:pathLst>
                    </a:custGeom>
                    <a:solidFill>
                      <a:srgbClr val="CBCB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94" name="Freeform 263"/>
                    <p:cNvSpPr>
                      <a:spLocks noChangeAspect="1" noEditPoints="1"/>
                    </p:cNvSpPr>
                    <p:nvPr/>
                  </p:nvSpPr>
                  <p:spPr bwMode="auto">
                    <a:xfrm>
                      <a:off x="1970" y="1881"/>
                      <a:ext cx="1137" cy="3"/>
                    </a:xfrm>
                    <a:custGeom>
                      <a:avLst/>
                      <a:gdLst>
                        <a:gd name="T0" fmla="*/ 1134 w 1137"/>
                        <a:gd name="T1" fmla="*/ 3 h 3"/>
                        <a:gd name="T2" fmla="*/ 834 w 1137"/>
                        <a:gd name="T3" fmla="*/ 3 h 3"/>
                        <a:gd name="T4" fmla="*/ 834 w 1137"/>
                        <a:gd name="T5" fmla="*/ 0 h 3"/>
                        <a:gd name="T6" fmla="*/ 1137 w 1137"/>
                        <a:gd name="T7" fmla="*/ 0 h 3"/>
                        <a:gd name="T8" fmla="*/ 1134 w 1137"/>
                        <a:gd name="T9" fmla="*/ 3 h 3"/>
                        <a:gd name="T10" fmla="*/ 532 w 1137"/>
                        <a:gd name="T11" fmla="*/ 3 h 3"/>
                        <a:gd name="T12" fmla="*/ 0 w 1137"/>
                        <a:gd name="T13" fmla="*/ 3 h 3"/>
                        <a:gd name="T14" fmla="*/ 4 w 1137"/>
                        <a:gd name="T15" fmla="*/ 0 h 3"/>
                        <a:gd name="T16" fmla="*/ 542 w 1137"/>
                        <a:gd name="T17" fmla="*/ 0 h 3"/>
                        <a:gd name="T18" fmla="*/ 532 w 1137"/>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7" h="3">
                          <a:moveTo>
                            <a:pt x="1134" y="3"/>
                          </a:moveTo>
                          <a:lnTo>
                            <a:pt x="834" y="3"/>
                          </a:lnTo>
                          <a:lnTo>
                            <a:pt x="834" y="0"/>
                          </a:lnTo>
                          <a:lnTo>
                            <a:pt x="1137" y="0"/>
                          </a:lnTo>
                          <a:lnTo>
                            <a:pt x="1134" y="3"/>
                          </a:lnTo>
                          <a:close/>
                          <a:moveTo>
                            <a:pt x="532" y="3"/>
                          </a:moveTo>
                          <a:lnTo>
                            <a:pt x="0" y="3"/>
                          </a:lnTo>
                          <a:lnTo>
                            <a:pt x="4" y="0"/>
                          </a:lnTo>
                          <a:lnTo>
                            <a:pt x="542" y="0"/>
                          </a:lnTo>
                          <a:lnTo>
                            <a:pt x="532" y="3"/>
                          </a:lnTo>
                          <a:close/>
                        </a:path>
                      </a:pathLst>
                    </a:custGeom>
                    <a:solidFill>
                      <a:srgbClr val="CB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95" name="Freeform 264"/>
                    <p:cNvSpPr>
                      <a:spLocks noChangeAspect="1" noEditPoints="1"/>
                    </p:cNvSpPr>
                    <p:nvPr/>
                  </p:nvSpPr>
                  <p:spPr bwMode="auto">
                    <a:xfrm>
                      <a:off x="1972" y="1880"/>
                      <a:ext cx="1136" cy="2"/>
                    </a:xfrm>
                    <a:custGeom>
                      <a:avLst/>
                      <a:gdLst>
                        <a:gd name="T0" fmla="*/ 1134 w 1136"/>
                        <a:gd name="T1" fmla="*/ 2 h 2"/>
                        <a:gd name="T2" fmla="*/ 832 w 1136"/>
                        <a:gd name="T3" fmla="*/ 2 h 2"/>
                        <a:gd name="T4" fmla="*/ 832 w 1136"/>
                        <a:gd name="T5" fmla="*/ 0 h 2"/>
                        <a:gd name="T6" fmla="*/ 1136 w 1136"/>
                        <a:gd name="T7" fmla="*/ 0 h 2"/>
                        <a:gd name="T8" fmla="*/ 1134 w 1136"/>
                        <a:gd name="T9" fmla="*/ 2 h 2"/>
                        <a:gd name="T10" fmla="*/ 536 w 1136"/>
                        <a:gd name="T11" fmla="*/ 2 h 2"/>
                        <a:gd name="T12" fmla="*/ 0 w 1136"/>
                        <a:gd name="T13" fmla="*/ 2 h 2"/>
                        <a:gd name="T14" fmla="*/ 4 w 1136"/>
                        <a:gd name="T15" fmla="*/ 0 h 2"/>
                        <a:gd name="T16" fmla="*/ 546 w 1136"/>
                        <a:gd name="T17" fmla="*/ 0 h 2"/>
                        <a:gd name="T18" fmla="*/ 536 w 1136"/>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6" h="2">
                          <a:moveTo>
                            <a:pt x="1134" y="2"/>
                          </a:moveTo>
                          <a:lnTo>
                            <a:pt x="832" y="2"/>
                          </a:lnTo>
                          <a:lnTo>
                            <a:pt x="832" y="0"/>
                          </a:lnTo>
                          <a:lnTo>
                            <a:pt x="1136" y="0"/>
                          </a:lnTo>
                          <a:lnTo>
                            <a:pt x="1134" y="2"/>
                          </a:lnTo>
                          <a:close/>
                          <a:moveTo>
                            <a:pt x="536" y="2"/>
                          </a:moveTo>
                          <a:lnTo>
                            <a:pt x="0" y="2"/>
                          </a:lnTo>
                          <a:lnTo>
                            <a:pt x="4" y="0"/>
                          </a:lnTo>
                          <a:lnTo>
                            <a:pt x="546" y="0"/>
                          </a:lnTo>
                          <a:lnTo>
                            <a:pt x="536" y="2"/>
                          </a:lnTo>
                          <a:close/>
                        </a:path>
                      </a:pathLst>
                    </a:custGeom>
                    <a:solidFill>
                      <a:srgbClr val="CB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96" name="Freeform 265"/>
                    <p:cNvSpPr>
                      <a:spLocks noChangeAspect="1" noEditPoints="1"/>
                    </p:cNvSpPr>
                    <p:nvPr/>
                  </p:nvSpPr>
                  <p:spPr bwMode="auto">
                    <a:xfrm>
                      <a:off x="1974" y="1877"/>
                      <a:ext cx="1134" cy="4"/>
                    </a:xfrm>
                    <a:custGeom>
                      <a:avLst/>
                      <a:gdLst>
                        <a:gd name="T0" fmla="*/ 1133 w 1134"/>
                        <a:gd name="T1" fmla="*/ 4 h 4"/>
                        <a:gd name="T2" fmla="*/ 830 w 1134"/>
                        <a:gd name="T3" fmla="*/ 4 h 4"/>
                        <a:gd name="T4" fmla="*/ 830 w 1134"/>
                        <a:gd name="T5" fmla="*/ 0 h 4"/>
                        <a:gd name="T6" fmla="*/ 1134 w 1134"/>
                        <a:gd name="T7" fmla="*/ 0 h 4"/>
                        <a:gd name="T8" fmla="*/ 1133 w 1134"/>
                        <a:gd name="T9" fmla="*/ 4 h 4"/>
                        <a:gd name="T10" fmla="*/ 538 w 1134"/>
                        <a:gd name="T11" fmla="*/ 4 h 4"/>
                        <a:gd name="T12" fmla="*/ 0 w 1134"/>
                        <a:gd name="T13" fmla="*/ 4 h 4"/>
                        <a:gd name="T14" fmla="*/ 3 w 1134"/>
                        <a:gd name="T15" fmla="*/ 0 h 4"/>
                        <a:gd name="T16" fmla="*/ 548 w 1134"/>
                        <a:gd name="T17" fmla="*/ 0 h 4"/>
                        <a:gd name="T18" fmla="*/ 538 w 1134"/>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4" h="4">
                          <a:moveTo>
                            <a:pt x="1133" y="4"/>
                          </a:moveTo>
                          <a:lnTo>
                            <a:pt x="830" y="4"/>
                          </a:lnTo>
                          <a:lnTo>
                            <a:pt x="830" y="0"/>
                          </a:lnTo>
                          <a:lnTo>
                            <a:pt x="1134" y="0"/>
                          </a:lnTo>
                          <a:lnTo>
                            <a:pt x="1133" y="4"/>
                          </a:lnTo>
                          <a:close/>
                          <a:moveTo>
                            <a:pt x="538" y="4"/>
                          </a:moveTo>
                          <a:lnTo>
                            <a:pt x="0" y="4"/>
                          </a:lnTo>
                          <a:lnTo>
                            <a:pt x="3" y="0"/>
                          </a:lnTo>
                          <a:lnTo>
                            <a:pt x="548" y="0"/>
                          </a:lnTo>
                          <a:lnTo>
                            <a:pt x="538" y="4"/>
                          </a:lnTo>
                          <a:close/>
                        </a:path>
                      </a:pathLst>
                    </a:custGeom>
                    <a:solidFill>
                      <a:srgbClr val="CB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97" name="Freeform 266"/>
                    <p:cNvSpPr>
                      <a:spLocks noChangeAspect="1" noEditPoints="1"/>
                    </p:cNvSpPr>
                    <p:nvPr/>
                  </p:nvSpPr>
                  <p:spPr bwMode="auto">
                    <a:xfrm>
                      <a:off x="1976" y="1875"/>
                      <a:ext cx="1134" cy="5"/>
                    </a:xfrm>
                    <a:custGeom>
                      <a:avLst/>
                      <a:gdLst>
                        <a:gd name="T0" fmla="*/ 1132 w 1134"/>
                        <a:gd name="T1" fmla="*/ 5 h 5"/>
                        <a:gd name="T2" fmla="*/ 828 w 1134"/>
                        <a:gd name="T3" fmla="*/ 5 h 5"/>
                        <a:gd name="T4" fmla="*/ 828 w 1134"/>
                        <a:gd name="T5" fmla="*/ 0 h 5"/>
                        <a:gd name="T6" fmla="*/ 1134 w 1134"/>
                        <a:gd name="T7" fmla="*/ 0 h 5"/>
                        <a:gd name="T8" fmla="*/ 1132 w 1134"/>
                        <a:gd name="T9" fmla="*/ 5 h 5"/>
                        <a:gd name="T10" fmla="*/ 542 w 1134"/>
                        <a:gd name="T11" fmla="*/ 5 h 5"/>
                        <a:gd name="T12" fmla="*/ 0 w 1134"/>
                        <a:gd name="T13" fmla="*/ 5 h 5"/>
                        <a:gd name="T14" fmla="*/ 4 w 1134"/>
                        <a:gd name="T15" fmla="*/ 0 h 5"/>
                        <a:gd name="T16" fmla="*/ 552 w 1134"/>
                        <a:gd name="T17" fmla="*/ 0 h 5"/>
                        <a:gd name="T18" fmla="*/ 542 w 1134"/>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4" h="5">
                          <a:moveTo>
                            <a:pt x="1132" y="5"/>
                          </a:moveTo>
                          <a:lnTo>
                            <a:pt x="828" y="5"/>
                          </a:lnTo>
                          <a:lnTo>
                            <a:pt x="828" y="0"/>
                          </a:lnTo>
                          <a:lnTo>
                            <a:pt x="1134" y="0"/>
                          </a:lnTo>
                          <a:lnTo>
                            <a:pt x="1132" y="5"/>
                          </a:lnTo>
                          <a:close/>
                          <a:moveTo>
                            <a:pt x="542" y="5"/>
                          </a:moveTo>
                          <a:lnTo>
                            <a:pt x="0" y="5"/>
                          </a:lnTo>
                          <a:lnTo>
                            <a:pt x="4" y="0"/>
                          </a:lnTo>
                          <a:lnTo>
                            <a:pt x="552" y="0"/>
                          </a:lnTo>
                          <a:lnTo>
                            <a:pt x="542" y="5"/>
                          </a:lnTo>
                          <a:close/>
                        </a:path>
                      </a:pathLst>
                    </a:custGeom>
                    <a:solidFill>
                      <a:srgbClr val="CA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98" name="Freeform 267"/>
                    <p:cNvSpPr>
                      <a:spLocks noChangeAspect="1" noEditPoints="1"/>
                    </p:cNvSpPr>
                    <p:nvPr/>
                  </p:nvSpPr>
                  <p:spPr bwMode="auto">
                    <a:xfrm>
                      <a:off x="1977" y="1874"/>
                      <a:ext cx="1134" cy="3"/>
                    </a:xfrm>
                    <a:custGeom>
                      <a:avLst/>
                      <a:gdLst>
                        <a:gd name="T0" fmla="*/ 1131 w 1134"/>
                        <a:gd name="T1" fmla="*/ 3 h 3"/>
                        <a:gd name="T2" fmla="*/ 827 w 1134"/>
                        <a:gd name="T3" fmla="*/ 3 h 3"/>
                        <a:gd name="T4" fmla="*/ 827 w 1134"/>
                        <a:gd name="T5" fmla="*/ 0 h 3"/>
                        <a:gd name="T6" fmla="*/ 1134 w 1134"/>
                        <a:gd name="T7" fmla="*/ 0 h 3"/>
                        <a:gd name="T8" fmla="*/ 1131 w 1134"/>
                        <a:gd name="T9" fmla="*/ 3 h 3"/>
                        <a:gd name="T10" fmla="*/ 545 w 1134"/>
                        <a:gd name="T11" fmla="*/ 3 h 3"/>
                        <a:gd name="T12" fmla="*/ 0 w 1134"/>
                        <a:gd name="T13" fmla="*/ 3 h 3"/>
                        <a:gd name="T14" fmla="*/ 5 w 1134"/>
                        <a:gd name="T15" fmla="*/ 0 h 3"/>
                        <a:gd name="T16" fmla="*/ 556 w 1134"/>
                        <a:gd name="T17" fmla="*/ 0 h 3"/>
                        <a:gd name="T18" fmla="*/ 545 w 1134"/>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4" h="3">
                          <a:moveTo>
                            <a:pt x="1131" y="3"/>
                          </a:moveTo>
                          <a:lnTo>
                            <a:pt x="827" y="3"/>
                          </a:lnTo>
                          <a:lnTo>
                            <a:pt x="827" y="0"/>
                          </a:lnTo>
                          <a:lnTo>
                            <a:pt x="1134" y="0"/>
                          </a:lnTo>
                          <a:lnTo>
                            <a:pt x="1131" y="3"/>
                          </a:lnTo>
                          <a:close/>
                          <a:moveTo>
                            <a:pt x="545" y="3"/>
                          </a:moveTo>
                          <a:lnTo>
                            <a:pt x="0" y="3"/>
                          </a:lnTo>
                          <a:lnTo>
                            <a:pt x="5" y="0"/>
                          </a:lnTo>
                          <a:lnTo>
                            <a:pt x="556" y="0"/>
                          </a:lnTo>
                          <a:lnTo>
                            <a:pt x="545" y="3"/>
                          </a:lnTo>
                          <a:close/>
                        </a:path>
                      </a:pathLst>
                    </a:custGeom>
                    <a:solidFill>
                      <a:srgbClr val="CA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99" name="Freeform 268"/>
                    <p:cNvSpPr>
                      <a:spLocks noChangeAspect="1" noEditPoints="1"/>
                    </p:cNvSpPr>
                    <p:nvPr/>
                  </p:nvSpPr>
                  <p:spPr bwMode="auto">
                    <a:xfrm>
                      <a:off x="1980" y="1872"/>
                      <a:ext cx="1133" cy="3"/>
                    </a:xfrm>
                    <a:custGeom>
                      <a:avLst/>
                      <a:gdLst>
                        <a:gd name="T0" fmla="*/ 1130 w 1133"/>
                        <a:gd name="T1" fmla="*/ 3 h 3"/>
                        <a:gd name="T2" fmla="*/ 824 w 1133"/>
                        <a:gd name="T3" fmla="*/ 3 h 3"/>
                        <a:gd name="T4" fmla="*/ 824 w 1133"/>
                        <a:gd name="T5" fmla="*/ 0 h 3"/>
                        <a:gd name="T6" fmla="*/ 1133 w 1133"/>
                        <a:gd name="T7" fmla="*/ 0 h 3"/>
                        <a:gd name="T8" fmla="*/ 1130 w 1133"/>
                        <a:gd name="T9" fmla="*/ 3 h 3"/>
                        <a:gd name="T10" fmla="*/ 548 w 1133"/>
                        <a:gd name="T11" fmla="*/ 3 h 3"/>
                        <a:gd name="T12" fmla="*/ 0 w 1133"/>
                        <a:gd name="T13" fmla="*/ 3 h 3"/>
                        <a:gd name="T14" fmla="*/ 4 w 1133"/>
                        <a:gd name="T15" fmla="*/ 0 h 3"/>
                        <a:gd name="T16" fmla="*/ 558 w 1133"/>
                        <a:gd name="T17" fmla="*/ 0 h 3"/>
                        <a:gd name="T18" fmla="*/ 548 w 113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3" h="3">
                          <a:moveTo>
                            <a:pt x="1130" y="3"/>
                          </a:moveTo>
                          <a:lnTo>
                            <a:pt x="824" y="3"/>
                          </a:lnTo>
                          <a:lnTo>
                            <a:pt x="824" y="0"/>
                          </a:lnTo>
                          <a:lnTo>
                            <a:pt x="1133" y="0"/>
                          </a:lnTo>
                          <a:lnTo>
                            <a:pt x="1130" y="3"/>
                          </a:lnTo>
                          <a:close/>
                          <a:moveTo>
                            <a:pt x="548" y="3"/>
                          </a:moveTo>
                          <a:lnTo>
                            <a:pt x="0" y="3"/>
                          </a:lnTo>
                          <a:lnTo>
                            <a:pt x="4" y="0"/>
                          </a:lnTo>
                          <a:lnTo>
                            <a:pt x="558" y="0"/>
                          </a:lnTo>
                          <a:lnTo>
                            <a:pt x="548" y="3"/>
                          </a:lnTo>
                          <a:close/>
                        </a:path>
                      </a:pathLst>
                    </a:custGeom>
                    <a:solidFill>
                      <a:srgbClr val="C9C8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00" name="Freeform 269"/>
                    <p:cNvSpPr>
                      <a:spLocks noChangeAspect="1" noEditPoints="1"/>
                    </p:cNvSpPr>
                    <p:nvPr/>
                  </p:nvSpPr>
                  <p:spPr bwMode="auto">
                    <a:xfrm>
                      <a:off x="1982" y="1871"/>
                      <a:ext cx="1131" cy="3"/>
                    </a:xfrm>
                    <a:custGeom>
                      <a:avLst/>
                      <a:gdLst>
                        <a:gd name="T0" fmla="*/ 1129 w 1131"/>
                        <a:gd name="T1" fmla="*/ 3 h 3"/>
                        <a:gd name="T2" fmla="*/ 822 w 1131"/>
                        <a:gd name="T3" fmla="*/ 3 h 3"/>
                        <a:gd name="T4" fmla="*/ 822 w 1131"/>
                        <a:gd name="T5" fmla="*/ 0 h 3"/>
                        <a:gd name="T6" fmla="*/ 1131 w 1131"/>
                        <a:gd name="T7" fmla="*/ 0 h 3"/>
                        <a:gd name="T8" fmla="*/ 1129 w 1131"/>
                        <a:gd name="T9" fmla="*/ 3 h 3"/>
                        <a:gd name="T10" fmla="*/ 551 w 1131"/>
                        <a:gd name="T11" fmla="*/ 3 h 3"/>
                        <a:gd name="T12" fmla="*/ 0 w 1131"/>
                        <a:gd name="T13" fmla="*/ 3 h 3"/>
                        <a:gd name="T14" fmla="*/ 4 w 1131"/>
                        <a:gd name="T15" fmla="*/ 0 h 3"/>
                        <a:gd name="T16" fmla="*/ 562 w 1131"/>
                        <a:gd name="T17" fmla="*/ 0 h 3"/>
                        <a:gd name="T18" fmla="*/ 551 w 113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1" h="3">
                          <a:moveTo>
                            <a:pt x="1129" y="3"/>
                          </a:moveTo>
                          <a:lnTo>
                            <a:pt x="822" y="3"/>
                          </a:lnTo>
                          <a:lnTo>
                            <a:pt x="822" y="0"/>
                          </a:lnTo>
                          <a:lnTo>
                            <a:pt x="1131" y="0"/>
                          </a:lnTo>
                          <a:lnTo>
                            <a:pt x="1129" y="3"/>
                          </a:lnTo>
                          <a:close/>
                          <a:moveTo>
                            <a:pt x="551" y="3"/>
                          </a:moveTo>
                          <a:lnTo>
                            <a:pt x="0" y="3"/>
                          </a:lnTo>
                          <a:lnTo>
                            <a:pt x="4" y="0"/>
                          </a:lnTo>
                          <a:lnTo>
                            <a:pt x="562" y="0"/>
                          </a:lnTo>
                          <a:lnTo>
                            <a:pt x="551" y="3"/>
                          </a:lnTo>
                          <a:close/>
                        </a:path>
                      </a:pathLst>
                    </a:custGeom>
                    <a:solidFill>
                      <a:srgbClr val="C9C8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01" name="Freeform 270"/>
                    <p:cNvSpPr>
                      <a:spLocks noChangeAspect="1" noEditPoints="1"/>
                    </p:cNvSpPr>
                    <p:nvPr/>
                  </p:nvSpPr>
                  <p:spPr bwMode="auto">
                    <a:xfrm>
                      <a:off x="1984" y="1869"/>
                      <a:ext cx="1130" cy="3"/>
                    </a:xfrm>
                    <a:custGeom>
                      <a:avLst/>
                      <a:gdLst>
                        <a:gd name="T0" fmla="*/ 1129 w 1130"/>
                        <a:gd name="T1" fmla="*/ 3 h 3"/>
                        <a:gd name="T2" fmla="*/ 820 w 1130"/>
                        <a:gd name="T3" fmla="*/ 3 h 3"/>
                        <a:gd name="T4" fmla="*/ 822 w 1130"/>
                        <a:gd name="T5" fmla="*/ 0 h 3"/>
                        <a:gd name="T6" fmla="*/ 1130 w 1130"/>
                        <a:gd name="T7" fmla="*/ 0 h 3"/>
                        <a:gd name="T8" fmla="*/ 1129 w 1130"/>
                        <a:gd name="T9" fmla="*/ 3 h 3"/>
                        <a:gd name="T10" fmla="*/ 554 w 1130"/>
                        <a:gd name="T11" fmla="*/ 3 h 3"/>
                        <a:gd name="T12" fmla="*/ 0 w 1130"/>
                        <a:gd name="T13" fmla="*/ 3 h 3"/>
                        <a:gd name="T14" fmla="*/ 3 w 1130"/>
                        <a:gd name="T15" fmla="*/ 0 h 3"/>
                        <a:gd name="T16" fmla="*/ 564 w 1130"/>
                        <a:gd name="T17" fmla="*/ 0 h 3"/>
                        <a:gd name="T18" fmla="*/ 554 w 1130"/>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0" h="3">
                          <a:moveTo>
                            <a:pt x="1129" y="3"/>
                          </a:moveTo>
                          <a:lnTo>
                            <a:pt x="820" y="3"/>
                          </a:lnTo>
                          <a:lnTo>
                            <a:pt x="822" y="0"/>
                          </a:lnTo>
                          <a:lnTo>
                            <a:pt x="1130" y="0"/>
                          </a:lnTo>
                          <a:lnTo>
                            <a:pt x="1129" y="3"/>
                          </a:lnTo>
                          <a:close/>
                          <a:moveTo>
                            <a:pt x="554" y="3"/>
                          </a:moveTo>
                          <a:lnTo>
                            <a:pt x="0" y="3"/>
                          </a:lnTo>
                          <a:lnTo>
                            <a:pt x="3" y="0"/>
                          </a:lnTo>
                          <a:lnTo>
                            <a:pt x="564" y="0"/>
                          </a:lnTo>
                          <a:lnTo>
                            <a:pt x="554" y="3"/>
                          </a:lnTo>
                          <a:close/>
                        </a:path>
                      </a:pathLst>
                    </a:custGeom>
                    <a:solidFill>
                      <a:srgbClr val="C9C8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02" name="Freeform 271"/>
                    <p:cNvSpPr>
                      <a:spLocks noChangeAspect="1" noEditPoints="1"/>
                    </p:cNvSpPr>
                    <p:nvPr/>
                  </p:nvSpPr>
                  <p:spPr bwMode="auto">
                    <a:xfrm>
                      <a:off x="1986" y="1867"/>
                      <a:ext cx="1130" cy="4"/>
                    </a:xfrm>
                    <a:custGeom>
                      <a:avLst/>
                      <a:gdLst>
                        <a:gd name="T0" fmla="*/ 1127 w 1130"/>
                        <a:gd name="T1" fmla="*/ 4 h 4"/>
                        <a:gd name="T2" fmla="*/ 818 w 1130"/>
                        <a:gd name="T3" fmla="*/ 4 h 4"/>
                        <a:gd name="T4" fmla="*/ 820 w 1130"/>
                        <a:gd name="T5" fmla="*/ 0 h 4"/>
                        <a:gd name="T6" fmla="*/ 1130 w 1130"/>
                        <a:gd name="T7" fmla="*/ 0 h 4"/>
                        <a:gd name="T8" fmla="*/ 1127 w 1130"/>
                        <a:gd name="T9" fmla="*/ 4 h 4"/>
                        <a:gd name="T10" fmla="*/ 558 w 1130"/>
                        <a:gd name="T11" fmla="*/ 4 h 4"/>
                        <a:gd name="T12" fmla="*/ 0 w 1130"/>
                        <a:gd name="T13" fmla="*/ 4 h 4"/>
                        <a:gd name="T14" fmla="*/ 4 w 1130"/>
                        <a:gd name="T15" fmla="*/ 0 h 4"/>
                        <a:gd name="T16" fmla="*/ 568 w 1130"/>
                        <a:gd name="T17" fmla="*/ 0 h 4"/>
                        <a:gd name="T18" fmla="*/ 558 w 1130"/>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0" h="4">
                          <a:moveTo>
                            <a:pt x="1127" y="4"/>
                          </a:moveTo>
                          <a:lnTo>
                            <a:pt x="818" y="4"/>
                          </a:lnTo>
                          <a:lnTo>
                            <a:pt x="820" y="0"/>
                          </a:lnTo>
                          <a:lnTo>
                            <a:pt x="1130" y="0"/>
                          </a:lnTo>
                          <a:lnTo>
                            <a:pt x="1127" y="4"/>
                          </a:lnTo>
                          <a:close/>
                          <a:moveTo>
                            <a:pt x="558" y="4"/>
                          </a:moveTo>
                          <a:lnTo>
                            <a:pt x="0" y="4"/>
                          </a:lnTo>
                          <a:lnTo>
                            <a:pt x="4" y="0"/>
                          </a:lnTo>
                          <a:lnTo>
                            <a:pt x="568" y="0"/>
                          </a:lnTo>
                          <a:lnTo>
                            <a:pt x="558" y="4"/>
                          </a:lnTo>
                          <a:close/>
                        </a:path>
                      </a:pathLst>
                    </a:custGeom>
                    <a:solidFill>
                      <a:srgbClr val="C8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03" name="Freeform 272"/>
                    <p:cNvSpPr>
                      <a:spLocks noChangeAspect="1" noEditPoints="1"/>
                    </p:cNvSpPr>
                    <p:nvPr/>
                  </p:nvSpPr>
                  <p:spPr bwMode="auto">
                    <a:xfrm>
                      <a:off x="1987" y="1865"/>
                      <a:ext cx="1130" cy="4"/>
                    </a:xfrm>
                    <a:custGeom>
                      <a:avLst/>
                      <a:gdLst>
                        <a:gd name="T0" fmla="*/ 1127 w 1130"/>
                        <a:gd name="T1" fmla="*/ 4 h 4"/>
                        <a:gd name="T2" fmla="*/ 819 w 1130"/>
                        <a:gd name="T3" fmla="*/ 4 h 4"/>
                        <a:gd name="T4" fmla="*/ 819 w 1130"/>
                        <a:gd name="T5" fmla="*/ 0 h 4"/>
                        <a:gd name="T6" fmla="*/ 1130 w 1130"/>
                        <a:gd name="T7" fmla="*/ 0 h 4"/>
                        <a:gd name="T8" fmla="*/ 1127 w 1130"/>
                        <a:gd name="T9" fmla="*/ 4 h 4"/>
                        <a:gd name="T10" fmla="*/ 561 w 1130"/>
                        <a:gd name="T11" fmla="*/ 4 h 4"/>
                        <a:gd name="T12" fmla="*/ 0 w 1130"/>
                        <a:gd name="T13" fmla="*/ 4 h 4"/>
                        <a:gd name="T14" fmla="*/ 5 w 1130"/>
                        <a:gd name="T15" fmla="*/ 0 h 4"/>
                        <a:gd name="T16" fmla="*/ 571 w 1130"/>
                        <a:gd name="T17" fmla="*/ 0 h 4"/>
                        <a:gd name="T18" fmla="*/ 561 w 1130"/>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0" h="4">
                          <a:moveTo>
                            <a:pt x="1127" y="4"/>
                          </a:moveTo>
                          <a:lnTo>
                            <a:pt x="819" y="4"/>
                          </a:lnTo>
                          <a:lnTo>
                            <a:pt x="819" y="0"/>
                          </a:lnTo>
                          <a:lnTo>
                            <a:pt x="1130" y="0"/>
                          </a:lnTo>
                          <a:lnTo>
                            <a:pt x="1127" y="4"/>
                          </a:lnTo>
                          <a:close/>
                          <a:moveTo>
                            <a:pt x="561" y="4"/>
                          </a:moveTo>
                          <a:lnTo>
                            <a:pt x="0" y="4"/>
                          </a:lnTo>
                          <a:lnTo>
                            <a:pt x="5" y="0"/>
                          </a:lnTo>
                          <a:lnTo>
                            <a:pt x="571" y="0"/>
                          </a:lnTo>
                          <a:lnTo>
                            <a:pt x="561" y="4"/>
                          </a:lnTo>
                          <a:close/>
                        </a:path>
                      </a:pathLst>
                    </a:custGeom>
                    <a:solidFill>
                      <a:srgbClr val="C8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04" name="Freeform 273"/>
                    <p:cNvSpPr>
                      <a:spLocks noChangeAspect="1" noEditPoints="1"/>
                    </p:cNvSpPr>
                    <p:nvPr/>
                  </p:nvSpPr>
                  <p:spPr bwMode="auto">
                    <a:xfrm>
                      <a:off x="1990" y="1864"/>
                      <a:ext cx="1127" cy="3"/>
                    </a:xfrm>
                    <a:custGeom>
                      <a:avLst/>
                      <a:gdLst>
                        <a:gd name="T0" fmla="*/ 1126 w 1127"/>
                        <a:gd name="T1" fmla="*/ 3 h 3"/>
                        <a:gd name="T2" fmla="*/ 816 w 1127"/>
                        <a:gd name="T3" fmla="*/ 3 h 3"/>
                        <a:gd name="T4" fmla="*/ 816 w 1127"/>
                        <a:gd name="T5" fmla="*/ 0 h 3"/>
                        <a:gd name="T6" fmla="*/ 1127 w 1127"/>
                        <a:gd name="T7" fmla="*/ 0 h 3"/>
                        <a:gd name="T8" fmla="*/ 1126 w 1127"/>
                        <a:gd name="T9" fmla="*/ 3 h 3"/>
                        <a:gd name="T10" fmla="*/ 564 w 1127"/>
                        <a:gd name="T11" fmla="*/ 3 h 3"/>
                        <a:gd name="T12" fmla="*/ 0 w 1127"/>
                        <a:gd name="T13" fmla="*/ 3 h 3"/>
                        <a:gd name="T14" fmla="*/ 3 w 1127"/>
                        <a:gd name="T15" fmla="*/ 0 h 3"/>
                        <a:gd name="T16" fmla="*/ 574 w 1127"/>
                        <a:gd name="T17" fmla="*/ 0 h 3"/>
                        <a:gd name="T18" fmla="*/ 564 w 1127"/>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7" h="3">
                          <a:moveTo>
                            <a:pt x="1126" y="3"/>
                          </a:moveTo>
                          <a:lnTo>
                            <a:pt x="816" y="3"/>
                          </a:lnTo>
                          <a:lnTo>
                            <a:pt x="816" y="0"/>
                          </a:lnTo>
                          <a:lnTo>
                            <a:pt x="1127" y="0"/>
                          </a:lnTo>
                          <a:lnTo>
                            <a:pt x="1126" y="3"/>
                          </a:lnTo>
                          <a:close/>
                          <a:moveTo>
                            <a:pt x="564" y="3"/>
                          </a:moveTo>
                          <a:lnTo>
                            <a:pt x="0" y="3"/>
                          </a:lnTo>
                          <a:lnTo>
                            <a:pt x="3" y="0"/>
                          </a:lnTo>
                          <a:lnTo>
                            <a:pt x="574" y="0"/>
                          </a:lnTo>
                          <a:lnTo>
                            <a:pt x="564" y="3"/>
                          </a:lnTo>
                          <a:close/>
                        </a:path>
                      </a:pathLst>
                    </a:custGeom>
                    <a:solidFill>
                      <a:srgbClr val="C7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05" name="Freeform 274"/>
                    <p:cNvSpPr>
                      <a:spLocks noChangeAspect="1" noEditPoints="1"/>
                    </p:cNvSpPr>
                    <p:nvPr/>
                  </p:nvSpPr>
                  <p:spPr bwMode="auto">
                    <a:xfrm>
                      <a:off x="1992" y="1862"/>
                      <a:ext cx="1126" cy="3"/>
                    </a:xfrm>
                    <a:custGeom>
                      <a:avLst/>
                      <a:gdLst>
                        <a:gd name="T0" fmla="*/ 1125 w 1126"/>
                        <a:gd name="T1" fmla="*/ 3 h 3"/>
                        <a:gd name="T2" fmla="*/ 814 w 1126"/>
                        <a:gd name="T3" fmla="*/ 3 h 3"/>
                        <a:gd name="T4" fmla="*/ 814 w 1126"/>
                        <a:gd name="T5" fmla="*/ 0 h 3"/>
                        <a:gd name="T6" fmla="*/ 1126 w 1126"/>
                        <a:gd name="T7" fmla="*/ 0 h 3"/>
                        <a:gd name="T8" fmla="*/ 1125 w 1126"/>
                        <a:gd name="T9" fmla="*/ 3 h 3"/>
                        <a:gd name="T10" fmla="*/ 566 w 1126"/>
                        <a:gd name="T11" fmla="*/ 3 h 3"/>
                        <a:gd name="T12" fmla="*/ 0 w 1126"/>
                        <a:gd name="T13" fmla="*/ 3 h 3"/>
                        <a:gd name="T14" fmla="*/ 4 w 1126"/>
                        <a:gd name="T15" fmla="*/ 0 h 3"/>
                        <a:gd name="T16" fmla="*/ 576 w 1126"/>
                        <a:gd name="T17" fmla="*/ 0 h 3"/>
                        <a:gd name="T18" fmla="*/ 566 w 1126"/>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6" h="3">
                          <a:moveTo>
                            <a:pt x="1125" y="3"/>
                          </a:moveTo>
                          <a:lnTo>
                            <a:pt x="814" y="3"/>
                          </a:lnTo>
                          <a:lnTo>
                            <a:pt x="814" y="0"/>
                          </a:lnTo>
                          <a:lnTo>
                            <a:pt x="1126" y="0"/>
                          </a:lnTo>
                          <a:lnTo>
                            <a:pt x="1125" y="3"/>
                          </a:lnTo>
                          <a:close/>
                          <a:moveTo>
                            <a:pt x="566" y="3"/>
                          </a:moveTo>
                          <a:lnTo>
                            <a:pt x="0" y="3"/>
                          </a:lnTo>
                          <a:lnTo>
                            <a:pt x="4" y="0"/>
                          </a:lnTo>
                          <a:lnTo>
                            <a:pt x="576" y="0"/>
                          </a:lnTo>
                          <a:lnTo>
                            <a:pt x="566" y="3"/>
                          </a:lnTo>
                          <a:close/>
                        </a:path>
                      </a:pathLst>
                    </a:custGeom>
                    <a:solidFill>
                      <a:srgbClr val="C7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06" name="Freeform 275"/>
                    <p:cNvSpPr>
                      <a:spLocks noChangeAspect="1" noEditPoints="1"/>
                    </p:cNvSpPr>
                    <p:nvPr/>
                  </p:nvSpPr>
                  <p:spPr bwMode="auto">
                    <a:xfrm>
                      <a:off x="1993" y="1861"/>
                      <a:ext cx="1127" cy="3"/>
                    </a:xfrm>
                    <a:custGeom>
                      <a:avLst/>
                      <a:gdLst>
                        <a:gd name="T0" fmla="*/ 1124 w 1127"/>
                        <a:gd name="T1" fmla="*/ 3 h 3"/>
                        <a:gd name="T2" fmla="*/ 813 w 1127"/>
                        <a:gd name="T3" fmla="*/ 3 h 3"/>
                        <a:gd name="T4" fmla="*/ 813 w 1127"/>
                        <a:gd name="T5" fmla="*/ 0 h 3"/>
                        <a:gd name="T6" fmla="*/ 1127 w 1127"/>
                        <a:gd name="T7" fmla="*/ 0 h 3"/>
                        <a:gd name="T8" fmla="*/ 1124 w 1127"/>
                        <a:gd name="T9" fmla="*/ 3 h 3"/>
                        <a:gd name="T10" fmla="*/ 571 w 1127"/>
                        <a:gd name="T11" fmla="*/ 3 h 3"/>
                        <a:gd name="T12" fmla="*/ 0 w 1127"/>
                        <a:gd name="T13" fmla="*/ 3 h 3"/>
                        <a:gd name="T14" fmla="*/ 4 w 1127"/>
                        <a:gd name="T15" fmla="*/ 0 h 3"/>
                        <a:gd name="T16" fmla="*/ 581 w 1127"/>
                        <a:gd name="T17" fmla="*/ 0 h 3"/>
                        <a:gd name="T18" fmla="*/ 571 w 1127"/>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7" h="3">
                          <a:moveTo>
                            <a:pt x="1124" y="3"/>
                          </a:moveTo>
                          <a:lnTo>
                            <a:pt x="813" y="3"/>
                          </a:lnTo>
                          <a:lnTo>
                            <a:pt x="813" y="0"/>
                          </a:lnTo>
                          <a:lnTo>
                            <a:pt x="1127" y="0"/>
                          </a:lnTo>
                          <a:lnTo>
                            <a:pt x="1124" y="3"/>
                          </a:lnTo>
                          <a:close/>
                          <a:moveTo>
                            <a:pt x="571" y="3"/>
                          </a:moveTo>
                          <a:lnTo>
                            <a:pt x="0" y="3"/>
                          </a:lnTo>
                          <a:lnTo>
                            <a:pt x="4" y="0"/>
                          </a:lnTo>
                          <a:lnTo>
                            <a:pt x="581" y="0"/>
                          </a:lnTo>
                          <a:lnTo>
                            <a:pt x="571" y="3"/>
                          </a:lnTo>
                          <a:close/>
                        </a:path>
                      </a:pathLst>
                    </a:custGeom>
                    <a:solidFill>
                      <a:srgbClr val="C7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07" name="Freeform 276"/>
                    <p:cNvSpPr>
                      <a:spLocks noChangeAspect="1" noEditPoints="1"/>
                    </p:cNvSpPr>
                    <p:nvPr/>
                  </p:nvSpPr>
                  <p:spPr bwMode="auto">
                    <a:xfrm>
                      <a:off x="1996" y="1859"/>
                      <a:ext cx="1125" cy="3"/>
                    </a:xfrm>
                    <a:custGeom>
                      <a:avLst/>
                      <a:gdLst>
                        <a:gd name="T0" fmla="*/ 1122 w 1125"/>
                        <a:gd name="T1" fmla="*/ 3 h 3"/>
                        <a:gd name="T2" fmla="*/ 810 w 1125"/>
                        <a:gd name="T3" fmla="*/ 3 h 3"/>
                        <a:gd name="T4" fmla="*/ 810 w 1125"/>
                        <a:gd name="T5" fmla="*/ 0 h 3"/>
                        <a:gd name="T6" fmla="*/ 1125 w 1125"/>
                        <a:gd name="T7" fmla="*/ 0 h 3"/>
                        <a:gd name="T8" fmla="*/ 1122 w 1125"/>
                        <a:gd name="T9" fmla="*/ 3 h 3"/>
                        <a:gd name="T10" fmla="*/ 572 w 1125"/>
                        <a:gd name="T11" fmla="*/ 3 h 3"/>
                        <a:gd name="T12" fmla="*/ 0 w 1125"/>
                        <a:gd name="T13" fmla="*/ 3 h 3"/>
                        <a:gd name="T14" fmla="*/ 4 w 1125"/>
                        <a:gd name="T15" fmla="*/ 0 h 3"/>
                        <a:gd name="T16" fmla="*/ 584 w 1125"/>
                        <a:gd name="T17" fmla="*/ 0 h 3"/>
                        <a:gd name="T18" fmla="*/ 572 w 1125"/>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5" h="3">
                          <a:moveTo>
                            <a:pt x="1122" y="3"/>
                          </a:moveTo>
                          <a:lnTo>
                            <a:pt x="810" y="3"/>
                          </a:lnTo>
                          <a:lnTo>
                            <a:pt x="810" y="0"/>
                          </a:lnTo>
                          <a:lnTo>
                            <a:pt x="1125" y="0"/>
                          </a:lnTo>
                          <a:lnTo>
                            <a:pt x="1122" y="3"/>
                          </a:lnTo>
                          <a:close/>
                          <a:moveTo>
                            <a:pt x="572" y="3"/>
                          </a:moveTo>
                          <a:lnTo>
                            <a:pt x="0" y="3"/>
                          </a:lnTo>
                          <a:lnTo>
                            <a:pt x="4" y="0"/>
                          </a:lnTo>
                          <a:lnTo>
                            <a:pt x="584" y="0"/>
                          </a:lnTo>
                          <a:lnTo>
                            <a:pt x="572" y="3"/>
                          </a:lnTo>
                          <a:close/>
                        </a:path>
                      </a:pathLst>
                    </a:custGeom>
                    <a:solidFill>
                      <a:srgbClr val="C6C5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08" name="Freeform 277"/>
                    <p:cNvSpPr>
                      <a:spLocks noChangeAspect="1" noEditPoints="1"/>
                    </p:cNvSpPr>
                    <p:nvPr/>
                  </p:nvSpPr>
                  <p:spPr bwMode="auto">
                    <a:xfrm>
                      <a:off x="1997" y="1858"/>
                      <a:ext cx="1124" cy="3"/>
                    </a:xfrm>
                    <a:custGeom>
                      <a:avLst/>
                      <a:gdLst>
                        <a:gd name="T0" fmla="*/ 1123 w 1124"/>
                        <a:gd name="T1" fmla="*/ 3 h 3"/>
                        <a:gd name="T2" fmla="*/ 809 w 1124"/>
                        <a:gd name="T3" fmla="*/ 3 h 3"/>
                        <a:gd name="T4" fmla="*/ 809 w 1124"/>
                        <a:gd name="T5" fmla="*/ 0 h 3"/>
                        <a:gd name="T6" fmla="*/ 1124 w 1124"/>
                        <a:gd name="T7" fmla="*/ 0 h 3"/>
                        <a:gd name="T8" fmla="*/ 1123 w 1124"/>
                        <a:gd name="T9" fmla="*/ 3 h 3"/>
                        <a:gd name="T10" fmla="*/ 577 w 1124"/>
                        <a:gd name="T11" fmla="*/ 3 h 3"/>
                        <a:gd name="T12" fmla="*/ 0 w 1124"/>
                        <a:gd name="T13" fmla="*/ 3 h 3"/>
                        <a:gd name="T14" fmla="*/ 5 w 1124"/>
                        <a:gd name="T15" fmla="*/ 0 h 3"/>
                        <a:gd name="T16" fmla="*/ 587 w 1124"/>
                        <a:gd name="T17" fmla="*/ 0 h 3"/>
                        <a:gd name="T18" fmla="*/ 577 w 1124"/>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4" h="3">
                          <a:moveTo>
                            <a:pt x="1123" y="3"/>
                          </a:moveTo>
                          <a:lnTo>
                            <a:pt x="809" y="3"/>
                          </a:lnTo>
                          <a:lnTo>
                            <a:pt x="809" y="0"/>
                          </a:lnTo>
                          <a:lnTo>
                            <a:pt x="1124" y="0"/>
                          </a:lnTo>
                          <a:lnTo>
                            <a:pt x="1123" y="3"/>
                          </a:lnTo>
                          <a:close/>
                          <a:moveTo>
                            <a:pt x="577" y="3"/>
                          </a:moveTo>
                          <a:lnTo>
                            <a:pt x="0" y="3"/>
                          </a:lnTo>
                          <a:lnTo>
                            <a:pt x="5" y="0"/>
                          </a:lnTo>
                          <a:lnTo>
                            <a:pt x="587" y="0"/>
                          </a:lnTo>
                          <a:lnTo>
                            <a:pt x="577" y="3"/>
                          </a:lnTo>
                          <a:close/>
                        </a:path>
                      </a:pathLst>
                    </a:custGeom>
                    <a:solidFill>
                      <a:srgbClr val="C6C5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09" name="Freeform 278"/>
                    <p:cNvSpPr>
                      <a:spLocks noChangeAspect="1" noEditPoints="1"/>
                    </p:cNvSpPr>
                    <p:nvPr/>
                  </p:nvSpPr>
                  <p:spPr bwMode="auto">
                    <a:xfrm>
                      <a:off x="2000" y="1855"/>
                      <a:ext cx="1123" cy="4"/>
                    </a:xfrm>
                    <a:custGeom>
                      <a:avLst/>
                      <a:gdLst>
                        <a:gd name="T0" fmla="*/ 1121 w 1123"/>
                        <a:gd name="T1" fmla="*/ 4 h 4"/>
                        <a:gd name="T2" fmla="*/ 806 w 1123"/>
                        <a:gd name="T3" fmla="*/ 4 h 4"/>
                        <a:gd name="T4" fmla="*/ 806 w 1123"/>
                        <a:gd name="T5" fmla="*/ 0 h 4"/>
                        <a:gd name="T6" fmla="*/ 1123 w 1123"/>
                        <a:gd name="T7" fmla="*/ 0 h 4"/>
                        <a:gd name="T8" fmla="*/ 1121 w 1123"/>
                        <a:gd name="T9" fmla="*/ 4 h 4"/>
                        <a:gd name="T10" fmla="*/ 580 w 1123"/>
                        <a:gd name="T11" fmla="*/ 4 h 4"/>
                        <a:gd name="T12" fmla="*/ 0 w 1123"/>
                        <a:gd name="T13" fmla="*/ 4 h 4"/>
                        <a:gd name="T14" fmla="*/ 3 w 1123"/>
                        <a:gd name="T15" fmla="*/ 0 h 4"/>
                        <a:gd name="T16" fmla="*/ 590 w 1123"/>
                        <a:gd name="T17" fmla="*/ 0 h 4"/>
                        <a:gd name="T18" fmla="*/ 580 w 1123"/>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3" h="4">
                          <a:moveTo>
                            <a:pt x="1121" y="4"/>
                          </a:moveTo>
                          <a:lnTo>
                            <a:pt x="806" y="4"/>
                          </a:lnTo>
                          <a:lnTo>
                            <a:pt x="806" y="0"/>
                          </a:lnTo>
                          <a:lnTo>
                            <a:pt x="1123" y="0"/>
                          </a:lnTo>
                          <a:lnTo>
                            <a:pt x="1121" y="4"/>
                          </a:lnTo>
                          <a:close/>
                          <a:moveTo>
                            <a:pt x="580" y="4"/>
                          </a:moveTo>
                          <a:lnTo>
                            <a:pt x="0" y="4"/>
                          </a:lnTo>
                          <a:lnTo>
                            <a:pt x="3" y="0"/>
                          </a:lnTo>
                          <a:lnTo>
                            <a:pt x="590" y="0"/>
                          </a:lnTo>
                          <a:lnTo>
                            <a:pt x="580" y="4"/>
                          </a:lnTo>
                          <a:close/>
                        </a:path>
                      </a:pathLst>
                    </a:custGeom>
                    <a:solidFill>
                      <a:srgbClr val="C5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10" name="Freeform 279"/>
                    <p:cNvSpPr>
                      <a:spLocks noChangeAspect="1" noEditPoints="1"/>
                    </p:cNvSpPr>
                    <p:nvPr/>
                  </p:nvSpPr>
                  <p:spPr bwMode="auto">
                    <a:xfrm>
                      <a:off x="2002" y="1854"/>
                      <a:ext cx="1122" cy="4"/>
                    </a:xfrm>
                    <a:custGeom>
                      <a:avLst/>
                      <a:gdLst>
                        <a:gd name="T0" fmla="*/ 1119 w 1122"/>
                        <a:gd name="T1" fmla="*/ 4 h 4"/>
                        <a:gd name="T2" fmla="*/ 804 w 1122"/>
                        <a:gd name="T3" fmla="*/ 4 h 4"/>
                        <a:gd name="T4" fmla="*/ 804 w 1122"/>
                        <a:gd name="T5" fmla="*/ 0 h 4"/>
                        <a:gd name="T6" fmla="*/ 1122 w 1122"/>
                        <a:gd name="T7" fmla="*/ 0 h 4"/>
                        <a:gd name="T8" fmla="*/ 1119 w 1122"/>
                        <a:gd name="T9" fmla="*/ 4 h 4"/>
                        <a:gd name="T10" fmla="*/ 582 w 1122"/>
                        <a:gd name="T11" fmla="*/ 4 h 4"/>
                        <a:gd name="T12" fmla="*/ 0 w 1122"/>
                        <a:gd name="T13" fmla="*/ 4 h 4"/>
                        <a:gd name="T14" fmla="*/ 4 w 1122"/>
                        <a:gd name="T15" fmla="*/ 0 h 4"/>
                        <a:gd name="T16" fmla="*/ 592 w 1122"/>
                        <a:gd name="T17" fmla="*/ 0 h 4"/>
                        <a:gd name="T18" fmla="*/ 582 w 1122"/>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2" h="4">
                          <a:moveTo>
                            <a:pt x="1119" y="4"/>
                          </a:moveTo>
                          <a:lnTo>
                            <a:pt x="804" y="4"/>
                          </a:lnTo>
                          <a:lnTo>
                            <a:pt x="804" y="0"/>
                          </a:lnTo>
                          <a:lnTo>
                            <a:pt x="1122" y="0"/>
                          </a:lnTo>
                          <a:lnTo>
                            <a:pt x="1119" y="4"/>
                          </a:lnTo>
                          <a:close/>
                          <a:moveTo>
                            <a:pt x="582" y="4"/>
                          </a:moveTo>
                          <a:lnTo>
                            <a:pt x="0" y="4"/>
                          </a:lnTo>
                          <a:lnTo>
                            <a:pt x="4" y="0"/>
                          </a:lnTo>
                          <a:lnTo>
                            <a:pt x="592" y="0"/>
                          </a:lnTo>
                          <a:lnTo>
                            <a:pt x="582" y="4"/>
                          </a:lnTo>
                          <a:close/>
                        </a:path>
                      </a:pathLst>
                    </a:custGeom>
                    <a:solidFill>
                      <a:srgbClr val="C5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11" name="Freeform 280"/>
                    <p:cNvSpPr>
                      <a:spLocks noChangeAspect="1" noEditPoints="1"/>
                    </p:cNvSpPr>
                    <p:nvPr/>
                  </p:nvSpPr>
                  <p:spPr bwMode="auto">
                    <a:xfrm>
                      <a:off x="2003" y="1852"/>
                      <a:ext cx="1123" cy="3"/>
                    </a:xfrm>
                    <a:custGeom>
                      <a:avLst/>
                      <a:gdLst>
                        <a:gd name="T0" fmla="*/ 1120 w 1123"/>
                        <a:gd name="T1" fmla="*/ 3 h 3"/>
                        <a:gd name="T2" fmla="*/ 803 w 1123"/>
                        <a:gd name="T3" fmla="*/ 3 h 3"/>
                        <a:gd name="T4" fmla="*/ 803 w 1123"/>
                        <a:gd name="T5" fmla="*/ 0 h 3"/>
                        <a:gd name="T6" fmla="*/ 1123 w 1123"/>
                        <a:gd name="T7" fmla="*/ 0 h 3"/>
                        <a:gd name="T8" fmla="*/ 1120 w 1123"/>
                        <a:gd name="T9" fmla="*/ 3 h 3"/>
                        <a:gd name="T10" fmla="*/ 587 w 1123"/>
                        <a:gd name="T11" fmla="*/ 3 h 3"/>
                        <a:gd name="T12" fmla="*/ 0 w 1123"/>
                        <a:gd name="T13" fmla="*/ 3 h 3"/>
                        <a:gd name="T14" fmla="*/ 5 w 1123"/>
                        <a:gd name="T15" fmla="*/ 0 h 3"/>
                        <a:gd name="T16" fmla="*/ 597 w 1123"/>
                        <a:gd name="T17" fmla="*/ 0 h 3"/>
                        <a:gd name="T18" fmla="*/ 587 w 112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3" h="3">
                          <a:moveTo>
                            <a:pt x="1120" y="3"/>
                          </a:moveTo>
                          <a:lnTo>
                            <a:pt x="803" y="3"/>
                          </a:lnTo>
                          <a:lnTo>
                            <a:pt x="803" y="0"/>
                          </a:lnTo>
                          <a:lnTo>
                            <a:pt x="1123" y="0"/>
                          </a:lnTo>
                          <a:lnTo>
                            <a:pt x="1120" y="3"/>
                          </a:lnTo>
                          <a:close/>
                          <a:moveTo>
                            <a:pt x="587" y="3"/>
                          </a:moveTo>
                          <a:lnTo>
                            <a:pt x="0" y="3"/>
                          </a:lnTo>
                          <a:lnTo>
                            <a:pt x="5" y="0"/>
                          </a:lnTo>
                          <a:lnTo>
                            <a:pt x="597" y="0"/>
                          </a:lnTo>
                          <a:lnTo>
                            <a:pt x="587" y="3"/>
                          </a:lnTo>
                          <a:close/>
                        </a:path>
                      </a:pathLst>
                    </a:custGeom>
                    <a:solidFill>
                      <a:srgbClr val="C5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12" name="Freeform 281"/>
                    <p:cNvSpPr>
                      <a:spLocks noChangeAspect="1" noEditPoints="1"/>
                    </p:cNvSpPr>
                    <p:nvPr/>
                  </p:nvSpPr>
                  <p:spPr bwMode="auto">
                    <a:xfrm>
                      <a:off x="2006" y="1851"/>
                      <a:ext cx="1120" cy="3"/>
                    </a:xfrm>
                    <a:custGeom>
                      <a:avLst/>
                      <a:gdLst>
                        <a:gd name="T0" fmla="*/ 1118 w 1120"/>
                        <a:gd name="T1" fmla="*/ 3 h 3"/>
                        <a:gd name="T2" fmla="*/ 800 w 1120"/>
                        <a:gd name="T3" fmla="*/ 3 h 3"/>
                        <a:gd name="T4" fmla="*/ 800 w 1120"/>
                        <a:gd name="T5" fmla="*/ 0 h 3"/>
                        <a:gd name="T6" fmla="*/ 1120 w 1120"/>
                        <a:gd name="T7" fmla="*/ 0 h 3"/>
                        <a:gd name="T8" fmla="*/ 1118 w 1120"/>
                        <a:gd name="T9" fmla="*/ 3 h 3"/>
                        <a:gd name="T10" fmla="*/ 588 w 1120"/>
                        <a:gd name="T11" fmla="*/ 3 h 3"/>
                        <a:gd name="T12" fmla="*/ 0 w 1120"/>
                        <a:gd name="T13" fmla="*/ 3 h 3"/>
                        <a:gd name="T14" fmla="*/ 3 w 1120"/>
                        <a:gd name="T15" fmla="*/ 0 h 3"/>
                        <a:gd name="T16" fmla="*/ 598 w 1120"/>
                        <a:gd name="T17" fmla="*/ 0 h 3"/>
                        <a:gd name="T18" fmla="*/ 588 w 1120"/>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0" h="3">
                          <a:moveTo>
                            <a:pt x="1118" y="3"/>
                          </a:moveTo>
                          <a:lnTo>
                            <a:pt x="800" y="3"/>
                          </a:lnTo>
                          <a:lnTo>
                            <a:pt x="800" y="0"/>
                          </a:lnTo>
                          <a:lnTo>
                            <a:pt x="1120" y="0"/>
                          </a:lnTo>
                          <a:lnTo>
                            <a:pt x="1118" y="3"/>
                          </a:lnTo>
                          <a:close/>
                          <a:moveTo>
                            <a:pt x="588" y="3"/>
                          </a:moveTo>
                          <a:lnTo>
                            <a:pt x="0" y="3"/>
                          </a:lnTo>
                          <a:lnTo>
                            <a:pt x="3" y="0"/>
                          </a:lnTo>
                          <a:lnTo>
                            <a:pt x="598" y="0"/>
                          </a:lnTo>
                          <a:lnTo>
                            <a:pt x="588" y="3"/>
                          </a:lnTo>
                          <a:close/>
                        </a:path>
                      </a:pathLst>
                    </a:custGeom>
                    <a:solidFill>
                      <a:srgbClr val="C4C4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13" name="Freeform 282"/>
                    <p:cNvSpPr>
                      <a:spLocks noChangeAspect="1" noEditPoints="1"/>
                    </p:cNvSpPr>
                    <p:nvPr/>
                  </p:nvSpPr>
                  <p:spPr bwMode="auto">
                    <a:xfrm>
                      <a:off x="2008" y="1849"/>
                      <a:ext cx="1119" cy="3"/>
                    </a:xfrm>
                    <a:custGeom>
                      <a:avLst/>
                      <a:gdLst>
                        <a:gd name="T0" fmla="*/ 1118 w 1119"/>
                        <a:gd name="T1" fmla="*/ 3 h 3"/>
                        <a:gd name="T2" fmla="*/ 798 w 1119"/>
                        <a:gd name="T3" fmla="*/ 3 h 3"/>
                        <a:gd name="T4" fmla="*/ 798 w 1119"/>
                        <a:gd name="T5" fmla="*/ 0 h 3"/>
                        <a:gd name="T6" fmla="*/ 1119 w 1119"/>
                        <a:gd name="T7" fmla="*/ 0 h 3"/>
                        <a:gd name="T8" fmla="*/ 1118 w 1119"/>
                        <a:gd name="T9" fmla="*/ 3 h 3"/>
                        <a:gd name="T10" fmla="*/ 592 w 1119"/>
                        <a:gd name="T11" fmla="*/ 3 h 3"/>
                        <a:gd name="T12" fmla="*/ 0 w 1119"/>
                        <a:gd name="T13" fmla="*/ 3 h 3"/>
                        <a:gd name="T14" fmla="*/ 4 w 1119"/>
                        <a:gd name="T15" fmla="*/ 0 h 3"/>
                        <a:gd name="T16" fmla="*/ 602 w 1119"/>
                        <a:gd name="T17" fmla="*/ 0 h 3"/>
                        <a:gd name="T18" fmla="*/ 592 w 1119"/>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9" h="3">
                          <a:moveTo>
                            <a:pt x="1118" y="3"/>
                          </a:moveTo>
                          <a:lnTo>
                            <a:pt x="798" y="3"/>
                          </a:lnTo>
                          <a:lnTo>
                            <a:pt x="798" y="0"/>
                          </a:lnTo>
                          <a:lnTo>
                            <a:pt x="1119" y="0"/>
                          </a:lnTo>
                          <a:lnTo>
                            <a:pt x="1118" y="3"/>
                          </a:lnTo>
                          <a:close/>
                          <a:moveTo>
                            <a:pt x="592" y="3"/>
                          </a:moveTo>
                          <a:lnTo>
                            <a:pt x="0" y="3"/>
                          </a:lnTo>
                          <a:lnTo>
                            <a:pt x="4" y="0"/>
                          </a:lnTo>
                          <a:lnTo>
                            <a:pt x="602" y="0"/>
                          </a:lnTo>
                          <a:lnTo>
                            <a:pt x="592" y="3"/>
                          </a:lnTo>
                          <a:close/>
                        </a:path>
                      </a:pathLst>
                    </a:custGeom>
                    <a:solidFill>
                      <a:srgbClr val="C4C4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14" name="Freeform 283"/>
                    <p:cNvSpPr>
                      <a:spLocks noChangeAspect="1" noEditPoints="1"/>
                    </p:cNvSpPr>
                    <p:nvPr/>
                  </p:nvSpPr>
                  <p:spPr bwMode="auto">
                    <a:xfrm>
                      <a:off x="2009" y="1848"/>
                      <a:ext cx="1120" cy="3"/>
                    </a:xfrm>
                    <a:custGeom>
                      <a:avLst/>
                      <a:gdLst>
                        <a:gd name="T0" fmla="*/ 1117 w 1120"/>
                        <a:gd name="T1" fmla="*/ 3 h 3"/>
                        <a:gd name="T2" fmla="*/ 797 w 1120"/>
                        <a:gd name="T3" fmla="*/ 3 h 3"/>
                        <a:gd name="T4" fmla="*/ 797 w 1120"/>
                        <a:gd name="T5" fmla="*/ 0 h 3"/>
                        <a:gd name="T6" fmla="*/ 1120 w 1120"/>
                        <a:gd name="T7" fmla="*/ 0 h 3"/>
                        <a:gd name="T8" fmla="*/ 1117 w 1120"/>
                        <a:gd name="T9" fmla="*/ 3 h 3"/>
                        <a:gd name="T10" fmla="*/ 595 w 1120"/>
                        <a:gd name="T11" fmla="*/ 3 h 3"/>
                        <a:gd name="T12" fmla="*/ 0 w 1120"/>
                        <a:gd name="T13" fmla="*/ 3 h 3"/>
                        <a:gd name="T14" fmla="*/ 4 w 1120"/>
                        <a:gd name="T15" fmla="*/ 0 h 3"/>
                        <a:gd name="T16" fmla="*/ 607 w 1120"/>
                        <a:gd name="T17" fmla="*/ 0 h 3"/>
                        <a:gd name="T18" fmla="*/ 595 w 1120"/>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0" h="3">
                          <a:moveTo>
                            <a:pt x="1117" y="3"/>
                          </a:moveTo>
                          <a:lnTo>
                            <a:pt x="797" y="3"/>
                          </a:lnTo>
                          <a:lnTo>
                            <a:pt x="797" y="0"/>
                          </a:lnTo>
                          <a:lnTo>
                            <a:pt x="1120" y="0"/>
                          </a:lnTo>
                          <a:lnTo>
                            <a:pt x="1117" y="3"/>
                          </a:lnTo>
                          <a:close/>
                          <a:moveTo>
                            <a:pt x="595" y="3"/>
                          </a:moveTo>
                          <a:lnTo>
                            <a:pt x="0" y="3"/>
                          </a:lnTo>
                          <a:lnTo>
                            <a:pt x="4" y="0"/>
                          </a:lnTo>
                          <a:lnTo>
                            <a:pt x="607" y="0"/>
                          </a:lnTo>
                          <a:lnTo>
                            <a:pt x="595" y="3"/>
                          </a:lnTo>
                          <a:close/>
                        </a:path>
                      </a:pathLst>
                    </a:custGeom>
                    <a:solidFill>
                      <a:srgbClr val="C3C3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15" name="Freeform 284"/>
                    <p:cNvSpPr>
                      <a:spLocks noChangeAspect="1" noEditPoints="1"/>
                    </p:cNvSpPr>
                    <p:nvPr/>
                  </p:nvSpPr>
                  <p:spPr bwMode="auto">
                    <a:xfrm>
                      <a:off x="2012" y="1845"/>
                      <a:ext cx="1118" cy="4"/>
                    </a:xfrm>
                    <a:custGeom>
                      <a:avLst/>
                      <a:gdLst>
                        <a:gd name="T0" fmla="*/ 1115 w 1118"/>
                        <a:gd name="T1" fmla="*/ 4 h 4"/>
                        <a:gd name="T2" fmla="*/ 794 w 1118"/>
                        <a:gd name="T3" fmla="*/ 4 h 4"/>
                        <a:gd name="T4" fmla="*/ 795 w 1118"/>
                        <a:gd name="T5" fmla="*/ 0 h 4"/>
                        <a:gd name="T6" fmla="*/ 1118 w 1118"/>
                        <a:gd name="T7" fmla="*/ 0 h 4"/>
                        <a:gd name="T8" fmla="*/ 1115 w 1118"/>
                        <a:gd name="T9" fmla="*/ 4 h 4"/>
                        <a:gd name="T10" fmla="*/ 598 w 1118"/>
                        <a:gd name="T11" fmla="*/ 4 h 4"/>
                        <a:gd name="T12" fmla="*/ 0 w 1118"/>
                        <a:gd name="T13" fmla="*/ 4 h 4"/>
                        <a:gd name="T14" fmla="*/ 4 w 1118"/>
                        <a:gd name="T15" fmla="*/ 0 h 4"/>
                        <a:gd name="T16" fmla="*/ 608 w 1118"/>
                        <a:gd name="T17" fmla="*/ 0 h 4"/>
                        <a:gd name="T18" fmla="*/ 598 w 1118"/>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8" h="4">
                          <a:moveTo>
                            <a:pt x="1115" y="4"/>
                          </a:moveTo>
                          <a:lnTo>
                            <a:pt x="794" y="4"/>
                          </a:lnTo>
                          <a:lnTo>
                            <a:pt x="795" y="0"/>
                          </a:lnTo>
                          <a:lnTo>
                            <a:pt x="1118" y="0"/>
                          </a:lnTo>
                          <a:lnTo>
                            <a:pt x="1115" y="4"/>
                          </a:lnTo>
                          <a:close/>
                          <a:moveTo>
                            <a:pt x="598" y="4"/>
                          </a:moveTo>
                          <a:lnTo>
                            <a:pt x="0" y="4"/>
                          </a:lnTo>
                          <a:lnTo>
                            <a:pt x="4" y="0"/>
                          </a:lnTo>
                          <a:lnTo>
                            <a:pt x="608" y="0"/>
                          </a:lnTo>
                          <a:lnTo>
                            <a:pt x="598" y="4"/>
                          </a:lnTo>
                          <a:close/>
                        </a:path>
                      </a:pathLst>
                    </a:custGeom>
                    <a:solidFill>
                      <a:srgbClr val="C3C3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16" name="Freeform 285"/>
                    <p:cNvSpPr>
                      <a:spLocks noChangeAspect="1" noEditPoints="1"/>
                    </p:cNvSpPr>
                    <p:nvPr/>
                  </p:nvSpPr>
                  <p:spPr bwMode="auto">
                    <a:xfrm>
                      <a:off x="2013" y="1843"/>
                      <a:ext cx="1117" cy="5"/>
                    </a:xfrm>
                    <a:custGeom>
                      <a:avLst/>
                      <a:gdLst>
                        <a:gd name="T0" fmla="*/ 1116 w 1117"/>
                        <a:gd name="T1" fmla="*/ 5 h 5"/>
                        <a:gd name="T2" fmla="*/ 793 w 1117"/>
                        <a:gd name="T3" fmla="*/ 5 h 5"/>
                        <a:gd name="T4" fmla="*/ 794 w 1117"/>
                        <a:gd name="T5" fmla="*/ 0 h 5"/>
                        <a:gd name="T6" fmla="*/ 1117 w 1117"/>
                        <a:gd name="T7" fmla="*/ 0 h 5"/>
                        <a:gd name="T8" fmla="*/ 1116 w 1117"/>
                        <a:gd name="T9" fmla="*/ 5 h 5"/>
                        <a:gd name="T10" fmla="*/ 603 w 1117"/>
                        <a:gd name="T11" fmla="*/ 5 h 5"/>
                        <a:gd name="T12" fmla="*/ 0 w 1117"/>
                        <a:gd name="T13" fmla="*/ 5 h 5"/>
                        <a:gd name="T14" fmla="*/ 5 w 1117"/>
                        <a:gd name="T15" fmla="*/ 0 h 5"/>
                        <a:gd name="T16" fmla="*/ 613 w 1117"/>
                        <a:gd name="T17" fmla="*/ 0 h 5"/>
                        <a:gd name="T18" fmla="*/ 603 w 1117"/>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7" h="5">
                          <a:moveTo>
                            <a:pt x="1116" y="5"/>
                          </a:moveTo>
                          <a:lnTo>
                            <a:pt x="793" y="5"/>
                          </a:lnTo>
                          <a:lnTo>
                            <a:pt x="794" y="0"/>
                          </a:lnTo>
                          <a:lnTo>
                            <a:pt x="1117" y="0"/>
                          </a:lnTo>
                          <a:lnTo>
                            <a:pt x="1116" y="5"/>
                          </a:lnTo>
                          <a:close/>
                          <a:moveTo>
                            <a:pt x="603" y="5"/>
                          </a:moveTo>
                          <a:lnTo>
                            <a:pt x="0" y="5"/>
                          </a:lnTo>
                          <a:lnTo>
                            <a:pt x="5" y="0"/>
                          </a:lnTo>
                          <a:lnTo>
                            <a:pt x="613" y="0"/>
                          </a:lnTo>
                          <a:lnTo>
                            <a:pt x="603" y="5"/>
                          </a:lnTo>
                          <a:close/>
                        </a:path>
                      </a:pathLst>
                    </a:custGeom>
                    <a:solidFill>
                      <a:srgbClr val="C3C3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17" name="Freeform 286"/>
                    <p:cNvSpPr>
                      <a:spLocks noChangeAspect="1" noEditPoints="1"/>
                    </p:cNvSpPr>
                    <p:nvPr/>
                  </p:nvSpPr>
                  <p:spPr bwMode="auto">
                    <a:xfrm>
                      <a:off x="2016" y="1842"/>
                      <a:ext cx="1115" cy="3"/>
                    </a:xfrm>
                    <a:custGeom>
                      <a:avLst/>
                      <a:gdLst>
                        <a:gd name="T0" fmla="*/ 1114 w 1115"/>
                        <a:gd name="T1" fmla="*/ 3 h 3"/>
                        <a:gd name="T2" fmla="*/ 791 w 1115"/>
                        <a:gd name="T3" fmla="*/ 3 h 3"/>
                        <a:gd name="T4" fmla="*/ 791 w 1115"/>
                        <a:gd name="T5" fmla="*/ 0 h 3"/>
                        <a:gd name="T6" fmla="*/ 1115 w 1115"/>
                        <a:gd name="T7" fmla="*/ 0 h 3"/>
                        <a:gd name="T8" fmla="*/ 1114 w 1115"/>
                        <a:gd name="T9" fmla="*/ 3 h 3"/>
                        <a:gd name="T10" fmla="*/ 604 w 1115"/>
                        <a:gd name="T11" fmla="*/ 3 h 3"/>
                        <a:gd name="T12" fmla="*/ 0 w 1115"/>
                        <a:gd name="T13" fmla="*/ 3 h 3"/>
                        <a:gd name="T14" fmla="*/ 3 w 1115"/>
                        <a:gd name="T15" fmla="*/ 0 h 3"/>
                        <a:gd name="T16" fmla="*/ 614 w 1115"/>
                        <a:gd name="T17" fmla="*/ 0 h 3"/>
                        <a:gd name="T18" fmla="*/ 604 w 1115"/>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5" h="3">
                          <a:moveTo>
                            <a:pt x="1114" y="3"/>
                          </a:moveTo>
                          <a:lnTo>
                            <a:pt x="791" y="3"/>
                          </a:lnTo>
                          <a:lnTo>
                            <a:pt x="791" y="0"/>
                          </a:lnTo>
                          <a:lnTo>
                            <a:pt x="1115" y="0"/>
                          </a:lnTo>
                          <a:lnTo>
                            <a:pt x="1114" y="3"/>
                          </a:lnTo>
                          <a:close/>
                          <a:moveTo>
                            <a:pt x="604" y="3"/>
                          </a:moveTo>
                          <a:lnTo>
                            <a:pt x="0" y="3"/>
                          </a:lnTo>
                          <a:lnTo>
                            <a:pt x="3" y="0"/>
                          </a:lnTo>
                          <a:lnTo>
                            <a:pt x="614" y="0"/>
                          </a:lnTo>
                          <a:lnTo>
                            <a:pt x="604" y="3"/>
                          </a:lnTo>
                          <a:close/>
                        </a:path>
                      </a:pathLst>
                    </a:custGeom>
                    <a:solidFill>
                      <a:srgbClr val="C2C2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18" name="Freeform 287"/>
                    <p:cNvSpPr>
                      <a:spLocks noChangeAspect="1" noEditPoints="1"/>
                    </p:cNvSpPr>
                    <p:nvPr/>
                  </p:nvSpPr>
                  <p:spPr bwMode="auto">
                    <a:xfrm>
                      <a:off x="2018" y="1841"/>
                      <a:ext cx="1115" cy="2"/>
                    </a:xfrm>
                    <a:custGeom>
                      <a:avLst/>
                      <a:gdLst>
                        <a:gd name="T0" fmla="*/ 1112 w 1115"/>
                        <a:gd name="T1" fmla="*/ 2 h 2"/>
                        <a:gd name="T2" fmla="*/ 789 w 1115"/>
                        <a:gd name="T3" fmla="*/ 2 h 2"/>
                        <a:gd name="T4" fmla="*/ 789 w 1115"/>
                        <a:gd name="T5" fmla="*/ 0 h 2"/>
                        <a:gd name="T6" fmla="*/ 1115 w 1115"/>
                        <a:gd name="T7" fmla="*/ 0 h 2"/>
                        <a:gd name="T8" fmla="*/ 1112 w 1115"/>
                        <a:gd name="T9" fmla="*/ 2 h 2"/>
                        <a:gd name="T10" fmla="*/ 608 w 1115"/>
                        <a:gd name="T11" fmla="*/ 2 h 2"/>
                        <a:gd name="T12" fmla="*/ 0 w 1115"/>
                        <a:gd name="T13" fmla="*/ 2 h 2"/>
                        <a:gd name="T14" fmla="*/ 4 w 1115"/>
                        <a:gd name="T15" fmla="*/ 0 h 2"/>
                        <a:gd name="T16" fmla="*/ 618 w 1115"/>
                        <a:gd name="T17" fmla="*/ 0 h 2"/>
                        <a:gd name="T18" fmla="*/ 608 w 1115"/>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5" h="2">
                          <a:moveTo>
                            <a:pt x="1112" y="2"/>
                          </a:moveTo>
                          <a:lnTo>
                            <a:pt x="789" y="2"/>
                          </a:lnTo>
                          <a:lnTo>
                            <a:pt x="789" y="0"/>
                          </a:lnTo>
                          <a:lnTo>
                            <a:pt x="1115" y="0"/>
                          </a:lnTo>
                          <a:lnTo>
                            <a:pt x="1112" y="2"/>
                          </a:lnTo>
                          <a:close/>
                          <a:moveTo>
                            <a:pt x="608" y="2"/>
                          </a:moveTo>
                          <a:lnTo>
                            <a:pt x="0" y="2"/>
                          </a:lnTo>
                          <a:lnTo>
                            <a:pt x="4" y="0"/>
                          </a:lnTo>
                          <a:lnTo>
                            <a:pt x="618" y="0"/>
                          </a:lnTo>
                          <a:lnTo>
                            <a:pt x="608" y="2"/>
                          </a:lnTo>
                          <a:close/>
                        </a:path>
                      </a:pathLst>
                    </a:custGeom>
                    <a:solidFill>
                      <a:srgbClr val="C2C2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19" name="Freeform 288"/>
                    <p:cNvSpPr>
                      <a:spLocks noChangeAspect="1" noEditPoints="1"/>
                    </p:cNvSpPr>
                    <p:nvPr/>
                  </p:nvSpPr>
                  <p:spPr bwMode="auto">
                    <a:xfrm>
                      <a:off x="2019" y="1839"/>
                      <a:ext cx="1115" cy="3"/>
                    </a:xfrm>
                    <a:custGeom>
                      <a:avLst/>
                      <a:gdLst>
                        <a:gd name="T0" fmla="*/ 1112 w 1115"/>
                        <a:gd name="T1" fmla="*/ 3 h 3"/>
                        <a:gd name="T2" fmla="*/ 788 w 1115"/>
                        <a:gd name="T3" fmla="*/ 3 h 3"/>
                        <a:gd name="T4" fmla="*/ 788 w 1115"/>
                        <a:gd name="T5" fmla="*/ 0 h 3"/>
                        <a:gd name="T6" fmla="*/ 1115 w 1115"/>
                        <a:gd name="T7" fmla="*/ 0 h 3"/>
                        <a:gd name="T8" fmla="*/ 1112 w 1115"/>
                        <a:gd name="T9" fmla="*/ 3 h 3"/>
                        <a:gd name="T10" fmla="*/ 611 w 1115"/>
                        <a:gd name="T11" fmla="*/ 3 h 3"/>
                        <a:gd name="T12" fmla="*/ 0 w 1115"/>
                        <a:gd name="T13" fmla="*/ 3 h 3"/>
                        <a:gd name="T14" fmla="*/ 4 w 1115"/>
                        <a:gd name="T15" fmla="*/ 0 h 3"/>
                        <a:gd name="T16" fmla="*/ 621 w 1115"/>
                        <a:gd name="T17" fmla="*/ 0 h 3"/>
                        <a:gd name="T18" fmla="*/ 611 w 1115"/>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5" h="3">
                          <a:moveTo>
                            <a:pt x="1112" y="3"/>
                          </a:moveTo>
                          <a:lnTo>
                            <a:pt x="788" y="3"/>
                          </a:lnTo>
                          <a:lnTo>
                            <a:pt x="788" y="0"/>
                          </a:lnTo>
                          <a:lnTo>
                            <a:pt x="1115" y="0"/>
                          </a:lnTo>
                          <a:lnTo>
                            <a:pt x="1112" y="3"/>
                          </a:lnTo>
                          <a:close/>
                          <a:moveTo>
                            <a:pt x="611" y="3"/>
                          </a:moveTo>
                          <a:lnTo>
                            <a:pt x="0" y="3"/>
                          </a:lnTo>
                          <a:lnTo>
                            <a:pt x="4" y="0"/>
                          </a:lnTo>
                          <a:lnTo>
                            <a:pt x="621" y="0"/>
                          </a:lnTo>
                          <a:lnTo>
                            <a:pt x="611" y="3"/>
                          </a:lnTo>
                          <a:close/>
                        </a:path>
                      </a:pathLst>
                    </a:custGeom>
                    <a:solidFill>
                      <a:srgbClr val="C1C1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20" name="Freeform 289"/>
                    <p:cNvSpPr>
                      <a:spLocks noChangeAspect="1" noEditPoints="1"/>
                    </p:cNvSpPr>
                    <p:nvPr/>
                  </p:nvSpPr>
                  <p:spPr bwMode="auto">
                    <a:xfrm>
                      <a:off x="2022" y="1838"/>
                      <a:ext cx="1112" cy="3"/>
                    </a:xfrm>
                    <a:custGeom>
                      <a:avLst/>
                      <a:gdLst>
                        <a:gd name="T0" fmla="*/ 1111 w 1112"/>
                        <a:gd name="T1" fmla="*/ 3 h 3"/>
                        <a:gd name="T2" fmla="*/ 785 w 1112"/>
                        <a:gd name="T3" fmla="*/ 3 h 3"/>
                        <a:gd name="T4" fmla="*/ 785 w 1112"/>
                        <a:gd name="T5" fmla="*/ 0 h 3"/>
                        <a:gd name="T6" fmla="*/ 1112 w 1112"/>
                        <a:gd name="T7" fmla="*/ 0 h 3"/>
                        <a:gd name="T8" fmla="*/ 1111 w 1112"/>
                        <a:gd name="T9" fmla="*/ 3 h 3"/>
                        <a:gd name="T10" fmla="*/ 614 w 1112"/>
                        <a:gd name="T11" fmla="*/ 3 h 3"/>
                        <a:gd name="T12" fmla="*/ 0 w 1112"/>
                        <a:gd name="T13" fmla="*/ 3 h 3"/>
                        <a:gd name="T14" fmla="*/ 4 w 1112"/>
                        <a:gd name="T15" fmla="*/ 0 h 3"/>
                        <a:gd name="T16" fmla="*/ 624 w 1112"/>
                        <a:gd name="T17" fmla="*/ 0 h 3"/>
                        <a:gd name="T18" fmla="*/ 614 w 1112"/>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2" h="3">
                          <a:moveTo>
                            <a:pt x="1111" y="3"/>
                          </a:moveTo>
                          <a:lnTo>
                            <a:pt x="785" y="3"/>
                          </a:lnTo>
                          <a:lnTo>
                            <a:pt x="785" y="0"/>
                          </a:lnTo>
                          <a:lnTo>
                            <a:pt x="1112" y="0"/>
                          </a:lnTo>
                          <a:lnTo>
                            <a:pt x="1111" y="3"/>
                          </a:lnTo>
                          <a:close/>
                          <a:moveTo>
                            <a:pt x="614" y="3"/>
                          </a:moveTo>
                          <a:lnTo>
                            <a:pt x="0" y="3"/>
                          </a:lnTo>
                          <a:lnTo>
                            <a:pt x="4" y="0"/>
                          </a:lnTo>
                          <a:lnTo>
                            <a:pt x="624" y="0"/>
                          </a:lnTo>
                          <a:lnTo>
                            <a:pt x="614" y="3"/>
                          </a:lnTo>
                          <a:close/>
                        </a:path>
                      </a:pathLst>
                    </a:custGeom>
                    <a:solidFill>
                      <a:srgbClr val="C1C1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21" name="Freeform 290"/>
                    <p:cNvSpPr>
                      <a:spLocks noChangeAspect="1" noEditPoints="1"/>
                    </p:cNvSpPr>
                    <p:nvPr/>
                  </p:nvSpPr>
                  <p:spPr bwMode="auto">
                    <a:xfrm>
                      <a:off x="2023" y="1835"/>
                      <a:ext cx="1113" cy="4"/>
                    </a:xfrm>
                    <a:custGeom>
                      <a:avLst/>
                      <a:gdLst>
                        <a:gd name="T0" fmla="*/ 1111 w 1113"/>
                        <a:gd name="T1" fmla="*/ 4 h 4"/>
                        <a:gd name="T2" fmla="*/ 784 w 1113"/>
                        <a:gd name="T3" fmla="*/ 4 h 4"/>
                        <a:gd name="T4" fmla="*/ 784 w 1113"/>
                        <a:gd name="T5" fmla="*/ 0 h 4"/>
                        <a:gd name="T6" fmla="*/ 1113 w 1113"/>
                        <a:gd name="T7" fmla="*/ 0 h 4"/>
                        <a:gd name="T8" fmla="*/ 1111 w 1113"/>
                        <a:gd name="T9" fmla="*/ 4 h 4"/>
                        <a:gd name="T10" fmla="*/ 617 w 1113"/>
                        <a:gd name="T11" fmla="*/ 4 h 4"/>
                        <a:gd name="T12" fmla="*/ 0 w 1113"/>
                        <a:gd name="T13" fmla="*/ 4 h 4"/>
                        <a:gd name="T14" fmla="*/ 5 w 1113"/>
                        <a:gd name="T15" fmla="*/ 0 h 4"/>
                        <a:gd name="T16" fmla="*/ 629 w 1113"/>
                        <a:gd name="T17" fmla="*/ 0 h 4"/>
                        <a:gd name="T18" fmla="*/ 617 w 1113"/>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3" h="4">
                          <a:moveTo>
                            <a:pt x="1111" y="4"/>
                          </a:moveTo>
                          <a:lnTo>
                            <a:pt x="784" y="4"/>
                          </a:lnTo>
                          <a:lnTo>
                            <a:pt x="784" y="0"/>
                          </a:lnTo>
                          <a:lnTo>
                            <a:pt x="1113" y="0"/>
                          </a:lnTo>
                          <a:lnTo>
                            <a:pt x="1111" y="4"/>
                          </a:lnTo>
                          <a:close/>
                          <a:moveTo>
                            <a:pt x="617" y="4"/>
                          </a:moveTo>
                          <a:lnTo>
                            <a:pt x="0" y="4"/>
                          </a:lnTo>
                          <a:lnTo>
                            <a:pt x="5" y="0"/>
                          </a:lnTo>
                          <a:lnTo>
                            <a:pt x="629" y="0"/>
                          </a:lnTo>
                          <a:lnTo>
                            <a:pt x="617" y="4"/>
                          </a:lnTo>
                          <a:close/>
                        </a:path>
                      </a:pathLst>
                    </a:custGeom>
                    <a:solidFill>
                      <a:srgbClr val="C1C1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22" name="Freeform 291"/>
                    <p:cNvSpPr>
                      <a:spLocks noChangeAspect="1" noEditPoints="1"/>
                    </p:cNvSpPr>
                    <p:nvPr/>
                  </p:nvSpPr>
                  <p:spPr bwMode="auto">
                    <a:xfrm>
                      <a:off x="2026" y="1833"/>
                      <a:ext cx="1111" cy="5"/>
                    </a:xfrm>
                    <a:custGeom>
                      <a:avLst/>
                      <a:gdLst>
                        <a:gd name="T0" fmla="*/ 1108 w 1111"/>
                        <a:gd name="T1" fmla="*/ 5 h 5"/>
                        <a:gd name="T2" fmla="*/ 781 w 1111"/>
                        <a:gd name="T3" fmla="*/ 5 h 5"/>
                        <a:gd name="T4" fmla="*/ 781 w 1111"/>
                        <a:gd name="T5" fmla="*/ 0 h 5"/>
                        <a:gd name="T6" fmla="*/ 1111 w 1111"/>
                        <a:gd name="T7" fmla="*/ 0 h 5"/>
                        <a:gd name="T8" fmla="*/ 1108 w 1111"/>
                        <a:gd name="T9" fmla="*/ 5 h 5"/>
                        <a:gd name="T10" fmla="*/ 620 w 1111"/>
                        <a:gd name="T11" fmla="*/ 5 h 5"/>
                        <a:gd name="T12" fmla="*/ 0 w 1111"/>
                        <a:gd name="T13" fmla="*/ 5 h 5"/>
                        <a:gd name="T14" fmla="*/ 3 w 1111"/>
                        <a:gd name="T15" fmla="*/ 0 h 5"/>
                        <a:gd name="T16" fmla="*/ 630 w 1111"/>
                        <a:gd name="T17" fmla="*/ 0 h 5"/>
                        <a:gd name="T18" fmla="*/ 620 w 1111"/>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1" h="5">
                          <a:moveTo>
                            <a:pt x="1108" y="5"/>
                          </a:moveTo>
                          <a:lnTo>
                            <a:pt x="781" y="5"/>
                          </a:lnTo>
                          <a:lnTo>
                            <a:pt x="781" y="0"/>
                          </a:lnTo>
                          <a:lnTo>
                            <a:pt x="1111" y="0"/>
                          </a:lnTo>
                          <a:lnTo>
                            <a:pt x="1108" y="5"/>
                          </a:lnTo>
                          <a:close/>
                          <a:moveTo>
                            <a:pt x="620" y="5"/>
                          </a:moveTo>
                          <a:lnTo>
                            <a:pt x="0" y="5"/>
                          </a:lnTo>
                          <a:lnTo>
                            <a:pt x="3" y="0"/>
                          </a:lnTo>
                          <a:lnTo>
                            <a:pt x="630" y="0"/>
                          </a:lnTo>
                          <a:lnTo>
                            <a:pt x="620" y="5"/>
                          </a:lnTo>
                          <a:close/>
                        </a:path>
                      </a:pathLst>
                    </a:custGeom>
                    <a:solidFill>
                      <a:srgbClr val="C0C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23" name="Freeform 292"/>
                    <p:cNvSpPr>
                      <a:spLocks noChangeAspect="1" noEditPoints="1"/>
                    </p:cNvSpPr>
                    <p:nvPr/>
                  </p:nvSpPr>
                  <p:spPr bwMode="auto">
                    <a:xfrm>
                      <a:off x="2028" y="1832"/>
                      <a:ext cx="1111" cy="3"/>
                    </a:xfrm>
                    <a:custGeom>
                      <a:avLst/>
                      <a:gdLst>
                        <a:gd name="T0" fmla="*/ 1108 w 1111"/>
                        <a:gd name="T1" fmla="*/ 3 h 3"/>
                        <a:gd name="T2" fmla="*/ 779 w 1111"/>
                        <a:gd name="T3" fmla="*/ 3 h 3"/>
                        <a:gd name="T4" fmla="*/ 779 w 1111"/>
                        <a:gd name="T5" fmla="*/ 0 h 3"/>
                        <a:gd name="T6" fmla="*/ 1111 w 1111"/>
                        <a:gd name="T7" fmla="*/ 0 h 3"/>
                        <a:gd name="T8" fmla="*/ 1108 w 1111"/>
                        <a:gd name="T9" fmla="*/ 3 h 3"/>
                        <a:gd name="T10" fmla="*/ 624 w 1111"/>
                        <a:gd name="T11" fmla="*/ 3 h 3"/>
                        <a:gd name="T12" fmla="*/ 0 w 1111"/>
                        <a:gd name="T13" fmla="*/ 3 h 3"/>
                        <a:gd name="T14" fmla="*/ 4 w 1111"/>
                        <a:gd name="T15" fmla="*/ 0 h 3"/>
                        <a:gd name="T16" fmla="*/ 634 w 1111"/>
                        <a:gd name="T17" fmla="*/ 0 h 3"/>
                        <a:gd name="T18" fmla="*/ 624 w 111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1" h="3">
                          <a:moveTo>
                            <a:pt x="1108" y="3"/>
                          </a:moveTo>
                          <a:lnTo>
                            <a:pt x="779" y="3"/>
                          </a:lnTo>
                          <a:lnTo>
                            <a:pt x="779" y="0"/>
                          </a:lnTo>
                          <a:lnTo>
                            <a:pt x="1111" y="0"/>
                          </a:lnTo>
                          <a:lnTo>
                            <a:pt x="1108" y="3"/>
                          </a:lnTo>
                          <a:close/>
                          <a:moveTo>
                            <a:pt x="624" y="3"/>
                          </a:moveTo>
                          <a:lnTo>
                            <a:pt x="0" y="3"/>
                          </a:lnTo>
                          <a:lnTo>
                            <a:pt x="4" y="0"/>
                          </a:lnTo>
                          <a:lnTo>
                            <a:pt x="634" y="0"/>
                          </a:lnTo>
                          <a:lnTo>
                            <a:pt x="624" y="3"/>
                          </a:lnTo>
                          <a:close/>
                        </a:path>
                      </a:pathLst>
                    </a:custGeom>
                    <a:solidFill>
                      <a:srgbClr val="C0C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24" name="Freeform 293"/>
                    <p:cNvSpPr>
                      <a:spLocks noChangeAspect="1" noEditPoints="1"/>
                    </p:cNvSpPr>
                    <p:nvPr/>
                  </p:nvSpPr>
                  <p:spPr bwMode="auto">
                    <a:xfrm>
                      <a:off x="2029" y="1830"/>
                      <a:ext cx="1110" cy="3"/>
                    </a:xfrm>
                    <a:custGeom>
                      <a:avLst/>
                      <a:gdLst>
                        <a:gd name="T0" fmla="*/ 1108 w 1110"/>
                        <a:gd name="T1" fmla="*/ 3 h 3"/>
                        <a:gd name="T2" fmla="*/ 778 w 1110"/>
                        <a:gd name="T3" fmla="*/ 3 h 3"/>
                        <a:gd name="T4" fmla="*/ 778 w 1110"/>
                        <a:gd name="T5" fmla="*/ 0 h 3"/>
                        <a:gd name="T6" fmla="*/ 1110 w 1110"/>
                        <a:gd name="T7" fmla="*/ 0 h 3"/>
                        <a:gd name="T8" fmla="*/ 1108 w 1110"/>
                        <a:gd name="T9" fmla="*/ 3 h 3"/>
                        <a:gd name="T10" fmla="*/ 627 w 1110"/>
                        <a:gd name="T11" fmla="*/ 3 h 3"/>
                        <a:gd name="T12" fmla="*/ 0 w 1110"/>
                        <a:gd name="T13" fmla="*/ 3 h 3"/>
                        <a:gd name="T14" fmla="*/ 4 w 1110"/>
                        <a:gd name="T15" fmla="*/ 0 h 3"/>
                        <a:gd name="T16" fmla="*/ 637 w 1110"/>
                        <a:gd name="T17" fmla="*/ 0 h 3"/>
                        <a:gd name="T18" fmla="*/ 627 w 1110"/>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0" h="3">
                          <a:moveTo>
                            <a:pt x="1108" y="3"/>
                          </a:moveTo>
                          <a:lnTo>
                            <a:pt x="778" y="3"/>
                          </a:lnTo>
                          <a:lnTo>
                            <a:pt x="778" y="0"/>
                          </a:lnTo>
                          <a:lnTo>
                            <a:pt x="1110" y="0"/>
                          </a:lnTo>
                          <a:lnTo>
                            <a:pt x="1108" y="3"/>
                          </a:lnTo>
                          <a:close/>
                          <a:moveTo>
                            <a:pt x="627" y="3"/>
                          </a:moveTo>
                          <a:lnTo>
                            <a:pt x="0" y="3"/>
                          </a:lnTo>
                          <a:lnTo>
                            <a:pt x="4" y="0"/>
                          </a:lnTo>
                          <a:lnTo>
                            <a:pt x="637" y="0"/>
                          </a:lnTo>
                          <a:lnTo>
                            <a:pt x="627" y="3"/>
                          </a:lnTo>
                          <a:close/>
                        </a:path>
                      </a:pathLst>
                    </a:custGeom>
                    <a:solidFill>
                      <a:srgbClr val="C0C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25" name="Freeform 294"/>
                    <p:cNvSpPr>
                      <a:spLocks noChangeAspect="1" noEditPoints="1"/>
                    </p:cNvSpPr>
                    <p:nvPr/>
                  </p:nvSpPr>
                  <p:spPr bwMode="auto">
                    <a:xfrm>
                      <a:off x="2032" y="1829"/>
                      <a:ext cx="1108" cy="3"/>
                    </a:xfrm>
                    <a:custGeom>
                      <a:avLst/>
                      <a:gdLst>
                        <a:gd name="T0" fmla="*/ 1107 w 1108"/>
                        <a:gd name="T1" fmla="*/ 3 h 3"/>
                        <a:gd name="T2" fmla="*/ 775 w 1108"/>
                        <a:gd name="T3" fmla="*/ 3 h 3"/>
                        <a:gd name="T4" fmla="*/ 775 w 1108"/>
                        <a:gd name="T5" fmla="*/ 0 h 3"/>
                        <a:gd name="T6" fmla="*/ 1108 w 1108"/>
                        <a:gd name="T7" fmla="*/ 0 h 3"/>
                        <a:gd name="T8" fmla="*/ 1107 w 1108"/>
                        <a:gd name="T9" fmla="*/ 3 h 3"/>
                        <a:gd name="T10" fmla="*/ 630 w 1108"/>
                        <a:gd name="T11" fmla="*/ 3 h 3"/>
                        <a:gd name="T12" fmla="*/ 0 w 1108"/>
                        <a:gd name="T13" fmla="*/ 3 h 3"/>
                        <a:gd name="T14" fmla="*/ 3 w 1108"/>
                        <a:gd name="T15" fmla="*/ 0 h 3"/>
                        <a:gd name="T16" fmla="*/ 640 w 1108"/>
                        <a:gd name="T17" fmla="*/ 0 h 3"/>
                        <a:gd name="T18" fmla="*/ 630 w 1108"/>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8" h="3">
                          <a:moveTo>
                            <a:pt x="1107" y="3"/>
                          </a:moveTo>
                          <a:lnTo>
                            <a:pt x="775" y="3"/>
                          </a:lnTo>
                          <a:lnTo>
                            <a:pt x="775" y="0"/>
                          </a:lnTo>
                          <a:lnTo>
                            <a:pt x="1108" y="0"/>
                          </a:lnTo>
                          <a:lnTo>
                            <a:pt x="1107" y="3"/>
                          </a:lnTo>
                          <a:close/>
                          <a:moveTo>
                            <a:pt x="630" y="3"/>
                          </a:moveTo>
                          <a:lnTo>
                            <a:pt x="0" y="3"/>
                          </a:lnTo>
                          <a:lnTo>
                            <a:pt x="3" y="0"/>
                          </a:lnTo>
                          <a:lnTo>
                            <a:pt x="640" y="0"/>
                          </a:lnTo>
                          <a:lnTo>
                            <a:pt x="630" y="3"/>
                          </a:lnTo>
                          <a:close/>
                        </a:path>
                      </a:pathLst>
                    </a:custGeom>
                    <a:solidFill>
                      <a:srgbClr val="BFBF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26" name="Freeform 295"/>
                    <p:cNvSpPr>
                      <a:spLocks noChangeAspect="1" noEditPoints="1"/>
                    </p:cNvSpPr>
                    <p:nvPr/>
                  </p:nvSpPr>
                  <p:spPr bwMode="auto">
                    <a:xfrm>
                      <a:off x="2033" y="1828"/>
                      <a:ext cx="1109" cy="2"/>
                    </a:xfrm>
                    <a:custGeom>
                      <a:avLst/>
                      <a:gdLst>
                        <a:gd name="T0" fmla="*/ 1106 w 1109"/>
                        <a:gd name="T1" fmla="*/ 2 h 2"/>
                        <a:gd name="T2" fmla="*/ 774 w 1109"/>
                        <a:gd name="T3" fmla="*/ 2 h 2"/>
                        <a:gd name="T4" fmla="*/ 774 w 1109"/>
                        <a:gd name="T5" fmla="*/ 0 h 2"/>
                        <a:gd name="T6" fmla="*/ 1109 w 1109"/>
                        <a:gd name="T7" fmla="*/ 0 h 2"/>
                        <a:gd name="T8" fmla="*/ 1106 w 1109"/>
                        <a:gd name="T9" fmla="*/ 2 h 2"/>
                        <a:gd name="T10" fmla="*/ 633 w 1109"/>
                        <a:gd name="T11" fmla="*/ 2 h 2"/>
                        <a:gd name="T12" fmla="*/ 0 w 1109"/>
                        <a:gd name="T13" fmla="*/ 2 h 2"/>
                        <a:gd name="T14" fmla="*/ 5 w 1109"/>
                        <a:gd name="T15" fmla="*/ 0 h 2"/>
                        <a:gd name="T16" fmla="*/ 643 w 1109"/>
                        <a:gd name="T17" fmla="*/ 0 h 2"/>
                        <a:gd name="T18" fmla="*/ 633 w 1109"/>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9" h="2">
                          <a:moveTo>
                            <a:pt x="1106" y="2"/>
                          </a:moveTo>
                          <a:lnTo>
                            <a:pt x="774" y="2"/>
                          </a:lnTo>
                          <a:lnTo>
                            <a:pt x="774" y="0"/>
                          </a:lnTo>
                          <a:lnTo>
                            <a:pt x="1109" y="0"/>
                          </a:lnTo>
                          <a:lnTo>
                            <a:pt x="1106" y="2"/>
                          </a:lnTo>
                          <a:close/>
                          <a:moveTo>
                            <a:pt x="633" y="2"/>
                          </a:moveTo>
                          <a:lnTo>
                            <a:pt x="0" y="2"/>
                          </a:lnTo>
                          <a:lnTo>
                            <a:pt x="5" y="0"/>
                          </a:lnTo>
                          <a:lnTo>
                            <a:pt x="643" y="0"/>
                          </a:lnTo>
                          <a:lnTo>
                            <a:pt x="633" y="2"/>
                          </a:lnTo>
                          <a:close/>
                        </a:path>
                      </a:pathLst>
                    </a:custGeom>
                    <a:solidFill>
                      <a:srgbClr val="BFBF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27" name="Freeform 296"/>
                    <p:cNvSpPr>
                      <a:spLocks noChangeAspect="1" noEditPoints="1"/>
                    </p:cNvSpPr>
                    <p:nvPr/>
                  </p:nvSpPr>
                  <p:spPr bwMode="auto">
                    <a:xfrm>
                      <a:off x="2035" y="1826"/>
                      <a:ext cx="1108" cy="3"/>
                    </a:xfrm>
                    <a:custGeom>
                      <a:avLst/>
                      <a:gdLst>
                        <a:gd name="T0" fmla="*/ 1105 w 1108"/>
                        <a:gd name="T1" fmla="*/ 3 h 3"/>
                        <a:gd name="T2" fmla="*/ 772 w 1108"/>
                        <a:gd name="T3" fmla="*/ 3 h 3"/>
                        <a:gd name="T4" fmla="*/ 772 w 1108"/>
                        <a:gd name="T5" fmla="*/ 0 h 3"/>
                        <a:gd name="T6" fmla="*/ 1108 w 1108"/>
                        <a:gd name="T7" fmla="*/ 0 h 3"/>
                        <a:gd name="T8" fmla="*/ 1105 w 1108"/>
                        <a:gd name="T9" fmla="*/ 3 h 3"/>
                        <a:gd name="T10" fmla="*/ 637 w 1108"/>
                        <a:gd name="T11" fmla="*/ 3 h 3"/>
                        <a:gd name="T12" fmla="*/ 0 w 1108"/>
                        <a:gd name="T13" fmla="*/ 3 h 3"/>
                        <a:gd name="T14" fmla="*/ 4 w 1108"/>
                        <a:gd name="T15" fmla="*/ 0 h 3"/>
                        <a:gd name="T16" fmla="*/ 647 w 1108"/>
                        <a:gd name="T17" fmla="*/ 0 h 3"/>
                        <a:gd name="T18" fmla="*/ 637 w 1108"/>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8" h="3">
                          <a:moveTo>
                            <a:pt x="1105" y="3"/>
                          </a:moveTo>
                          <a:lnTo>
                            <a:pt x="772" y="3"/>
                          </a:lnTo>
                          <a:lnTo>
                            <a:pt x="772" y="0"/>
                          </a:lnTo>
                          <a:lnTo>
                            <a:pt x="1108" y="0"/>
                          </a:lnTo>
                          <a:lnTo>
                            <a:pt x="1105" y="3"/>
                          </a:lnTo>
                          <a:close/>
                          <a:moveTo>
                            <a:pt x="637" y="3"/>
                          </a:moveTo>
                          <a:lnTo>
                            <a:pt x="0" y="3"/>
                          </a:lnTo>
                          <a:lnTo>
                            <a:pt x="4" y="0"/>
                          </a:lnTo>
                          <a:lnTo>
                            <a:pt x="647" y="0"/>
                          </a:lnTo>
                          <a:lnTo>
                            <a:pt x="637" y="3"/>
                          </a:lnTo>
                          <a:close/>
                        </a:path>
                      </a:pathLst>
                    </a:custGeom>
                    <a:solidFill>
                      <a:srgbClr val="BEBE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28" name="Freeform 297"/>
                    <p:cNvSpPr>
                      <a:spLocks noChangeAspect="1" noEditPoints="1"/>
                    </p:cNvSpPr>
                    <p:nvPr/>
                  </p:nvSpPr>
                  <p:spPr bwMode="auto">
                    <a:xfrm>
                      <a:off x="2038" y="1823"/>
                      <a:ext cx="1105" cy="5"/>
                    </a:xfrm>
                    <a:custGeom>
                      <a:avLst/>
                      <a:gdLst>
                        <a:gd name="T0" fmla="*/ 1104 w 1105"/>
                        <a:gd name="T1" fmla="*/ 5 h 5"/>
                        <a:gd name="T2" fmla="*/ 769 w 1105"/>
                        <a:gd name="T3" fmla="*/ 5 h 5"/>
                        <a:gd name="T4" fmla="*/ 769 w 1105"/>
                        <a:gd name="T5" fmla="*/ 0 h 5"/>
                        <a:gd name="T6" fmla="*/ 1105 w 1105"/>
                        <a:gd name="T7" fmla="*/ 0 h 5"/>
                        <a:gd name="T8" fmla="*/ 1104 w 1105"/>
                        <a:gd name="T9" fmla="*/ 5 h 5"/>
                        <a:gd name="T10" fmla="*/ 638 w 1105"/>
                        <a:gd name="T11" fmla="*/ 5 h 5"/>
                        <a:gd name="T12" fmla="*/ 0 w 1105"/>
                        <a:gd name="T13" fmla="*/ 5 h 5"/>
                        <a:gd name="T14" fmla="*/ 4 w 1105"/>
                        <a:gd name="T15" fmla="*/ 0 h 5"/>
                        <a:gd name="T16" fmla="*/ 648 w 1105"/>
                        <a:gd name="T17" fmla="*/ 0 h 5"/>
                        <a:gd name="T18" fmla="*/ 638 w 1105"/>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5" h="5">
                          <a:moveTo>
                            <a:pt x="1104" y="5"/>
                          </a:moveTo>
                          <a:lnTo>
                            <a:pt x="769" y="5"/>
                          </a:lnTo>
                          <a:lnTo>
                            <a:pt x="769" y="0"/>
                          </a:lnTo>
                          <a:lnTo>
                            <a:pt x="1105" y="0"/>
                          </a:lnTo>
                          <a:lnTo>
                            <a:pt x="1104" y="5"/>
                          </a:lnTo>
                          <a:close/>
                          <a:moveTo>
                            <a:pt x="638" y="5"/>
                          </a:moveTo>
                          <a:lnTo>
                            <a:pt x="0" y="5"/>
                          </a:lnTo>
                          <a:lnTo>
                            <a:pt x="4" y="0"/>
                          </a:lnTo>
                          <a:lnTo>
                            <a:pt x="648" y="0"/>
                          </a:lnTo>
                          <a:lnTo>
                            <a:pt x="638" y="5"/>
                          </a:lnTo>
                          <a:close/>
                        </a:path>
                      </a:pathLst>
                    </a:custGeom>
                    <a:solidFill>
                      <a:srgbClr val="BEBE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29" name="Freeform 298"/>
                    <p:cNvSpPr>
                      <a:spLocks noChangeAspect="1" noEditPoints="1"/>
                    </p:cNvSpPr>
                    <p:nvPr/>
                  </p:nvSpPr>
                  <p:spPr bwMode="auto">
                    <a:xfrm>
                      <a:off x="2039" y="1822"/>
                      <a:ext cx="1105" cy="4"/>
                    </a:xfrm>
                    <a:custGeom>
                      <a:avLst/>
                      <a:gdLst>
                        <a:gd name="T0" fmla="*/ 1104 w 1105"/>
                        <a:gd name="T1" fmla="*/ 4 h 4"/>
                        <a:gd name="T2" fmla="*/ 768 w 1105"/>
                        <a:gd name="T3" fmla="*/ 4 h 4"/>
                        <a:gd name="T4" fmla="*/ 770 w 1105"/>
                        <a:gd name="T5" fmla="*/ 0 h 4"/>
                        <a:gd name="T6" fmla="*/ 1105 w 1105"/>
                        <a:gd name="T7" fmla="*/ 0 h 4"/>
                        <a:gd name="T8" fmla="*/ 1104 w 1105"/>
                        <a:gd name="T9" fmla="*/ 4 h 4"/>
                        <a:gd name="T10" fmla="*/ 643 w 1105"/>
                        <a:gd name="T11" fmla="*/ 4 h 4"/>
                        <a:gd name="T12" fmla="*/ 0 w 1105"/>
                        <a:gd name="T13" fmla="*/ 4 h 4"/>
                        <a:gd name="T14" fmla="*/ 5 w 1105"/>
                        <a:gd name="T15" fmla="*/ 0 h 4"/>
                        <a:gd name="T16" fmla="*/ 653 w 1105"/>
                        <a:gd name="T17" fmla="*/ 0 h 4"/>
                        <a:gd name="T18" fmla="*/ 643 w 1105"/>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5" h="4">
                          <a:moveTo>
                            <a:pt x="1104" y="4"/>
                          </a:moveTo>
                          <a:lnTo>
                            <a:pt x="768" y="4"/>
                          </a:lnTo>
                          <a:lnTo>
                            <a:pt x="770" y="0"/>
                          </a:lnTo>
                          <a:lnTo>
                            <a:pt x="1105" y="0"/>
                          </a:lnTo>
                          <a:lnTo>
                            <a:pt x="1104" y="4"/>
                          </a:lnTo>
                          <a:close/>
                          <a:moveTo>
                            <a:pt x="643" y="4"/>
                          </a:moveTo>
                          <a:lnTo>
                            <a:pt x="0" y="4"/>
                          </a:lnTo>
                          <a:lnTo>
                            <a:pt x="5" y="0"/>
                          </a:lnTo>
                          <a:lnTo>
                            <a:pt x="653" y="0"/>
                          </a:lnTo>
                          <a:lnTo>
                            <a:pt x="643" y="4"/>
                          </a:lnTo>
                          <a:close/>
                        </a:path>
                      </a:pathLst>
                    </a:custGeom>
                    <a:solidFill>
                      <a:srgbClr val="BEBE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30" name="Freeform 299"/>
                    <p:cNvSpPr>
                      <a:spLocks noChangeAspect="1" noEditPoints="1"/>
                    </p:cNvSpPr>
                    <p:nvPr/>
                  </p:nvSpPr>
                  <p:spPr bwMode="auto">
                    <a:xfrm>
                      <a:off x="2042" y="1820"/>
                      <a:ext cx="1104" cy="3"/>
                    </a:xfrm>
                    <a:custGeom>
                      <a:avLst/>
                      <a:gdLst>
                        <a:gd name="T0" fmla="*/ 1101 w 1104"/>
                        <a:gd name="T1" fmla="*/ 3 h 3"/>
                        <a:gd name="T2" fmla="*/ 765 w 1104"/>
                        <a:gd name="T3" fmla="*/ 3 h 3"/>
                        <a:gd name="T4" fmla="*/ 767 w 1104"/>
                        <a:gd name="T5" fmla="*/ 0 h 3"/>
                        <a:gd name="T6" fmla="*/ 1104 w 1104"/>
                        <a:gd name="T7" fmla="*/ 0 h 3"/>
                        <a:gd name="T8" fmla="*/ 1101 w 1104"/>
                        <a:gd name="T9" fmla="*/ 3 h 3"/>
                        <a:gd name="T10" fmla="*/ 644 w 1104"/>
                        <a:gd name="T11" fmla="*/ 3 h 3"/>
                        <a:gd name="T12" fmla="*/ 0 w 1104"/>
                        <a:gd name="T13" fmla="*/ 3 h 3"/>
                        <a:gd name="T14" fmla="*/ 3 w 1104"/>
                        <a:gd name="T15" fmla="*/ 0 h 3"/>
                        <a:gd name="T16" fmla="*/ 656 w 1104"/>
                        <a:gd name="T17" fmla="*/ 0 h 3"/>
                        <a:gd name="T18" fmla="*/ 644 w 1104"/>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4" h="3">
                          <a:moveTo>
                            <a:pt x="1101" y="3"/>
                          </a:moveTo>
                          <a:lnTo>
                            <a:pt x="765" y="3"/>
                          </a:lnTo>
                          <a:lnTo>
                            <a:pt x="767" y="0"/>
                          </a:lnTo>
                          <a:lnTo>
                            <a:pt x="1104" y="0"/>
                          </a:lnTo>
                          <a:lnTo>
                            <a:pt x="1101" y="3"/>
                          </a:lnTo>
                          <a:close/>
                          <a:moveTo>
                            <a:pt x="644" y="3"/>
                          </a:moveTo>
                          <a:lnTo>
                            <a:pt x="0" y="3"/>
                          </a:lnTo>
                          <a:lnTo>
                            <a:pt x="3" y="0"/>
                          </a:lnTo>
                          <a:lnTo>
                            <a:pt x="656" y="0"/>
                          </a:lnTo>
                          <a:lnTo>
                            <a:pt x="644" y="3"/>
                          </a:lnTo>
                          <a:close/>
                        </a:path>
                      </a:pathLst>
                    </a:custGeom>
                    <a:solidFill>
                      <a:srgbClr val="BDB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31" name="Freeform 300"/>
                    <p:cNvSpPr>
                      <a:spLocks noChangeAspect="1" noEditPoints="1"/>
                    </p:cNvSpPr>
                    <p:nvPr/>
                  </p:nvSpPr>
                  <p:spPr bwMode="auto">
                    <a:xfrm>
                      <a:off x="2044" y="1819"/>
                      <a:ext cx="1103" cy="3"/>
                    </a:xfrm>
                    <a:custGeom>
                      <a:avLst/>
                      <a:gdLst>
                        <a:gd name="T0" fmla="*/ 1100 w 1103"/>
                        <a:gd name="T1" fmla="*/ 3 h 3"/>
                        <a:gd name="T2" fmla="*/ 765 w 1103"/>
                        <a:gd name="T3" fmla="*/ 3 h 3"/>
                        <a:gd name="T4" fmla="*/ 765 w 1103"/>
                        <a:gd name="T5" fmla="*/ 0 h 3"/>
                        <a:gd name="T6" fmla="*/ 1103 w 1103"/>
                        <a:gd name="T7" fmla="*/ 0 h 3"/>
                        <a:gd name="T8" fmla="*/ 1100 w 1103"/>
                        <a:gd name="T9" fmla="*/ 3 h 3"/>
                        <a:gd name="T10" fmla="*/ 648 w 1103"/>
                        <a:gd name="T11" fmla="*/ 3 h 3"/>
                        <a:gd name="T12" fmla="*/ 0 w 1103"/>
                        <a:gd name="T13" fmla="*/ 3 h 3"/>
                        <a:gd name="T14" fmla="*/ 4 w 1103"/>
                        <a:gd name="T15" fmla="*/ 0 h 3"/>
                        <a:gd name="T16" fmla="*/ 658 w 1103"/>
                        <a:gd name="T17" fmla="*/ 0 h 3"/>
                        <a:gd name="T18" fmla="*/ 648 w 110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3" h="3">
                          <a:moveTo>
                            <a:pt x="1100" y="3"/>
                          </a:moveTo>
                          <a:lnTo>
                            <a:pt x="765" y="3"/>
                          </a:lnTo>
                          <a:lnTo>
                            <a:pt x="765" y="0"/>
                          </a:lnTo>
                          <a:lnTo>
                            <a:pt x="1103" y="0"/>
                          </a:lnTo>
                          <a:lnTo>
                            <a:pt x="1100" y="3"/>
                          </a:lnTo>
                          <a:close/>
                          <a:moveTo>
                            <a:pt x="648" y="3"/>
                          </a:moveTo>
                          <a:lnTo>
                            <a:pt x="0" y="3"/>
                          </a:lnTo>
                          <a:lnTo>
                            <a:pt x="4" y="0"/>
                          </a:lnTo>
                          <a:lnTo>
                            <a:pt x="658" y="0"/>
                          </a:lnTo>
                          <a:lnTo>
                            <a:pt x="648" y="3"/>
                          </a:lnTo>
                          <a:close/>
                        </a:path>
                      </a:pathLst>
                    </a:custGeom>
                    <a:solidFill>
                      <a:srgbClr val="BDB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32" name="Freeform 301"/>
                    <p:cNvSpPr>
                      <a:spLocks noChangeAspect="1" noEditPoints="1"/>
                    </p:cNvSpPr>
                    <p:nvPr/>
                  </p:nvSpPr>
                  <p:spPr bwMode="auto">
                    <a:xfrm>
                      <a:off x="2045" y="1818"/>
                      <a:ext cx="1102" cy="2"/>
                    </a:xfrm>
                    <a:custGeom>
                      <a:avLst/>
                      <a:gdLst>
                        <a:gd name="T0" fmla="*/ 1101 w 1102"/>
                        <a:gd name="T1" fmla="*/ 2 h 2"/>
                        <a:gd name="T2" fmla="*/ 764 w 1102"/>
                        <a:gd name="T3" fmla="*/ 2 h 2"/>
                        <a:gd name="T4" fmla="*/ 764 w 1102"/>
                        <a:gd name="T5" fmla="*/ 0 h 2"/>
                        <a:gd name="T6" fmla="*/ 1102 w 1102"/>
                        <a:gd name="T7" fmla="*/ 0 h 2"/>
                        <a:gd name="T8" fmla="*/ 1101 w 1102"/>
                        <a:gd name="T9" fmla="*/ 2 h 2"/>
                        <a:gd name="T10" fmla="*/ 653 w 1102"/>
                        <a:gd name="T11" fmla="*/ 2 h 2"/>
                        <a:gd name="T12" fmla="*/ 0 w 1102"/>
                        <a:gd name="T13" fmla="*/ 2 h 2"/>
                        <a:gd name="T14" fmla="*/ 4 w 1102"/>
                        <a:gd name="T15" fmla="*/ 0 h 2"/>
                        <a:gd name="T16" fmla="*/ 663 w 1102"/>
                        <a:gd name="T17" fmla="*/ 0 h 2"/>
                        <a:gd name="T18" fmla="*/ 653 w 110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2" h="2">
                          <a:moveTo>
                            <a:pt x="1101" y="2"/>
                          </a:moveTo>
                          <a:lnTo>
                            <a:pt x="764" y="2"/>
                          </a:lnTo>
                          <a:lnTo>
                            <a:pt x="764" y="0"/>
                          </a:lnTo>
                          <a:lnTo>
                            <a:pt x="1102" y="0"/>
                          </a:lnTo>
                          <a:lnTo>
                            <a:pt x="1101" y="2"/>
                          </a:lnTo>
                          <a:close/>
                          <a:moveTo>
                            <a:pt x="653" y="2"/>
                          </a:moveTo>
                          <a:lnTo>
                            <a:pt x="0" y="2"/>
                          </a:lnTo>
                          <a:lnTo>
                            <a:pt x="4" y="0"/>
                          </a:lnTo>
                          <a:lnTo>
                            <a:pt x="663" y="0"/>
                          </a:lnTo>
                          <a:lnTo>
                            <a:pt x="653" y="2"/>
                          </a:lnTo>
                          <a:close/>
                        </a:path>
                      </a:pathLst>
                    </a:custGeom>
                    <a:solidFill>
                      <a:srgbClr val="BCBC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33" name="Freeform 302"/>
                    <p:cNvSpPr>
                      <a:spLocks noChangeAspect="1" noEditPoints="1"/>
                    </p:cNvSpPr>
                    <p:nvPr/>
                  </p:nvSpPr>
                  <p:spPr bwMode="auto">
                    <a:xfrm>
                      <a:off x="2048" y="1816"/>
                      <a:ext cx="1101" cy="3"/>
                    </a:xfrm>
                    <a:custGeom>
                      <a:avLst/>
                      <a:gdLst>
                        <a:gd name="T0" fmla="*/ 1099 w 1101"/>
                        <a:gd name="T1" fmla="*/ 3 h 3"/>
                        <a:gd name="T2" fmla="*/ 761 w 1101"/>
                        <a:gd name="T3" fmla="*/ 3 h 3"/>
                        <a:gd name="T4" fmla="*/ 761 w 1101"/>
                        <a:gd name="T5" fmla="*/ 0 h 3"/>
                        <a:gd name="T6" fmla="*/ 1101 w 1101"/>
                        <a:gd name="T7" fmla="*/ 0 h 3"/>
                        <a:gd name="T8" fmla="*/ 1099 w 1101"/>
                        <a:gd name="T9" fmla="*/ 3 h 3"/>
                        <a:gd name="T10" fmla="*/ 654 w 1101"/>
                        <a:gd name="T11" fmla="*/ 3 h 3"/>
                        <a:gd name="T12" fmla="*/ 0 w 1101"/>
                        <a:gd name="T13" fmla="*/ 3 h 3"/>
                        <a:gd name="T14" fmla="*/ 4 w 1101"/>
                        <a:gd name="T15" fmla="*/ 0 h 3"/>
                        <a:gd name="T16" fmla="*/ 664 w 1101"/>
                        <a:gd name="T17" fmla="*/ 0 h 3"/>
                        <a:gd name="T18" fmla="*/ 654 w 110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1" h="3">
                          <a:moveTo>
                            <a:pt x="1099" y="3"/>
                          </a:moveTo>
                          <a:lnTo>
                            <a:pt x="761" y="3"/>
                          </a:lnTo>
                          <a:lnTo>
                            <a:pt x="761" y="0"/>
                          </a:lnTo>
                          <a:lnTo>
                            <a:pt x="1101" y="0"/>
                          </a:lnTo>
                          <a:lnTo>
                            <a:pt x="1099" y="3"/>
                          </a:lnTo>
                          <a:close/>
                          <a:moveTo>
                            <a:pt x="654" y="3"/>
                          </a:moveTo>
                          <a:lnTo>
                            <a:pt x="0" y="3"/>
                          </a:lnTo>
                          <a:lnTo>
                            <a:pt x="4" y="0"/>
                          </a:lnTo>
                          <a:lnTo>
                            <a:pt x="664" y="0"/>
                          </a:lnTo>
                          <a:lnTo>
                            <a:pt x="654" y="3"/>
                          </a:lnTo>
                          <a:close/>
                        </a:path>
                      </a:pathLst>
                    </a:custGeom>
                    <a:solidFill>
                      <a:srgbClr val="BCBC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34" name="Freeform 303"/>
                    <p:cNvSpPr>
                      <a:spLocks noChangeAspect="1" noEditPoints="1"/>
                    </p:cNvSpPr>
                    <p:nvPr/>
                  </p:nvSpPr>
                  <p:spPr bwMode="auto">
                    <a:xfrm>
                      <a:off x="2049" y="1813"/>
                      <a:ext cx="1101" cy="5"/>
                    </a:xfrm>
                    <a:custGeom>
                      <a:avLst/>
                      <a:gdLst>
                        <a:gd name="T0" fmla="*/ 1098 w 1101"/>
                        <a:gd name="T1" fmla="*/ 5 h 5"/>
                        <a:gd name="T2" fmla="*/ 760 w 1101"/>
                        <a:gd name="T3" fmla="*/ 5 h 5"/>
                        <a:gd name="T4" fmla="*/ 760 w 1101"/>
                        <a:gd name="T5" fmla="*/ 0 h 5"/>
                        <a:gd name="T6" fmla="*/ 1101 w 1101"/>
                        <a:gd name="T7" fmla="*/ 0 h 5"/>
                        <a:gd name="T8" fmla="*/ 1098 w 1101"/>
                        <a:gd name="T9" fmla="*/ 5 h 5"/>
                        <a:gd name="T10" fmla="*/ 659 w 1101"/>
                        <a:gd name="T11" fmla="*/ 5 h 5"/>
                        <a:gd name="T12" fmla="*/ 0 w 1101"/>
                        <a:gd name="T13" fmla="*/ 5 h 5"/>
                        <a:gd name="T14" fmla="*/ 5 w 1101"/>
                        <a:gd name="T15" fmla="*/ 0 h 5"/>
                        <a:gd name="T16" fmla="*/ 669 w 1101"/>
                        <a:gd name="T17" fmla="*/ 0 h 5"/>
                        <a:gd name="T18" fmla="*/ 659 w 1101"/>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1" h="5">
                          <a:moveTo>
                            <a:pt x="1098" y="5"/>
                          </a:moveTo>
                          <a:lnTo>
                            <a:pt x="760" y="5"/>
                          </a:lnTo>
                          <a:lnTo>
                            <a:pt x="760" y="0"/>
                          </a:lnTo>
                          <a:lnTo>
                            <a:pt x="1101" y="0"/>
                          </a:lnTo>
                          <a:lnTo>
                            <a:pt x="1098" y="5"/>
                          </a:lnTo>
                          <a:close/>
                          <a:moveTo>
                            <a:pt x="659" y="5"/>
                          </a:moveTo>
                          <a:lnTo>
                            <a:pt x="0" y="5"/>
                          </a:lnTo>
                          <a:lnTo>
                            <a:pt x="5" y="0"/>
                          </a:lnTo>
                          <a:lnTo>
                            <a:pt x="669" y="0"/>
                          </a:lnTo>
                          <a:lnTo>
                            <a:pt x="659" y="5"/>
                          </a:lnTo>
                          <a:close/>
                        </a:path>
                      </a:pathLst>
                    </a:custGeom>
                    <a:solidFill>
                      <a:srgbClr val="BCBC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35" name="Freeform 304"/>
                    <p:cNvSpPr>
                      <a:spLocks noChangeAspect="1" noEditPoints="1"/>
                    </p:cNvSpPr>
                    <p:nvPr/>
                  </p:nvSpPr>
                  <p:spPr bwMode="auto">
                    <a:xfrm>
                      <a:off x="2052" y="1812"/>
                      <a:ext cx="1100" cy="4"/>
                    </a:xfrm>
                    <a:custGeom>
                      <a:avLst/>
                      <a:gdLst>
                        <a:gd name="T0" fmla="*/ 1097 w 1100"/>
                        <a:gd name="T1" fmla="*/ 4 h 4"/>
                        <a:gd name="T2" fmla="*/ 757 w 1100"/>
                        <a:gd name="T3" fmla="*/ 4 h 4"/>
                        <a:gd name="T4" fmla="*/ 757 w 1100"/>
                        <a:gd name="T5" fmla="*/ 0 h 4"/>
                        <a:gd name="T6" fmla="*/ 1100 w 1100"/>
                        <a:gd name="T7" fmla="*/ 0 h 4"/>
                        <a:gd name="T8" fmla="*/ 1097 w 1100"/>
                        <a:gd name="T9" fmla="*/ 4 h 4"/>
                        <a:gd name="T10" fmla="*/ 660 w 1100"/>
                        <a:gd name="T11" fmla="*/ 4 h 4"/>
                        <a:gd name="T12" fmla="*/ 0 w 1100"/>
                        <a:gd name="T13" fmla="*/ 4 h 4"/>
                        <a:gd name="T14" fmla="*/ 3 w 1100"/>
                        <a:gd name="T15" fmla="*/ 0 h 4"/>
                        <a:gd name="T16" fmla="*/ 670 w 1100"/>
                        <a:gd name="T17" fmla="*/ 0 h 4"/>
                        <a:gd name="T18" fmla="*/ 660 w 1100"/>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0" h="4">
                          <a:moveTo>
                            <a:pt x="1097" y="4"/>
                          </a:moveTo>
                          <a:lnTo>
                            <a:pt x="757" y="4"/>
                          </a:lnTo>
                          <a:lnTo>
                            <a:pt x="757" y="0"/>
                          </a:lnTo>
                          <a:lnTo>
                            <a:pt x="1100" y="0"/>
                          </a:lnTo>
                          <a:lnTo>
                            <a:pt x="1097" y="4"/>
                          </a:lnTo>
                          <a:close/>
                          <a:moveTo>
                            <a:pt x="660" y="4"/>
                          </a:moveTo>
                          <a:lnTo>
                            <a:pt x="0" y="4"/>
                          </a:lnTo>
                          <a:lnTo>
                            <a:pt x="3" y="0"/>
                          </a:lnTo>
                          <a:lnTo>
                            <a:pt x="670" y="0"/>
                          </a:lnTo>
                          <a:lnTo>
                            <a:pt x="660" y="4"/>
                          </a:lnTo>
                          <a:close/>
                        </a:path>
                      </a:pathLst>
                    </a:custGeom>
                    <a:solidFill>
                      <a:srgbClr val="BBB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36" name="Freeform 305"/>
                    <p:cNvSpPr>
                      <a:spLocks noChangeAspect="1" noEditPoints="1"/>
                    </p:cNvSpPr>
                    <p:nvPr/>
                  </p:nvSpPr>
                  <p:spPr bwMode="auto">
                    <a:xfrm>
                      <a:off x="2054" y="1810"/>
                      <a:ext cx="1099" cy="3"/>
                    </a:xfrm>
                    <a:custGeom>
                      <a:avLst/>
                      <a:gdLst>
                        <a:gd name="T0" fmla="*/ 1096 w 1099"/>
                        <a:gd name="T1" fmla="*/ 3 h 3"/>
                        <a:gd name="T2" fmla="*/ 755 w 1099"/>
                        <a:gd name="T3" fmla="*/ 3 h 3"/>
                        <a:gd name="T4" fmla="*/ 755 w 1099"/>
                        <a:gd name="T5" fmla="*/ 0 h 3"/>
                        <a:gd name="T6" fmla="*/ 1099 w 1099"/>
                        <a:gd name="T7" fmla="*/ 0 h 3"/>
                        <a:gd name="T8" fmla="*/ 1096 w 1099"/>
                        <a:gd name="T9" fmla="*/ 3 h 3"/>
                        <a:gd name="T10" fmla="*/ 664 w 1099"/>
                        <a:gd name="T11" fmla="*/ 3 h 3"/>
                        <a:gd name="T12" fmla="*/ 0 w 1099"/>
                        <a:gd name="T13" fmla="*/ 3 h 3"/>
                        <a:gd name="T14" fmla="*/ 4 w 1099"/>
                        <a:gd name="T15" fmla="*/ 0 h 3"/>
                        <a:gd name="T16" fmla="*/ 674 w 1099"/>
                        <a:gd name="T17" fmla="*/ 0 h 3"/>
                        <a:gd name="T18" fmla="*/ 664 w 1099"/>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9" h="3">
                          <a:moveTo>
                            <a:pt x="1096" y="3"/>
                          </a:moveTo>
                          <a:lnTo>
                            <a:pt x="755" y="3"/>
                          </a:lnTo>
                          <a:lnTo>
                            <a:pt x="755" y="0"/>
                          </a:lnTo>
                          <a:lnTo>
                            <a:pt x="1099" y="0"/>
                          </a:lnTo>
                          <a:lnTo>
                            <a:pt x="1096" y="3"/>
                          </a:lnTo>
                          <a:close/>
                          <a:moveTo>
                            <a:pt x="664" y="3"/>
                          </a:moveTo>
                          <a:lnTo>
                            <a:pt x="0" y="3"/>
                          </a:lnTo>
                          <a:lnTo>
                            <a:pt x="4" y="0"/>
                          </a:lnTo>
                          <a:lnTo>
                            <a:pt x="674" y="0"/>
                          </a:lnTo>
                          <a:lnTo>
                            <a:pt x="664" y="3"/>
                          </a:lnTo>
                          <a:close/>
                        </a:path>
                      </a:pathLst>
                    </a:custGeom>
                    <a:solidFill>
                      <a:srgbClr val="BBB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37" name="Freeform 306"/>
                    <p:cNvSpPr>
                      <a:spLocks noChangeAspect="1" noEditPoints="1"/>
                    </p:cNvSpPr>
                    <p:nvPr/>
                  </p:nvSpPr>
                  <p:spPr bwMode="auto">
                    <a:xfrm>
                      <a:off x="2055" y="1809"/>
                      <a:ext cx="1098" cy="3"/>
                    </a:xfrm>
                    <a:custGeom>
                      <a:avLst/>
                      <a:gdLst>
                        <a:gd name="T0" fmla="*/ 1097 w 1098"/>
                        <a:gd name="T1" fmla="*/ 3 h 3"/>
                        <a:gd name="T2" fmla="*/ 754 w 1098"/>
                        <a:gd name="T3" fmla="*/ 3 h 3"/>
                        <a:gd name="T4" fmla="*/ 754 w 1098"/>
                        <a:gd name="T5" fmla="*/ 0 h 3"/>
                        <a:gd name="T6" fmla="*/ 1098 w 1098"/>
                        <a:gd name="T7" fmla="*/ 0 h 3"/>
                        <a:gd name="T8" fmla="*/ 1097 w 1098"/>
                        <a:gd name="T9" fmla="*/ 3 h 3"/>
                        <a:gd name="T10" fmla="*/ 667 w 1098"/>
                        <a:gd name="T11" fmla="*/ 3 h 3"/>
                        <a:gd name="T12" fmla="*/ 0 w 1098"/>
                        <a:gd name="T13" fmla="*/ 3 h 3"/>
                        <a:gd name="T14" fmla="*/ 4 w 1098"/>
                        <a:gd name="T15" fmla="*/ 0 h 3"/>
                        <a:gd name="T16" fmla="*/ 679 w 1098"/>
                        <a:gd name="T17" fmla="*/ 0 h 3"/>
                        <a:gd name="T18" fmla="*/ 667 w 1098"/>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8" h="3">
                          <a:moveTo>
                            <a:pt x="1097" y="3"/>
                          </a:moveTo>
                          <a:lnTo>
                            <a:pt x="754" y="3"/>
                          </a:lnTo>
                          <a:lnTo>
                            <a:pt x="754" y="0"/>
                          </a:lnTo>
                          <a:lnTo>
                            <a:pt x="1098" y="0"/>
                          </a:lnTo>
                          <a:lnTo>
                            <a:pt x="1097" y="3"/>
                          </a:lnTo>
                          <a:close/>
                          <a:moveTo>
                            <a:pt x="667" y="3"/>
                          </a:moveTo>
                          <a:lnTo>
                            <a:pt x="0" y="3"/>
                          </a:lnTo>
                          <a:lnTo>
                            <a:pt x="4" y="0"/>
                          </a:lnTo>
                          <a:lnTo>
                            <a:pt x="679" y="0"/>
                          </a:lnTo>
                          <a:lnTo>
                            <a:pt x="667" y="3"/>
                          </a:lnTo>
                          <a:close/>
                        </a:path>
                      </a:pathLst>
                    </a:custGeom>
                    <a:solidFill>
                      <a:srgbClr val="BABA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38" name="Freeform 307"/>
                    <p:cNvSpPr>
                      <a:spLocks noChangeAspect="1" noEditPoints="1"/>
                    </p:cNvSpPr>
                    <p:nvPr/>
                  </p:nvSpPr>
                  <p:spPr bwMode="auto">
                    <a:xfrm>
                      <a:off x="2058" y="1807"/>
                      <a:ext cx="1097" cy="3"/>
                    </a:xfrm>
                    <a:custGeom>
                      <a:avLst/>
                      <a:gdLst>
                        <a:gd name="T0" fmla="*/ 1095 w 1097"/>
                        <a:gd name="T1" fmla="*/ 3 h 3"/>
                        <a:gd name="T2" fmla="*/ 751 w 1097"/>
                        <a:gd name="T3" fmla="*/ 3 h 3"/>
                        <a:gd name="T4" fmla="*/ 751 w 1097"/>
                        <a:gd name="T5" fmla="*/ 0 h 3"/>
                        <a:gd name="T6" fmla="*/ 1097 w 1097"/>
                        <a:gd name="T7" fmla="*/ 0 h 3"/>
                        <a:gd name="T8" fmla="*/ 1095 w 1097"/>
                        <a:gd name="T9" fmla="*/ 3 h 3"/>
                        <a:gd name="T10" fmla="*/ 670 w 1097"/>
                        <a:gd name="T11" fmla="*/ 3 h 3"/>
                        <a:gd name="T12" fmla="*/ 0 w 1097"/>
                        <a:gd name="T13" fmla="*/ 3 h 3"/>
                        <a:gd name="T14" fmla="*/ 3 w 1097"/>
                        <a:gd name="T15" fmla="*/ 0 h 3"/>
                        <a:gd name="T16" fmla="*/ 680 w 1097"/>
                        <a:gd name="T17" fmla="*/ 0 h 3"/>
                        <a:gd name="T18" fmla="*/ 670 w 1097"/>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7" h="3">
                          <a:moveTo>
                            <a:pt x="1095" y="3"/>
                          </a:moveTo>
                          <a:lnTo>
                            <a:pt x="751" y="3"/>
                          </a:lnTo>
                          <a:lnTo>
                            <a:pt x="751" y="0"/>
                          </a:lnTo>
                          <a:lnTo>
                            <a:pt x="1097" y="0"/>
                          </a:lnTo>
                          <a:lnTo>
                            <a:pt x="1095" y="3"/>
                          </a:lnTo>
                          <a:close/>
                          <a:moveTo>
                            <a:pt x="670" y="3"/>
                          </a:moveTo>
                          <a:lnTo>
                            <a:pt x="0" y="3"/>
                          </a:lnTo>
                          <a:lnTo>
                            <a:pt x="3" y="0"/>
                          </a:lnTo>
                          <a:lnTo>
                            <a:pt x="680" y="0"/>
                          </a:lnTo>
                          <a:lnTo>
                            <a:pt x="670" y="3"/>
                          </a:lnTo>
                          <a:close/>
                        </a:path>
                      </a:pathLst>
                    </a:custGeom>
                    <a:solidFill>
                      <a:srgbClr val="BABA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39" name="Freeform 308"/>
                    <p:cNvSpPr>
                      <a:spLocks noChangeAspect="1" noEditPoints="1"/>
                    </p:cNvSpPr>
                    <p:nvPr/>
                  </p:nvSpPr>
                  <p:spPr bwMode="auto">
                    <a:xfrm>
                      <a:off x="2059" y="1806"/>
                      <a:ext cx="1097" cy="3"/>
                    </a:xfrm>
                    <a:custGeom>
                      <a:avLst/>
                      <a:gdLst>
                        <a:gd name="T0" fmla="*/ 1094 w 1097"/>
                        <a:gd name="T1" fmla="*/ 3 h 3"/>
                        <a:gd name="T2" fmla="*/ 750 w 1097"/>
                        <a:gd name="T3" fmla="*/ 3 h 3"/>
                        <a:gd name="T4" fmla="*/ 750 w 1097"/>
                        <a:gd name="T5" fmla="*/ 0 h 3"/>
                        <a:gd name="T6" fmla="*/ 1097 w 1097"/>
                        <a:gd name="T7" fmla="*/ 0 h 3"/>
                        <a:gd name="T8" fmla="*/ 1094 w 1097"/>
                        <a:gd name="T9" fmla="*/ 3 h 3"/>
                        <a:gd name="T10" fmla="*/ 675 w 1097"/>
                        <a:gd name="T11" fmla="*/ 3 h 3"/>
                        <a:gd name="T12" fmla="*/ 0 w 1097"/>
                        <a:gd name="T13" fmla="*/ 3 h 3"/>
                        <a:gd name="T14" fmla="*/ 5 w 1097"/>
                        <a:gd name="T15" fmla="*/ 0 h 3"/>
                        <a:gd name="T16" fmla="*/ 685 w 1097"/>
                        <a:gd name="T17" fmla="*/ 0 h 3"/>
                        <a:gd name="T18" fmla="*/ 675 w 1097"/>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7" h="3">
                          <a:moveTo>
                            <a:pt x="1094" y="3"/>
                          </a:moveTo>
                          <a:lnTo>
                            <a:pt x="750" y="3"/>
                          </a:lnTo>
                          <a:lnTo>
                            <a:pt x="750" y="0"/>
                          </a:lnTo>
                          <a:lnTo>
                            <a:pt x="1097" y="0"/>
                          </a:lnTo>
                          <a:lnTo>
                            <a:pt x="1094" y="3"/>
                          </a:lnTo>
                          <a:close/>
                          <a:moveTo>
                            <a:pt x="675" y="3"/>
                          </a:moveTo>
                          <a:lnTo>
                            <a:pt x="0" y="3"/>
                          </a:lnTo>
                          <a:lnTo>
                            <a:pt x="5" y="0"/>
                          </a:lnTo>
                          <a:lnTo>
                            <a:pt x="685" y="0"/>
                          </a:lnTo>
                          <a:lnTo>
                            <a:pt x="675" y="3"/>
                          </a:lnTo>
                          <a:close/>
                        </a:path>
                      </a:pathLst>
                    </a:custGeom>
                    <a:solidFill>
                      <a:srgbClr val="BABA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40" name="Freeform 309"/>
                    <p:cNvSpPr>
                      <a:spLocks noChangeAspect="1" noEditPoints="1"/>
                    </p:cNvSpPr>
                    <p:nvPr/>
                  </p:nvSpPr>
                  <p:spPr bwMode="auto">
                    <a:xfrm>
                      <a:off x="2061" y="1805"/>
                      <a:ext cx="1096" cy="2"/>
                    </a:xfrm>
                    <a:custGeom>
                      <a:avLst/>
                      <a:gdLst>
                        <a:gd name="T0" fmla="*/ 1094 w 1096"/>
                        <a:gd name="T1" fmla="*/ 2 h 2"/>
                        <a:gd name="T2" fmla="*/ 748 w 1096"/>
                        <a:gd name="T3" fmla="*/ 2 h 2"/>
                        <a:gd name="T4" fmla="*/ 748 w 1096"/>
                        <a:gd name="T5" fmla="*/ 0 h 2"/>
                        <a:gd name="T6" fmla="*/ 1096 w 1096"/>
                        <a:gd name="T7" fmla="*/ 0 h 2"/>
                        <a:gd name="T8" fmla="*/ 1094 w 1096"/>
                        <a:gd name="T9" fmla="*/ 2 h 2"/>
                        <a:gd name="T10" fmla="*/ 677 w 1096"/>
                        <a:gd name="T11" fmla="*/ 2 h 2"/>
                        <a:gd name="T12" fmla="*/ 0 w 1096"/>
                        <a:gd name="T13" fmla="*/ 2 h 2"/>
                        <a:gd name="T14" fmla="*/ 4 w 1096"/>
                        <a:gd name="T15" fmla="*/ 0 h 2"/>
                        <a:gd name="T16" fmla="*/ 687 w 1096"/>
                        <a:gd name="T17" fmla="*/ 0 h 2"/>
                        <a:gd name="T18" fmla="*/ 677 w 1096"/>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2">
                          <a:moveTo>
                            <a:pt x="1094" y="2"/>
                          </a:moveTo>
                          <a:lnTo>
                            <a:pt x="748" y="2"/>
                          </a:lnTo>
                          <a:lnTo>
                            <a:pt x="748" y="0"/>
                          </a:lnTo>
                          <a:lnTo>
                            <a:pt x="1096" y="0"/>
                          </a:lnTo>
                          <a:lnTo>
                            <a:pt x="1094" y="2"/>
                          </a:lnTo>
                          <a:close/>
                          <a:moveTo>
                            <a:pt x="677" y="2"/>
                          </a:moveTo>
                          <a:lnTo>
                            <a:pt x="0" y="2"/>
                          </a:lnTo>
                          <a:lnTo>
                            <a:pt x="4" y="0"/>
                          </a:lnTo>
                          <a:lnTo>
                            <a:pt x="687" y="0"/>
                          </a:lnTo>
                          <a:lnTo>
                            <a:pt x="677" y="2"/>
                          </a:lnTo>
                          <a:close/>
                        </a:path>
                      </a:pathLst>
                    </a:custGeom>
                    <a:solidFill>
                      <a:srgbClr val="B9B9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41" name="Freeform 310"/>
                    <p:cNvSpPr>
                      <a:spLocks noChangeAspect="1" noEditPoints="1"/>
                    </p:cNvSpPr>
                    <p:nvPr/>
                  </p:nvSpPr>
                  <p:spPr bwMode="auto">
                    <a:xfrm>
                      <a:off x="2064" y="1802"/>
                      <a:ext cx="1093" cy="4"/>
                    </a:xfrm>
                    <a:custGeom>
                      <a:avLst/>
                      <a:gdLst>
                        <a:gd name="T0" fmla="*/ 1092 w 1093"/>
                        <a:gd name="T1" fmla="*/ 4 h 4"/>
                        <a:gd name="T2" fmla="*/ 745 w 1093"/>
                        <a:gd name="T3" fmla="*/ 4 h 4"/>
                        <a:gd name="T4" fmla="*/ 745 w 1093"/>
                        <a:gd name="T5" fmla="*/ 0 h 4"/>
                        <a:gd name="T6" fmla="*/ 1093 w 1093"/>
                        <a:gd name="T7" fmla="*/ 0 h 4"/>
                        <a:gd name="T8" fmla="*/ 1092 w 1093"/>
                        <a:gd name="T9" fmla="*/ 4 h 4"/>
                        <a:gd name="T10" fmla="*/ 680 w 1093"/>
                        <a:gd name="T11" fmla="*/ 4 h 4"/>
                        <a:gd name="T12" fmla="*/ 0 w 1093"/>
                        <a:gd name="T13" fmla="*/ 4 h 4"/>
                        <a:gd name="T14" fmla="*/ 4 w 1093"/>
                        <a:gd name="T15" fmla="*/ 0 h 4"/>
                        <a:gd name="T16" fmla="*/ 690 w 1093"/>
                        <a:gd name="T17" fmla="*/ 0 h 4"/>
                        <a:gd name="T18" fmla="*/ 680 w 1093"/>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3" h="4">
                          <a:moveTo>
                            <a:pt x="1092" y="4"/>
                          </a:moveTo>
                          <a:lnTo>
                            <a:pt x="745" y="4"/>
                          </a:lnTo>
                          <a:lnTo>
                            <a:pt x="745" y="0"/>
                          </a:lnTo>
                          <a:lnTo>
                            <a:pt x="1093" y="0"/>
                          </a:lnTo>
                          <a:lnTo>
                            <a:pt x="1092" y="4"/>
                          </a:lnTo>
                          <a:close/>
                          <a:moveTo>
                            <a:pt x="680" y="4"/>
                          </a:moveTo>
                          <a:lnTo>
                            <a:pt x="0" y="4"/>
                          </a:lnTo>
                          <a:lnTo>
                            <a:pt x="4" y="0"/>
                          </a:lnTo>
                          <a:lnTo>
                            <a:pt x="690" y="0"/>
                          </a:lnTo>
                          <a:lnTo>
                            <a:pt x="680" y="4"/>
                          </a:lnTo>
                          <a:close/>
                        </a:path>
                      </a:pathLst>
                    </a:custGeom>
                    <a:solidFill>
                      <a:srgbClr val="B9B9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42" name="Freeform 311"/>
                    <p:cNvSpPr>
                      <a:spLocks noChangeAspect="1" noEditPoints="1"/>
                    </p:cNvSpPr>
                    <p:nvPr/>
                  </p:nvSpPr>
                  <p:spPr bwMode="auto">
                    <a:xfrm>
                      <a:off x="2065" y="1800"/>
                      <a:ext cx="1094" cy="5"/>
                    </a:xfrm>
                    <a:custGeom>
                      <a:avLst/>
                      <a:gdLst>
                        <a:gd name="T0" fmla="*/ 1092 w 1094"/>
                        <a:gd name="T1" fmla="*/ 5 h 5"/>
                        <a:gd name="T2" fmla="*/ 744 w 1094"/>
                        <a:gd name="T3" fmla="*/ 5 h 5"/>
                        <a:gd name="T4" fmla="*/ 744 w 1094"/>
                        <a:gd name="T5" fmla="*/ 0 h 5"/>
                        <a:gd name="T6" fmla="*/ 1094 w 1094"/>
                        <a:gd name="T7" fmla="*/ 0 h 5"/>
                        <a:gd name="T8" fmla="*/ 1092 w 1094"/>
                        <a:gd name="T9" fmla="*/ 5 h 5"/>
                        <a:gd name="T10" fmla="*/ 683 w 1094"/>
                        <a:gd name="T11" fmla="*/ 5 h 5"/>
                        <a:gd name="T12" fmla="*/ 0 w 1094"/>
                        <a:gd name="T13" fmla="*/ 5 h 5"/>
                        <a:gd name="T14" fmla="*/ 5 w 1094"/>
                        <a:gd name="T15" fmla="*/ 0 h 5"/>
                        <a:gd name="T16" fmla="*/ 693 w 1094"/>
                        <a:gd name="T17" fmla="*/ 0 h 5"/>
                        <a:gd name="T18" fmla="*/ 683 w 1094"/>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5">
                          <a:moveTo>
                            <a:pt x="1092" y="5"/>
                          </a:moveTo>
                          <a:lnTo>
                            <a:pt x="744" y="5"/>
                          </a:lnTo>
                          <a:lnTo>
                            <a:pt x="744" y="0"/>
                          </a:lnTo>
                          <a:lnTo>
                            <a:pt x="1094" y="0"/>
                          </a:lnTo>
                          <a:lnTo>
                            <a:pt x="1092" y="5"/>
                          </a:lnTo>
                          <a:close/>
                          <a:moveTo>
                            <a:pt x="683" y="5"/>
                          </a:moveTo>
                          <a:lnTo>
                            <a:pt x="0" y="5"/>
                          </a:lnTo>
                          <a:lnTo>
                            <a:pt x="5" y="0"/>
                          </a:lnTo>
                          <a:lnTo>
                            <a:pt x="693" y="0"/>
                          </a:lnTo>
                          <a:lnTo>
                            <a:pt x="683" y="5"/>
                          </a:lnTo>
                          <a:close/>
                        </a:path>
                      </a:pathLst>
                    </a:custGeom>
                    <a:solidFill>
                      <a:srgbClr val="B8B8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43" name="Freeform 312"/>
                    <p:cNvSpPr>
                      <a:spLocks noChangeAspect="1" noEditPoints="1"/>
                    </p:cNvSpPr>
                    <p:nvPr/>
                  </p:nvSpPr>
                  <p:spPr bwMode="auto">
                    <a:xfrm>
                      <a:off x="2068" y="1799"/>
                      <a:ext cx="1092" cy="3"/>
                    </a:xfrm>
                    <a:custGeom>
                      <a:avLst/>
                      <a:gdLst>
                        <a:gd name="T0" fmla="*/ 1089 w 1092"/>
                        <a:gd name="T1" fmla="*/ 3 h 3"/>
                        <a:gd name="T2" fmla="*/ 741 w 1092"/>
                        <a:gd name="T3" fmla="*/ 3 h 3"/>
                        <a:gd name="T4" fmla="*/ 742 w 1092"/>
                        <a:gd name="T5" fmla="*/ 0 h 3"/>
                        <a:gd name="T6" fmla="*/ 1092 w 1092"/>
                        <a:gd name="T7" fmla="*/ 0 h 3"/>
                        <a:gd name="T8" fmla="*/ 1089 w 1092"/>
                        <a:gd name="T9" fmla="*/ 3 h 3"/>
                        <a:gd name="T10" fmla="*/ 686 w 1092"/>
                        <a:gd name="T11" fmla="*/ 3 h 3"/>
                        <a:gd name="T12" fmla="*/ 0 w 1092"/>
                        <a:gd name="T13" fmla="*/ 3 h 3"/>
                        <a:gd name="T14" fmla="*/ 3 w 1092"/>
                        <a:gd name="T15" fmla="*/ 0 h 3"/>
                        <a:gd name="T16" fmla="*/ 696 w 1092"/>
                        <a:gd name="T17" fmla="*/ 0 h 3"/>
                        <a:gd name="T18" fmla="*/ 686 w 1092"/>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3">
                          <a:moveTo>
                            <a:pt x="1089" y="3"/>
                          </a:moveTo>
                          <a:lnTo>
                            <a:pt x="741" y="3"/>
                          </a:lnTo>
                          <a:lnTo>
                            <a:pt x="742" y="0"/>
                          </a:lnTo>
                          <a:lnTo>
                            <a:pt x="1092" y="0"/>
                          </a:lnTo>
                          <a:lnTo>
                            <a:pt x="1089" y="3"/>
                          </a:lnTo>
                          <a:close/>
                          <a:moveTo>
                            <a:pt x="686" y="3"/>
                          </a:moveTo>
                          <a:lnTo>
                            <a:pt x="0" y="3"/>
                          </a:lnTo>
                          <a:lnTo>
                            <a:pt x="3" y="0"/>
                          </a:lnTo>
                          <a:lnTo>
                            <a:pt x="696" y="0"/>
                          </a:lnTo>
                          <a:lnTo>
                            <a:pt x="686" y="3"/>
                          </a:lnTo>
                          <a:close/>
                        </a:path>
                      </a:pathLst>
                    </a:custGeom>
                    <a:solidFill>
                      <a:srgbClr val="B8B8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44" name="Freeform 313"/>
                    <p:cNvSpPr>
                      <a:spLocks noChangeAspect="1" noEditPoints="1"/>
                    </p:cNvSpPr>
                    <p:nvPr/>
                  </p:nvSpPr>
                  <p:spPr bwMode="auto">
                    <a:xfrm>
                      <a:off x="2070" y="1797"/>
                      <a:ext cx="1092" cy="3"/>
                    </a:xfrm>
                    <a:custGeom>
                      <a:avLst/>
                      <a:gdLst>
                        <a:gd name="T0" fmla="*/ 1089 w 1092"/>
                        <a:gd name="T1" fmla="*/ 3 h 3"/>
                        <a:gd name="T2" fmla="*/ 739 w 1092"/>
                        <a:gd name="T3" fmla="*/ 3 h 3"/>
                        <a:gd name="T4" fmla="*/ 740 w 1092"/>
                        <a:gd name="T5" fmla="*/ 0 h 3"/>
                        <a:gd name="T6" fmla="*/ 1092 w 1092"/>
                        <a:gd name="T7" fmla="*/ 0 h 3"/>
                        <a:gd name="T8" fmla="*/ 1089 w 1092"/>
                        <a:gd name="T9" fmla="*/ 3 h 3"/>
                        <a:gd name="T10" fmla="*/ 688 w 1092"/>
                        <a:gd name="T11" fmla="*/ 3 h 3"/>
                        <a:gd name="T12" fmla="*/ 0 w 1092"/>
                        <a:gd name="T13" fmla="*/ 3 h 3"/>
                        <a:gd name="T14" fmla="*/ 4 w 1092"/>
                        <a:gd name="T15" fmla="*/ 0 h 3"/>
                        <a:gd name="T16" fmla="*/ 698 w 1092"/>
                        <a:gd name="T17" fmla="*/ 0 h 3"/>
                        <a:gd name="T18" fmla="*/ 688 w 1092"/>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3">
                          <a:moveTo>
                            <a:pt x="1089" y="3"/>
                          </a:moveTo>
                          <a:lnTo>
                            <a:pt x="739" y="3"/>
                          </a:lnTo>
                          <a:lnTo>
                            <a:pt x="740" y="0"/>
                          </a:lnTo>
                          <a:lnTo>
                            <a:pt x="1092" y="0"/>
                          </a:lnTo>
                          <a:lnTo>
                            <a:pt x="1089" y="3"/>
                          </a:lnTo>
                          <a:close/>
                          <a:moveTo>
                            <a:pt x="688" y="3"/>
                          </a:moveTo>
                          <a:lnTo>
                            <a:pt x="0" y="3"/>
                          </a:lnTo>
                          <a:lnTo>
                            <a:pt x="4" y="0"/>
                          </a:lnTo>
                          <a:lnTo>
                            <a:pt x="698" y="0"/>
                          </a:lnTo>
                          <a:lnTo>
                            <a:pt x="688" y="3"/>
                          </a:lnTo>
                          <a:close/>
                        </a:path>
                      </a:pathLst>
                    </a:custGeom>
                    <a:solidFill>
                      <a:srgbClr val="B8B8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45" name="Freeform 314"/>
                    <p:cNvSpPr>
                      <a:spLocks noChangeAspect="1" noEditPoints="1"/>
                    </p:cNvSpPr>
                    <p:nvPr/>
                  </p:nvSpPr>
                  <p:spPr bwMode="auto">
                    <a:xfrm>
                      <a:off x="2071" y="1796"/>
                      <a:ext cx="1091" cy="3"/>
                    </a:xfrm>
                    <a:custGeom>
                      <a:avLst/>
                      <a:gdLst>
                        <a:gd name="T0" fmla="*/ 1089 w 1091"/>
                        <a:gd name="T1" fmla="*/ 3 h 3"/>
                        <a:gd name="T2" fmla="*/ 739 w 1091"/>
                        <a:gd name="T3" fmla="*/ 3 h 3"/>
                        <a:gd name="T4" fmla="*/ 739 w 1091"/>
                        <a:gd name="T5" fmla="*/ 0 h 3"/>
                        <a:gd name="T6" fmla="*/ 1091 w 1091"/>
                        <a:gd name="T7" fmla="*/ 0 h 3"/>
                        <a:gd name="T8" fmla="*/ 1089 w 1091"/>
                        <a:gd name="T9" fmla="*/ 3 h 3"/>
                        <a:gd name="T10" fmla="*/ 693 w 1091"/>
                        <a:gd name="T11" fmla="*/ 3 h 3"/>
                        <a:gd name="T12" fmla="*/ 0 w 1091"/>
                        <a:gd name="T13" fmla="*/ 3 h 3"/>
                        <a:gd name="T14" fmla="*/ 4 w 1091"/>
                        <a:gd name="T15" fmla="*/ 0 h 3"/>
                        <a:gd name="T16" fmla="*/ 703 w 1091"/>
                        <a:gd name="T17" fmla="*/ 0 h 3"/>
                        <a:gd name="T18" fmla="*/ 693 w 109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1" h="3">
                          <a:moveTo>
                            <a:pt x="1089" y="3"/>
                          </a:moveTo>
                          <a:lnTo>
                            <a:pt x="739" y="3"/>
                          </a:lnTo>
                          <a:lnTo>
                            <a:pt x="739" y="0"/>
                          </a:lnTo>
                          <a:lnTo>
                            <a:pt x="1091" y="0"/>
                          </a:lnTo>
                          <a:lnTo>
                            <a:pt x="1089" y="3"/>
                          </a:lnTo>
                          <a:close/>
                          <a:moveTo>
                            <a:pt x="693" y="3"/>
                          </a:moveTo>
                          <a:lnTo>
                            <a:pt x="0" y="3"/>
                          </a:lnTo>
                          <a:lnTo>
                            <a:pt x="4" y="0"/>
                          </a:lnTo>
                          <a:lnTo>
                            <a:pt x="703" y="0"/>
                          </a:lnTo>
                          <a:lnTo>
                            <a:pt x="693" y="3"/>
                          </a:lnTo>
                          <a:close/>
                        </a:path>
                      </a:pathLst>
                    </a:custGeom>
                    <a:solidFill>
                      <a:srgbClr val="B7B7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46" name="Freeform 315"/>
                    <p:cNvSpPr>
                      <a:spLocks noChangeAspect="1" noEditPoints="1"/>
                    </p:cNvSpPr>
                    <p:nvPr/>
                  </p:nvSpPr>
                  <p:spPr bwMode="auto">
                    <a:xfrm>
                      <a:off x="2074" y="1794"/>
                      <a:ext cx="1089" cy="3"/>
                    </a:xfrm>
                    <a:custGeom>
                      <a:avLst/>
                      <a:gdLst>
                        <a:gd name="T0" fmla="*/ 1088 w 1089"/>
                        <a:gd name="T1" fmla="*/ 3 h 3"/>
                        <a:gd name="T2" fmla="*/ 736 w 1089"/>
                        <a:gd name="T3" fmla="*/ 3 h 3"/>
                        <a:gd name="T4" fmla="*/ 736 w 1089"/>
                        <a:gd name="T5" fmla="*/ 0 h 3"/>
                        <a:gd name="T6" fmla="*/ 1089 w 1089"/>
                        <a:gd name="T7" fmla="*/ 0 h 3"/>
                        <a:gd name="T8" fmla="*/ 1088 w 1089"/>
                        <a:gd name="T9" fmla="*/ 3 h 3"/>
                        <a:gd name="T10" fmla="*/ 694 w 1089"/>
                        <a:gd name="T11" fmla="*/ 3 h 3"/>
                        <a:gd name="T12" fmla="*/ 0 w 1089"/>
                        <a:gd name="T13" fmla="*/ 3 h 3"/>
                        <a:gd name="T14" fmla="*/ 3 w 1089"/>
                        <a:gd name="T15" fmla="*/ 0 h 3"/>
                        <a:gd name="T16" fmla="*/ 706 w 1089"/>
                        <a:gd name="T17" fmla="*/ 0 h 3"/>
                        <a:gd name="T18" fmla="*/ 694 w 1089"/>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9" h="3">
                          <a:moveTo>
                            <a:pt x="1088" y="3"/>
                          </a:moveTo>
                          <a:lnTo>
                            <a:pt x="736" y="3"/>
                          </a:lnTo>
                          <a:lnTo>
                            <a:pt x="736" y="0"/>
                          </a:lnTo>
                          <a:lnTo>
                            <a:pt x="1089" y="0"/>
                          </a:lnTo>
                          <a:lnTo>
                            <a:pt x="1088" y="3"/>
                          </a:lnTo>
                          <a:close/>
                          <a:moveTo>
                            <a:pt x="694" y="3"/>
                          </a:moveTo>
                          <a:lnTo>
                            <a:pt x="0" y="3"/>
                          </a:lnTo>
                          <a:lnTo>
                            <a:pt x="3" y="0"/>
                          </a:lnTo>
                          <a:lnTo>
                            <a:pt x="706" y="0"/>
                          </a:lnTo>
                          <a:lnTo>
                            <a:pt x="694" y="3"/>
                          </a:lnTo>
                          <a:close/>
                        </a:path>
                      </a:pathLst>
                    </a:custGeom>
                    <a:solidFill>
                      <a:srgbClr val="B7B7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47" name="Freeform 316"/>
                    <p:cNvSpPr>
                      <a:spLocks noChangeAspect="1" noEditPoints="1"/>
                    </p:cNvSpPr>
                    <p:nvPr/>
                  </p:nvSpPr>
                  <p:spPr bwMode="auto">
                    <a:xfrm>
                      <a:off x="2075" y="1792"/>
                      <a:ext cx="1090" cy="4"/>
                    </a:xfrm>
                    <a:custGeom>
                      <a:avLst/>
                      <a:gdLst>
                        <a:gd name="T0" fmla="*/ 1087 w 1090"/>
                        <a:gd name="T1" fmla="*/ 4 h 4"/>
                        <a:gd name="T2" fmla="*/ 735 w 1090"/>
                        <a:gd name="T3" fmla="*/ 4 h 4"/>
                        <a:gd name="T4" fmla="*/ 735 w 1090"/>
                        <a:gd name="T5" fmla="*/ 0 h 4"/>
                        <a:gd name="T6" fmla="*/ 1090 w 1090"/>
                        <a:gd name="T7" fmla="*/ 0 h 4"/>
                        <a:gd name="T8" fmla="*/ 1087 w 1090"/>
                        <a:gd name="T9" fmla="*/ 4 h 4"/>
                        <a:gd name="T10" fmla="*/ 699 w 1090"/>
                        <a:gd name="T11" fmla="*/ 4 h 4"/>
                        <a:gd name="T12" fmla="*/ 0 w 1090"/>
                        <a:gd name="T13" fmla="*/ 4 h 4"/>
                        <a:gd name="T14" fmla="*/ 5 w 1090"/>
                        <a:gd name="T15" fmla="*/ 0 h 4"/>
                        <a:gd name="T16" fmla="*/ 709 w 1090"/>
                        <a:gd name="T17" fmla="*/ 0 h 4"/>
                        <a:gd name="T18" fmla="*/ 699 w 1090"/>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0" h="4">
                          <a:moveTo>
                            <a:pt x="1087" y="4"/>
                          </a:moveTo>
                          <a:lnTo>
                            <a:pt x="735" y="4"/>
                          </a:lnTo>
                          <a:lnTo>
                            <a:pt x="735" y="0"/>
                          </a:lnTo>
                          <a:lnTo>
                            <a:pt x="1090" y="0"/>
                          </a:lnTo>
                          <a:lnTo>
                            <a:pt x="1087" y="4"/>
                          </a:lnTo>
                          <a:close/>
                          <a:moveTo>
                            <a:pt x="699" y="4"/>
                          </a:moveTo>
                          <a:lnTo>
                            <a:pt x="0" y="4"/>
                          </a:lnTo>
                          <a:lnTo>
                            <a:pt x="5" y="0"/>
                          </a:lnTo>
                          <a:lnTo>
                            <a:pt x="709" y="0"/>
                          </a:lnTo>
                          <a:lnTo>
                            <a:pt x="699" y="4"/>
                          </a:lnTo>
                          <a:close/>
                        </a:path>
                      </a:pathLst>
                    </a:custGeom>
                    <a:solidFill>
                      <a:srgbClr val="B7B7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48" name="Freeform 317"/>
                    <p:cNvSpPr>
                      <a:spLocks noChangeAspect="1" noEditPoints="1"/>
                    </p:cNvSpPr>
                    <p:nvPr/>
                  </p:nvSpPr>
                  <p:spPr bwMode="auto">
                    <a:xfrm>
                      <a:off x="2077" y="1790"/>
                      <a:ext cx="1089" cy="4"/>
                    </a:xfrm>
                    <a:custGeom>
                      <a:avLst/>
                      <a:gdLst>
                        <a:gd name="T0" fmla="*/ 1086 w 1089"/>
                        <a:gd name="T1" fmla="*/ 4 h 4"/>
                        <a:gd name="T2" fmla="*/ 733 w 1089"/>
                        <a:gd name="T3" fmla="*/ 4 h 4"/>
                        <a:gd name="T4" fmla="*/ 733 w 1089"/>
                        <a:gd name="T5" fmla="*/ 0 h 4"/>
                        <a:gd name="T6" fmla="*/ 1089 w 1089"/>
                        <a:gd name="T7" fmla="*/ 0 h 4"/>
                        <a:gd name="T8" fmla="*/ 1086 w 1089"/>
                        <a:gd name="T9" fmla="*/ 4 h 4"/>
                        <a:gd name="T10" fmla="*/ 703 w 1089"/>
                        <a:gd name="T11" fmla="*/ 4 h 4"/>
                        <a:gd name="T12" fmla="*/ 0 w 1089"/>
                        <a:gd name="T13" fmla="*/ 4 h 4"/>
                        <a:gd name="T14" fmla="*/ 4 w 1089"/>
                        <a:gd name="T15" fmla="*/ 0 h 4"/>
                        <a:gd name="T16" fmla="*/ 713 w 1089"/>
                        <a:gd name="T17" fmla="*/ 0 h 4"/>
                        <a:gd name="T18" fmla="*/ 703 w 1089"/>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9" h="4">
                          <a:moveTo>
                            <a:pt x="1086" y="4"/>
                          </a:moveTo>
                          <a:lnTo>
                            <a:pt x="733" y="4"/>
                          </a:lnTo>
                          <a:lnTo>
                            <a:pt x="733" y="0"/>
                          </a:lnTo>
                          <a:lnTo>
                            <a:pt x="1089" y="0"/>
                          </a:lnTo>
                          <a:lnTo>
                            <a:pt x="1086" y="4"/>
                          </a:lnTo>
                          <a:close/>
                          <a:moveTo>
                            <a:pt x="703" y="4"/>
                          </a:moveTo>
                          <a:lnTo>
                            <a:pt x="0" y="4"/>
                          </a:lnTo>
                          <a:lnTo>
                            <a:pt x="4" y="0"/>
                          </a:lnTo>
                          <a:lnTo>
                            <a:pt x="713" y="0"/>
                          </a:lnTo>
                          <a:lnTo>
                            <a:pt x="703" y="4"/>
                          </a:lnTo>
                          <a:close/>
                        </a:path>
                      </a:pathLst>
                    </a:custGeom>
                    <a:solidFill>
                      <a:srgbClr val="B6B6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49" name="Freeform 318"/>
                    <p:cNvSpPr>
                      <a:spLocks noChangeAspect="1" noEditPoints="1"/>
                    </p:cNvSpPr>
                    <p:nvPr/>
                  </p:nvSpPr>
                  <p:spPr bwMode="auto">
                    <a:xfrm>
                      <a:off x="2080" y="1789"/>
                      <a:ext cx="1086" cy="3"/>
                    </a:xfrm>
                    <a:custGeom>
                      <a:avLst/>
                      <a:gdLst>
                        <a:gd name="T0" fmla="*/ 1085 w 1086"/>
                        <a:gd name="T1" fmla="*/ 3 h 3"/>
                        <a:gd name="T2" fmla="*/ 730 w 1086"/>
                        <a:gd name="T3" fmla="*/ 3 h 3"/>
                        <a:gd name="T4" fmla="*/ 730 w 1086"/>
                        <a:gd name="T5" fmla="*/ 0 h 3"/>
                        <a:gd name="T6" fmla="*/ 1086 w 1086"/>
                        <a:gd name="T7" fmla="*/ 0 h 3"/>
                        <a:gd name="T8" fmla="*/ 1085 w 1086"/>
                        <a:gd name="T9" fmla="*/ 3 h 3"/>
                        <a:gd name="T10" fmla="*/ 704 w 1086"/>
                        <a:gd name="T11" fmla="*/ 3 h 3"/>
                        <a:gd name="T12" fmla="*/ 0 w 1086"/>
                        <a:gd name="T13" fmla="*/ 3 h 3"/>
                        <a:gd name="T14" fmla="*/ 4 w 1086"/>
                        <a:gd name="T15" fmla="*/ 0 h 3"/>
                        <a:gd name="T16" fmla="*/ 714 w 1086"/>
                        <a:gd name="T17" fmla="*/ 0 h 3"/>
                        <a:gd name="T18" fmla="*/ 704 w 1086"/>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6" h="3">
                          <a:moveTo>
                            <a:pt x="1085" y="3"/>
                          </a:moveTo>
                          <a:lnTo>
                            <a:pt x="730" y="3"/>
                          </a:lnTo>
                          <a:lnTo>
                            <a:pt x="730" y="0"/>
                          </a:lnTo>
                          <a:lnTo>
                            <a:pt x="1086" y="0"/>
                          </a:lnTo>
                          <a:lnTo>
                            <a:pt x="1085" y="3"/>
                          </a:lnTo>
                          <a:close/>
                          <a:moveTo>
                            <a:pt x="704" y="3"/>
                          </a:moveTo>
                          <a:lnTo>
                            <a:pt x="0" y="3"/>
                          </a:lnTo>
                          <a:lnTo>
                            <a:pt x="4" y="0"/>
                          </a:lnTo>
                          <a:lnTo>
                            <a:pt x="714" y="0"/>
                          </a:lnTo>
                          <a:lnTo>
                            <a:pt x="704" y="3"/>
                          </a:lnTo>
                          <a:close/>
                        </a:path>
                      </a:pathLst>
                    </a:custGeom>
                    <a:solidFill>
                      <a:srgbClr val="B6B6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50" name="Freeform 319"/>
                    <p:cNvSpPr>
                      <a:spLocks noChangeAspect="1" noEditPoints="1"/>
                    </p:cNvSpPr>
                    <p:nvPr/>
                  </p:nvSpPr>
                  <p:spPr bwMode="auto">
                    <a:xfrm>
                      <a:off x="2081" y="1787"/>
                      <a:ext cx="1086" cy="3"/>
                    </a:xfrm>
                    <a:custGeom>
                      <a:avLst/>
                      <a:gdLst>
                        <a:gd name="T0" fmla="*/ 1085 w 1086"/>
                        <a:gd name="T1" fmla="*/ 3 h 3"/>
                        <a:gd name="T2" fmla="*/ 729 w 1086"/>
                        <a:gd name="T3" fmla="*/ 3 h 3"/>
                        <a:gd name="T4" fmla="*/ 729 w 1086"/>
                        <a:gd name="T5" fmla="*/ 0 h 3"/>
                        <a:gd name="T6" fmla="*/ 1086 w 1086"/>
                        <a:gd name="T7" fmla="*/ 0 h 3"/>
                        <a:gd name="T8" fmla="*/ 1085 w 1086"/>
                        <a:gd name="T9" fmla="*/ 3 h 3"/>
                        <a:gd name="T10" fmla="*/ 709 w 1086"/>
                        <a:gd name="T11" fmla="*/ 3 h 3"/>
                        <a:gd name="T12" fmla="*/ 0 w 1086"/>
                        <a:gd name="T13" fmla="*/ 3 h 3"/>
                        <a:gd name="T14" fmla="*/ 4 w 1086"/>
                        <a:gd name="T15" fmla="*/ 0 h 3"/>
                        <a:gd name="T16" fmla="*/ 719 w 1086"/>
                        <a:gd name="T17" fmla="*/ 0 h 3"/>
                        <a:gd name="T18" fmla="*/ 709 w 1086"/>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6" h="3">
                          <a:moveTo>
                            <a:pt x="1085" y="3"/>
                          </a:moveTo>
                          <a:lnTo>
                            <a:pt x="729" y="3"/>
                          </a:lnTo>
                          <a:lnTo>
                            <a:pt x="729" y="0"/>
                          </a:lnTo>
                          <a:lnTo>
                            <a:pt x="1086" y="0"/>
                          </a:lnTo>
                          <a:lnTo>
                            <a:pt x="1085" y="3"/>
                          </a:lnTo>
                          <a:close/>
                          <a:moveTo>
                            <a:pt x="709" y="3"/>
                          </a:moveTo>
                          <a:lnTo>
                            <a:pt x="0" y="3"/>
                          </a:lnTo>
                          <a:lnTo>
                            <a:pt x="4" y="0"/>
                          </a:lnTo>
                          <a:lnTo>
                            <a:pt x="719" y="0"/>
                          </a:lnTo>
                          <a:lnTo>
                            <a:pt x="709" y="3"/>
                          </a:lnTo>
                          <a:close/>
                        </a:path>
                      </a:pathLst>
                    </a:custGeom>
                    <a:solidFill>
                      <a:srgbClr val="B5B5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51" name="Freeform 320"/>
                    <p:cNvSpPr>
                      <a:spLocks noChangeAspect="1" noEditPoints="1"/>
                    </p:cNvSpPr>
                    <p:nvPr/>
                  </p:nvSpPr>
                  <p:spPr bwMode="auto">
                    <a:xfrm>
                      <a:off x="2084" y="1786"/>
                      <a:ext cx="1085" cy="3"/>
                    </a:xfrm>
                    <a:custGeom>
                      <a:avLst/>
                      <a:gdLst>
                        <a:gd name="T0" fmla="*/ 1082 w 1085"/>
                        <a:gd name="T1" fmla="*/ 3 h 3"/>
                        <a:gd name="T2" fmla="*/ 726 w 1085"/>
                        <a:gd name="T3" fmla="*/ 3 h 3"/>
                        <a:gd name="T4" fmla="*/ 726 w 1085"/>
                        <a:gd name="T5" fmla="*/ 0 h 3"/>
                        <a:gd name="T6" fmla="*/ 1085 w 1085"/>
                        <a:gd name="T7" fmla="*/ 0 h 3"/>
                        <a:gd name="T8" fmla="*/ 1082 w 1085"/>
                        <a:gd name="T9" fmla="*/ 3 h 3"/>
                        <a:gd name="T10" fmla="*/ 710 w 1085"/>
                        <a:gd name="T11" fmla="*/ 3 h 3"/>
                        <a:gd name="T12" fmla="*/ 0 w 1085"/>
                        <a:gd name="T13" fmla="*/ 3 h 3"/>
                        <a:gd name="T14" fmla="*/ 3 w 1085"/>
                        <a:gd name="T15" fmla="*/ 0 h 3"/>
                        <a:gd name="T16" fmla="*/ 720 w 1085"/>
                        <a:gd name="T17" fmla="*/ 0 h 3"/>
                        <a:gd name="T18" fmla="*/ 710 w 1085"/>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5" h="3">
                          <a:moveTo>
                            <a:pt x="1082" y="3"/>
                          </a:moveTo>
                          <a:lnTo>
                            <a:pt x="726" y="3"/>
                          </a:lnTo>
                          <a:lnTo>
                            <a:pt x="726" y="0"/>
                          </a:lnTo>
                          <a:lnTo>
                            <a:pt x="1085" y="0"/>
                          </a:lnTo>
                          <a:lnTo>
                            <a:pt x="1082" y="3"/>
                          </a:lnTo>
                          <a:close/>
                          <a:moveTo>
                            <a:pt x="710" y="3"/>
                          </a:moveTo>
                          <a:lnTo>
                            <a:pt x="0" y="3"/>
                          </a:lnTo>
                          <a:lnTo>
                            <a:pt x="3" y="0"/>
                          </a:lnTo>
                          <a:lnTo>
                            <a:pt x="720" y="0"/>
                          </a:lnTo>
                          <a:lnTo>
                            <a:pt x="710" y="3"/>
                          </a:lnTo>
                          <a:close/>
                        </a:path>
                      </a:pathLst>
                    </a:custGeom>
                    <a:solidFill>
                      <a:srgbClr val="B5B5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52" name="Freeform 321"/>
                    <p:cNvSpPr>
                      <a:spLocks noChangeAspect="1" noEditPoints="1"/>
                    </p:cNvSpPr>
                    <p:nvPr/>
                  </p:nvSpPr>
                  <p:spPr bwMode="auto">
                    <a:xfrm>
                      <a:off x="2085" y="1784"/>
                      <a:ext cx="1085" cy="3"/>
                    </a:xfrm>
                    <a:custGeom>
                      <a:avLst/>
                      <a:gdLst>
                        <a:gd name="T0" fmla="*/ 1082 w 1085"/>
                        <a:gd name="T1" fmla="*/ 3 h 3"/>
                        <a:gd name="T2" fmla="*/ 725 w 1085"/>
                        <a:gd name="T3" fmla="*/ 3 h 3"/>
                        <a:gd name="T4" fmla="*/ 725 w 1085"/>
                        <a:gd name="T5" fmla="*/ 0 h 3"/>
                        <a:gd name="T6" fmla="*/ 1085 w 1085"/>
                        <a:gd name="T7" fmla="*/ 0 h 3"/>
                        <a:gd name="T8" fmla="*/ 1082 w 1085"/>
                        <a:gd name="T9" fmla="*/ 3 h 3"/>
                        <a:gd name="T10" fmla="*/ 715 w 1085"/>
                        <a:gd name="T11" fmla="*/ 3 h 3"/>
                        <a:gd name="T12" fmla="*/ 0 w 1085"/>
                        <a:gd name="T13" fmla="*/ 3 h 3"/>
                        <a:gd name="T14" fmla="*/ 5 w 1085"/>
                        <a:gd name="T15" fmla="*/ 0 h 3"/>
                        <a:gd name="T16" fmla="*/ 725 w 1085"/>
                        <a:gd name="T17" fmla="*/ 0 h 3"/>
                        <a:gd name="T18" fmla="*/ 715 w 1085"/>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5" h="3">
                          <a:moveTo>
                            <a:pt x="1082" y="3"/>
                          </a:moveTo>
                          <a:lnTo>
                            <a:pt x="725" y="3"/>
                          </a:lnTo>
                          <a:lnTo>
                            <a:pt x="725" y="0"/>
                          </a:lnTo>
                          <a:lnTo>
                            <a:pt x="1085" y="0"/>
                          </a:lnTo>
                          <a:lnTo>
                            <a:pt x="1082" y="3"/>
                          </a:lnTo>
                          <a:close/>
                          <a:moveTo>
                            <a:pt x="715" y="3"/>
                          </a:moveTo>
                          <a:lnTo>
                            <a:pt x="0" y="3"/>
                          </a:lnTo>
                          <a:lnTo>
                            <a:pt x="5" y="0"/>
                          </a:lnTo>
                          <a:lnTo>
                            <a:pt x="725" y="0"/>
                          </a:lnTo>
                          <a:lnTo>
                            <a:pt x="715" y="3"/>
                          </a:lnTo>
                          <a:close/>
                        </a:path>
                      </a:pathLst>
                    </a:custGeom>
                    <a:solidFill>
                      <a:srgbClr val="B5B5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53" name="Freeform 322"/>
                    <p:cNvSpPr>
                      <a:spLocks noChangeAspect="1"/>
                    </p:cNvSpPr>
                    <p:nvPr/>
                  </p:nvSpPr>
                  <p:spPr bwMode="auto">
                    <a:xfrm>
                      <a:off x="2087" y="1781"/>
                      <a:ext cx="1083" cy="5"/>
                    </a:xfrm>
                    <a:custGeom>
                      <a:avLst/>
                      <a:gdLst>
                        <a:gd name="T0" fmla="*/ 1082 w 1083"/>
                        <a:gd name="T1" fmla="*/ 5 h 5"/>
                        <a:gd name="T2" fmla="*/ 723 w 1083"/>
                        <a:gd name="T3" fmla="*/ 5 h 5"/>
                        <a:gd name="T4" fmla="*/ 723 w 1083"/>
                        <a:gd name="T5" fmla="*/ 3 h 5"/>
                        <a:gd name="T6" fmla="*/ 717 w 1083"/>
                        <a:gd name="T7" fmla="*/ 5 h 5"/>
                        <a:gd name="T8" fmla="*/ 0 w 1083"/>
                        <a:gd name="T9" fmla="*/ 5 h 5"/>
                        <a:gd name="T10" fmla="*/ 4 w 1083"/>
                        <a:gd name="T11" fmla="*/ 0 h 5"/>
                        <a:gd name="T12" fmla="*/ 1083 w 1083"/>
                        <a:gd name="T13" fmla="*/ 0 h 5"/>
                        <a:gd name="T14" fmla="*/ 1082 w 1083"/>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3" h="5">
                          <a:moveTo>
                            <a:pt x="1082" y="5"/>
                          </a:moveTo>
                          <a:lnTo>
                            <a:pt x="723" y="5"/>
                          </a:lnTo>
                          <a:lnTo>
                            <a:pt x="723" y="3"/>
                          </a:lnTo>
                          <a:lnTo>
                            <a:pt x="717" y="5"/>
                          </a:lnTo>
                          <a:lnTo>
                            <a:pt x="0" y="5"/>
                          </a:lnTo>
                          <a:lnTo>
                            <a:pt x="4" y="0"/>
                          </a:lnTo>
                          <a:lnTo>
                            <a:pt x="1083" y="0"/>
                          </a:lnTo>
                          <a:lnTo>
                            <a:pt x="1082" y="5"/>
                          </a:lnTo>
                          <a:close/>
                        </a:path>
                      </a:pathLst>
                    </a:custGeom>
                    <a:solidFill>
                      <a:srgbClr val="B4B4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54" name="Freeform 323"/>
                    <p:cNvSpPr>
                      <a:spLocks noChangeAspect="1"/>
                    </p:cNvSpPr>
                    <p:nvPr/>
                  </p:nvSpPr>
                  <p:spPr bwMode="auto">
                    <a:xfrm>
                      <a:off x="2090" y="1780"/>
                      <a:ext cx="1082" cy="4"/>
                    </a:xfrm>
                    <a:custGeom>
                      <a:avLst/>
                      <a:gdLst>
                        <a:gd name="T0" fmla="*/ 1080 w 1082"/>
                        <a:gd name="T1" fmla="*/ 4 h 4"/>
                        <a:gd name="T2" fmla="*/ 720 w 1082"/>
                        <a:gd name="T3" fmla="*/ 4 h 4"/>
                        <a:gd name="T4" fmla="*/ 720 w 1082"/>
                        <a:gd name="T5" fmla="*/ 4 h 4"/>
                        <a:gd name="T6" fmla="*/ 720 w 1082"/>
                        <a:gd name="T7" fmla="*/ 4 h 4"/>
                        <a:gd name="T8" fmla="*/ 0 w 1082"/>
                        <a:gd name="T9" fmla="*/ 4 h 4"/>
                        <a:gd name="T10" fmla="*/ 4 w 1082"/>
                        <a:gd name="T11" fmla="*/ 0 h 4"/>
                        <a:gd name="T12" fmla="*/ 1082 w 1082"/>
                        <a:gd name="T13" fmla="*/ 0 h 4"/>
                        <a:gd name="T14" fmla="*/ 1080 w 108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2" h="4">
                          <a:moveTo>
                            <a:pt x="1080" y="4"/>
                          </a:moveTo>
                          <a:lnTo>
                            <a:pt x="720" y="4"/>
                          </a:lnTo>
                          <a:lnTo>
                            <a:pt x="720" y="4"/>
                          </a:lnTo>
                          <a:lnTo>
                            <a:pt x="720" y="4"/>
                          </a:lnTo>
                          <a:lnTo>
                            <a:pt x="0" y="4"/>
                          </a:lnTo>
                          <a:lnTo>
                            <a:pt x="4" y="0"/>
                          </a:lnTo>
                          <a:lnTo>
                            <a:pt x="1082" y="0"/>
                          </a:lnTo>
                          <a:lnTo>
                            <a:pt x="1080" y="4"/>
                          </a:lnTo>
                          <a:close/>
                        </a:path>
                      </a:pathLst>
                    </a:custGeom>
                    <a:solidFill>
                      <a:srgbClr val="B4B4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55" name="Freeform 324"/>
                    <p:cNvSpPr>
                      <a:spLocks noChangeAspect="1"/>
                    </p:cNvSpPr>
                    <p:nvPr/>
                  </p:nvSpPr>
                  <p:spPr bwMode="auto">
                    <a:xfrm>
                      <a:off x="2091" y="1779"/>
                      <a:ext cx="1082" cy="2"/>
                    </a:xfrm>
                    <a:custGeom>
                      <a:avLst/>
                      <a:gdLst>
                        <a:gd name="T0" fmla="*/ 1079 w 1082"/>
                        <a:gd name="T1" fmla="*/ 2 h 2"/>
                        <a:gd name="T2" fmla="*/ 0 w 1082"/>
                        <a:gd name="T3" fmla="*/ 2 h 2"/>
                        <a:gd name="T4" fmla="*/ 4 w 1082"/>
                        <a:gd name="T5" fmla="*/ 0 h 2"/>
                        <a:gd name="T6" fmla="*/ 1082 w 1082"/>
                        <a:gd name="T7" fmla="*/ 0 h 2"/>
                        <a:gd name="T8" fmla="*/ 1079 w 1082"/>
                        <a:gd name="T9" fmla="*/ 2 h 2"/>
                      </a:gdLst>
                      <a:ahLst/>
                      <a:cxnLst>
                        <a:cxn ang="0">
                          <a:pos x="T0" y="T1"/>
                        </a:cxn>
                        <a:cxn ang="0">
                          <a:pos x="T2" y="T3"/>
                        </a:cxn>
                        <a:cxn ang="0">
                          <a:pos x="T4" y="T5"/>
                        </a:cxn>
                        <a:cxn ang="0">
                          <a:pos x="T6" y="T7"/>
                        </a:cxn>
                        <a:cxn ang="0">
                          <a:pos x="T8" y="T9"/>
                        </a:cxn>
                      </a:cxnLst>
                      <a:rect l="0" t="0" r="r" b="b"/>
                      <a:pathLst>
                        <a:path w="1082" h="2">
                          <a:moveTo>
                            <a:pt x="1079" y="2"/>
                          </a:moveTo>
                          <a:lnTo>
                            <a:pt x="0" y="2"/>
                          </a:lnTo>
                          <a:lnTo>
                            <a:pt x="4" y="0"/>
                          </a:lnTo>
                          <a:lnTo>
                            <a:pt x="1082" y="0"/>
                          </a:lnTo>
                          <a:lnTo>
                            <a:pt x="1079" y="2"/>
                          </a:lnTo>
                          <a:close/>
                        </a:path>
                      </a:pathLst>
                    </a:custGeom>
                    <a:solidFill>
                      <a:srgbClr val="B3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56" name="Freeform 325"/>
                    <p:cNvSpPr>
                      <a:spLocks noChangeAspect="1"/>
                    </p:cNvSpPr>
                    <p:nvPr/>
                  </p:nvSpPr>
                  <p:spPr bwMode="auto">
                    <a:xfrm>
                      <a:off x="2094" y="1777"/>
                      <a:ext cx="1081" cy="3"/>
                    </a:xfrm>
                    <a:custGeom>
                      <a:avLst/>
                      <a:gdLst>
                        <a:gd name="T0" fmla="*/ 1078 w 1081"/>
                        <a:gd name="T1" fmla="*/ 3 h 3"/>
                        <a:gd name="T2" fmla="*/ 0 w 1081"/>
                        <a:gd name="T3" fmla="*/ 3 h 3"/>
                        <a:gd name="T4" fmla="*/ 3 w 1081"/>
                        <a:gd name="T5" fmla="*/ 0 h 3"/>
                        <a:gd name="T6" fmla="*/ 1081 w 1081"/>
                        <a:gd name="T7" fmla="*/ 0 h 3"/>
                        <a:gd name="T8" fmla="*/ 1078 w 1081"/>
                        <a:gd name="T9" fmla="*/ 3 h 3"/>
                      </a:gdLst>
                      <a:ahLst/>
                      <a:cxnLst>
                        <a:cxn ang="0">
                          <a:pos x="T0" y="T1"/>
                        </a:cxn>
                        <a:cxn ang="0">
                          <a:pos x="T2" y="T3"/>
                        </a:cxn>
                        <a:cxn ang="0">
                          <a:pos x="T4" y="T5"/>
                        </a:cxn>
                        <a:cxn ang="0">
                          <a:pos x="T6" y="T7"/>
                        </a:cxn>
                        <a:cxn ang="0">
                          <a:pos x="T8" y="T9"/>
                        </a:cxn>
                      </a:cxnLst>
                      <a:rect l="0" t="0" r="r" b="b"/>
                      <a:pathLst>
                        <a:path w="1081" h="3">
                          <a:moveTo>
                            <a:pt x="1078" y="3"/>
                          </a:moveTo>
                          <a:lnTo>
                            <a:pt x="0" y="3"/>
                          </a:lnTo>
                          <a:lnTo>
                            <a:pt x="3" y="0"/>
                          </a:lnTo>
                          <a:lnTo>
                            <a:pt x="1081" y="0"/>
                          </a:lnTo>
                          <a:lnTo>
                            <a:pt x="1078" y="3"/>
                          </a:lnTo>
                          <a:close/>
                        </a:path>
                      </a:pathLst>
                    </a:custGeom>
                    <a:solidFill>
                      <a:srgbClr val="B3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57" name="Freeform 326"/>
                    <p:cNvSpPr>
                      <a:spLocks noChangeAspect="1"/>
                    </p:cNvSpPr>
                    <p:nvPr/>
                  </p:nvSpPr>
                  <p:spPr bwMode="auto">
                    <a:xfrm>
                      <a:off x="2095" y="1776"/>
                      <a:ext cx="1080" cy="3"/>
                    </a:xfrm>
                    <a:custGeom>
                      <a:avLst/>
                      <a:gdLst>
                        <a:gd name="T0" fmla="*/ 1078 w 1080"/>
                        <a:gd name="T1" fmla="*/ 3 h 3"/>
                        <a:gd name="T2" fmla="*/ 0 w 1080"/>
                        <a:gd name="T3" fmla="*/ 3 h 3"/>
                        <a:gd name="T4" fmla="*/ 5 w 1080"/>
                        <a:gd name="T5" fmla="*/ 0 h 3"/>
                        <a:gd name="T6" fmla="*/ 1080 w 1080"/>
                        <a:gd name="T7" fmla="*/ 0 h 3"/>
                        <a:gd name="T8" fmla="*/ 1078 w 1080"/>
                        <a:gd name="T9" fmla="*/ 3 h 3"/>
                      </a:gdLst>
                      <a:ahLst/>
                      <a:cxnLst>
                        <a:cxn ang="0">
                          <a:pos x="T0" y="T1"/>
                        </a:cxn>
                        <a:cxn ang="0">
                          <a:pos x="T2" y="T3"/>
                        </a:cxn>
                        <a:cxn ang="0">
                          <a:pos x="T4" y="T5"/>
                        </a:cxn>
                        <a:cxn ang="0">
                          <a:pos x="T6" y="T7"/>
                        </a:cxn>
                        <a:cxn ang="0">
                          <a:pos x="T8" y="T9"/>
                        </a:cxn>
                      </a:cxnLst>
                      <a:rect l="0" t="0" r="r" b="b"/>
                      <a:pathLst>
                        <a:path w="1080" h="3">
                          <a:moveTo>
                            <a:pt x="1078" y="3"/>
                          </a:moveTo>
                          <a:lnTo>
                            <a:pt x="0" y="3"/>
                          </a:lnTo>
                          <a:lnTo>
                            <a:pt x="5" y="0"/>
                          </a:lnTo>
                          <a:lnTo>
                            <a:pt x="1080" y="0"/>
                          </a:lnTo>
                          <a:lnTo>
                            <a:pt x="1078" y="3"/>
                          </a:lnTo>
                          <a:close/>
                        </a:path>
                      </a:pathLst>
                    </a:custGeom>
                    <a:solidFill>
                      <a:srgbClr val="B3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58" name="Freeform 327"/>
                    <p:cNvSpPr>
                      <a:spLocks noChangeAspect="1"/>
                    </p:cNvSpPr>
                    <p:nvPr/>
                  </p:nvSpPr>
                  <p:spPr bwMode="auto">
                    <a:xfrm>
                      <a:off x="2097" y="1774"/>
                      <a:ext cx="1079" cy="3"/>
                    </a:xfrm>
                    <a:custGeom>
                      <a:avLst/>
                      <a:gdLst>
                        <a:gd name="T0" fmla="*/ 1078 w 1079"/>
                        <a:gd name="T1" fmla="*/ 3 h 3"/>
                        <a:gd name="T2" fmla="*/ 0 w 1079"/>
                        <a:gd name="T3" fmla="*/ 3 h 3"/>
                        <a:gd name="T4" fmla="*/ 4 w 1079"/>
                        <a:gd name="T5" fmla="*/ 0 h 3"/>
                        <a:gd name="T6" fmla="*/ 1079 w 1079"/>
                        <a:gd name="T7" fmla="*/ 0 h 3"/>
                        <a:gd name="T8" fmla="*/ 1078 w 1079"/>
                        <a:gd name="T9" fmla="*/ 3 h 3"/>
                      </a:gdLst>
                      <a:ahLst/>
                      <a:cxnLst>
                        <a:cxn ang="0">
                          <a:pos x="T0" y="T1"/>
                        </a:cxn>
                        <a:cxn ang="0">
                          <a:pos x="T2" y="T3"/>
                        </a:cxn>
                        <a:cxn ang="0">
                          <a:pos x="T4" y="T5"/>
                        </a:cxn>
                        <a:cxn ang="0">
                          <a:pos x="T6" y="T7"/>
                        </a:cxn>
                        <a:cxn ang="0">
                          <a:pos x="T8" y="T9"/>
                        </a:cxn>
                      </a:cxnLst>
                      <a:rect l="0" t="0" r="r" b="b"/>
                      <a:pathLst>
                        <a:path w="1079" h="3">
                          <a:moveTo>
                            <a:pt x="1078" y="3"/>
                          </a:moveTo>
                          <a:lnTo>
                            <a:pt x="0" y="3"/>
                          </a:lnTo>
                          <a:lnTo>
                            <a:pt x="4" y="0"/>
                          </a:lnTo>
                          <a:lnTo>
                            <a:pt x="1079" y="0"/>
                          </a:lnTo>
                          <a:lnTo>
                            <a:pt x="1078" y="3"/>
                          </a:lnTo>
                          <a:close/>
                        </a:path>
                      </a:pathLst>
                    </a:custGeom>
                    <a:solidFill>
                      <a:srgbClr val="B2B1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59" name="Freeform 328"/>
                    <p:cNvSpPr>
                      <a:spLocks noChangeAspect="1"/>
                    </p:cNvSpPr>
                    <p:nvPr/>
                  </p:nvSpPr>
                  <p:spPr bwMode="auto">
                    <a:xfrm>
                      <a:off x="2100" y="1773"/>
                      <a:ext cx="1078" cy="3"/>
                    </a:xfrm>
                    <a:custGeom>
                      <a:avLst/>
                      <a:gdLst>
                        <a:gd name="T0" fmla="*/ 1075 w 1078"/>
                        <a:gd name="T1" fmla="*/ 3 h 3"/>
                        <a:gd name="T2" fmla="*/ 0 w 1078"/>
                        <a:gd name="T3" fmla="*/ 3 h 3"/>
                        <a:gd name="T4" fmla="*/ 3 w 1078"/>
                        <a:gd name="T5" fmla="*/ 0 h 3"/>
                        <a:gd name="T6" fmla="*/ 1078 w 1078"/>
                        <a:gd name="T7" fmla="*/ 0 h 3"/>
                        <a:gd name="T8" fmla="*/ 1075 w 1078"/>
                        <a:gd name="T9" fmla="*/ 3 h 3"/>
                      </a:gdLst>
                      <a:ahLst/>
                      <a:cxnLst>
                        <a:cxn ang="0">
                          <a:pos x="T0" y="T1"/>
                        </a:cxn>
                        <a:cxn ang="0">
                          <a:pos x="T2" y="T3"/>
                        </a:cxn>
                        <a:cxn ang="0">
                          <a:pos x="T4" y="T5"/>
                        </a:cxn>
                        <a:cxn ang="0">
                          <a:pos x="T6" y="T7"/>
                        </a:cxn>
                        <a:cxn ang="0">
                          <a:pos x="T8" y="T9"/>
                        </a:cxn>
                      </a:cxnLst>
                      <a:rect l="0" t="0" r="r" b="b"/>
                      <a:pathLst>
                        <a:path w="1078" h="3">
                          <a:moveTo>
                            <a:pt x="1075" y="3"/>
                          </a:moveTo>
                          <a:lnTo>
                            <a:pt x="0" y="3"/>
                          </a:lnTo>
                          <a:lnTo>
                            <a:pt x="3" y="0"/>
                          </a:lnTo>
                          <a:lnTo>
                            <a:pt x="1078" y="0"/>
                          </a:lnTo>
                          <a:lnTo>
                            <a:pt x="1075" y="3"/>
                          </a:lnTo>
                          <a:close/>
                        </a:path>
                      </a:pathLst>
                    </a:custGeom>
                    <a:solidFill>
                      <a:srgbClr val="B2B1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60" name="Freeform 329"/>
                    <p:cNvSpPr>
                      <a:spLocks noChangeAspect="1"/>
                    </p:cNvSpPr>
                    <p:nvPr/>
                  </p:nvSpPr>
                  <p:spPr bwMode="auto">
                    <a:xfrm>
                      <a:off x="2101" y="1770"/>
                      <a:ext cx="1078" cy="4"/>
                    </a:xfrm>
                    <a:custGeom>
                      <a:avLst/>
                      <a:gdLst>
                        <a:gd name="T0" fmla="*/ 1075 w 1078"/>
                        <a:gd name="T1" fmla="*/ 4 h 4"/>
                        <a:gd name="T2" fmla="*/ 0 w 1078"/>
                        <a:gd name="T3" fmla="*/ 4 h 4"/>
                        <a:gd name="T4" fmla="*/ 5 w 1078"/>
                        <a:gd name="T5" fmla="*/ 0 h 4"/>
                        <a:gd name="T6" fmla="*/ 1078 w 1078"/>
                        <a:gd name="T7" fmla="*/ 0 h 4"/>
                        <a:gd name="T8" fmla="*/ 1075 w 1078"/>
                        <a:gd name="T9" fmla="*/ 4 h 4"/>
                      </a:gdLst>
                      <a:ahLst/>
                      <a:cxnLst>
                        <a:cxn ang="0">
                          <a:pos x="T0" y="T1"/>
                        </a:cxn>
                        <a:cxn ang="0">
                          <a:pos x="T2" y="T3"/>
                        </a:cxn>
                        <a:cxn ang="0">
                          <a:pos x="T4" y="T5"/>
                        </a:cxn>
                        <a:cxn ang="0">
                          <a:pos x="T6" y="T7"/>
                        </a:cxn>
                        <a:cxn ang="0">
                          <a:pos x="T8" y="T9"/>
                        </a:cxn>
                      </a:cxnLst>
                      <a:rect l="0" t="0" r="r" b="b"/>
                      <a:pathLst>
                        <a:path w="1078" h="4">
                          <a:moveTo>
                            <a:pt x="1075" y="4"/>
                          </a:moveTo>
                          <a:lnTo>
                            <a:pt x="0" y="4"/>
                          </a:lnTo>
                          <a:lnTo>
                            <a:pt x="5" y="0"/>
                          </a:lnTo>
                          <a:lnTo>
                            <a:pt x="1078" y="0"/>
                          </a:lnTo>
                          <a:lnTo>
                            <a:pt x="1075" y="4"/>
                          </a:lnTo>
                          <a:close/>
                        </a:path>
                      </a:pathLst>
                    </a:custGeom>
                    <a:solidFill>
                      <a:srgbClr val="B1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61" name="Freeform 330"/>
                    <p:cNvSpPr>
                      <a:spLocks noChangeAspect="1"/>
                    </p:cNvSpPr>
                    <p:nvPr/>
                  </p:nvSpPr>
                  <p:spPr bwMode="auto">
                    <a:xfrm>
                      <a:off x="2103" y="1768"/>
                      <a:ext cx="1076" cy="5"/>
                    </a:xfrm>
                    <a:custGeom>
                      <a:avLst/>
                      <a:gdLst>
                        <a:gd name="T0" fmla="*/ 1075 w 1076"/>
                        <a:gd name="T1" fmla="*/ 5 h 5"/>
                        <a:gd name="T2" fmla="*/ 0 w 1076"/>
                        <a:gd name="T3" fmla="*/ 5 h 5"/>
                        <a:gd name="T4" fmla="*/ 4 w 1076"/>
                        <a:gd name="T5" fmla="*/ 0 h 5"/>
                        <a:gd name="T6" fmla="*/ 1076 w 1076"/>
                        <a:gd name="T7" fmla="*/ 0 h 5"/>
                        <a:gd name="T8" fmla="*/ 1075 w 1076"/>
                        <a:gd name="T9" fmla="*/ 5 h 5"/>
                      </a:gdLst>
                      <a:ahLst/>
                      <a:cxnLst>
                        <a:cxn ang="0">
                          <a:pos x="T0" y="T1"/>
                        </a:cxn>
                        <a:cxn ang="0">
                          <a:pos x="T2" y="T3"/>
                        </a:cxn>
                        <a:cxn ang="0">
                          <a:pos x="T4" y="T5"/>
                        </a:cxn>
                        <a:cxn ang="0">
                          <a:pos x="T6" y="T7"/>
                        </a:cxn>
                        <a:cxn ang="0">
                          <a:pos x="T8" y="T9"/>
                        </a:cxn>
                      </a:cxnLst>
                      <a:rect l="0" t="0" r="r" b="b"/>
                      <a:pathLst>
                        <a:path w="1076" h="5">
                          <a:moveTo>
                            <a:pt x="1075" y="5"/>
                          </a:moveTo>
                          <a:lnTo>
                            <a:pt x="0" y="5"/>
                          </a:lnTo>
                          <a:lnTo>
                            <a:pt x="4" y="0"/>
                          </a:lnTo>
                          <a:lnTo>
                            <a:pt x="1076" y="0"/>
                          </a:lnTo>
                          <a:lnTo>
                            <a:pt x="1075" y="5"/>
                          </a:lnTo>
                          <a:close/>
                        </a:path>
                      </a:pathLst>
                    </a:custGeom>
                    <a:solidFill>
                      <a:srgbClr val="B1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62" name="Freeform 331"/>
                    <p:cNvSpPr>
                      <a:spLocks noChangeAspect="1"/>
                    </p:cNvSpPr>
                    <p:nvPr/>
                  </p:nvSpPr>
                  <p:spPr bwMode="auto">
                    <a:xfrm>
                      <a:off x="2106" y="1767"/>
                      <a:ext cx="1074" cy="3"/>
                    </a:xfrm>
                    <a:custGeom>
                      <a:avLst/>
                      <a:gdLst>
                        <a:gd name="T0" fmla="*/ 1073 w 1074"/>
                        <a:gd name="T1" fmla="*/ 3 h 3"/>
                        <a:gd name="T2" fmla="*/ 0 w 1074"/>
                        <a:gd name="T3" fmla="*/ 3 h 3"/>
                        <a:gd name="T4" fmla="*/ 4 w 1074"/>
                        <a:gd name="T5" fmla="*/ 0 h 3"/>
                        <a:gd name="T6" fmla="*/ 1074 w 1074"/>
                        <a:gd name="T7" fmla="*/ 0 h 3"/>
                        <a:gd name="T8" fmla="*/ 1073 w 1074"/>
                        <a:gd name="T9" fmla="*/ 3 h 3"/>
                      </a:gdLst>
                      <a:ahLst/>
                      <a:cxnLst>
                        <a:cxn ang="0">
                          <a:pos x="T0" y="T1"/>
                        </a:cxn>
                        <a:cxn ang="0">
                          <a:pos x="T2" y="T3"/>
                        </a:cxn>
                        <a:cxn ang="0">
                          <a:pos x="T4" y="T5"/>
                        </a:cxn>
                        <a:cxn ang="0">
                          <a:pos x="T6" y="T7"/>
                        </a:cxn>
                        <a:cxn ang="0">
                          <a:pos x="T8" y="T9"/>
                        </a:cxn>
                      </a:cxnLst>
                      <a:rect l="0" t="0" r="r" b="b"/>
                      <a:pathLst>
                        <a:path w="1074" h="3">
                          <a:moveTo>
                            <a:pt x="1073" y="3"/>
                          </a:moveTo>
                          <a:lnTo>
                            <a:pt x="0" y="3"/>
                          </a:lnTo>
                          <a:lnTo>
                            <a:pt x="4" y="0"/>
                          </a:lnTo>
                          <a:lnTo>
                            <a:pt x="1074" y="0"/>
                          </a:lnTo>
                          <a:lnTo>
                            <a:pt x="1073" y="3"/>
                          </a:lnTo>
                          <a:close/>
                        </a:path>
                      </a:pathLst>
                    </a:custGeom>
                    <a:solidFill>
                      <a:srgbClr val="B1B0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63" name="Freeform 332"/>
                    <p:cNvSpPr>
                      <a:spLocks noChangeAspect="1"/>
                    </p:cNvSpPr>
                    <p:nvPr/>
                  </p:nvSpPr>
                  <p:spPr bwMode="auto">
                    <a:xfrm>
                      <a:off x="2107" y="1766"/>
                      <a:ext cx="1075" cy="2"/>
                    </a:xfrm>
                    <a:custGeom>
                      <a:avLst/>
                      <a:gdLst>
                        <a:gd name="T0" fmla="*/ 1072 w 1075"/>
                        <a:gd name="T1" fmla="*/ 2 h 2"/>
                        <a:gd name="T2" fmla="*/ 0 w 1075"/>
                        <a:gd name="T3" fmla="*/ 2 h 2"/>
                        <a:gd name="T4" fmla="*/ 4 w 1075"/>
                        <a:gd name="T5" fmla="*/ 0 h 2"/>
                        <a:gd name="T6" fmla="*/ 1075 w 1075"/>
                        <a:gd name="T7" fmla="*/ 0 h 2"/>
                        <a:gd name="T8" fmla="*/ 1072 w 1075"/>
                        <a:gd name="T9" fmla="*/ 2 h 2"/>
                      </a:gdLst>
                      <a:ahLst/>
                      <a:cxnLst>
                        <a:cxn ang="0">
                          <a:pos x="T0" y="T1"/>
                        </a:cxn>
                        <a:cxn ang="0">
                          <a:pos x="T2" y="T3"/>
                        </a:cxn>
                        <a:cxn ang="0">
                          <a:pos x="T4" y="T5"/>
                        </a:cxn>
                        <a:cxn ang="0">
                          <a:pos x="T6" y="T7"/>
                        </a:cxn>
                        <a:cxn ang="0">
                          <a:pos x="T8" y="T9"/>
                        </a:cxn>
                      </a:cxnLst>
                      <a:rect l="0" t="0" r="r" b="b"/>
                      <a:pathLst>
                        <a:path w="1075" h="2">
                          <a:moveTo>
                            <a:pt x="1072" y="2"/>
                          </a:moveTo>
                          <a:lnTo>
                            <a:pt x="0" y="2"/>
                          </a:lnTo>
                          <a:lnTo>
                            <a:pt x="4" y="0"/>
                          </a:lnTo>
                          <a:lnTo>
                            <a:pt x="1075" y="0"/>
                          </a:lnTo>
                          <a:lnTo>
                            <a:pt x="1072" y="2"/>
                          </a:lnTo>
                          <a:close/>
                        </a:path>
                      </a:pathLst>
                    </a:custGeom>
                    <a:solidFill>
                      <a:srgbClr val="B0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64" name="Freeform 333"/>
                    <p:cNvSpPr>
                      <a:spLocks noChangeAspect="1"/>
                    </p:cNvSpPr>
                    <p:nvPr/>
                  </p:nvSpPr>
                  <p:spPr bwMode="auto">
                    <a:xfrm>
                      <a:off x="2110" y="1764"/>
                      <a:ext cx="1073" cy="3"/>
                    </a:xfrm>
                    <a:custGeom>
                      <a:avLst/>
                      <a:gdLst>
                        <a:gd name="T0" fmla="*/ 1070 w 1073"/>
                        <a:gd name="T1" fmla="*/ 3 h 3"/>
                        <a:gd name="T2" fmla="*/ 0 w 1073"/>
                        <a:gd name="T3" fmla="*/ 3 h 3"/>
                        <a:gd name="T4" fmla="*/ 3 w 1073"/>
                        <a:gd name="T5" fmla="*/ 0 h 3"/>
                        <a:gd name="T6" fmla="*/ 1073 w 1073"/>
                        <a:gd name="T7" fmla="*/ 0 h 3"/>
                        <a:gd name="T8" fmla="*/ 1070 w 1073"/>
                        <a:gd name="T9" fmla="*/ 3 h 3"/>
                      </a:gdLst>
                      <a:ahLst/>
                      <a:cxnLst>
                        <a:cxn ang="0">
                          <a:pos x="T0" y="T1"/>
                        </a:cxn>
                        <a:cxn ang="0">
                          <a:pos x="T2" y="T3"/>
                        </a:cxn>
                        <a:cxn ang="0">
                          <a:pos x="T4" y="T5"/>
                        </a:cxn>
                        <a:cxn ang="0">
                          <a:pos x="T6" y="T7"/>
                        </a:cxn>
                        <a:cxn ang="0">
                          <a:pos x="T8" y="T9"/>
                        </a:cxn>
                      </a:cxnLst>
                      <a:rect l="0" t="0" r="r" b="b"/>
                      <a:pathLst>
                        <a:path w="1073" h="3">
                          <a:moveTo>
                            <a:pt x="1070" y="3"/>
                          </a:moveTo>
                          <a:lnTo>
                            <a:pt x="0" y="3"/>
                          </a:lnTo>
                          <a:lnTo>
                            <a:pt x="3" y="0"/>
                          </a:lnTo>
                          <a:lnTo>
                            <a:pt x="1073" y="0"/>
                          </a:lnTo>
                          <a:lnTo>
                            <a:pt x="1070" y="3"/>
                          </a:lnTo>
                          <a:close/>
                        </a:path>
                      </a:pathLst>
                    </a:custGeom>
                    <a:solidFill>
                      <a:srgbClr val="B0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65" name="Freeform 334"/>
                    <p:cNvSpPr>
                      <a:spLocks noChangeAspect="1"/>
                    </p:cNvSpPr>
                    <p:nvPr/>
                  </p:nvSpPr>
                  <p:spPr bwMode="auto">
                    <a:xfrm>
                      <a:off x="2111" y="1763"/>
                      <a:ext cx="1072" cy="3"/>
                    </a:xfrm>
                    <a:custGeom>
                      <a:avLst/>
                      <a:gdLst>
                        <a:gd name="T0" fmla="*/ 1071 w 1072"/>
                        <a:gd name="T1" fmla="*/ 3 h 3"/>
                        <a:gd name="T2" fmla="*/ 0 w 1072"/>
                        <a:gd name="T3" fmla="*/ 3 h 3"/>
                        <a:gd name="T4" fmla="*/ 5 w 1072"/>
                        <a:gd name="T5" fmla="*/ 0 h 3"/>
                        <a:gd name="T6" fmla="*/ 1072 w 1072"/>
                        <a:gd name="T7" fmla="*/ 0 h 3"/>
                        <a:gd name="T8" fmla="*/ 1071 w 1072"/>
                        <a:gd name="T9" fmla="*/ 3 h 3"/>
                      </a:gdLst>
                      <a:ahLst/>
                      <a:cxnLst>
                        <a:cxn ang="0">
                          <a:pos x="T0" y="T1"/>
                        </a:cxn>
                        <a:cxn ang="0">
                          <a:pos x="T2" y="T3"/>
                        </a:cxn>
                        <a:cxn ang="0">
                          <a:pos x="T4" y="T5"/>
                        </a:cxn>
                        <a:cxn ang="0">
                          <a:pos x="T6" y="T7"/>
                        </a:cxn>
                        <a:cxn ang="0">
                          <a:pos x="T8" y="T9"/>
                        </a:cxn>
                      </a:cxnLst>
                      <a:rect l="0" t="0" r="r" b="b"/>
                      <a:pathLst>
                        <a:path w="1072" h="3">
                          <a:moveTo>
                            <a:pt x="1071" y="3"/>
                          </a:moveTo>
                          <a:lnTo>
                            <a:pt x="0" y="3"/>
                          </a:lnTo>
                          <a:lnTo>
                            <a:pt x="5" y="0"/>
                          </a:lnTo>
                          <a:lnTo>
                            <a:pt x="1072" y="0"/>
                          </a:lnTo>
                          <a:lnTo>
                            <a:pt x="1071" y="3"/>
                          </a:lnTo>
                          <a:close/>
                        </a:path>
                      </a:pathLst>
                    </a:custGeom>
                    <a:solidFill>
                      <a:srgbClr val="AFAE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66" name="Freeform 335"/>
                    <p:cNvSpPr>
                      <a:spLocks noChangeAspect="1"/>
                    </p:cNvSpPr>
                    <p:nvPr/>
                  </p:nvSpPr>
                  <p:spPr bwMode="auto">
                    <a:xfrm>
                      <a:off x="2113" y="1760"/>
                      <a:ext cx="1072" cy="4"/>
                    </a:xfrm>
                    <a:custGeom>
                      <a:avLst/>
                      <a:gdLst>
                        <a:gd name="T0" fmla="*/ 1070 w 1072"/>
                        <a:gd name="T1" fmla="*/ 4 h 4"/>
                        <a:gd name="T2" fmla="*/ 0 w 1072"/>
                        <a:gd name="T3" fmla="*/ 4 h 4"/>
                        <a:gd name="T4" fmla="*/ 4 w 1072"/>
                        <a:gd name="T5" fmla="*/ 0 h 4"/>
                        <a:gd name="T6" fmla="*/ 1072 w 1072"/>
                        <a:gd name="T7" fmla="*/ 0 h 4"/>
                        <a:gd name="T8" fmla="*/ 1070 w 1072"/>
                        <a:gd name="T9" fmla="*/ 4 h 4"/>
                      </a:gdLst>
                      <a:ahLst/>
                      <a:cxnLst>
                        <a:cxn ang="0">
                          <a:pos x="T0" y="T1"/>
                        </a:cxn>
                        <a:cxn ang="0">
                          <a:pos x="T2" y="T3"/>
                        </a:cxn>
                        <a:cxn ang="0">
                          <a:pos x="T4" y="T5"/>
                        </a:cxn>
                        <a:cxn ang="0">
                          <a:pos x="T6" y="T7"/>
                        </a:cxn>
                        <a:cxn ang="0">
                          <a:pos x="T8" y="T9"/>
                        </a:cxn>
                      </a:cxnLst>
                      <a:rect l="0" t="0" r="r" b="b"/>
                      <a:pathLst>
                        <a:path w="1072" h="4">
                          <a:moveTo>
                            <a:pt x="1070" y="4"/>
                          </a:moveTo>
                          <a:lnTo>
                            <a:pt x="0" y="4"/>
                          </a:lnTo>
                          <a:lnTo>
                            <a:pt x="4" y="0"/>
                          </a:lnTo>
                          <a:lnTo>
                            <a:pt x="1072" y="0"/>
                          </a:lnTo>
                          <a:lnTo>
                            <a:pt x="1070" y="4"/>
                          </a:lnTo>
                          <a:close/>
                        </a:path>
                      </a:pathLst>
                    </a:custGeom>
                    <a:solidFill>
                      <a:srgbClr val="AFAE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67" name="Freeform 336"/>
                    <p:cNvSpPr>
                      <a:spLocks noChangeAspect="1"/>
                    </p:cNvSpPr>
                    <p:nvPr/>
                  </p:nvSpPr>
                  <p:spPr bwMode="auto">
                    <a:xfrm>
                      <a:off x="2116" y="1758"/>
                      <a:ext cx="1070" cy="5"/>
                    </a:xfrm>
                    <a:custGeom>
                      <a:avLst/>
                      <a:gdLst>
                        <a:gd name="T0" fmla="*/ 1067 w 1070"/>
                        <a:gd name="T1" fmla="*/ 5 h 5"/>
                        <a:gd name="T2" fmla="*/ 0 w 1070"/>
                        <a:gd name="T3" fmla="*/ 5 h 5"/>
                        <a:gd name="T4" fmla="*/ 2 w 1070"/>
                        <a:gd name="T5" fmla="*/ 0 h 5"/>
                        <a:gd name="T6" fmla="*/ 1070 w 1070"/>
                        <a:gd name="T7" fmla="*/ 0 h 5"/>
                        <a:gd name="T8" fmla="*/ 1067 w 1070"/>
                        <a:gd name="T9" fmla="*/ 5 h 5"/>
                      </a:gdLst>
                      <a:ahLst/>
                      <a:cxnLst>
                        <a:cxn ang="0">
                          <a:pos x="T0" y="T1"/>
                        </a:cxn>
                        <a:cxn ang="0">
                          <a:pos x="T2" y="T3"/>
                        </a:cxn>
                        <a:cxn ang="0">
                          <a:pos x="T4" y="T5"/>
                        </a:cxn>
                        <a:cxn ang="0">
                          <a:pos x="T6" y="T7"/>
                        </a:cxn>
                        <a:cxn ang="0">
                          <a:pos x="T8" y="T9"/>
                        </a:cxn>
                      </a:cxnLst>
                      <a:rect l="0" t="0" r="r" b="b"/>
                      <a:pathLst>
                        <a:path w="1070" h="5">
                          <a:moveTo>
                            <a:pt x="1067" y="5"/>
                          </a:moveTo>
                          <a:lnTo>
                            <a:pt x="0" y="5"/>
                          </a:lnTo>
                          <a:lnTo>
                            <a:pt x="2" y="0"/>
                          </a:lnTo>
                          <a:lnTo>
                            <a:pt x="1070" y="0"/>
                          </a:lnTo>
                          <a:lnTo>
                            <a:pt x="1067" y="5"/>
                          </a:lnTo>
                          <a:close/>
                        </a:path>
                      </a:pathLst>
                    </a:custGeom>
                    <a:solidFill>
                      <a:srgbClr val="AFAE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68" name="Freeform 337"/>
                    <p:cNvSpPr>
                      <a:spLocks noChangeAspect="1"/>
                    </p:cNvSpPr>
                    <p:nvPr/>
                  </p:nvSpPr>
                  <p:spPr bwMode="auto">
                    <a:xfrm>
                      <a:off x="2117" y="1757"/>
                      <a:ext cx="1071" cy="3"/>
                    </a:xfrm>
                    <a:custGeom>
                      <a:avLst/>
                      <a:gdLst>
                        <a:gd name="T0" fmla="*/ 1068 w 1071"/>
                        <a:gd name="T1" fmla="*/ 3 h 3"/>
                        <a:gd name="T2" fmla="*/ 0 w 1071"/>
                        <a:gd name="T3" fmla="*/ 3 h 3"/>
                        <a:gd name="T4" fmla="*/ 4 w 1071"/>
                        <a:gd name="T5" fmla="*/ 0 h 3"/>
                        <a:gd name="T6" fmla="*/ 1071 w 1071"/>
                        <a:gd name="T7" fmla="*/ 0 h 3"/>
                        <a:gd name="T8" fmla="*/ 1068 w 1071"/>
                        <a:gd name="T9" fmla="*/ 3 h 3"/>
                      </a:gdLst>
                      <a:ahLst/>
                      <a:cxnLst>
                        <a:cxn ang="0">
                          <a:pos x="T0" y="T1"/>
                        </a:cxn>
                        <a:cxn ang="0">
                          <a:pos x="T2" y="T3"/>
                        </a:cxn>
                        <a:cxn ang="0">
                          <a:pos x="T4" y="T5"/>
                        </a:cxn>
                        <a:cxn ang="0">
                          <a:pos x="T6" y="T7"/>
                        </a:cxn>
                        <a:cxn ang="0">
                          <a:pos x="T8" y="T9"/>
                        </a:cxn>
                      </a:cxnLst>
                      <a:rect l="0" t="0" r="r" b="b"/>
                      <a:pathLst>
                        <a:path w="1071" h="3">
                          <a:moveTo>
                            <a:pt x="1068" y="3"/>
                          </a:moveTo>
                          <a:lnTo>
                            <a:pt x="0" y="3"/>
                          </a:lnTo>
                          <a:lnTo>
                            <a:pt x="4" y="0"/>
                          </a:lnTo>
                          <a:lnTo>
                            <a:pt x="1071" y="0"/>
                          </a:lnTo>
                          <a:lnTo>
                            <a:pt x="1068" y="3"/>
                          </a:lnTo>
                          <a:close/>
                        </a:path>
                      </a:pathLst>
                    </a:custGeom>
                    <a:solidFill>
                      <a:srgbClr val="AE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69" name="Freeform 338"/>
                    <p:cNvSpPr>
                      <a:spLocks noChangeAspect="1"/>
                    </p:cNvSpPr>
                    <p:nvPr/>
                  </p:nvSpPr>
                  <p:spPr bwMode="auto">
                    <a:xfrm>
                      <a:off x="2118" y="1755"/>
                      <a:ext cx="1070" cy="3"/>
                    </a:xfrm>
                    <a:custGeom>
                      <a:avLst/>
                      <a:gdLst>
                        <a:gd name="T0" fmla="*/ 1068 w 1070"/>
                        <a:gd name="T1" fmla="*/ 3 h 3"/>
                        <a:gd name="T2" fmla="*/ 0 w 1070"/>
                        <a:gd name="T3" fmla="*/ 3 h 3"/>
                        <a:gd name="T4" fmla="*/ 5 w 1070"/>
                        <a:gd name="T5" fmla="*/ 0 h 3"/>
                        <a:gd name="T6" fmla="*/ 1070 w 1070"/>
                        <a:gd name="T7" fmla="*/ 0 h 3"/>
                        <a:gd name="T8" fmla="*/ 1068 w 1070"/>
                        <a:gd name="T9" fmla="*/ 3 h 3"/>
                      </a:gdLst>
                      <a:ahLst/>
                      <a:cxnLst>
                        <a:cxn ang="0">
                          <a:pos x="T0" y="T1"/>
                        </a:cxn>
                        <a:cxn ang="0">
                          <a:pos x="T2" y="T3"/>
                        </a:cxn>
                        <a:cxn ang="0">
                          <a:pos x="T4" y="T5"/>
                        </a:cxn>
                        <a:cxn ang="0">
                          <a:pos x="T6" y="T7"/>
                        </a:cxn>
                        <a:cxn ang="0">
                          <a:pos x="T8" y="T9"/>
                        </a:cxn>
                      </a:cxnLst>
                      <a:rect l="0" t="0" r="r" b="b"/>
                      <a:pathLst>
                        <a:path w="1070" h="3">
                          <a:moveTo>
                            <a:pt x="1068" y="3"/>
                          </a:moveTo>
                          <a:lnTo>
                            <a:pt x="0" y="3"/>
                          </a:lnTo>
                          <a:lnTo>
                            <a:pt x="5" y="0"/>
                          </a:lnTo>
                          <a:lnTo>
                            <a:pt x="1070" y="0"/>
                          </a:lnTo>
                          <a:lnTo>
                            <a:pt x="1068" y="3"/>
                          </a:lnTo>
                          <a:close/>
                        </a:path>
                      </a:pathLst>
                    </a:custGeom>
                    <a:solidFill>
                      <a:srgbClr val="AE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70" name="Freeform 339"/>
                    <p:cNvSpPr>
                      <a:spLocks noChangeAspect="1"/>
                    </p:cNvSpPr>
                    <p:nvPr/>
                  </p:nvSpPr>
                  <p:spPr bwMode="auto">
                    <a:xfrm>
                      <a:off x="2121" y="1754"/>
                      <a:ext cx="1068" cy="3"/>
                    </a:xfrm>
                    <a:custGeom>
                      <a:avLst/>
                      <a:gdLst>
                        <a:gd name="T0" fmla="*/ 1067 w 1068"/>
                        <a:gd name="T1" fmla="*/ 3 h 3"/>
                        <a:gd name="T2" fmla="*/ 0 w 1068"/>
                        <a:gd name="T3" fmla="*/ 3 h 3"/>
                        <a:gd name="T4" fmla="*/ 5 w 1068"/>
                        <a:gd name="T5" fmla="*/ 0 h 3"/>
                        <a:gd name="T6" fmla="*/ 1068 w 1068"/>
                        <a:gd name="T7" fmla="*/ 0 h 3"/>
                        <a:gd name="T8" fmla="*/ 1067 w 1068"/>
                        <a:gd name="T9" fmla="*/ 3 h 3"/>
                      </a:gdLst>
                      <a:ahLst/>
                      <a:cxnLst>
                        <a:cxn ang="0">
                          <a:pos x="T0" y="T1"/>
                        </a:cxn>
                        <a:cxn ang="0">
                          <a:pos x="T2" y="T3"/>
                        </a:cxn>
                        <a:cxn ang="0">
                          <a:pos x="T4" y="T5"/>
                        </a:cxn>
                        <a:cxn ang="0">
                          <a:pos x="T6" y="T7"/>
                        </a:cxn>
                        <a:cxn ang="0">
                          <a:pos x="T8" y="T9"/>
                        </a:cxn>
                      </a:cxnLst>
                      <a:rect l="0" t="0" r="r" b="b"/>
                      <a:pathLst>
                        <a:path w="1068" h="3">
                          <a:moveTo>
                            <a:pt x="1067" y="3"/>
                          </a:moveTo>
                          <a:lnTo>
                            <a:pt x="0" y="3"/>
                          </a:lnTo>
                          <a:lnTo>
                            <a:pt x="5" y="0"/>
                          </a:lnTo>
                          <a:lnTo>
                            <a:pt x="1068" y="0"/>
                          </a:lnTo>
                          <a:lnTo>
                            <a:pt x="1067" y="3"/>
                          </a:lnTo>
                          <a:close/>
                        </a:path>
                      </a:pathLst>
                    </a:custGeom>
                    <a:solidFill>
                      <a:srgbClr val="ADAC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71" name="Freeform 340"/>
                    <p:cNvSpPr>
                      <a:spLocks noChangeAspect="1"/>
                    </p:cNvSpPr>
                    <p:nvPr/>
                  </p:nvSpPr>
                  <p:spPr bwMode="auto">
                    <a:xfrm>
                      <a:off x="2123" y="1753"/>
                      <a:ext cx="1068" cy="2"/>
                    </a:xfrm>
                    <a:custGeom>
                      <a:avLst/>
                      <a:gdLst>
                        <a:gd name="T0" fmla="*/ 1065 w 1068"/>
                        <a:gd name="T1" fmla="*/ 2 h 2"/>
                        <a:gd name="T2" fmla="*/ 0 w 1068"/>
                        <a:gd name="T3" fmla="*/ 2 h 2"/>
                        <a:gd name="T4" fmla="*/ 4 w 1068"/>
                        <a:gd name="T5" fmla="*/ 0 h 2"/>
                        <a:gd name="T6" fmla="*/ 1068 w 1068"/>
                        <a:gd name="T7" fmla="*/ 0 h 2"/>
                        <a:gd name="T8" fmla="*/ 1065 w 1068"/>
                        <a:gd name="T9" fmla="*/ 2 h 2"/>
                      </a:gdLst>
                      <a:ahLst/>
                      <a:cxnLst>
                        <a:cxn ang="0">
                          <a:pos x="T0" y="T1"/>
                        </a:cxn>
                        <a:cxn ang="0">
                          <a:pos x="T2" y="T3"/>
                        </a:cxn>
                        <a:cxn ang="0">
                          <a:pos x="T4" y="T5"/>
                        </a:cxn>
                        <a:cxn ang="0">
                          <a:pos x="T6" y="T7"/>
                        </a:cxn>
                        <a:cxn ang="0">
                          <a:pos x="T8" y="T9"/>
                        </a:cxn>
                      </a:cxnLst>
                      <a:rect l="0" t="0" r="r" b="b"/>
                      <a:pathLst>
                        <a:path w="1068" h="2">
                          <a:moveTo>
                            <a:pt x="1065" y="2"/>
                          </a:moveTo>
                          <a:lnTo>
                            <a:pt x="0" y="2"/>
                          </a:lnTo>
                          <a:lnTo>
                            <a:pt x="4" y="0"/>
                          </a:lnTo>
                          <a:lnTo>
                            <a:pt x="1068" y="0"/>
                          </a:lnTo>
                          <a:lnTo>
                            <a:pt x="1065" y="2"/>
                          </a:lnTo>
                          <a:close/>
                        </a:path>
                      </a:pathLst>
                    </a:custGeom>
                    <a:solidFill>
                      <a:srgbClr val="ADAC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72" name="Freeform 341"/>
                    <p:cNvSpPr>
                      <a:spLocks noChangeAspect="1"/>
                    </p:cNvSpPr>
                    <p:nvPr/>
                  </p:nvSpPr>
                  <p:spPr bwMode="auto">
                    <a:xfrm>
                      <a:off x="2126" y="1750"/>
                      <a:ext cx="1066" cy="4"/>
                    </a:xfrm>
                    <a:custGeom>
                      <a:avLst/>
                      <a:gdLst>
                        <a:gd name="T0" fmla="*/ 1063 w 1066"/>
                        <a:gd name="T1" fmla="*/ 4 h 4"/>
                        <a:gd name="T2" fmla="*/ 0 w 1066"/>
                        <a:gd name="T3" fmla="*/ 4 h 4"/>
                        <a:gd name="T4" fmla="*/ 3 w 1066"/>
                        <a:gd name="T5" fmla="*/ 0 h 4"/>
                        <a:gd name="T6" fmla="*/ 1066 w 1066"/>
                        <a:gd name="T7" fmla="*/ 0 h 4"/>
                        <a:gd name="T8" fmla="*/ 1063 w 1066"/>
                        <a:gd name="T9" fmla="*/ 4 h 4"/>
                      </a:gdLst>
                      <a:ahLst/>
                      <a:cxnLst>
                        <a:cxn ang="0">
                          <a:pos x="T0" y="T1"/>
                        </a:cxn>
                        <a:cxn ang="0">
                          <a:pos x="T2" y="T3"/>
                        </a:cxn>
                        <a:cxn ang="0">
                          <a:pos x="T4" y="T5"/>
                        </a:cxn>
                        <a:cxn ang="0">
                          <a:pos x="T6" y="T7"/>
                        </a:cxn>
                        <a:cxn ang="0">
                          <a:pos x="T8" y="T9"/>
                        </a:cxn>
                      </a:cxnLst>
                      <a:rect l="0" t="0" r="r" b="b"/>
                      <a:pathLst>
                        <a:path w="1066" h="4">
                          <a:moveTo>
                            <a:pt x="1063" y="4"/>
                          </a:moveTo>
                          <a:lnTo>
                            <a:pt x="0" y="4"/>
                          </a:lnTo>
                          <a:lnTo>
                            <a:pt x="3" y="0"/>
                          </a:lnTo>
                          <a:lnTo>
                            <a:pt x="1066" y="0"/>
                          </a:lnTo>
                          <a:lnTo>
                            <a:pt x="1063" y="4"/>
                          </a:lnTo>
                          <a:close/>
                        </a:path>
                      </a:pathLst>
                    </a:custGeom>
                    <a:solidFill>
                      <a:srgbClr val="ADAC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73" name="Freeform 342"/>
                    <p:cNvSpPr>
                      <a:spLocks noChangeAspect="1"/>
                    </p:cNvSpPr>
                    <p:nvPr/>
                  </p:nvSpPr>
                  <p:spPr bwMode="auto">
                    <a:xfrm>
                      <a:off x="2127" y="1748"/>
                      <a:ext cx="1065" cy="5"/>
                    </a:xfrm>
                    <a:custGeom>
                      <a:avLst/>
                      <a:gdLst>
                        <a:gd name="T0" fmla="*/ 1064 w 1065"/>
                        <a:gd name="T1" fmla="*/ 5 h 5"/>
                        <a:gd name="T2" fmla="*/ 0 w 1065"/>
                        <a:gd name="T3" fmla="*/ 5 h 5"/>
                        <a:gd name="T4" fmla="*/ 4 w 1065"/>
                        <a:gd name="T5" fmla="*/ 0 h 5"/>
                        <a:gd name="T6" fmla="*/ 1065 w 1065"/>
                        <a:gd name="T7" fmla="*/ 0 h 5"/>
                        <a:gd name="T8" fmla="*/ 1064 w 1065"/>
                        <a:gd name="T9" fmla="*/ 5 h 5"/>
                      </a:gdLst>
                      <a:ahLst/>
                      <a:cxnLst>
                        <a:cxn ang="0">
                          <a:pos x="T0" y="T1"/>
                        </a:cxn>
                        <a:cxn ang="0">
                          <a:pos x="T2" y="T3"/>
                        </a:cxn>
                        <a:cxn ang="0">
                          <a:pos x="T4" y="T5"/>
                        </a:cxn>
                        <a:cxn ang="0">
                          <a:pos x="T6" y="T7"/>
                        </a:cxn>
                        <a:cxn ang="0">
                          <a:pos x="T8" y="T9"/>
                        </a:cxn>
                      </a:cxnLst>
                      <a:rect l="0" t="0" r="r" b="b"/>
                      <a:pathLst>
                        <a:path w="1065" h="5">
                          <a:moveTo>
                            <a:pt x="1064" y="5"/>
                          </a:moveTo>
                          <a:lnTo>
                            <a:pt x="0" y="5"/>
                          </a:lnTo>
                          <a:lnTo>
                            <a:pt x="4" y="0"/>
                          </a:lnTo>
                          <a:lnTo>
                            <a:pt x="1065" y="0"/>
                          </a:lnTo>
                          <a:lnTo>
                            <a:pt x="1064" y="5"/>
                          </a:lnTo>
                          <a:close/>
                        </a:path>
                      </a:pathLst>
                    </a:custGeom>
                    <a:solidFill>
                      <a:srgbClr val="AC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74" name="Freeform 343"/>
                    <p:cNvSpPr>
                      <a:spLocks noChangeAspect="1"/>
                    </p:cNvSpPr>
                    <p:nvPr/>
                  </p:nvSpPr>
                  <p:spPr bwMode="auto">
                    <a:xfrm>
                      <a:off x="2129" y="1747"/>
                      <a:ext cx="1064" cy="3"/>
                    </a:xfrm>
                    <a:custGeom>
                      <a:avLst/>
                      <a:gdLst>
                        <a:gd name="T0" fmla="*/ 1063 w 1064"/>
                        <a:gd name="T1" fmla="*/ 3 h 3"/>
                        <a:gd name="T2" fmla="*/ 0 w 1064"/>
                        <a:gd name="T3" fmla="*/ 3 h 3"/>
                        <a:gd name="T4" fmla="*/ 4 w 1064"/>
                        <a:gd name="T5" fmla="*/ 0 h 3"/>
                        <a:gd name="T6" fmla="*/ 1064 w 1064"/>
                        <a:gd name="T7" fmla="*/ 0 h 3"/>
                        <a:gd name="T8" fmla="*/ 1063 w 1064"/>
                        <a:gd name="T9" fmla="*/ 3 h 3"/>
                      </a:gdLst>
                      <a:ahLst/>
                      <a:cxnLst>
                        <a:cxn ang="0">
                          <a:pos x="T0" y="T1"/>
                        </a:cxn>
                        <a:cxn ang="0">
                          <a:pos x="T2" y="T3"/>
                        </a:cxn>
                        <a:cxn ang="0">
                          <a:pos x="T4" y="T5"/>
                        </a:cxn>
                        <a:cxn ang="0">
                          <a:pos x="T6" y="T7"/>
                        </a:cxn>
                        <a:cxn ang="0">
                          <a:pos x="T8" y="T9"/>
                        </a:cxn>
                      </a:cxnLst>
                      <a:rect l="0" t="0" r="r" b="b"/>
                      <a:pathLst>
                        <a:path w="1064" h="3">
                          <a:moveTo>
                            <a:pt x="1063" y="3"/>
                          </a:moveTo>
                          <a:lnTo>
                            <a:pt x="0" y="3"/>
                          </a:lnTo>
                          <a:lnTo>
                            <a:pt x="4" y="0"/>
                          </a:lnTo>
                          <a:lnTo>
                            <a:pt x="1064" y="0"/>
                          </a:lnTo>
                          <a:lnTo>
                            <a:pt x="1063" y="3"/>
                          </a:lnTo>
                          <a:close/>
                        </a:path>
                      </a:pathLst>
                    </a:custGeom>
                    <a:solidFill>
                      <a:srgbClr val="AC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75" name="Freeform 344"/>
                    <p:cNvSpPr>
                      <a:spLocks noChangeAspect="1"/>
                    </p:cNvSpPr>
                    <p:nvPr/>
                  </p:nvSpPr>
                  <p:spPr bwMode="auto">
                    <a:xfrm>
                      <a:off x="2131" y="1745"/>
                      <a:ext cx="1064" cy="3"/>
                    </a:xfrm>
                    <a:custGeom>
                      <a:avLst/>
                      <a:gdLst>
                        <a:gd name="T0" fmla="*/ 1061 w 1064"/>
                        <a:gd name="T1" fmla="*/ 3 h 3"/>
                        <a:gd name="T2" fmla="*/ 0 w 1064"/>
                        <a:gd name="T3" fmla="*/ 3 h 3"/>
                        <a:gd name="T4" fmla="*/ 5 w 1064"/>
                        <a:gd name="T5" fmla="*/ 0 h 3"/>
                        <a:gd name="T6" fmla="*/ 1064 w 1064"/>
                        <a:gd name="T7" fmla="*/ 0 h 3"/>
                        <a:gd name="T8" fmla="*/ 1061 w 1064"/>
                        <a:gd name="T9" fmla="*/ 3 h 3"/>
                      </a:gdLst>
                      <a:ahLst/>
                      <a:cxnLst>
                        <a:cxn ang="0">
                          <a:pos x="T0" y="T1"/>
                        </a:cxn>
                        <a:cxn ang="0">
                          <a:pos x="T2" y="T3"/>
                        </a:cxn>
                        <a:cxn ang="0">
                          <a:pos x="T4" y="T5"/>
                        </a:cxn>
                        <a:cxn ang="0">
                          <a:pos x="T6" y="T7"/>
                        </a:cxn>
                        <a:cxn ang="0">
                          <a:pos x="T8" y="T9"/>
                        </a:cxn>
                      </a:cxnLst>
                      <a:rect l="0" t="0" r="r" b="b"/>
                      <a:pathLst>
                        <a:path w="1064" h="3">
                          <a:moveTo>
                            <a:pt x="1061" y="3"/>
                          </a:moveTo>
                          <a:lnTo>
                            <a:pt x="0" y="3"/>
                          </a:lnTo>
                          <a:lnTo>
                            <a:pt x="5" y="0"/>
                          </a:lnTo>
                          <a:lnTo>
                            <a:pt x="1064" y="0"/>
                          </a:lnTo>
                          <a:lnTo>
                            <a:pt x="1061" y="3"/>
                          </a:lnTo>
                          <a:close/>
                        </a:path>
                      </a:pathLst>
                    </a:custGeom>
                    <a:solidFill>
                      <a:srgbClr val="AC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76" name="Freeform 345"/>
                    <p:cNvSpPr>
                      <a:spLocks noChangeAspect="1"/>
                    </p:cNvSpPr>
                    <p:nvPr/>
                  </p:nvSpPr>
                  <p:spPr bwMode="auto">
                    <a:xfrm>
                      <a:off x="2133" y="1744"/>
                      <a:ext cx="1063" cy="3"/>
                    </a:xfrm>
                    <a:custGeom>
                      <a:avLst/>
                      <a:gdLst>
                        <a:gd name="T0" fmla="*/ 1060 w 1063"/>
                        <a:gd name="T1" fmla="*/ 3 h 3"/>
                        <a:gd name="T2" fmla="*/ 0 w 1063"/>
                        <a:gd name="T3" fmla="*/ 3 h 3"/>
                        <a:gd name="T4" fmla="*/ 4 w 1063"/>
                        <a:gd name="T5" fmla="*/ 0 h 3"/>
                        <a:gd name="T6" fmla="*/ 1063 w 1063"/>
                        <a:gd name="T7" fmla="*/ 0 h 3"/>
                        <a:gd name="T8" fmla="*/ 1060 w 1063"/>
                        <a:gd name="T9" fmla="*/ 3 h 3"/>
                      </a:gdLst>
                      <a:ahLst/>
                      <a:cxnLst>
                        <a:cxn ang="0">
                          <a:pos x="T0" y="T1"/>
                        </a:cxn>
                        <a:cxn ang="0">
                          <a:pos x="T2" y="T3"/>
                        </a:cxn>
                        <a:cxn ang="0">
                          <a:pos x="T4" y="T5"/>
                        </a:cxn>
                        <a:cxn ang="0">
                          <a:pos x="T6" y="T7"/>
                        </a:cxn>
                        <a:cxn ang="0">
                          <a:pos x="T8" y="T9"/>
                        </a:cxn>
                      </a:cxnLst>
                      <a:rect l="0" t="0" r="r" b="b"/>
                      <a:pathLst>
                        <a:path w="1063" h="3">
                          <a:moveTo>
                            <a:pt x="1060" y="3"/>
                          </a:moveTo>
                          <a:lnTo>
                            <a:pt x="0" y="3"/>
                          </a:lnTo>
                          <a:lnTo>
                            <a:pt x="4" y="0"/>
                          </a:lnTo>
                          <a:lnTo>
                            <a:pt x="1063" y="0"/>
                          </a:lnTo>
                          <a:lnTo>
                            <a:pt x="1060" y="3"/>
                          </a:lnTo>
                          <a:close/>
                        </a:path>
                      </a:pathLst>
                    </a:custGeom>
                    <a:solidFill>
                      <a:srgbClr val="ABAB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77" name="Freeform 346"/>
                    <p:cNvSpPr>
                      <a:spLocks noChangeAspect="1"/>
                    </p:cNvSpPr>
                    <p:nvPr/>
                  </p:nvSpPr>
                  <p:spPr bwMode="auto">
                    <a:xfrm>
                      <a:off x="2136" y="1743"/>
                      <a:ext cx="1060" cy="2"/>
                    </a:xfrm>
                    <a:custGeom>
                      <a:avLst/>
                      <a:gdLst>
                        <a:gd name="T0" fmla="*/ 1059 w 1060"/>
                        <a:gd name="T1" fmla="*/ 2 h 2"/>
                        <a:gd name="T2" fmla="*/ 0 w 1060"/>
                        <a:gd name="T3" fmla="*/ 2 h 2"/>
                        <a:gd name="T4" fmla="*/ 3 w 1060"/>
                        <a:gd name="T5" fmla="*/ 0 h 2"/>
                        <a:gd name="T6" fmla="*/ 1060 w 1060"/>
                        <a:gd name="T7" fmla="*/ 0 h 2"/>
                        <a:gd name="T8" fmla="*/ 1059 w 1060"/>
                        <a:gd name="T9" fmla="*/ 2 h 2"/>
                      </a:gdLst>
                      <a:ahLst/>
                      <a:cxnLst>
                        <a:cxn ang="0">
                          <a:pos x="T0" y="T1"/>
                        </a:cxn>
                        <a:cxn ang="0">
                          <a:pos x="T2" y="T3"/>
                        </a:cxn>
                        <a:cxn ang="0">
                          <a:pos x="T4" y="T5"/>
                        </a:cxn>
                        <a:cxn ang="0">
                          <a:pos x="T6" y="T7"/>
                        </a:cxn>
                        <a:cxn ang="0">
                          <a:pos x="T8" y="T9"/>
                        </a:cxn>
                      </a:cxnLst>
                      <a:rect l="0" t="0" r="r" b="b"/>
                      <a:pathLst>
                        <a:path w="1060" h="2">
                          <a:moveTo>
                            <a:pt x="1059" y="2"/>
                          </a:moveTo>
                          <a:lnTo>
                            <a:pt x="0" y="2"/>
                          </a:lnTo>
                          <a:lnTo>
                            <a:pt x="3" y="0"/>
                          </a:lnTo>
                          <a:lnTo>
                            <a:pt x="1060" y="0"/>
                          </a:lnTo>
                          <a:lnTo>
                            <a:pt x="1059" y="2"/>
                          </a:lnTo>
                          <a:close/>
                        </a:path>
                      </a:pathLst>
                    </a:custGeom>
                    <a:solidFill>
                      <a:srgbClr val="ABAB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78" name="Freeform 347"/>
                    <p:cNvSpPr>
                      <a:spLocks noChangeAspect="1"/>
                    </p:cNvSpPr>
                    <p:nvPr/>
                  </p:nvSpPr>
                  <p:spPr bwMode="auto">
                    <a:xfrm>
                      <a:off x="2137" y="1741"/>
                      <a:ext cx="1061" cy="3"/>
                    </a:xfrm>
                    <a:custGeom>
                      <a:avLst/>
                      <a:gdLst>
                        <a:gd name="T0" fmla="*/ 1059 w 1061"/>
                        <a:gd name="T1" fmla="*/ 3 h 3"/>
                        <a:gd name="T2" fmla="*/ 0 w 1061"/>
                        <a:gd name="T3" fmla="*/ 3 h 3"/>
                        <a:gd name="T4" fmla="*/ 5 w 1061"/>
                        <a:gd name="T5" fmla="*/ 0 h 3"/>
                        <a:gd name="T6" fmla="*/ 1061 w 1061"/>
                        <a:gd name="T7" fmla="*/ 0 h 3"/>
                        <a:gd name="T8" fmla="*/ 1059 w 1061"/>
                        <a:gd name="T9" fmla="*/ 3 h 3"/>
                      </a:gdLst>
                      <a:ahLst/>
                      <a:cxnLst>
                        <a:cxn ang="0">
                          <a:pos x="T0" y="T1"/>
                        </a:cxn>
                        <a:cxn ang="0">
                          <a:pos x="T2" y="T3"/>
                        </a:cxn>
                        <a:cxn ang="0">
                          <a:pos x="T4" y="T5"/>
                        </a:cxn>
                        <a:cxn ang="0">
                          <a:pos x="T6" y="T7"/>
                        </a:cxn>
                        <a:cxn ang="0">
                          <a:pos x="T8" y="T9"/>
                        </a:cxn>
                      </a:cxnLst>
                      <a:rect l="0" t="0" r="r" b="b"/>
                      <a:pathLst>
                        <a:path w="1061" h="3">
                          <a:moveTo>
                            <a:pt x="1059" y="3"/>
                          </a:moveTo>
                          <a:lnTo>
                            <a:pt x="0" y="3"/>
                          </a:lnTo>
                          <a:lnTo>
                            <a:pt x="5" y="0"/>
                          </a:lnTo>
                          <a:lnTo>
                            <a:pt x="1061" y="0"/>
                          </a:lnTo>
                          <a:lnTo>
                            <a:pt x="1059" y="3"/>
                          </a:lnTo>
                          <a:close/>
                        </a:path>
                      </a:pathLst>
                    </a:custGeom>
                    <a:solidFill>
                      <a:srgbClr val="ABAA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79" name="Freeform 348"/>
                    <p:cNvSpPr>
                      <a:spLocks noChangeAspect="1"/>
                    </p:cNvSpPr>
                    <p:nvPr/>
                  </p:nvSpPr>
                  <p:spPr bwMode="auto">
                    <a:xfrm>
                      <a:off x="2139" y="1738"/>
                      <a:ext cx="1060" cy="5"/>
                    </a:xfrm>
                    <a:custGeom>
                      <a:avLst/>
                      <a:gdLst>
                        <a:gd name="T0" fmla="*/ 1057 w 1060"/>
                        <a:gd name="T1" fmla="*/ 5 h 5"/>
                        <a:gd name="T2" fmla="*/ 0 w 1060"/>
                        <a:gd name="T3" fmla="*/ 5 h 5"/>
                        <a:gd name="T4" fmla="*/ 4 w 1060"/>
                        <a:gd name="T5" fmla="*/ 0 h 5"/>
                        <a:gd name="T6" fmla="*/ 1060 w 1060"/>
                        <a:gd name="T7" fmla="*/ 0 h 5"/>
                        <a:gd name="T8" fmla="*/ 1057 w 1060"/>
                        <a:gd name="T9" fmla="*/ 5 h 5"/>
                      </a:gdLst>
                      <a:ahLst/>
                      <a:cxnLst>
                        <a:cxn ang="0">
                          <a:pos x="T0" y="T1"/>
                        </a:cxn>
                        <a:cxn ang="0">
                          <a:pos x="T2" y="T3"/>
                        </a:cxn>
                        <a:cxn ang="0">
                          <a:pos x="T4" y="T5"/>
                        </a:cxn>
                        <a:cxn ang="0">
                          <a:pos x="T6" y="T7"/>
                        </a:cxn>
                        <a:cxn ang="0">
                          <a:pos x="T8" y="T9"/>
                        </a:cxn>
                      </a:cxnLst>
                      <a:rect l="0" t="0" r="r" b="b"/>
                      <a:pathLst>
                        <a:path w="1060" h="5">
                          <a:moveTo>
                            <a:pt x="1057" y="5"/>
                          </a:moveTo>
                          <a:lnTo>
                            <a:pt x="0" y="5"/>
                          </a:lnTo>
                          <a:lnTo>
                            <a:pt x="4" y="0"/>
                          </a:lnTo>
                          <a:lnTo>
                            <a:pt x="1060" y="0"/>
                          </a:lnTo>
                          <a:lnTo>
                            <a:pt x="1057" y="5"/>
                          </a:lnTo>
                          <a:close/>
                        </a:path>
                      </a:pathLst>
                    </a:custGeom>
                    <a:solidFill>
                      <a:srgbClr val="ABAA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80" name="Freeform 349"/>
                    <p:cNvSpPr>
                      <a:spLocks noChangeAspect="1"/>
                    </p:cNvSpPr>
                    <p:nvPr/>
                  </p:nvSpPr>
                  <p:spPr bwMode="auto">
                    <a:xfrm>
                      <a:off x="2142" y="1737"/>
                      <a:ext cx="1059" cy="4"/>
                    </a:xfrm>
                    <a:custGeom>
                      <a:avLst/>
                      <a:gdLst>
                        <a:gd name="T0" fmla="*/ 1056 w 1059"/>
                        <a:gd name="T1" fmla="*/ 4 h 4"/>
                        <a:gd name="T2" fmla="*/ 0 w 1059"/>
                        <a:gd name="T3" fmla="*/ 4 h 4"/>
                        <a:gd name="T4" fmla="*/ 2 w 1059"/>
                        <a:gd name="T5" fmla="*/ 0 h 4"/>
                        <a:gd name="T6" fmla="*/ 1059 w 1059"/>
                        <a:gd name="T7" fmla="*/ 0 h 4"/>
                        <a:gd name="T8" fmla="*/ 1056 w 1059"/>
                        <a:gd name="T9" fmla="*/ 4 h 4"/>
                      </a:gdLst>
                      <a:ahLst/>
                      <a:cxnLst>
                        <a:cxn ang="0">
                          <a:pos x="T0" y="T1"/>
                        </a:cxn>
                        <a:cxn ang="0">
                          <a:pos x="T2" y="T3"/>
                        </a:cxn>
                        <a:cxn ang="0">
                          <a:pos x="T4" y="T5"/>
                        </a:cxn>
                        <a:cxn ang="0">
                          <a:pos x="T6" y="T7"/>
                        </a:cxn>
                        <a:cxn ang="0">
                          <a:pos x="T8" y="T9"/>
                        </a:cxn>
                      </a:cxnLst>
                      <a:rect l="0" t="0" r="r" b="b"/>
                      <a:pathLst>
                        <a:path w="1059" h="4">
                          <a:moveTo>
                            <a:pt x="1056" y="4"/>
                          </a:moveTo>
                          <a:lnTo>
                            <a:pt x="0" y="4"/>
                          </a:lnTo>
                          <a:lnTo>
                            <a:pt x="2" y="0"/>
                          </a:lnTo>
                          <a:lnTo>
                            <a:pt x="1059" y="0"/>
                          </a:lnTo>
                          <a:lnTo>
                            <a:pt x="1056" y="4"/>
                          </a:lnTo>
                          <a:close/>
                        </a:path>
                      </a:pathLst>
                    </a:custGeom>
                    <a:solidFill>
                      <a:srgbClr val="ABAA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81" name="Freeform 350"/>
                    <p:cNvSpPr>
                      <a:spLocks noChangeAspect="1"/>
                    </p:cNvSpPr>
                    <p:nvPr/>
                  </p:nvSpPr>
                  <p:spPr bwMode="auto">
                    <a:xfrm>
                      <a:off x="2143" y="1735"/>
                      <a:ext cx="1058" cy="3"/>
                    </a:xfrm>
                    <a:custGeom>
                      <a:avLst/>
                      <a:gdLst>
                        <a:gd name="T0" fmla="*/ 1056 w 1058"/>
                        <a:gd name="T1" fmla="*/ 3 h 3"/>
                        <a:gd name="T2" fmla="*/ 0 w 1058"/>
                        <a:gd name="T3" fmla="*/ 3 h 3"/>
                        <a:gd name="T4" fmla="*/ 4 w 1058"/>
                        <a:gd name="T5" fmla="*/ 0 h 3"/>
                        <a:gd name="T6" fmla="*/ 1058 w 1058"/>
                        <a:gd name="T7" fmla="*/ 0 h 3"/>
                        <a:gd name="T8" fmla="*/ 1056 w 1058"/>
                        <a:gd name="T9" fmla="*/ 3 h 3"/>
                      </a:gdLst>
                      <a:ahLst/>
                      <a:cxnLst>
                        <a:cxn ang="0">
                          <a:pos x="T0" y="T1"/>
                        </a:cxn>
                        <a:cxn ang="0">
                          <a:pos x="T2" y="T3"/>
                        </a:cxn>
                        <a:cxn ang="0">
                          <a:pos x="T4" y="T5"/>
                        </a:cxn>
                        <a:cxn ang="0">
                          <a:pos x="T6" y="T7"/>
                        </a:cxn>
                        <a:cxn ang="0">
                          <a:pos x="T8" y="T9"/>
                        </a:cxn>
                      </a:cxnLst>
                      <a:rect l="0" t="0" r="r" b="b"/>
                      <a:pathLst>
                        <a:path w="1058" h="3">
                          <a:moveTo>
                            <a:pt x="1056" y="3"/>
                          </a:moveTo>
                          <a:lnTo>
                            <a:pt x="0" y="3"/>
                          </a:lnTo>
                          <a:lnTo>
                            <a:pt x="4" y="0"/>
                          </a:lnTo>
                          <a:lnTo>
                            <a:pt x="1058" y="0"/>
                          </a:lnTo>
                          <a:lnTo>
                            <a:pt x="1056" y="3"/>
                          </a:lnTo>
                          <a:close/>
                        </a:path>
                      </a:pathLst>
                    </a:custGeom>
                    <a:solidFill>
                      <a:srgbClr val="AAA9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82" name="Freeform 351"/>
                    <p:cNvSpPr>
                      <a:spLocks noChangeAspect="1"/>
                    </p:cNvSpPr>
                    <p:nvPr/>
                  </p:nvSpPr>
                  <p:spPr bwMode="auto">
                    <a:xfrm>
                      <a:off x="2144" y="1734"/>
                      <a:ext cx="1058" cy="3"/>
                    </a:xfrm>
                    <a:custGeom>
                      <a:avLst/>
                      <a:gdLst>
                        <a:gd name="T0" fmla="*/ 1057 w 1058"/>
                        <a:gd name="T1" fmla="*/ 3 h 3"/>
                        <a:gd name="T2" fmla="*/ 0 w 1058"/>
                        <a:gd name="T3" fmla="*/ 3 h 3"/>
                        <a:gd name="T4" fmla="*/ 5 w 1058"/>
                        <a:gd name="T5" fmla="*/ 0 h 3"/>
                        <a:gd name="T6" fmla="*/ 1058 w 1058"/>
                        <a:gd name="T7" fmla="*/ 0 h 3"/>
                        <a:gd name="T8" fmla="*/ 1057 w 1058"/>
                        <a:gd name="T9" fmla="*/ 3 h 3"/>
                      </a:gdLst>
                      <a:ahLst/>
                      <a:cxnLst>
                        <a:cxn ang="0">
                          <a:pos x="T0" y="T1"/>
                        </a:cxn>
                        <a:cxn ang="0">
                          <a:pos x="T2" y="T3"/>
                        </a:cxn>
                        <a:cxn ang="0">
                          <a:pos x="T4" y="T5"/>
                        </a:cxn>
                        <a:cxn ang="0">
                          <a:pos x="T6" y="T7"/>
                        </a:cxn>
                        <a:cxn ang="0">
                          <a:pos x="T8" y="T9"/>
                        </a:cxn>
                      </a:cxnLst>
                      <a:rect l="0" t="0" r="r" b="b"/>
                      <a:pathLst>
                        <a:path w="1058" h="3">
                          <a:moveTo>
                            <a:pt x="1057" y="3"/>
                          </a:moveTo>
                          <a:lnTo>
                            <a:pt x="0" y="3"/>
                          </a:lnTo>
                          <a:lnTo>
                            <a:pt x="5" y="0"/>
                          </a:lnTo>
                          <a:lnTo>
                            <a:pt x="1058" y="0"/>
                          </a:lnTo>
                          <a:lnTo>
                            <a:pt x="1057" y="3"/>
                          </a:lnTo>
                          <a:close/>
                        </a:path>
                      </a:pathLst>
                    </a:custGeom>
                    <a:solidFill>
                      <a:srgbClr val="AAA9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83" name="Freeform 352"/>
                    <p:cNvSpPr>
                      <a:spLocks noChangeAspect="1"/>
                    </p:cNvSpPr>
                    <p:nvPr/>
                  </p:nvSpPr>
                  <p:spPr bwMode="auto">
                    <a:xfrm>
                      <a:off x="2147" y="1732"/>
                      <a:ext cx="1056" cy="3"/>
                    </a:xfrm>
                    <a:custGeom>
                      <a:avLst/>
                      <a:gdLst>
                        <a:gd name="T0" fmla="*/ 1054 w 1056"/>
                        <a:gd name="T1" fmla="*/ 3 h 3"/>
                        <a:gd name="T2" fmla="*/ 0 w 1056"/>
                        <a:gd name="T3" fmla="*/ 3 h 3"/>
                        <a:gd name="T4" fmla="*/ 5 w 1056"/>
                        <a:gd name="T5" fmla="*/ 0 h 3"/>
                        <a:gd name="T6" fmla="*/ 1056 w 1056"/>
                        <a:gd name="T7" fmla="*/ 0 h 3"/>
                        <a:gd name="T8" fmla="*/ 1054 w 1056"/>
                        <a:gd name="T9" fmla="*/ 3 h 3"/>
                      </a:gdLst>
                      <a:ahLst/>
                      <a:cxnLst>
                        <a:cxn ang="0">
                          <a:pos x="T0" y="T1"/>
                        </a:cxn>
                        <a:cxn ang="0">
                          <a:pos x="T2" y="T3"/>
                        </a:cxn>
                        <a:cxn ang="0">
                          <a:pos x="T4" y="T5"/>
                        </a:cxn>
                        <a:cxn ang="0">
                          <a:pos x="T6" y="T7"/>
                        </a:cxn>
                        <a:cxn ang="0">
                          <a:pos x="T8" y="T9"/>
                        </a:cxn>
                      </a:cxnLst>
                      <a:rect l="0" t="0" r="r" b="b"/>
                      <a:pathLst>
                        <a:path w="1056" h="3">
                          <a:moveTo>
                            <a:pt x="1054" y="3"/>
                          </a:moveTo>
                          <a:lnTo>
                            <a:pt x="0" y="3"/>
                          </a:lnTo>
                          <a:lnTo>
                            <a:pt x="5" y="0"/>
                          </a:lnTo>
                          <a:lnTo>
                            <a:pt x="1056" y="0"/>
                          </a:lnTo>
                          <a:lnTo>
                            <a:pt x="1054" y="3"/>
                          </a:lnTo>
                          <a:close/>
                        </a:path>
                      </a:pathLst>
                    </a:custGeom>
                    <a:solidFill>
                      <a:srgbClr val="A9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84" name="Freeform 353"/>
                    <p:cNvSpPr>
                      <a:spLocks noChangeAspect="1"/>
                    </p:cNvSpPr>
                    <p:nvPr/>
                  </p:nvSpPr>
                  <p:spPr bwMode="auto">
                    <a:xfrm>
                      <a:off x="2149" y="1731"/>
                      <a:ext cx="1056" cy="3"/>
                    </a:xfrm>
                    <a:custGeom>
                      <a:avLst/>
                      <a:gdLst>
                        <a:gd name="T0" fmla="*/ 1053 w 1056"/>
                        <a:gd name="T1" fmla="*/ 3 h 3"/>
                        <a:gd name="T2" fmla="*/ 0 w 1056"/>
                        <a:gd name="T3" fmla="*/ 3 h 3"/>
                        <a:gd name="T4" fmla="*/ 4 w 1056"/>
                        <a:gd name="T5" fmla="*/ 0 h 3"/>
                        <a:gd name="T6" fmla="*/ 1056 w 1056"/>
                        <a:gd name="T7" fmla="*/ 0 h 3"/>
                        <a:gd name="T8" fmla="*/ 1053 w 1056"/>
                        <a:gd name="T9" fmla="*/ 3 h 3"/>
                      </a:gdLst>
                      <a:ahLst/>
                      <a:cxnLst>
                        <a:cxn ang="0">
                          <a:pos x="T0" y="T1"/>
                        </a:cxn>
                        <a:cxn ang="0">
                          <a:pos x="T2" y="T3"/>
                        </a:cxn>
                        <a:cxn ang="0">
                          <a:pos x="T4" y="T5"/>
                        </a:cxn>
                        <a:cxn ang="0">
                          <a:pos x="T6" y="T7"/>
                        </a:cxn>
                        <a:cxn ang="0">
                          <a:pos x="T8" y="T9"/>
                        </a:cxn>
                      </a:cxnLst>
                      <a:rect l="0" t="0" r="r" b="b"/>
                      <a:pathLst>
                        <a:path w="1056" h="3">
                          <a:moveTo>
                            <a:pt x="1053" y="3"/>
                          </a:moveTo>
                          <a:lnTo>
                            <a:pt x="0" y="3"/>
                          </a:lnTo>
                          <a:lnTo>
                            <a:pt x="4" y="0"/>
                          </a:lnTo>
                          <a:lnTo>
                            <a:pt x="1056" y="0"/>
                          </a:lnTo>
                          <a:lnTo>
                            <a:pt x="1053" y="3"/>
                          </a:lnTo>
                          <a:close/>
                        </a:path>
                      </a:pathLst>
                    </a:custGeom>
                    <a:solidFill>
                      <a:srgbClr val="A9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85" name="Freeform 354"/>
                    <p:cNvSpPr>
                      <a:spLocks noChangeAspect="1"/>
                    </p:cNvSpPr>
                    <p:nvPr/>
                  </p:nvSpPr>
                  <p:spPr bwMode="auto">
                    <a:xfrm>
                      <a:off x="2152" y="1728"/>
                      <a:ext cx="1053" cy="4"/>
                    </a:xfrm>
                    <a:custGeom>
                      <a:avLst/>
                      <a:gdLst>
                        <a:gd name="T0" fmla="*/ 1051 w 1053"/>
                        <a:gd name="T1" fmla="*/ 4 h 4"/>
                        <a:gd name="T2" fmla="*/ 0 w 1053"/>
                        <a:gd name="T3" fmla="*/ 4 h 4"/>
                        <a:gd name="T4" fmla="*/ 3 w 1053"/>
                        <a:gd name="T5" fmla="*/ 0 h 4"/>
                        <a:gd name="T6" fmla="*/ 1053 w 1053"/>
                        <a:gd name="T7" fmla="*/ 0 h 4"/>
                        <a:gd name="T8" fmla="*/ 1051 w 1053"/>
                        <a:gd name="T9" fmla="*/ 4 h 4"/>
                      </a:gdLst>
                      <a:ahLst/>
                      <a:cxnLst>
                        <a:cxn ang="0">
                          <a:pos x="T0" y="T1"/>
                        </a:cxn>
                        <a:cxn ang="0">
                          <a:pos x="T2" y="T3"/>
                        </a:cxn>
                        <a:cxn ang="0">
                          <a:pos x="T4" y="T5"/>
                        </a:cxn>
                        <a:cxn ang="0">
                          <a:pos x="T6" y="T7"/>
                        </a:cxn>
                        <a:cxn ang="0">
                          <a:pos x="T8" y="T9"/>
                        </a:cxn>
                      </a:cxnLst>
                      <a:rect l="0" t="0" r="r" b="b"/>
                      <a:pathLst>
                        <a:path w="1053" h="4">
                          <a:moveTo>
                            <a:pt x="1051" y="4"/>
                          </a:moveTo>
                          <a:lnTo>
                            <a:pt x="0" y="4"/>
                          </a:lnTo>
                          <a:lnTo>
                            <a:pt x="3" y="0"/>
                          </a:lnTo>
                          <a:lnTo>
                            <a:pt x="1053" y="0"/>
                          </a:lnTo>
                          <a:lnTo>
                            <a:pt x="1051" y="4"/>
                          </a:lnTo>
                          <a:close/>
                        </a:path>
                      </a:pathLst>
                    </a:custGeom>
                    <a:solidFill>
                      <a:srgbClr val="A9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86" name="Freeform 355"/>
                    <p:cNvSpPr>
                      <a:spLocks noChangeAspect="1"/>
                    </p:cNvSpPr>
                    <p:nvPr/>
                  </p:nvSpPr>
                  <p:spPr bwMode="auto">
                    <a:xfrm>
                      <a:off x="2153" y="1727"/>
                      <a:ext cx="1053" cy="4"/>
                    </a:xfrm>
                    <a:custGeom>
                      <a:avLst/>
                      <a:gdLst>
                        <a:gd name="T0" fmla="*/ 1052 w 1053"/>
                        <a:gd name="T1" fmla="*/ 4 h 4"/>
                        <a:gd name="T2" fmla="*/ 0 w 1053"/>
                        <a:gd name="T3" fmla="*/ 4 h 4"/>
                        <a:gd name="T4" fmla="*/ 4 w 1053"/>
                        <a:gd name="T5" fmla="*/ 0 h 4"/>
                        <a:gd name="T6" fmla="*/ 1053 w 1053"/>
                        <a:gd name="T7" fmla="*/ 0 h 4"/>
                        <a:gd name="T8" fmla="*/ 1052 w 1053"/>
                        <a:gd name="T9" fmla="*/ 4 h 4"/>
                      </a:gdLst>
                      <a:ahLst/>
                      <a:cxnLst>
                        <a:cxn ang="0">
                          <a:pos x="T0" y="T1"/>
                        </a:cxn>
                        <a:cxn ang="0">
                          <a:pos x="T2" y="T3"/>
                        </a:cxn>
                        <a:cxn ang="0">
                          <a:pos x="T4" y="T5"/>
                        </a:cxn>
                        <a:cxn ang="0">
                          <a:pos x="T6" y="T7"/>
                        </a:cxn>
                        <a:cxn ang="0">
                          <a:pos x="T8" y="T9"/>
                        </a:cxn>
                      </a:cxnLst>
                      <a:rect l="0" t="0" r="r" b="b"/>
                      <a:pathLst>
                        <a:path w="1053" h="4">
                          <a:moveTo>
                            <a:pt x="1052" y="4"/>
                          </a:moveTo>
                          <a:lnTo>
                            <a:pt x="0" y="4"/>
                          </a:lnTo>
                          <a:lnTo>
                            <a:pt x="4" y="0"/>
                          </a:lnTo>
                          <a:lnTo>
                            <a:pt x="1053" y="0"/>
                          </a:lnTo>
                          <a:lnTo>
                            <a:pt x="1052" y="4"/>
                          </a:lnTo>
                          <a:close/>
                        </a:path>
                      </a:pathLst>
                    </a:custGeom>
                    <a:solidFill>
                      <a:srgbClr val="A8A8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87" name="Freeform 356"/>
                    <p:cNvSpPr>
                      <a:spLocks noChangeAspect="1"/>
                    </p:cNvSpPr>
                    <p:nvPr/>
                  </p:nvSpPr>
                  <p:spPr bwMode="auto">
                    <a:xfrm>
                      <a:off x="2155" y="1725"/>
                      <a:ext cx="1053" cy="3"/>
                    </a:xfrm>
                    <a:custGeom>
                      <a:avLst/>
                      <a:gdLst>
                        <a:gd name="T0" fmla="*/ 1050 w 1053"/>
                        <a:gd name="T1" fmla="*/ 3 h 3"/>
                        <a:gd name="T2" fmla="*/ 0 w 1053"/>
                        <a:gd name="T3" fmla="*/ 3 h 3"/>
                        <a:gd name="T4" fmla="*/ 4 w 1053"/>
                        <a:gd name="T5" fmla="*/ 0 h 3"/>
                        <a:gd name="T6" fmla="*/ 1053 w 1053"/>
                        <a:gd name="T7" fmla="*/ 0 h 3"/>
                        <a:gd name="T8" fmla="*/ 1050 w 1053"/>
                        <a:gd name="T9" fmla="*/ 3 h 3"/>
                      </a:gdLst>
                      <a:ahLst/>
                      <a:cxnLst>
                        <a:cxn ang="0">
                          <a:pos x="T0" y="T1"/>
                        </a:cxn>
                        <a:cxn ang="0">
                          <a:pos x="T2" y="T3"/>
                        </a:cxn>
                        <a:cxn ang="0">
                          <a:pos x="T4" y="T5"/>
                        </a:cxn>
                        <a:cxn ang="0">
                          <a:pos x="T6" y="T7"/>
                        </a:cxn>
                        <a:cxn ang="0">
                          <a:pos x="T8" y="T9"/>
                        </a:cxn>
                      </a:cxnLst>
                      <a:rect l="0" t="0" r="r" b="b"/>
                      <a:pathLst>
                        <a:path w="1053" h="3">
                          <a:moveTo>
                            <a:pt x="1050" y="3"/>
                          </a:moveTo>
                          <a:lnTo>
                            <a:pt x="0" y="3"/>
                          </a:lnTo>
                          <a:lnTo>
                            <a:pt x="4" y="0"/>
                          </a:lnTo>
                          <a:lnTo>
                            <a:pt x="1053" y="0"/>
                          </a:lnTo>
                          <a:lnTo>
                            <a:pt x="1050" y="3"/>
                          </a:lnTo>
                          <a:close/>
                        </a:path>
                      </a:pathLst>
                    </a:custGeom>
                    <a:solidFill>
                      <a:srgbClr val="A8A8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88" name="Freeform 357"/>
                    <p:cNvSpPr>
                      <a:spLocks noChangeAspect="1"/>
                    </p:cNvSpPr>
                    <p:nvPr/>
                  </p:nvSpPr>
                  <p:spPr bwMode="auto">
                    <a:xfrm>
                      <a:off x="2157" y="1724"/>
                      <a:ext cx="1052" cy="3"/>
                    </a:xfrm>
                    <a:custGeom>
                      <a:avLst/>
                      <a:gdLst>
                        <a:gd name="T0" fmla="*/ 1049 w 1052"/>
                        <a:gd name="T1" fmla="*/ 3 h 3"/>
                        <a:gd name="T2" fmla="*/ 0 w 1052"/>
                        <a:gd name="T3" fmla="*/ 3 h 3"/>
                        <a:gd name="T4" fmla="*/ 3 w 1052"/>
                        <a:gd name="T5" fmla="*/ 0 h 3"/>
                        <a:gd name="T6" fmla="*/ 1052 w 1052"/>
                        <a:gd name="T7" fmla="*/ 0 h 3"/>
                        <a:gd name="T8" fmla="*/ 1049 w 1052"/>
                        <a:gd name="T9" fmla="*/ 3 h 3"/>
                      </a:gdLst>
                      <a:ahLst/>
                      <a:cxnLst>
                        <a:cxn ang="0">
                          <a:pos x="T0" y="T1"/>
                        </a:cxn>
                        <a:cxn ang="0">
                          <a:pos x="T2" y="T3"/>
                        </a:cxn>
                        <a:cxn ang="0">
                          <a:pos x="T4" y="T5"/>
                        </a:cxn>
                        <a:cxn ang="0">
                          <a:pos x="T6" y="T7"/>
                        </a:cxn>
                        <a:cxn ang="0">
                          <a:pos x="T8" y="T9"/>
                        </a:cxn>
                      </a:cxnLst>
                      <a:rect l="0" t="0" r="r" b="b"/>
                      <a:pathLst>
                        <a:path w="1052" h="3">
                          <a:moveTo>
                            <a:pt x="1049" y="3"/>
                          </a:moveTo>
                          <a:lnTo>
                            <a:pt x="0" y="3"/>
                          </a:lnTo>
                          <a:lnTo>
                            <a:pt x="3" y="0"/>
                          </a:lnTo>
                          <a:lnTo>
                            <a:pt x="1052" y="0"/>
                          </a:lnTo>
                          <a:lnTo>
                            <a:pt x="1049" y="3"/>
                          </a:lnTo>
                          <a:close/>
                        </a:path>
                      </a:pathLst>
                    </a:custGeom>
                    <a:solidFill>
                      <a:srgbClr val="A8A7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89" name="Freeform 358"/>
                    <p:cNvSpPr>
                      <a:spLocks noChangeAspect="1"/>
                    </p:cNvSpPr>
                    <p:nvPr/>
                  </p:nvSpPr>
                  <p:spPr bwMode="auto">
                    <a:xfrm>
                      <a:off x="2159" y="1722"/>
                      <a:ext cx="1050" cy="3"/>
                    </a:xfrm>
                    <a:custGeom>
                      <a:avLst/>
                      <a:gdLst>
                        <a:gd name="T0" fmla="*/ 1049 w 1050"/>
                        <a:gd name="T1" fmla="*/ 3 h 3"/>
                        <a:gd name="T2" fmla="*/ 0 w 1050"/>
                        <a:gd name="T3" fmla="*/ 3 h 3"/>
                        <a:gd name="T4" fmla="*/ 4 w 1050"/>
                        <a:gd name="T5" fmla="*/ 0 h 3"/>
                        <a:gd name="T6" fmla="*/ 1050 w 1050"/>
                        <a:gd name="T7" fmla="*/ 0 h 3"/>
                        <a:gd name="T8" fmla="*/ 1049 w 1050"/>
                        <a:gd name="T9" fmla="*/ 3 h 3"/>
                      </a:gdLst>
                      <a:ahLst/>
                      <a:cxnLst>
                        <a:cxn ang="0">
                          <a:pos x="T0" y="T1"/>
                        </a:cxn>
                        <a:cxn ang="0">
                          <a:pos x="T2" y="T3"/>
                        </a:cxn>
                        <a:cxn ang="0">
                          <a:pos x="T4" y="T5"/>
                        </a:cxn>
                        <a:cxn ang="0">
                          <a:pos x="T6" y="T7"/>
                        </a:cxn>
                        <a:cxn ang="0">
                          <a:pos x="T8" y="T9"/>
                        </a:cxn>
                      </a:cxnLst>
                      <a:rect l="0" t="0" r="r" b="b"/>
                      <a:pathLst>
                        <a:path w="1050" h="3">
                          <a:moveTo>
                            <a:pt x="1049" y="3"/>
                          </a:moveTo>
                          <a:lnTo>
                            <a:pt x="0" y="3"/>
                          </a:lnTo>
                          <a:lnTo>
                            <a:pt x="4" y="0"/>
                          </a:lnTo>
                          <a:lnTo>
                            <a:pt x="1050" y="0"/>
                          </a:lnTo>
                          <a:lnTo>
                            <a:pt x="1049" y="3"/>
                          </a:lnTo>
                          <a:close/>
                        </a:path>
                      </a:pathLst>
                    </a:custGeom>
                    <a:solidFill>
                      <a:srgbClr val="A8A7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90" name="Freeform 359"/>
                    <p:cNvSpPr>
                      <a:spLocks noChangeAspect="1"/>
                    </p:cNvSpPr>
                    <p:nvPr/>
                  </p:nvSpPr>
                  <p:spPr bwMode="auto">
                    <a:xfrm>
                      <a:off x="2160" y="1721"/>
                      <a:ext cx="1051" cy="3"/>
                    </a:xfrm>
                    <a:custGeom>
                      <a:avLst/>
                      <a:gdLst>
                        <a:gd name="T0" fmla="*/ 1049 w 1051"/>
                        <a:gd name="T1" fmla="*/ 3 h 3"/>
                        <a:gd name="T2" fmla="*/ 0 w 1051"/>
                        <a:gd name="T3" fmla="*/ 3 h 3"/>
                        <a:gd name="T4" fmla="*/ 5 w 1051"/>
                        <a:gd name="T5" fmla="*/ 0 h 3"/>
                        <a:gd name="T6" fmla="*/ 1051 w 1051"/>
                        <a:gd name="T7" fmla="*/ 0 h 3"/>
                        <a:gd name="T8" fmla="*/ 1049 w 1051"/>
                        <a:gd name="T9" fmla="*/ 3 h 3"/>
                      </a:gdLst>
                      <a:ahLst/>
                      <a:cxnLst>
                        <a:cxn ang="0">
                          <a:pos x="T0" y="T1"/>
                        </a:cxn>
                        <a:cxn ang="0">
                          <a:pos x="T2" y="T3"/>
                        </a:cxn>
                        <a:cxn ang="0">
                          <a:pos x="T4" y="T5"/>
                        </a:cxn>
                        <a:cxn ang="0">
                          <a:pos x="T6" y="T7"/>
                        </a:cxn>
                        <a:cxn ang="0">
                          <a:pos x="T8" y="T9"/>
                        </a:cxn>
                      </a:cxnLst>
                      <a:rect l="0" t="0" r="r" b="b"/>
                      <a:pathLst>
                        <a:path w="1051" h="3">
                          <a:moveTo>
                            <a:pt x="1049" y="3"/>
                          </a:moveTo>
                          <a:lnTo>
                            <a:pt x="0" y="3"/>
                          </a:lnTo>
                          <a:lnTo>
                            <a:pt x="5" y="0"/>
                          </a:lnTo>
                          <a:lnTo>
                            <a:pt x="1051" y="0"/>
                          </a:lnTo>
                          <a:lnTo>
                            <a:pt x="1049" y="3"/>
                          </a:lnTo>
                          <a:close/>
                        </a:path>
                      </a:pathLst>
                    </a:custGeom>
                    <a:solidFill>
                      <a:srgbClr val="A8A7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91" name="Freeform 360"/>
                    <p:cNvSpPr>
                      <a:spLocks noChangeAspect="1"/>
                    </p:cNvSpPr>
                    <p:nvPr/>
                  </p:nvSpPr>
                  <p:spPr bwMode="auto">
                    <a:xfrm>
                      <a:off x="2163" y="1719"/>
                      <a:ext cx="1049" cy="3"/>
                    </a:xfrm>
                    <a:custGeom>
                      <a:avLst/>
                      <a:gdLst>
                        <a:gd name="T0" fmla="*/ 1046 w 1049"/>
                        <a:gd name="T1" fmla="*/ 3 h 3"/>
                        <a:gd name="T2" fmla="*/ 0 w 1049"/>
                        <a:gd name="T3" fmla="*/ 3 h 3"/>
                        <a:gd name="T4" fmla="*/ 4 w 1049"/>
                        <a:gd name="T5" fmla="*/ 0 h 3"/>
                        <a:gd name="T6" fmla="*/ 1049 w 1049"/>
                        <a:gd name="T7" fmla="*/ 0 h 3"/>
                        <a:gd name="T8" fmla="*/ 1046 w 1049"/>
                        <a:gd name="T9" fmla="*/ 3 h 3"/>
                      </a:gdLst>
                      <a:ahLst/>
                      <a:cxnLst>
                        <a:cxn ang="0">
                          <a:pos x="T0" y="T1"/>
                        </a:cxn>
                        <a:cxn ang="0">
                          <a:pos x="T2" y="T3"/>
                        </a:cxn>
                        <a:cxn ang="0">
                          <a:pos x="T4" y="T5"/>
                        </a:cxn>
                        <a:cxn ang="0">
                          <a:pos x="T6" y="T7"/>
                        </a:cxn>
                        <a:cxn ang="0">
                          <a:pos x="T8" y="T9"/>
                        </a:cxn>
                      </a:cxnLst>
                      <a:rect l="0" t="0" r="r" b="b"/>
                      <a:pathLst>
                        <a:path w="1049" h="3">
                          <a:moveTo>
                            <a:pt x="1046" y="3"/>
                          </a:moveTo>
                          <a:lnTo>
                            <a:pt x="0" y="3"/>
                          </a:lnTo>
                          <a:lnTo>
                            <a:pt x="4" y="0"/>
                          </a:lnTo>
                          <a:lnTo>
                            <a:pt x="1049" y="0"/>
                          </a:lnTo>
                          <a:lnTo>
                            <a:pt x="1046" y="3"/>
                          </a:lnTo>
                          <a:close/>
                        </a:path>
                      </a:pathLst>
                    </a:custGeom>
                    <a:solidFill>
                      <a:srgbClr val="A7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92" name="Freeform 361"/>
                    <p:cNvSpPr>
                      <a:spLocks noChangeAspect="1"/>
                    </p:cNvSpPr>
                    <p:nvPr/>
                  </p:nvSpPr>
                  <p:spPr bwMode="auto">
                    <a:xfrm>
                      <a:off x="2165" y="1717"/>
                      <a:ext cx="1049" cy="4"/>
                    </a:xfrm>
                    <a:custGeom>
                      <a:avLst/>
                      <a:gdLst>
                        <a:gd name="T0" fmla="*/ 1046 w 1049"/>
                        <a:gd name="T1" fmla="*/ 4 h 4"/>
                        <a:gd name="T2" fmla="*/ 0 w 1049"/>
                        <a:gd name="T3" fmla="*/ 4 h 4"/>
                        <a:gd name="T4" fmla="*/ 4 w 1049"/>
                        <a:gd name="T5" fmla="*/ 0 h 4"/>
                        <a:gd name="T6" fmla="*/ 1049 w 1049"/>
                        <a:gd name="T7" fmla="*/ 0 h 4"/>
                        <a:gd name="T8" fmla="*/ 1046 w 1049"/>
                        <a:gd name="T9" fmla="*/ 4 h 4"/>
                      </a:gdLst>
                      <a:ahLst/>
                      <a:cxnLst>
                        <a:cxn ang="0">
                          <a:pos x="T0" y="T1"/>
                        </a:cxn>
                        <a:cxn ang="0">
                          <a:pos x="T2" y="T3"/>
                        </a:cxn>
                        <a:cxn ang="0">
                          <a:pos x="T4" y="T5"/>
                        </a:cxn>
                        <a:cxn ang="0">
                          <a:pos x="T6" y="T7"/>
                        </a:cxn>
                        <a:cxn ang="0">
                          <a:pos x="T8" y="T9"/>
                        </a:cxn>
                      </a:cxnLst>
                      <a:rect l="0" t="0" r="r" b="b"/>
                      <a:pathLst>
                        <a:path w="1049" h="4">
                          <a:moveTo>
                            <a:pt x="1046" y="4"/>
                          </a:moveTo>
                          <a:lnTo>
                            <a:pt x="0" y="4"/>
                          </a:lnTo>
                          <a:lnTo>
                            <a:pt x="4" y="0"/>
                          </a:lnTo>
                          <a:lnTo>
                            <a:pt x="1049" y="0"/>
                          </a:lnTo>
                          <a:lnTo>
                            <a:pt x="1046" y="4"/>
                          </a:lnTo>
                          <a:close/>
                        </a:path>
                      </a:pathLst>
                    </a:custGeom>
                    <a:solidFill>
                      <a:srgbClr val="A7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93" name="Freeform 362"/>
                    <p:cNvSpPr>
                      <a:spLocks noChangeAspect="1"/>
                    </p:cNvSpPr>
                    <p:nvPr/>
                  </p:nvSpPr>
                  <p:spPr bwMode="auto">
                    <a:xfrm>
                      <a:off x="2167" y="1715"/>
                      <a:ext cx="1047" cy="4"/>
                    </a:xfrm>
                    <a:custGeom>
                      <a:avLst/>
                      <a:gdLst>
                        <a:gd name="T0" fmla="*/ 1045 w 1047"/>
                        <a:gd name="T1" fmla="*/ 4 h 4"/>
                        <a:gd name="T2" fmla="*/ 0 w 1047"/>
                        <a:gd name="T3" fmla="*/ 4 h 4"/>
                        <a:gd name="T4" fmla="*/ 3 w 1047"/>
                        <a:gd name="T5" fmla="*/ 0 h 4"/>
                        <a:gd name="T6" fmla="*/ 1047 w 1047"/>
                        <a:gd name="T7" fmla="*/ 0 h 4"/>
                        <a:gd name="T8" fmla="*/ 1045 w 1047"/>
                        <a:gd name="T9" fmla="*/ 4 h 4"/>
                      </a:gdLst>
                      <a:ahLst/>
                      <a:cxnLst>
                        <a:cxn ang="0">
                          <a:pos x="T0" y="T1"/>
                        </a:cxn>
                        <a:cxn ang="0">
                          <a:pos x="T2" y="T3"/>
                        </a:cxn>
                        <a:cxn ang="0">
                          <a:pos x="T4" y="T5"/>
                        </a:cxn>
                        <a:cxn ang="0">
                          <a:pos x="T6" y="T7"/>
                        </a:cxn>
                        <a:cxn ang="0">
                          <a:pos x="T8" y="T9"/>
                        </a:cxn>
                      </a:cxnLst>
                      <a:rect l="0" t="0" r="r" b="b"/>
                      <a:pathLst>
                        <a:path w="1047" h="4">
                          <a:moveTo>
                            <a:pt x="1045" y="4"/>
                          </a:moveTo>
                          <a:lnTo>
                            <a:pt x="0" y="4"/>
                          </a:lnTo>
                          <a:lnTo>
                            <a:pt x="3" y="0"/>
                          </a:lnTo>
                          <a:lnTo>
                            <a:pt x="1047" y="0"/>
                          </a:lnTo>
                          <a:lnTo>
                            <a:pt x="1045" y="4"/>
                          </a:lnTo>
                          <a:close/>
                        </a:path>
                      </a:pathLst>
                    </a:custGeom>
                    <a:solidFill>
                      <a:srgbClr val="A6A5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94" name="Freeform 363"/>
                    <p:cNvSpPr>
                      <a:spLocks noChangeAspect="1"/>
                    </p:cNvSpPr>
                    <p:nvPr/>
                  </p:nvSpPr>
                  <p:spPr bwMode="auto">
                    <a:xfrm>
                      <a:off x="2169" y="1714"/>
                      <a:ext cx="1046" cy="3"/>
                    </a:xfrm>
                    <a:custGeom>
                      <a:avLst/>
                      <a:gdLst>
                        <a:gd name="T0" fmla="*/ 1045 w 1046"/>
                        <a:gd name="T1" fmla="*/ 3 h 3"/>
                        <a:gd name="T2" fmla="*/ 0 w 1046"/>
                        <a:gd name="T3" fmla="*/ 3 h 3"/>
                        <a:gd name="T4" fmla="*/ 4 w 1046"/>
                        <a:gd name="T5" fmla="*/ 0 h 3"/>
                        <a:gd name="T6" fmla="*/ 1046 w 1046"/>
                        <a:gd name="T7" fmla="*/ 0 h 3"/>
                        <a:gd name="T8" fmla="*/ 1045 w 1046"/>
                        <a:gd name="T9" fmla="*/ 3 h 3"/>
                      </a:gdLst>
                      <a:ahLst/>
                      <a:cxnLst>
                        <a:cxn ang="0">
                          <a:pos x="T0" y="T1"/>
                        </a:cxn>
                        <a:cxn ang="0">
                          <a:pos x="T2" y="T3"/>
                        </a:cxn>
                        <a:cxn ang="0">
                          <a:pos x="T4" y="T5"/>
                        </a:cxn>
                        <a:cxn ang="0">
                          <a:pos x="T6" y="T7"/>
                        </a:cxn>
                        <a:cxn ang="0">
                          <a:pos x="T8" y="T9"/>
                        </a:cxn>
                      </a:cxnLst>
                      <a:rect l="0" t="0" r="r" b="b"/>
                      <a:pathLst>
                        <a:path w="1046" h="3">
                          <a:moveTo>
                            <a:pt x="1045" y="3"/>
                          </a:moveTo>
                          <a:lnTo>
                            <a:pt x="0" y="3"/>
                          </a:lnTo>
                          <a:lnTo>
                            <a:pt x="4" y="0"/>
                          </a:lnTo>
                          <a:lnTo>
                            <a:pt x="1046" y="0"/>
                          </a:lnTo>
                          <a:lnTo>
                            <a:pt x="1045" y="3"/>
                          </a:lnTo>
                          <a:close/>
                        </a:path>
                      </a:pathLst>
                    </a:custGeom>
                    <a:solidFill>
                      <a:srgbClr val="A6A5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95" name="Freeform 364"/>
                    <p:cNvSpPr>
                      <a:spLocks noChangeAspect="1"/>
                    </p:cNvSpPr>
                    <p:nvPr/>
                  </p:nvSpPr>
                  <p:spPr bwMode="auto">
                    <a:xfrm>
                      <a:off x="2170" y="1712"/>
                      <a:ext cx="1046" cy="3"/>
                    </a:xfrm>
                    <a:custGeom>
                      <a:avLst/>
                      <a:gdLst>
                        <a:gd name="T0" fmla="*/ 1044 w 1046"/>
                        <a:gd name="T1" fmla="*/ 3 h 3"/>
                        <a:gd name="T2" fmla="*/ 0 w 1046"/>
                        <a:gd name="T3" fmla="*/ 3 h 3"/>
                        <a:gd name="T4" fmla="*/ 5 w 1046"/>
                        <a:gd name="T5" fmla="*/ 0 h 3"/>
                        <a:gd name="T6" fmla="*/ 1046 w 1046"/>
                        <a:gd name="T7" fmla="*/ 0 h 3"/>
                        <a:gd name="T8" fmla="*/ 1044 w 1046"/>
                        <a:gd name="T9" fmla="*/ 3 h 3"/>
                      </a:gdLst>
                      <a:ahLst/>
                      <a:cxnLst>
                        <a:cxn ang="0">
                          <a:pos x="T0" y="T1"/>
                        </a:cxn>
                        <a:cxn ang="0">
                          <a:pos x="T2" y="T3"/>
                        </a:cxn>
                        <a:cxn ang="0">
                          <a:pos x="T4" y="T5"/>
                        </a:cxn>
                        <a:cxn ang="0">
                          <a:pos x="T6" y="T7"/>
                        </a:cxn>
                        <a:cxn ang="0">
                          <a:pos x="T8" y="T9"/>
                        </a:cxn>
                      </a:cxnLst>
                      <a:rect l="0" t="0" r="r" b="b"/>
                      <a:pathLst>
                        <a:path w="1046" h="3">
                          <a:moveTo>
                            <a:pt x="1044" y="3"/>
                          </a:moveTo>
                          <a:lnTo>
                            <a:pt x="0" y="3"/>
                          </a:lnTo>
                          <a:lnTo>
                            <a:pt x="5" y="0"/>
                          </a:lnTo>
                          <a:lnTo>
                            <a:pt x="1046" y="0"/>
                          </a:lnTo>
                          <a:lnTo>
                            <a:pt x="1044" y="3"/>
                          </a:lnTo>
                          <a:close/>
                        </a:path>
                      </a:pathLst>
                    </a:custGeom>
                    <a:solidFill>
                      <a:srgbClr val="A6A5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96" name="Freeform 365"/>
                    <p:cNvSpPr>
                      <a:spLocks noChangeAspect="1"/>
                    </p:cNvSpPr>
                    <p:nvPr/>
                  </p:nvSpPr>
                  <p:spPr bwMode="auto">
                    <a:xfrm>
                      <a:off x="2173" y="1711"/>
                      <a:ext cx="1045" cy="3"/>
                    </a:xfrm>
                    <a:custGeom>
                      <a:avLst/>
                      <a:gdLst>
                        <a:gd name="T0" fmla="*/ 1042 w 1045"/>
                        <a:gd name="T1" fmla="*/ 3 h 3"/>
                        <a:gd name="T2" fmla="*/ 0 w 1045"/>
                        <a:gd name="T3" fmla="*/ 3 h 3"/>
                        <a:gd name="T4" fmla="*/ 5 w 1045"/>
                        <a:gd name="T5" fmla="*/ 0 h 3"/>
                        <a:gd name="T6" fmla="*/ 1045 w 1045"/>
                        <a:gd name="T7" fmla="*/ 0 h 3"/>
                        <a:gd name="T8" fmla="*/ 1042 w 1045"/>
                        <a:gd name="T9" fmla="*/ 3 h 3"/>
                      </a:gdLst>
                      <a:ahLst/>
                      <a:cxnLst>
                        <a:cxn ang="0">
                          <a:pos x="T0" y="T1"/>
                        </a:cxn>
                        <a:cxn ang="0">
                          <a:pos x="T2" y="T3"/>
                        </a:cxn>
                        <a:cxn ang="0">
                          <a:pos x="T4" y="T5"/>
                        </a:cxn>
                        <a:cxn ang="0">
                          <a:pos x="T6" y="T7"/>
                        </a:cxn>
                        <a:cxn ang="0">
                          <a:pos x="T8" y="T9"/>
                        </a:cxn>
                      </a:cxnLst>
                      <a:rect l="0" t="0" r="r" b="b"/>
                      <a:pathLst>
                        <a:path w="1045" h="3">
                          <a:moveTo>
                            <a:pt x="1042" y="3"/>
                          </a:moveTo>
                          <a:lnTo>
                            <a:pt x="0" y="3"/>
                          </a:lnTo>
                          <a:lnTo>
                            <a:pt x="5" y="0"/>
                          </a:lnTo>
                          <a:lnTo>
                            <a:pt x="1045" y="0"/>
                          </a:lnTo>
                          <a:lnTo>
                            <a:pt x="1042" y="3"/>
                          </a:lnTo>
                          <a:close/>
                        </a:path>
                      </a:pathLst>
                    </a:custGeom>
                    <a:solidFill>
                      <a:srgbClr val="A6A5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97" name="Freeform 366"/>
                    <p:cNvSpPr>
                      <a:spLocks noChangeAspect="1"/>
                    </p:cNvSpPr>
                    <p:nvPr/>
                  </p:nvSpPr>
                  <p:spPr bwMode="auto">
                    <a:xfrm>
                      <a:off x="2175" y="1709"/>
                      <a:ext cx="1043" cy="3"/>
                    </a:xfrm>
                    <a:custGeom>
                      <a:avLst/>
                      <a:gdLst>
                        <a:gd name="T0" fmla="*/ 1041 w 1043"/>
                        <a:gd name="T1" fmla="*/ 3 h 3"/>
                        <a:gd name="T2" fmla="*/ 0 w 1043"/>
                        <a:gd name="T3" fmla="*/ 3 h 3"/>
                        <a:gd name="T4" fmla="*/ 4 w 1043"/>
                        <a:gd name="T5" fmla="*/ 0 h 3"/>
                        <a:gd name="T6" fmla="*/ 1043 w 1043"/>
                        <a:gd name="T7" fmla="*/ 0 h 3"/>
                        <a:gd name="T8" fmla="*/ 1041 w 1043"/>
                        <a:gd name="T9" fmla="*/ 3 h 3"/>
                      </a:gdLst>
                      <a:ahLst/>
                      <a:cxnLst>
                        <a:cxn ang="0">
                          <a:pos x="T0" y="T1"/>
                        </a:cxn>
                        <a:cxn ang="0">
                          <a:pos x="T2" y="T3"/>
                        </a:cxn>
                        <a:cxn ang="0">
                          <a:pos x="T4" y="T5"/>
                        </a:cxn>
                        <a:cxn ang="0">
                          <a:pos x="T6" y="T7"/>
                        </a:cxn>
                        <a:cxn ang="0">
                          <a:pos x="T8" y="T9"/>
                        </a:cxn>
                      </a:cxnLst>
                      <a:rect l="0" t="0" r="r" b="b"/>
                      <a:pathLst>
                        <a:path w="1043" h="3">
                          <a:moveTo>
                            <a:pt x="1041" y="3"/>
                          </a:moveTo>
                          <a:lnTo>
                            <a:pt x="0" y="3"/>
                          </a:lnTo>
                          <a:lnTo>
                            <a:pt x="4" y="0"/>
                          </a:lnTo>
                          <a:lnTo>
                            <a:pt x="1043" y="0"/>
                          </a:lnTo>
                          <a:lnTo>
                            <a:pt x="1041" y="3"/>
                          </a:lnTo>
                          <a:close/>
                        </a:path>
                      </a:pathLst>
                    </a:custGeom>
                    <a:solidFill>
                      <a:srgbClr val="A6A5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grpSp>
              <p:grpSp>
                <p:nvGrpSpPr>
                  <p:cNvPr id="34" name="Group 367"/>
                  <p:cNvGrpSpPr>
                    <a:grpSpLocks noChangeAspect="1"/>
                  </p:cNvGrpSpPr>
                  <p:nvPr/>
                </p:nvGrpSpPr>
                <p:grpSpPr bwMode="auto">
                  <a:xfrm>
                    <a:off x="3264" y="1200"/>
                    <a:ext cx="1437" cy="518"/>
                    <a:chOff x="1918" y="1500"/>
                    <a:chExt cx="1437" cy="427"/>
                  </a:xfrm>
                </p:grpSpPr>
                <p:sp>
                  <p:nvSpPr>
                    <p:cNvPr id="498" name="Freeform 368"/>
                    <p:cNvSpPr>
                      <a:spLocks noChangeAspect="1"/>
                    </p:cNvSpPr>
                    <p:nvPr/>
                  </p:nvSpPr>
                  <p:spPr bwMode="auto">
                    <a:xfrm>
                      <a:off x="2178" y="1706"/>
                      <a:ext cx="1041" cy="5"/>
                    </a:xfrm>
                    <a:custGeom>
                      <a:avLst/>
                      <a:gdLst>
                        <a:gd name="T0" fmla="*/ 1040 w 1041"/>
                        <a:gd name="T1" fmla="*/ 5 h 5"/>
                        <a:gd name="T2" fmla="*/ 0 w 1041"/>
                        <a:gd name="T3" fmla="*/ 5 h 5"/>
                        <a:gd name="T4" fmla="*/ 2 w 1041"/>
                        <a:gd name="T5" fmla="*/ 0 h 5"/>
                        <a:gd name="T6" fmla="*/ 1041 w 1041"/>
                        <a:gd name="T7" fmla="*/ 0 h 5"/>
                        <a:gd name="T8" fmla="*/ 1040 w 1041"/>
                        <a:gd name="T9" fmla="*/ 5 h 5"/>
                      </a:gdLst>
                      <a:ahLst/>
                      <a:cxnLst>
                        <a:cxn ang="0">
                          <a:pos x="T0" y="T1"/>
                        </a:cxn>
                        <a:cxn ang="0">
                          <a:pos x="T2" y="T3"/>
                        </a:cxn>
                        <a:cxn ang="0">
                          <a:pos x="T4" y="T5"/>
                        </a:cxn>
                        <a:cxn ang="0">
                          <a:pos x="T6" y="T7"/>
                        </a:cxn>
                        <a:cxn ang="0">
                          <a:pos x="T8" y="T9"/>
                        </a:cxn>
                      </a:cxnLst>
                      <a:rect l="0" t="0" r="r" b="b"/>
                      <a:pathLst>
                        <a:path w="1041" h="5">
                          <a:moveTo>
                            <a:pt x="1040" y="5"/>
                          </a:moveTo>
                          <a:lnTo>
                            <a:pt x="0" y="5"/>
                          </a:lnTo>
                          <a:lnTo>
                            <a:pt x="2" y="0"/>
                          </a:lnTo>
                          <a:lnTo>
                            <a:pt x="1041" y="0"/>
                          </a:lnTo>
                          <a:lnTo>
                            <a:pt x="1040" y="5"/>
                          </a:lnTo>
                          <a:close/>
                        </a:path>
                      </a:pathLst>
                    </a:custGeom>
                    <a:solidFill>
                      <a:srgbClr val="A6A5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99" name="Freeform 369"/>
                    <p:cNvSpPr>
                      <a:spLocks noChangeAspect="1"/>
                    </p:cNvSpPr>
                    <p:nvPr/>
                  </p:nvSpPr>
                  <p:spPr bwMode="auto">
                    <a:xfrm>
                      <a:off x="2179" y="1705"/>
                      <a:ext cx="1042" cy="4"/>
                    </a:xfrm>
                    <a:custGeom>
                      <a:avLst/>
                      <a:gdLst>
                        <a:gd name="T0" fmla="*/ 1039 w 1042"/>
                        <a:gd name="T1" fmla="*/ 4 h 4"/>
                        <a:gd name="T2" fmla="*/ 0 w 1042"/>
                        <a:gd name="T3" fmla="*/ 4 h 4"/>
                        <a:gd name="T4" fmla="*/ 4 w 1042"/>
                        <a:gd name="T5" fmla="*/ 0 h 4"/>
                        <a:gd name="T6" fmla="*/ 1042 w 1042"/>
                        <a:gd name="T7" fmla="*/ 0 h 4"/>
                        <a:gd name="T8" fmla="*/ 1039 w 1042"/>
                        <a:gd name="T9" fmla="*/ 4 h 4"/>
                      </a:gdLst>
                      <a:ahLst/>
                      <a:cxnLst>
                        <a:cxn ang="0">
                          <a:pos x="T0" y="T1"/>
                        </a:cxn>
                        <a:cxn ang="0">
                          <a:pos x="T2" y="T3"/>
                        </a:cxn>
                        <a:cxn ang="0">
                          <a:pos x="T4" y="T5"/>
                        </a:cxn>
                        <a:cxn ang="0">
                          <a:pos x="T6" y="T7"/>
                        </a:cxn>
                        <a:cxn ang="0">
                          <a:pos x="T8" y="T9"/>
                        </a:cxn>
                      </a:cxnLst>
                      <a:rect l="0" t="0" r="r" b="b"/>
                      <a:pathLst>
                        <a:path w="1042" h="4">
                          <a:moveTo>
                            <a:pt x="1039" y="4"/>
                          </a:moveTo>
                          <a:lnTo>
                            <a:pt x="0" y="4"/>
                          </a:lnTo>
                          <a:lnTo>
                            <a:pt x="4" y="0"/>
                          </a:lnTo>
                          <a:lnTo>
                            <a:pt x="1042" y="0"/>
                          </a:lnTo>
                          <a:lnTo>
                            <a:pt x="1039" y="4"/>
                          </a:lnTo>
                          <a:close/>
                        </a:path>
                      </a:pathLst>
                    </a:custGeom>
                    <a:solidFill>
                      <a:srgbClr val="A5A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00" name="Freeform 370"/>
                    <p:cNvSpPr>
                      <a:spLocks noChangeAspect="1"/>
                    </p:cNvSpPr>
                    <p:nvPr/>
                  </p:nvSpPr>
                  <p:spPr bwMode="auto">
                    <a:xfrm>
                      <a:off x="2180" y="1704"/>
                      <a:ext cx="1042" cy="2"/>
                    </a:xfrm>
                    <a:custGeom>
                      <a:avLst/>
                      <a:gdLst>
                        <a:gd name="T0" fmla="*/ 1039 w 1042"/>
                        <a:gd name="T1" fmla="*/ 2 h 2"/>
                        <a:gd name="T2" fmla="*/ 0 w 1042"/>
                        <a:gd name="T3" fmla="*/ 2 h 2"/>
                        <a:gd name="T4" fmla="*/ 5 w 1042"/>
                        <a:gd name="T5" fmla="*/ 0 h 2"/>
                        <a:gd name="T6" fmla="*/ 1042 w 1042"/>
                        <a:gd name="T7" fmla="*/ 0 h 2"/>
                        <a:gd name="T8" fmla="*/ 1039 w 1042"/>
                        <a:gd name="T9" fmla="*/ 2 h 2"/>
                      </a:gdLst>
                      <a:ahLst/>
                      <a:cxnLst>
                        <a:cxn ang="0">
                          <a:pos x="T0" y="T1"/>
                        </a:cxn>
                        <a:cxn ang="0">
                          <a:pos x="T2" y="T3"/>
                        </a:cxn>
                        <a:cxn ang="0">
                          <a:pos x="T4" y="T5"/>
                        </a:cxn>
                        <a:cxn ang="0">
                          <a:pos x="T6" y="T7"/>
                        </a:cxn>
                        <a:cxn ang="0">
                          <a:pos x="T8" y="T9"/>
                        </a:cxn>
                      </a:cxnLst>
                      <a:rect l="0" t="0" r="r" b="b"/>
                      <a:pathLst>
                        <a:path w="1042" h="2">
                          <a:moveTo>
                            <a:pt x="1039" y="2"/>
                          </a:moveTo>
                          <a:lnTo>
                            <a:pt x="0" y="2"/>
                          </a:lnTo>
                          <a:lnTo>
                            <a:pt x="5" y="0"/>
                          </a:lnTo>
                          <a:lnTo>
                            <a:pt x="1042" y="0"/>
                          </a:lnTo>
                          <a:lnTo>
                            <a:pt x="1039" y="2"/>
                          </a:lnTo>
                          <a:close/>
                        </a:path>
                      </a:pathLst>
                    </a:custGeom>
                    <a:solidFill>
                      <a:srgbClr val="A5A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01" name="Freeform 371"/>
                    <p:cNvSpPr>
                      <a:spLocks noChangeAspect="1"/>
                    </p:cNvSpPr>
                    <p:nvPr/>
                  </p:nvSpPr>
                  <p:spPr bwMode="auto">
                    <a:xfrm>
                      <a:off x="2183" y="1702"/>
                      <a:ext cx="1039" cy="3"/>
                    </a:xfrm>
                    <a:custGeom>
                      <a:avLst/>
                      <a:gdLst>
                        <a:gd name="T0" fmla="*/ 1038 w 1039"/>
                        <a:gd name="T1" fmla="*/ 3 h 3"/>
                        <a:gd name="T2" fmla="*/ 0 w 1039"/>
                        <a:gd name="T3" fmla="*/ 3 h 3"/>
                        <a:gd name="T4" fmla="*/ 3 w 1039"/>
                        <a:gd name="T5" fmla="*/ 0 h 3"/>
                        <a:gd name="T6" fmla="*/ 1039 w 1039"/>
                        <a:gd name="T7" fmla="*/ 0 h 3"/>
                        <a:gd name="T8" fmla="*/ 1038 w 1039"/>
                        <a:gd name="T9" fmla="*/ 3 h 3"/>
                      </a:gdLst>
                      <a:ahLst/>
                      <a:cxnLst>
                        <a:cxn ang="0">
                          <a:pos x="T0" y="T1"/>
                        </a:cxn>
                        <a:cxn ang="0">
                          <a:pos x="T2" y="T3"/>
                        </a:cxn>
                        <a:cxn ang="0">
                          <a:pos x="T4" y="T5"/>
                        </a:cxn>
                        <a:cxn ang="0">
                          <a:pos x="T6" y="T7"/>
                        </a:cxn>
                        <a:cxn ang="0">
                          <a:pos x="T8" y="T9"/>
                        </a:cxn>
                      </a:cxnLst>
                      <a:rect l="0" t="0" r="r" b="b"/>
                      <a:pathLst>
                        <a:path w="1039" h="3">
                          <a:moveTo>
                            <a:pt x="1038" y="3"/>
                          </a:moveTo>
                          <a:lnTo>
                            <a:pt x="0" y="3"/>
                          </a:lnTo>
                          <a:lnTo>
                            <a:pt x="3" y="0"/>
                          </a:lnTo>
                          <a:lnTo>
                            <a:pt x="1039" y="0"/>
                          </a:lnTo>
                          <a:lnTo>
                            <a:pt x="1038" y="3"/>
                          </a:lnTo>
                          <a:close/>
                        </a:path>
                      </a:pathLst>
                    </a:custGeom>
                    <a:solidFill>
                      <a:srgbClr val="A4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02" name="Freeform 372"/>
                    <p:cNvSpPr>
                      <a:spLocks noChangeAspect="1"/>
                    </p:cNvSpPr>
                    <p:nvPr/>
                  </p:nvSpPr>
                  <p:spPr bwMode="auto">
                    <a:xfrm>
                      <a:off x="2185" y="1701"/>
                      <a:ext cx="1039" cy="3"/>
                    </a:xfrm>
                    <a:custGeom>
                      <a:avLst/>
                      <a:gdLst>
                        <a:gd name="T0" fmla="*/ 1037 w 1039"/>
                        <a:gd name="T1" fmla="*/ 3 h 3"/>
                        <a:gd name="T2" fmla="*/ 0 w 1039"/>
                        <a:gd name="T3" fmla="*/ 3 h 3"/>
                        <a:gd name="T4" fmla="*/ 4 w 1039"/>
                        <a:gd name="T5" fmla="*/ 0 h 3"/>
                        <a:gd name="T6" fmla="*/ 1039 w 1039"/>
                        <a:gd name="T7" fmla="*/ 0 h 3"/>
                        <a:gd name="T8" fmla="*/ 1037 w 1039"/>
                        <a:gd name="T9" fmla="*/ 3 h 3"/>
                      </a:gdLst>
                      <a:ahLst/>
                      <a:cxnLst>
                        <a:cxn ang="0">
                          <a:pos x="T0" y="T1"/>
                        </a:cxn>
                        <a:cxn ang="0">
                          <a:pos x="T2" y="T3"/>
                        </a:cxn>
                        <a:cxn ang="0">
                          <a:pos x="T4" y="T5"/>
                        </a:cxn>
                        <a:cxn ang="0">
                          <a:pos x="T6" y="T7"/>
                        </a:cxn>
                        <a:cxn ang="0">
                          <a:pos x="T8" y="T9"/>
                        </a:cxn>
                      </a:cxnLst>
                      <a:rect l="0" t="0" r="r" b="b"/>
                      <a:pathLst>
                        <a:path w="1039" h="3">
                          <a:moveTo>
                            <a:pt x="1037" y="3"/>
                          </a:moveTo>
                          <a:lnTo>
                            <a:pt x="0" y="3"/>
                          </a:lnTo>
                          <a:lnTo>
                            <a:pt x="4" y="0"/>
                          </a:lnTo>
                          <a:lnTo>
                            <a:pt x="1039" y="0"/>
                          </a:lnTo>
                          <a:lnTo>
                            <a:pt x="1037" y="3"/>
                          </a:lnTo>
                          <a:close/>
                        </a:path>
                      </a:pathLst>
                    </a:custGeom>
                    <a:solidFill>
                      <a:srgbClr val="A4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03" name="Freeform 373"/>
                    <p:cNvSpPr>
                      <a:spLocks noChangeAspect="1"/>
                    </p:cNvSpPr>
                    <p:nvPr/>
                  </p:nvSpPr>
                  <p:spPr bwMode="auto">
                    <a:xfrm>
                      <a:off x="2186" y="1699"/>
                      <a:ext cx="1039" cy="3"/>
                    </a:xfrm>
                    <a:custGeom>
                      <a:avLst/>
                      <a:gdLst>
                        <a:gd name="T0" fmla="*/ 1036 w 1039"/>
                        <a:gd name="T1" fmla="*/ 3 h 3"/>
                        <a:gd name="T2" fmla="*/ 0 w 1039"/>
                        <a:gd name="T3" fmla="*/ 3 h 3"/>
                        <a:gd name="T4" fmla="*/ 5 w 1039"/>
                        <a:gd name="T5" fmla="*/ 0 h 3"/>
                        <a:gd name="T6" fmla="*/ 1039 w 1039"/>
                        <a:gd name="T7" fmla="*/ 0 h 3"/>
                        <a:gd name="T8" fmla="*/ 1036 w 1039"/>
                        <a:gd name="T9" fmla="*/ 3 h 3"/>
                      </a:gdLst>
                      <a:ahLst/>
                      <a:cxnLst>
                        <a:cxn ang="0">
                          <a:pos x="T0" y="T1"/>
                        </a:cxn>
                        <a:cxn ang="0">
                          <a:pos x="T2" y="T3"/>
                        </a:cxn>
                        <a:cxn ang="0">
                          <a:pos x="T4" y="T5"/>
                        </a:cxn>
                        <a:cxn ang="0">
                          <a:pos x="T6" y="T7"/>
                        </a:cxn>
                        <a:cxn ang="0">
                          <a:pos x="T8" y="T9"/>
                        </a:cxn>
                      </a:cxnLst>
                      <a:rect l="0" t="0" r="r" b="b"/>
                      <a:pathLst>
                        <a:path w="1039" h="3">
                          <a:moveTo>
                            <a:pt x="1036" y="3"/>
                          </a:moveTo>
                          <a:lnTo>
                            <a:pt x="0" y="3"/>
                          </a:lnTo>
                          <a:lnTo>
                            <a:pt x="5" y="0"/>
                          </a:lnTo>
                          <a:lnTo>
                            <a:pt x="1039" y="0"/>
                          </a:lnTo>
                          <a:lnTo>
                            <a:pt x="1036" y="3"/>
                          </a:lnTo>
                          <a:close/>
                        </a:path>
                      </a:pathLst>
                    </a:custGeom>
                    <a:solidFill>
                      <a:srgbClr val="A4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04" name="Freeform 374"/>
                    <p:cNvSpPr>
                      <a:spLocks noChangeAspect="1"/>
                    </p:cNvSpPr>
                    <p:nvPr/>
                  </p:nvSpPr>
                  <p:spPr bwMode="auto">
                    <a:xfrm>
                      <a:off x="2189" y="1696"/>
                      <a:ext cx="1038" cy="5"/>
                    </a:xfrm>
                    <a:custGeom>
                      <a:avLst/>
                      <a:gdLst>
                        <a:gd name="T0" fmla="*/ 1035 w 1038"/>
                        <a:gd name="T1" fmla="*/ 5 h 5"/>
                        <a:gd name="T2" fmla="*/ 0 w 1038"/>
                        <a:gd name="T3" fmla="*/ 5 h 5"/>
                        <a:gd name="T4" fmla="*/ 4 w 1038"/>
                        <a:gd name="T5" fmla="*/ 0 h 5"/>
                        <a:gd name="T6" fmla="*/ 1038 w 1038"/>
                        <a:gd name="T7" fmla="*/ 0 h 5"/>
                        <a:gd name="T8" fmla="*/ 1035 w 1038"/>
                        <a:gd name="T9" fmla="*/ 5 h 5"/>
                      </a:gdLst>
                      <a:ahLst/>
                      <a:cxnLst>
                        <a:cxn ang="0">
                          <a:pos x="T0" y="T1"/>
                        </a:cxn>
                        <a:cxn ang="0">
                          <a:pos x="T2" y="T3"/>
                        </a:cxn>
                        <a:cxn ang="0">
                          <a:pos x="T4" y="T5"/>
                        </a:cxn>
                        <a:cxn ang="0">
                          <a:pos x="T6" y="T7"/>
                        </a:cxn>
                        <a:cxn ang="0">
                          <a:pos x="T8" y="T9"/>
                        </a:cxn>
                      </a:cxnLst>
                      <a:rect l="0" t="0" r="r" b="b"/>
                      <a:pathLst>
                        <a:path w="1038" h="5">
                          <a:moveTo>
                            <a:pt x="1035" y="5"/>
                          </a:moveTo>
                          <a:lnTo>
                            <a:pt x="0" y="5"/>
                          </a:lnTo>
                          <a:lnTo>
                            <a:pt x="4" y="0"/>
                          </a:lnTo>
                          <a:lnTo>
                            <a:pt x="1038" y="0"/>
                          </a:lnTo>
                          <a:lnTo>
                            <a:pt x="1035" y="5"/>
                          </a:lnTo>
                          <a:close/>
                        </a:path>
                      </a:pathLst>
                    </a:custGeom>
                    <a:solidFill>
                      <a:srgbClr val="A3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05" name="Freeform 375"/>
                    <p:cNvSpPr>
                      <a:spLocks noChangeAspect="1"/>
                    </p:cNvSpPr>
                    <p:nvPr/>
                  </p:nvSpPr>
                  <p:spPr bwMode="auto">
                    <a:xfrm>
                      <a:off x="2191" y="1695"/>
                      <a:ext cx="1037" cy="4"/>
                    </a:xfrm>
                    <a:custGeom>
                      <a:avLst/>
                      <a:gdLst>
                        <a:gd name="T0" fmla="*/ 1034 w 1037"/>
                        <a:gd name="T1" fmla="*/ 4 h 4"/>
                        <a:gd name="T2" fmla="*/ 0 w 1037"/>
                        <a:gd name="T3" fmla="*/ 4 h 4"/>
                        <a:gd name="T4" fmla="*/ 4 w 1037"/>
                        <a:gd name="T5" fmla="*/ 0 h 4"/>
                        <a:gd name="T6" fmla="*/ 1037 w 1037"/>
                        <a:gd name="T7" fmla="*/ 0 h 4"/>
                        <a:gd name="T8" fmla="*/ 1034 w 1037"/>
                        <a:gd name="T9" fmla="*/ 4 h 4"/>
                      </a:gdLst>
                      <a:ahLst/>
                      <a:cxnLst>
                        <a:cxn ang="0">
                          <a:pos x="T0" y="T1"/>
                        </a:cxn>
                        <a:cxn ang="0">
                          <a:pos x="T2" y="T3"/>
                        </a:cxn>
                        <a:cxn ang="0">
                          <a:pos x="T4" y="T5"/>
                        </a:cxn>
                        <a:cxn ang="0">
                          <a:pos x="T6" y="T7"/>
                        </a:cxn>
                        <a:cxn ang="0">
                          <a:pos x="T8" y="T9"/>
                        </a:cxn>
                      </a:cxnLst>
                      <a:rect l="0" t="0" r="r" b="b"/>
                      <a:pathLst>
                        <a:path w="1037" h="4">
                          <a:moveTo>
                            <a:pt x="1034" y="4"/>
                          </a:moveTo>
                          <a:lnTo>
                            <a:pt x="0" y="4"/>
                          </a:lnTo>
                          <a:lnTo>
                            <a:pt x="4" y="0"/>
                          </a:lnTo>
                          <a:lnTo>
                            <a:pt x="1037" y="0"/>
                          </a:lnTo>
                          <a:lnTo>
                            <a:pt x="1034" y="4"/>
                          </a:lnTo>
                          <a:close/>
                        </a:path>
                      </a:pathLst>
                    </a:custGeom>
                    <a:solidFill>
                      <a:srgbClr val="A3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06" name="Freeform 376"/>
                    <p:cNvSpPr>
                      <a:spLocks noChangeAspect="1"/>
                    </p:cNvSpPr>
                    <p:nvPr/>
                  </p:nvSpPr>
                  <p:spPr bwMode="auto">
                    <a:xfrm>
                      <a:off x="2193" y="1693"/>
                      <a:ext cx="1035" cy="3"/>
                    </a:xfrm>
                    <a:custGeom>
                      <a:avLst/>
                      <a:gdLst>
                        <a:gd name="T0" fmla="*/ 1034 w 1035"/>
                        <a:gd name="T1" fmla="*/ 3 h 3"/>
                        <a:gd name="T2" fmla="*/ 0 w 1035"/>
                        <a:gd name="T3" fmla="*/ 3 h 3"/>
                        <a:gd name="T4" fmla="*/ 3 w 1035"/>
                        <a:gd name="T5" fmla="*/ 0 h 3"/>
                        <a:gd name="T6" fmla="*/ 1035 w 1035"/>
                        <a:gd name="T7" fmla="*/ 0 h 3"/>
                        <a:gd name="T8" fmla="*/ 1034 w 1035"/>
                        <a:gd name="T9" fmla="*/ 3 h 3"/>
                      </a:gdLst>
                      <a:ahLst/>
                      <a:cxnLst>
                        <a:cxn ang="0">
                          <a:pos x="T0" y="T1"/>
                        </a:cxn>
                        <a:cxn ang="0">
                          <a:pos x="T2" y="T3"/>
                        </a:cxn>
                        <a:cxn ang="0">
                          <a:pos x="T4" y="T5"/>
                        </a:cxn>
                        <a:cxn ang="0">
                          <a:pos x="T6" y="T7"/>
                        </a:cxn>
                        <a:cxn ang="0">
                          <a:pos x="T8" y="T9"/>
                        </a:cxn>
                      </a:cxnLst>
                      <a:rect l="0" t="0" r="r" b="b"/>
                      <a:pathLst>
                        <a:path w="1035" h="3">
                          <a:moveTo>
                            <a:pt x="1034" y="3"/>
                          </a:moveTo>
                          <a:lnTo>
                            <a:pt x="0" y="3"/>
                          </a:lnTo>
                          <a:lnTo>
                            <a:pt x="3" y="0"/>
                          </a:lnTo>
                          <a:lnTo>
                            <a:pt x="1035" y="0"/>
                          </a:lnTo>
                          <a:lnTo>
                            <a:pt x="1034" y="3"/>
                          </a:lnTo>
                          <a:close/>
                        </a:path>
                      </a:pathLst>
                    </a:custGeom>
                    <a:solidFill>
                      <a:srgbClr val="A2A2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07" name="Freeform 377"/>
                    <p:cNvSpPr>
                      <a:spLocks noChangeAspect="1"/>
                    </p:cNvSpPr>
                    <p:nvPr/>
                  </p:nvSpPr>
                  <p:spPr bwMode="auto">
                    <a:xfrm>
                      <a:off x="2195" y="1692"/>
                      <a:ext cx="1034" cy="3"/>
                    </a:xfrm>
                    <a:custGeom>
                      <a:avLst/>
                      <a:gdLst>
                        <a:gd name="T0" fmla="*/ 1033 w 1034"/>
                        <a:gd name="T1" fmla="*/ 3 h 3"/>
                        <a:gd name="T2" fmla="*/ 0 w 1034"/>
                        <a:gd name="T3" fmla="*/ 3 h 3"/>
                        <a:gd name="T4" fmla="*/ 4 w 1034"/>
                        <a:gd name="T5" fmla="*/ 0 h 3"/>
                        <a:gd name="T6" fmla="*/ 1034 w 1034"/>
                        <a:gd name="T7" fmla="*/ 0 h 3"/>
                        <a:gd name="T8" fmla="*/ 1033 w 1034"/>
                        <a:gd name="T9" fmla="*/ 3 h 3"/>
                      </a:gdLst>
                      <a:ahLst/>
                      <a:cxnLst>
                        <a:cxn ang="0">
                          <a:pos x="T0" y="T1"/>
                        </a:cxn>
                        <a:cxn ang="0">
                          <a:pos x="T2" y="T3"/>
                        </a:cxn>
                        <a:cxn ang="0">
                          <a:pos x="T4" y="T5"/>
                        </a:cxn>
                        <a:cxn ang="0">
                          <a:pos x="T6" y="T7"/>
                        </a:cxn>
                        <a:cxn ang="0">
                          <a:pos x="T8" y="T9"/>
                        </a:cxn>
                      </a:cxnLst>
                      <a:rect l="0" t="0" r="r" b="b"/>
                      <a:pathLst>
                        <a:path w="1034" h="3">
                          <a:moveTo>
                            <a:pt x="1033" y="3"/>
                          </a:moveTo>
                          <a:lnTo>
                            <a:pt x="0" y="3"/>
                          </a:lnTo>
                          <a:lnTo>
                            <a:pt x="4" y="0"/>
                          </a:lnTo>
                          <a:lnTo>
                            <a:pt x="1034" y="0"/>
                          </a:lnTo>
                          <a:lnTo>
                            <a:pt x="1033" y="3"/>
                          </a:lnTo>
                          <a:close/>
                        </a:path>
                      </a:pathLst>
                    </a:custGeom>
                    <a:solidFill>
                      <a:srgbClr val="A2A2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08" name="Freeform 378"/>
                    <p:cNvSpPr>
                      <a:spLocks noChangeAspect="1"/>
                    </p:cNvSpPr>
                    <p:nvPr/>
                  </p:nvSpPr>
                  <p:spPr bwMode="auto">
                    <a:xfrm>
                      <a:off x="2196" y="1691"/>
                      <a:ext cx="1035" cy="2"/>
                    </a:xfrm>
                    <a:custGeom>
                      <a:avLst/>
                      <a:gdLst>
                        <a:gd name="T0" fmla="*/ 1032 w 1035"/>
                        <a:gd name="T1" fmla="*/ 2 h 2"/>
                        <a:gd name="T2" fmla="*/ 0 w 1035"/>
                        <a:gd name="T3" fmla="*/ 2 h 2"/>
                        <a:gd name="T4" fmla="*/ 5 w 1035"/>
                        <a:gd name="T5" fmla="*/ 0 h 2"/>
                        <a:gd name="T6" fmla="*/ 1035 w 1035"/>
                        <a:gd name="T7" fmla="*/ 0 h 2"/>
                        <a:gd name="T8" fmla="*/ 1032 w 1035"/>
                        <a:gd name="T9" fmla="*/ 2 h 2"/>
                      </a:gdLst>
                      <a:ahLst/>
                      <a:cxnLst>
                        <a:cxn ang="0">
                          <a:pos x="T0" y="T1"/>
                        </a:cxn>
                        <a:cxn ang="0">
                          <a:pos x="T2" y="T3"/>
                        </a:cxn>
                        <a:cxn ang="0">
                          <a:pos x="T4" y="T5"/>
                        </a:cxn>
                        <a:cxn ang="0">
                          <a:pos x="T6" y="T7"/>
                        </a:cxn>
                        <a:cxn ang="0">
                          <a:pos x="T8" y="T9"/>
                        </a:cxn>
                      </a:cxnLst>
                      <a:rect l="0" t="0" r="r" b="b"/>
                      <a:pathLst>
                        <a:path w="1035" h="2">
                          <a:moveTo>
                            <a:pt x="1032" y="2"/>
                          </a:moveTo>
                          <a:lnTo>
                            <a:pt x="0" y="2"/>
                          </a:lnTo>
                          <a:lnTo>
                            <a:pt x="5" y="0"/>
                          </a:lnTo>
                          <a:lnTo>
                            <a:pt x="1035" y="0"/>
                          </a:lnTo>
                          <a:lnTo>
                            <a:pt x="1032" y="2"/>
                          </a:lnTo>
                          <a:close/>
                        </a:path>
                      </a:pathLst>
                    </a:custGeom>
                    <a:solidFill>
                      <a:srgbClr val="A2A2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09" name="Freeform 379"/>
                    <p:cNvSpPr>
                      <a:spLocks noChangeAspect="1"/>
                    </p:cNvSpPr>
                    <p:nvPr/>
                  </p:nvSpPr>
                  <p:spPr bwMode="auto">
                    <a:xfrm>
                      <a:off x="2199" y="1689"/>
                      <a:ext cx="1033" cy="3"/>
                    </a:xfrm>
                    <a:custGeom>
                      <a:avLst/>
                      <a:gdLst>
                        <a:gd name="T0" fmla="*/ 1030 w 1033"/>
                        <a:gd name="T1" fmla="*/ 3 h 3"/>
                        <a:gd name="T2" fmla="*/ 0 w 1033"/>
                        <a:gd name="T3" fmla="*/ 3 h 3"/>
                        <a:gd name="T4" fmla="*/ 5 w 1033"/>
                        <a:gd name="T5" fmla="*/ 0 h 3"/>
                        <a:gd name="T6" fmla="*/ 1033 w 1033"/>
                        <a:gd name="T7" fmla="*/ 0 h 3"/>
                        <a:gd name="T8" fmla="*/ 1030 w 1033"/>
                        <a:gd name="T9" fmla="*/ 3 h 3"/>
                      </a:gdLst>
                      <a:ahLst/>
                      <a:cxnLst>
                        <a:cxn ang="0">
                          <a:pos x="T0" y="T1"/>
                        </a:cxn>
                        <a:cxn ang="0">
                          <a:pos x="T2" y="T3"/>
                        </a:cxn>
                        <a:cxn ang="0">
                          <a:pos x="T4" y="T5"/>
                        </a:cxn>
                        <a:cxn ang="0">
                          <a:pos x="T6" y="T7"/>
                        </a:cxn>
                        <a:cxn ang="0">
                          <a:pos x="T8" y="T9"/>
                        </a:cxn>
                      </a:cxnLst>
                      <a:rect l="0" t="0" r="r" b="b"/>
                      <a:pathLst>
                        <a:path w="1033" h="3">
                          <a:moveTo>
                            <a:pt x="1030" y="3"/>
                          </a:moveTo>
                          <a:lnTo>
                            <a:pt x="0" y="3"/>
                          </a:lnTo>
                          <a:lnTo>
                            <a:pt x="5" y="0"/>
                          </a:lnTo>
                          <a:lnTo>
                            <a:pt x="1033" y="0"/>
                          </a:lnTo>
                          <a:lnTo>
                            <a:pt x="1030" y="3"/>
                          </a:lnTo>
                          <a:close/>
                        </a:path>
                      </a:pathLst>
                    </a:custGeom>
                    <a:solidFill>
                      <a:srgbClr val="A2A1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10" name="Freeform 380"/>
                    <p:cNvSpPr>
                      <a:spLocks noChangeAspect="1"/>
                    </p:cNvSpPr>
                    <p:nvPr/>
                  </p:nvSpPr>
                  <p:spPr bwMode="auto">
                    <a:xfrm>
                      <a:off x="2201" y="1688"/>
                      <a:ext cx="1031" cy="3"/>
                    </a:xfrm>
                    <a:custGeom>
                      <a:avLst/>
                      <a:gdLst>
                        <a:gd name="T0" fmla="*/ 1030 w 1031"/>
                        <a:gd name="T1" fmla="*/ 3 h 3"/>
                        <a:gd name="T2" fmla="*/ 0 w 1031"/>
                        <a:gd name="T3" fmla="*/ 3 h 3"/>
                        <a:gd name="T4" fmla="*/ 4 w 1031"/>
                        <a:gd name="T5" fmla="*/ 0 h 3"/>
                        <a:gd name="T6" fmla="*/ 1031 w 1031"/>
                        <a:gd name="T7" fmla="*/ 0 h 3"/>
                        <a:gd name="T8" fmla="*/ 1030 w 1031"/>
                        <a:gd name="T9" fmla="*/ 3 h 3"/>
                      </a:gdLst>
                      <a:ahLst/>
                      <a:cxnLst>
                        <a:cxn ang="0">
                          <a:pos x="T0" y="T1"/>
                        </a:cxn>
                        <a:cxn ang="0">
                          <a:pos x="T2" y="T3"/>
                        </a:cxn>
                        <a:cxn ang="0">
                          <a:pos x="T4" y="T5"/>
                        </a:cxn>
                        <a:cxn ang="0">
                          <a:pos x="T6" y="T7"/>
                        </a:cxn>
                        <a:cxn ang="0">
                          <a:pos x="T8" y="T9"/>
                        </a:cxn>
                      </a:cxnLst>
                      <a:rect l="0" t="0" r="r" b="b"/>
                      <a:pathLst>
                        <a:path w="1031" h="3">
                          <a:moveTo>
                            <a:pt x="1030" y="3"/>
                          </a:moveTo>
                          <a:lnTo>
                            <a:pt x="0" y="3"/>
                          </a:lnTo>
                          <a:lnTo>
                            <a:pt x="4" y="0"/>
                          </a:lnTo>
                          <a:lnTo>
                            <a:pt x="1031" y="0"/>
                          </a:lnTo>
                          <a:lnTo>
                            <a:pt x="1030" y="3"/>
                          </a:lnTo>
                          <a:close/>
                        </a:path>
                      </a:pathLst>
                    </a:custGeom>
                    <a:solidFill>
                      <a:srgbClr val="A2A1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11" name="Freeform 381"/>
                    <p:cNvSpPr>
                      <a:spLocks noChangeAspect="1"/>
                    </p:cNvSpPr>
                    <p:nvPr/>
                  </p:nvSpPr>
                  <p:spPr bwMode="auto">
                    <a:xfrm>
                      <a:off x="2204" y="1685"/>
                      <a:ext cx="1030" cy="4"/>
                    </a:xfrm>
                    <a:custGeom>
                      <a:avLst/>
                      <a:gdLst>
                        <a:gd name="T0" fmla="*/ 1028 w 1030"/>
                        <a:gd name="T1" fmla="*/ 4 h 4"/>
                        <a:gd name="T2" fmla="*/ 0 w 1030"/>
                        <a:gd name="T3" fmla="*/ 4 h 4"/>
                        <a:gd name="T4" fmla="*/ 2 w 1030"/>
                        <a:gd name="T5" fmla="*/ 0 h 4"/>
                        <a:gd name="T6" fmla="*/ 1030 w 1030"/>
                        <a:gd name="T7" fmla="*/ 0 h 4"/>
                        <a:gd name="T8" fmla="*/ 1028 w 1030"/>
                        <a:gd name="T9" fmla="*/ 4 h 4"/>
                      </a:gdLst>
                      <a:ahLst/>
                      <a:cxnLst>
                        <a:cxn ang="0">
                          <a:pos x="T0" y="T1"/>
                        </a:cxn>
                        <a:cxn ang="0">
                          <a:pos x="T2" y="T3"/>
                        </a:cxn>
                        <a:cxn ang="0">
                          <a:pos x="T4" y="T5"/>
                        </a:cxn>
                        <a:cxn ang="0">
                          <a:pos x="T6" y="T7"/>
                        </a:cxn>
                        <a:cxn ang="0">
                          <a:pos x="T8" y="T9"/>
                        </a:cxn>
                      </a:cxnLst>
                      <a:rect l="0" t="0" r="r" b="b"/>
                      <a:pathLst>
                        <a:path w="1030" h="4">
                          <a:moveTo>
                            <a:pt x="1028" y="4"/>
                          </a:moveTo>
                          <a:lnTo>
                            <a:pt x="0" y="4"/>
                          </a:lnTo>
                          <a:lnTo>
                            <a:pt x="2" y="0"/>
                          </a:lnTo>
                          <a:lnTo>
                            <a:pt x="1030" y="0"/>
                          </a:lnTo>
                          <a:lnTo>
                            <a:pt x="1028" y="4"/>
                          </a:lnTo>
                          <a:close/>
                        </a:path>
                      </a:pathLst>
                    </a:custGeom>
                    <a:solidFill>
                      <a:srgbClr val="A1A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12" name="Freeform 382"/>
                    <p:cNvSpPr>
                      <a:spLocks noChangeAspect="1"/>
                    </p:cNvSpPr>
                    <p:nvPr/>
                  </p:nvSpPr>
                  <p:spPr bwMode="auto">
                    <a:xfrm>
                      <a:off x="2205" y="1683"/>
                      <a:ext cx="1030" cy="5"/>
                    </a:xfrm>
                    <a:custGeom>
                      <a:avLst/>
                      <a:gdLst>
                        <a:gd name="T0" fmla="*/ 1027 w 1030"/>
                        <a:gd name="T1" fmla="*/ 5 h 5"/>
                        <a:gd name="T2" fmla="*/ 0 w 1030"/>
                        <a:gd name="T3" fmla="*/ 5 h 5"/>
                        <a:gd name="T4" fmla="*/ 4 w 1030"/>
                        <a:gd name="T5" fmla="*/ 0 h 5"/>
                        <a:gd name="T6" fmla="*/ 1030 w 1030"/>
                        <a:gd name="T7" fmla="*/ 0 h 5"/>
                        <a:gd name="T8" fmla="*/ 1027 w 1030"/>
                        <a:gd name="T9" fmla="*/ 5 h 5"/>
                      </a:gdLst>
                      <a:ahLst/>
                      <a:cxnLst>
                        <a:cxn ang="0">
                          <a:pos x="T0" y="T1"/>
                        </a:cxn>
                        <a:cxn ang="0">
                          <a:pos x="T2" y="T3"/>
                        </a:cxn>
                        <a:cxn ang="0">
                          <a:pos x="T4" y="T5"/>
                        </a:cxn>
                        <a:cxn ang="0">
                          <a:pos x="T6" y="T7"/>
                        </a:cxn>
                        <a:cxn ang="0">
                          <a:pos x="T8" y="T9"/>
                        </a:cxn>
                      </a:cxnLst>
                      <a:rect l="0" t="0" r="r" b="b"/>
                      <a:pathLst>
                        <a:path w="1030" h="5">
                          <a:moveTo>
                            <a:pt x="1027" y="5"/>
                          </a:moveTo>
                          <a:lnTo>
                            <a:pt x="0" y="5"/>
                          </a:lnTo>
                          <a:lnTo>
                            <a:pt x="4" y="0"/>
                          </a:lnTo>
                          <a:lnTo>
                            <a:pt x="1030" y="0"/>
                          </a:lnTo>
                          <a:lnTo>
                            <a:pt x="1027" y="5"/>
                          </a:lnTo>
                          <a:close/>
                        </a:path>
                      </a:pathLst>
                    </a:custGeom>
                    <a:solidFill>
                      <a:srgbClr val="A1A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13" name="Freeform 383"/>
                    <p:cNvSpPr>
                      <a:spLocks noChangeAspect="1"/>
                    </p:cNvSpPr>
                    <p:nvPr/>
                  </p:nvSpPr>
                  <p:spPr bwMode="auto">
                    <a:xfrm>
                      <a:off x="2206" y="1682"/>
                      <a:ext cx="1031" cy="3"/>
                    </a:xfrm>
                    <a:custGeom>
                      <a:avLst/>
                      <a:gdLst>
                        <a:gd name="T0" fmla="*/ 1028 w 1031"/>
                        <a:gd name="T1" fmla="*/ 3 h 3"/>
                        <a:gd name="T2" fmla="*/ 0 w 1031"/>
                        <a:gd name="T3" fmla="*/ 3 h 3"/>
                        <a:gd name="T4" fmla="*/ 5 w 1031"/>
                        <a:gd name="T5" fmla="*/ 0 h 3"/>
                        <a:gd name="T6" fmla="*/ 1031 w 1031"/>
                        <a:gd name="T7" fmla="*/ 0 h 3"/>
                        <a:gd name="T8" fmla="*/ 1028 w 1031"/>
                        <a:gd name="T9" fmla="*/ 3 h 3"/>
                      </a:gdLst>
                      <a:ahLst/>
                      <a:cxnLst>
                        <a:cxn ang="0">
                          <a:pos x="T0" y="T1"/>
                        </a:cxn>
                        <a:cxn ang="0">
                          <a:pos x="T2" y="T3"/>
                        </a:cxn>
                        <a:cxn ang="0">
                          <a:pos x="T4" y="T5"/>
                        </a:cxn>
                        <a:cxn ang="0">
                          <a:pos x="T6" y="T7"/>
                        </a:cxn>
                        <a:cxn ang="0">
                          <a:pos x="T8" y="T9"/>
                        </a:cxn>
                      </a:cxnLst>
                      <a:rect l="0" t="0" r="r" b="b"/>
                      <a:pathLst>
                        <a:path w="1031" h="3">
                          <a:moveTo>
                            <a:pt x="1028" y="3"/>
                          </a:moveTo>
                          <a:lnTo>
                            <a:pt x="0" y="3"/>
                          </a:lnTo>
                          <a:lnTo>
                            <a:pt x="5" y="0"/>
                          </a:lnTo>
                          <a:lnTo>
                            <a:pt x="1031" y="0"/>
                          </a:lnTo>
                          <a:lnTo>
                            <a:pt x="1028" y="3"/>
                          </a:lnTo>
                          <a:close/>
                        </a:path>
                      </a:pathLst>
                    </a:custGeom>
                    <a:solidFill>
                      <a:srgbClr val="A1A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14" name="Freeform 384"/>
                    <p:cNvSpPr>
                      <a:spLocks noChangeAspect="1"/>
                    </p:cNvSpPr>
                    <p:nvPr/>
                  </p:nvSpPr>
                  <p:spPr bwMode="auto">
                    <a:xfrm>
                      <a:off x="2209" y="1680"/>
                      <a:ext cx="1028" cy="3"/>
                    </a:xfrm>
                    <a:custGeom>
                      <a:avLst/>
                      <a:gdLst>
                        <a:gd name="T0" fmla="*/ 1026 w 1028"/>
                        <a:gd name="T1" fmla="*/ 3 h 3"/>
                        <a:gd name="T2" fmla="*/ 0 w 1028"/>
                        <a:gd name="T3" fmla="*/ 3 h 3"/>
                        <a:gd name="T4" fmla="*/ 3 w 1028"/>
                        <a:gd name="T5" fmla="*/ 0 h 3"/>
                        <a:gd name="T6" fmla="*/ 1028 w 1028"/>
                        <a:gd name="T7" fmla="*/ 0 h 3"/>
                        <a:gd name="T8" fmla="*/ 1026 w 1028"/>
                        <a:gd name="T9" fmla="*/ 3 h 3"/>
                      </a:gdLst>
                      <a:ahLst/>
                      <a:cxnLst>
                        <a:cxn ang="0">
                          <a:pos x="T0" y="T1"/>
                        </a:cxn>
                        <a:cxn ang="0">
                          <a:pos x="T2" y="T3"/>
                        </a:cxn>
                        <a:cxn ang="0">
                          <a:pos x="T4" y="T5"/>
                        </a:cxn>
                        <a:cxn ang="0">
                          <a:pos x="T6" y="T7"/>
                        </a:cxn>
                        <a:cxn ang="0">
                          <a:pos x="T8" y="T9"/>
                        </a:cxn>
                      </a:cxnLst>
                      <a:rect l="0" t="0" r="r" b="b"/>
                      <a:pathLst>
                        <a:path w="1028" h="3">
                          <a:moveTo>
                            <a:pt x="1026" y="3"/>
                          </a:moveTo>
                          <a:lnTo>
                            <a:pt x="0" y="3"/>
                          </a:lnTo>
                          <a:lnTo>
                            <a:pt x="3" y="0"/>
                          </a:lnTo>
                          <a:lnTo>
                            <a:pt x="1028" y="0"/>
                          </a:lnTo>
                          <a:lnTo>
                            <a:pt x="1026" y="3"/>
                          </a:lnTo>
                          <a:close/>
                        </a:path>
                      </a:pathLst>
                    </a:custGeom>
                    <a:solidFill>
                      <a:srgbClr val="A0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15" name="Freeform 385"/>
                    <p:cNvSpPr>
                      <a:spLocks noChangeAspect="1"/>
                    </p:cNvSpPr>
                    <p:nvPr/>
                  </p:nvSpPr>
                  <p:spPr bwMode="auto">
                    <a:xfrm>
                      <a:off x="2211" y="1679"/>
                      <a:ext cx="1027" cy="3"/>
                    </a:xfrm>
                    <a:custGeom>
                      <a:avLst/>
                      <a:gdLst>
                        <a:gd name="T0" fmla="*/ 1026 w 1027"/>
                        <a:gd name="T1" fmla="*/ 3 h 3"/>
                        <a:gd name="T2" fmla="*/ 0 w 1027"/>
                        <a:gd name="T3" fmla="*/ 3 h 3"/>
                        <a:gd name="T4" fmla="*/ 4 w 1027"/>
                        <a:gd name="T5" fmla="*/ 0 h 3"/>
                        <a:gd name="T6" fmla="*/ 1027 w 1027"/>
                        <a:gd name="T7" fmla="*/ 0 h 3"/>
                        <a:gd name="T8" fmla="*/ 1026 w 1027"/>
                        <a:gd name="T9" fmla="*/ 3 h 3"/>
                      </a:gdLst>
                      <a:ahLst/>
                      <a:cxnLst>
                        <a:cxn ang="0">
                          <a:pos x="T0" y="T1"/>
                        </a:cxn>
                        <a:cxn ang="0">
                          <a:pos x="T2" y="T3"/>
                        </a:cxn>
                        <a:cxn ang="0">
                          <a:pos x="T4" y="T5"/>
                        </a:cxn>
                        <a:cxn ang="0">
                          <a:pos x="T6" y="T7"/>
                        </a:cxn>
                        <a:cxn ang="0">
                          <a:pos x="T8" y="T9"/>
                        </a:cxn>
                      </a:cxnLst>
                      <a:rect l="0" t="0" r="r" b="b"/>
                      <a:pathLst>
                        <a:path w="1027" h="3">
                          <a:moveTo>
                            <a:pt x="1026" y="3"/>
                          </a:moveTo>
                          <a:lnTo>
                            <a:pt x="0" y="3"/>
                          </a:lnTo>
                          <a:lnTo>
                            <a:pt x="4" y="0"/>
                          </a:lnTo>
                          <a:lnTo>
                            <a:pt x="1027" y="0"/>
                          </a:lnTo>
                          <a:lnTo>
                            <a:pt x="1026" y="3"/>
                          </a:lnTo>
                          <a:close/>
                        </a:path>
                      </a:pathLst>
                    </a:custGeom>
                    <a:solidFill>
                      <a:srgbClr val="A0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16" name="Freeform 386"/>
                    <p:cNvSpPr>
                      <a:spLocks noChangeAspect="1"/>
                    </p:cNvSpPr>
                    <p:nvPr/>
                  </p:nvSpPr>
                  <p:spPr bwMode="auto">
                    <a:xfrm>
                      <a:off x="2212" y="1678"/>
                      <a:ext cx="1028" cy="2"/>
                    </a:xfrm>
                    <a:custGeom>
                      <a:avLst/>
                      <a:gdLst>
                        <a:gd name="T0" fmla="*/ 1025 w 1028"/>
                        <a:gd name="T1" fmla="*/ 2 h 2"/>
                        <a:gd name="T2" fmla="*/ 0 w 1028"/>
                        <a:gd name="T3" fmla="*/ 2 h 2"/>
                        <a:gd name="T4" fmla="*/ 4 w 1028"/>
                        <a:gd name="T5" fmla="*/ 0 h 2"/>
                        <a:gd name="T6" fmla="*/ 1028 w 1028"/>
                        <a:gd name="T7" fmla="*/ 0 h 2"/>
                        <a:gd name="T8" fmla="*/ 1025 w 1028"/>
                        <a:gd name="T9" fmla="*/ 2 h 2"/>
                      </a:gdLst>
                      <a:ahLst/>
                      <a:cxnLst>
                        <a:cxn ang="0">
                          <a:pos x="T0" y="T1"/>
                        </a:cxn>
                        <a:cxn ang="0">
                          <a:pos x="T2" y="T3"/>
                        </a:cxn>
                        <a:cxn ang="0">
                          <a:pos x="T4" y="T5"/>
                        </a:cxn>
                        <a:cxn ang="0">
                          <a:pos x="T6" y="T7"/>
                        </a:cxn>
                        <a:cxn ang="0">
                          <a:pos x="T8" y="T9"/>
                        </a:cxn>
                      </a:cxnLst>
                      <a:rect l="0" t="0" r="r" b="b"/>
                      <a:pathLst>
                        <a:path w="1028" h="2">
                          <a:moveTo>
                            <a:pt x="1025" y="2"/>
                          </a:moveTo>
                          <a:lnTo>
                            <a:pt x="0" y="2"/>
                          </a:lnTo>
                          <a:lnTo>
                            <a:pt x="4" y="0"/>
                          </a:lnTo>
                          <a:lnTo>
                            <a:pt x="1028" y="0"/>
                          </a:lnTo>
                          <a:lnTo>
                            <a:pt x="1025" y="2"/>
                          </a:lnTo>
                          <a:close/>
                        </a:path>
                      </a:pathLst>
                    </a:custGeom>
                    <a:solidFill>
                      <a:srgbClr val="9F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17" name="Freeform 387"/>
                    <p:cNvSpPr>
                      <a:spLocks noChangeAspect="1"/>
                    </p:cNvSpPr>
                    <p:nvPr/>
                  </p:nvSpPr>
                  <p:spPr bwMode="auto">
                    <a:xfrm>
                      <a:off x="2215" y="1675"/>
                      <a:ext cx="1026" cy="4"/>
                    </a:xfrm>
                    <a:custGeom>
                      <a:avLst/>
                      <a:gdLst>
                        <a:gd name="T0" fmla="*/ 1023 w 1026"/>
                        <a:gd name="T1" fmla="*/ 4 h 4"/>
                        <a:gd name="T2" fmla="*/ 0 w 1026"/>
                        <a:gd name="T3" fmla="*/ 4 h 4"/>
                        <a:gd name="T4" fmla="*/ 4 w 1026"/>
                        <a:gd name="T5" fmla="*/ 0 h 4"/>
                        <a:gd name="T6" fmla="*/ 1026 w 1026"/>
                        <a:gd name="T7" fmla="*/ 0 h 4"/>
                        <a:gd name="T8" fmla="*/ 1023 w 1026"/>
                        <a:gd name="T9" fmla="*/ 4 h 4"/>
                      </a:gdLst>
                      <a:ahLst/>
                      <a:cxnLst>
                        <a:cxn ang="0">
                          <a:pos x="T0" y="T1"/>
                        </a:cxn>
                        <a:cxn ang="0">
                          <a:pos x="T2" y="T3"/>
                        </a:cxn>
                        <a:cxn ang="0">
                          <a:pos x="T4" y="T5"/>
                        </a:cxn>
                        <a:cxn ang="0">
                          <a:pos x="T6" y="T7"/>
                        </a:cxn>
                        <a:cxn ang="0">
                          <a:pos x="T8" y="T9"/>
                        </a:cxn>
                      </a:cxnLst>
                      <a:rect l="0" t="0" r="r" b="b"/>
                      <a:pathLst>
                        <a:path w="1026" h="4">
                          <a:moveTo>
                            <a:pt x="1023" y="4"/>
                          </a:moveTo>
                          <a:lnTo>
                            <a:pt x="0" y="4"/>
                          </a:lnTo>
                          <a:lnTo>
                            <a:pt x="4" y="0"/>
                          </a:lnTo>
                          <a:lnTo>
                            <a:pt x="1026" y="0"/>
                          </a:lnTo>
                          <a:lnTo>
                            <a:pt x="1023" y="4"/>
                          </a:lnTo>
                          <a:close/>
                        </a:path>
                      </a:pathLst>
                    </a:custGeom>
                    <a:solidFill>
                      <a:srgbClr val="9F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18" name="Freeform 388"/>
                    <p:cNvSpPr>
                      <a:spLocks noChangeAspect="1"/>
                    </p:cNvSpPr>
                    <p:nvPr/>
                  </p:nvSpPr>
                  <p:spPr bwMode="auto">
                    <a:xfrm>
                      <a:off x="2216" y="1673"/>
                      <a:ext cx="1025" cy="5"/>
                    </a:xfrm>
                    <a:custGeom>
                      <a:avLst/>
                      <a:gdLst>
                        <a:gd name="T0" fmla="*/ 1024 w 1025"/>
                        <a:gd name="T1" fmla="*/ 5 h 5"/>
                        <a:gd name="T2" fmla="*/ 0 w 1025"/>
                        <a:gd name="T3" fmla="*/ 5 h 5"/>
                        <a:gd name="T4" fmla="*/ 5 w 1025"/>
                        <a:gd name="T5" fmla="*/ 0 h 5"/>
                        <a:gd name="T6" fmla="*/ 1025 w 1025"/>
                        <a:gd name="T7" fmla="*/ 0 h 5"/>
                        <a:gd name="T8" fmla="*/ 1024 w 1025"/>
                        <a:gd name="T9" fmla="*/ 5 h 5"/>
                      </a:gdLst>
                      <a:ahLst/>
                      <a:cxnLst>
                        <a:cxn ang="0">
                          <a:pos x="T0" y="T1"/>
                        </a:cxn>
                        <a:cxn ang="0">
                          <a:pos x="T2" y="T3"/>
                        </a:cxn>
                        <a:cxn ang="0">
                          <a:pos x="T4" y="T5"/>
                        </a:cxn>
                        <a:cxn ang="0">
                          <a:pos x="T6" y="T7"/>
                        </a:cxn>
                        <a:cxn ang="0">
                          <a:pos x="T8" y="T9"/>
                        </a:cxn>
                      </a:cxnLst>
                      <a:rect l="0" t="0" r="r" b="b"/>
                      <a:pathLst>
                        <a:path w="1025" h="5">
                          <a:moveTo>
                            <a:pt x="1024" y="5"/>
                          </a:moveTo>
                          <a:lnTo>
                            <a:pt x="0" y="5"/>
                          </a:lnTo>
                          <a:lnTo>
                            <a:pt x="5" y="0"/>
                          </a:lnTo>
                          <a:lnTo>
                            <a:pt x="1025" y="0"/>
                          </a:lnTo>
                          <a:lnTo>
                            <a:pt x="1024" y="5"/>
                          </a:lnTo>
                          <a:close/>
                        </a:path>
                      </a:pathLst>
                    </a:custGeom>
                    <a:solidFill>
                      <a:srgbClr val="9F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19" name="Freeform 389"/>
                    <p:cNvSpPr>
                      <a:spLocks noChangeAspect="1"/>
                    </p:cNvSpPr>
                    <p:nvPr/>
                  </p:nvSpPr>
                  <p:spPr bwMode="auto">
                    <a:xfrm>
                      <a:off x="2219" y="1672"/>
                      <a:ext cx="1023" cy="3"/>
                    </a:xfrm>
                    <a:custGeom>
                      <a:avLst/>
                      <a:gdLst>
                        <a:gd name="T0" fmla="*/ 1022 w 1023"/>
                        <a:gd name="T1" fmla="*/ 3 h 3"/>
                        <a:gd name="T2" fmla="*/ 0 w 1023"/>
                        <a:gd name="T3" fmla="*/ 3 h 3"/>
                        <a:gd name="T4" fmla="*/ 3 w 1023"/>
                        <a:gd name="T5" fmla="*/ 0 h 3"/>
                        <a:gd name="T6" fmla="*/ 1023 w 1023"/>
                        <a:gd name="T7" fmla="*/ 0 h 3"/>
                        <a:gd name="T8" fmla="*/ 1022 w 1023"/>
                        <a:gd name="T9" fmla="*/ 3 h 3"/>
                      </a:gdLst>
                      <a:ahLst/>
                      <a:cxnLst>
                        <a:cxn ang="0">
                          <a:pos x="T0" y="T1"/>
                        </a:cxn>
                        <a:cxn ang="0">
                          <a:pos x="T2" y="T3"/>
                        </a:cxn>
                        <a:cxn ang="0">
                          <a:pos x="T4" y="T5"/>
                        </a:cxn>
                        <a:cxn ang="0">
                          <a:pos x="T6" y="T7"/>
                        </a:cxn>
                        <a:cxn ang="0">
                          <a:pos x="T8" y="T9"/>
                        </a:cxn>
                      </a:cxnLst>
                      <a:rect l="0" t="0" r="r" b="b"/>
                      <a:pathLst>
                        <a:path w="1023" h="3">
                          <a:moveTo>
                            <a:pt x="1022" y="3"/>
                          </a:moveTo>
                          <a:lnTo>
                            <a:pt x="0" y="3"/>
                          </a:lnTo>
                          <a:lnTo>
                            <a:pt x="3" y="0"/>
                          </a:lnTo>
                          <a:lnTo>
                            <a:pt x="1023" y="0"/>
                          </a:lnTo>
                          <a:lnTo>
                            <a:pt x="1022" y="3"/>
                          </a:lnTo>
                          <a:close/>
                        </a:path>
                      </a:pathLst>
                    </a:custGeom>
                    <a:solidFill>
                      <a:srgbClr val="9F9E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20" name="Freeform 390"/>
                    <p:cNvSpPr>
                      <a:spLocks noChangeAspect="1"/>
                    </p:cNvSpPr>
                    <p:nvPr/>
                  </p:nvSpPr>
                  <p:spPr bwMode="auto">
                    <a:xfrm>
                      <a:off x="2221" y="1670"/>
                      <a:ext cx="1023" cy="3"/>
                    </a:xfrm>
                    <a:custGeom>
                      <a:avLst/>
                      <a:gdLst>
                        <a:gd name="T0" fmla="*/ 1020 w 1023"/>
                        <a:gd name="T1" fmla="*/ 3 h 3"/>
                        <a:gd name="T2" fmla="*/ 0 w 1023"/>
                        <a:gd name="T3" fmla="*/ 3 h 3"/>
                        <a:gd name="T4" fmla="*/ 4 w 1023"/>
                        <a:gd name="T5" fmla="*/ 0 h 3"/>
                        <a:gd name="T6" fmla="*/ 1023 w 1023"/>
                        <a:gd name="T7" fmla="*/ 0 h 3"/>
                        <a:gd name="T8" fmla="*/ 1020 w 1023"/>
                        <a:gd name="T9" fmla="*/ 3 h 3"/>
                      </a:gdLst>
                      <a:ahLst/>
                      <a:cxnLst>
                        <a:cxn ang="0">
                          <a:pos x="T0" y="T1"/>
                        </a:cxn>
                        <a:cxn ang="0">
                          <a:pos x="T2" y="T3"/>
                        </a:cxn>
                        <a:cxn ang="0">
                          <a:pos x="T4" y="T5"/>
                        </a:cxn>
                        <a:cxn ang="0">
                          <a:pos x="T6" y="T7"/>
                        </a:cxn>
                        <a:cxn ang="0">
                          <a:pos x="T8" y="T9"/>
                        </a:cxn>
                      </a:cxnLst>
                      <a:rect l="0" t="0" r="r" b="b"/>
                      <a:pathLst>
                        <a:path w="1023" h="3">
                          <a:moveTo>
                            <a:pt x="1020" y="3"/>
                          </a:moveTo>
                          <a:lnTo>
                            <a:pt x="0" y="3"/>
                          </a:lnTo>
                          <a:lnTo>
                            <a:pt x="4" y="0"/>
                          </a:lnTo>
                          <a:lnTo>
                            <a:pt x="1023" y="0"/>
                          </a:lnTo>
                          <a:lnTo>
                            <a:pt x="1020" y="3"/>
                          </a:lnTo>
                          <a:close/>
                        </a:path>
                      </a:pathLst>
                    </a:custGeom>
                    <a:solidFill>
                      <a:srgbClr val="9F9E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21" name="Freeform 391"/>
                    <p:cNvSpPr>
                      <a:spLocks noChangeAspect="1"/>
                    </p:cNvSpPr>
                    <p:nvPr/>
                  </p:nvSpPr>
                  <p:spPr bwMode="auto">
                    <a:xfrm>
                      <a:off x="2222" y="1669"/>
                      <a:ext cx="1023" cy="3"/>
                    </a:xfrm>
                    <a:custGeom>
                      <a:avLst/>
                      <a:gdLst>
                        <a:gd name="T0" fmla="*/ 1020 w 1023"/>
                        <a:gd name="T1" fmla="*/ 3 h 3"/>
                        <a:gd name="T2" fmla="*/ 0 w 1023"/>
                        <a:gd name="T3" fmla="*/ 3 h 3"/>
                        <a:gd name="T4" fmla="*/ 5 w 1023"/>
                        <a:gd name="T5" fmla="*/ 0 h 3"/>
                        <a:gd name="T6" fmla="*/ 1023 w 1023"/>
                        <a:gd name="T7" fmla="*/ 0 h 3"/>
                        <a:gd name="T8" fmla="*/ 1020 w 1023"/>
                        <a:gd name="T9" fmla="*/ 3 h 3"/>
                      </a:gdLst>
                      <a:ahLst/>
                      <a:cxnLst>
                        <a:cxn ang="0">
                          <a:pos x="T0" y="T1"/>
                        </a:cxn>
                        <a:cxn ang="0">
                          <a:pos x="T2" y="T3"/>
                        </a:cxn>
                        <a:cxn ang="0">
                          <a:pos x="T4" y="T5"/>
                        </a:cxn>
                        <a:cxn ang="0">
                          <a:pos x="T6" y="T7"/>
                        </a:cxn>
                        <a:cxn ang="0">
                          <a:pos x="T8" y="T9"/>
                        </a:cxn>
                      </a:cxnLst>
                      <a:rect l="0" t="0" r="r" b="b"/>
                      <a:pathLst>
                        <a:path w="1023" h="3">
                          <a:moveTo>
                            <a:pt x="1020" y="3"/>
                          </a:moveTo>
                          <a:lnTo>
                            <a:pt x="0" y="3"/>
                          </a:lnTo>
                          <a:lnTo>
                            <a:pt x="5" y="0"/>
                          </a:lnTo>
                          <a:lnTo>
                            <a:pt x="1023" y="0"/>
                          </a:lnTo>
                          <a:lnTo>
                            <a:pt x="1020" y="3"/>
                          </a:lnTo>
                          <a:close/>
                        </a:path>
                      </a:pathLst>
                    </a:custGeom>
                    <a:solidFill>
                      <a:srgbClr val="9E9D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22" name="Freeform 392"/>
                    <p:cNvSpPr>
                      <a:spLocks noChangeAspect="1"/>
                    </p:cNvSpPr>
                    <p:nvPr/>
                  </p:nvSpPr>
                  <p:spPr bwMode="auto">
                    <a:xfrm>
                      <a:off x="2225" y="1668"/>
                      <a:ext cx="1020" cy="2"/>
                    </a:xfrm>
                    <a:custGeom>
                      <a:avLst/>
                      <a:gdLst>
                        <a:gd name="T0" fmla="*/ 1019 w 1020"/>
                        <a:gd name="T1" fmla="*/ 2 h 2"/>
                        <a:gd name="T2" fmla="*/ 0 w 1020"/>
                        <a:gd name="T3" fmla="*/ 2 h 2"/>
                        <a:gd name="T4" fmla="*/ 3 w 1020"/>
                        <a:gd name="T5" fmla="*/ 0 h 2"/>
                        <a:gd name="T6" fmla="*/ 1020 w 1020"/>
                        <a:gd name="T7" fmla="*/ 0 h 2"/>
                        <a:gd name="T8" fmla="*/ 1019 w 1020"/>
                        <a:gd name="T9" fmla="*/ 2 h 2"/>
                      </a:gdLst>
                      <a:ahLst/>
                      <a:cxnLst>
                        <a:cxn ang="0">
                          <a:pos x="T0" y="T1"/>
                        </a:cxn>
                        <a:cxn ang="0">
                          <a:pos x="T2" y="T3"/>
                        </a:cxn>
                        <a:cxn ang="0">
                          <a:pos x="T4" y="T5"/>
                        </a:cxn>
                        <a:cxn ang="0">
                          <a:pos x="T6" y="T7"/>
                        </a:cxn>
                        <a:cxn ang="0">
                          <a:pos x="T8" y="T9"/>
                        </a:cxn>
                      </a:cxnLst>
                      <a:rect l="0" t="0" r="r" b="b"/>
                      <a:pathLst>
                        <a:path w="1020" h="2">
                          <a:moveTo>
                            <a:pt x="1019" y="2"/>
                          </a:moveTo>
                          <a:lnTo>
                            <a:pt x="0" y="2"/>
                          </a:lnTo>
                          <a:lnTo>
                            <a:pt x="3" y="0"/>
                          </a:lnTo>
                          <a:lnTo>
                            <a:pt x="1020" y="0"/>
                          </a:lnTo>
                          <a:lnTo>
                            <a:pt x="1019" y="2"/>
                          </a:lnTo>
                          <a:close/>
                        </a:path>
                      </a:pathLst>
                    </a:custGeom>
                    <a:solidFill>
                      <a:srgbClr val="9E9D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23" name="Freeform 393"/>
                    <p:cNvSpPr>
                      <a:spLocks noChangeAspect="1"/>
                    </p:cNvSpPr>
                    <p:nvPr/>
                  </p:nvSpPr>
                  <p:spPr bwMode="auto">
                    <a:xfrm>
                      <a:off x="2227" y="1665"/>
                      <a:ext cx="1020" cy="4"/>
                    </a:xfrm>
                    <a:custGeom>
                      <a:avLst/>
                      <a:gdLst>
                        <a:gd name="T0" fmla="*/ 1018 w 1020"/>
                        <a:gd name="T1" fmla="*/ 4 h 4"/>
                        <a:gd name="T2" fmla="*/ 0 w 1020"/>
                        <a:gd name="T3" fmla="*/ 4 h 4"/>
                        <a:gd name="T4" fmla="*/ 4 w 1020"/>
                        <a:gd name="T5" fmla="*/ 0 h 4"/>
                        <a:gd name="T6" fmla="*/ 1020 w 1020"/>
                        <a:gd name="T7" fmla="*/ 0 h 4"/>
                        <a:gd name="T8" fmla="*/ 1018 w 1020"/>
                        <a:gd name="T9" fmla="*/ 4 h 4"/>
                      </a:gdLst>
                      <a:ahLst/>
                      <a:cxnLst>
                        <a:cxn ang="0">
                          <a:pos x="T0" y="T1"/>
                        </a:cxn>
                        <a:cxn ang="0">
                          <a:pos x="T2" y="T3"/>
                        </a:cxn>
                        <a:cxn ang="0">
                          <a:pos x="T4" y="T5"/>
                        </a:cxn>
                        <a:cxn ang="0">
                          <a:pos x="T6" y="T7"/>
                        </a:cxn>
                        <a:cxn ang="0">
                          <a:pos x="T8" y="T9"/>
                        </a:cxn>
                      </a:cxnLst>
                      <a:rect l="0" t="0" r="r" b="b"/>
                      <a:pathLst>
                        <a:path w="1020" h="4">
                          <a:moveTo>
                            <a:pt x="1018" y="4"/>
                          </a:moveTo>
                          <a:lnTo>
                            <a:pt x="0" y="4"/>
                          </a:lnTo>
                          <a:lnTo>
                            <a:pt x="4" y="0"/>
                          </a:lnTo>
                          <a:lnTo>
                            <a:pt x="1020" y="0"/>
                          </a:lnTo>
                          <a:lnTo>
                            <a:pt x="1018" y="4"/>
                          </a:lnTo>
                          <a:close/>
                        </a:path>
                      </a:pathLst>
                    </a:custGeom>
                    <a:solidFill>
                      <a:srgbClr val="9E9D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24" name="Freeform 394"/>
                    <p:cNvSpPr>
                      <a:spLocks noChangeAspect="1"/>
                    </p:cNvSpPr>
                    <p:nvPr/>
                  </p:nvSpPr>
                  <p:spPr bwMode="auto">
                    <a:xfrm>
                      <a:off x="2228" y="1663"/>
                      <a:ext cx="1020" cy="5"/>
                    </a:xfrm>
                    <a:custGeom>
                      <a:avLst/>
                      <a:gdLst>
                        <a:gd name="T0" fmla="*/ 1017 w 1020"/>
                        <a:gd name="T1" fmla="*/ 5 h 5"/>
                        <a:gd name="T2" fmla="*/ 0 w 1020"/>
                        <a:gd name="T3" fmla="*/ 5 h 5"/>
                        <a:gd name="T4" fmla="*/ 4 w 1020"/>
                        <a:gd name="T5" fmla="*/ 0 h 5"/>
                        <a:gd name="T6" fmla="*/ 1020 w 1020"/>
                        <a:gd name="T7" fmla="*/ 0 h 5"/>
                        <a:gd name="T8" fmla="*/ 1017 w 1020"/>
                        <a:gd name="T9" fmla="*/ 5 h 5"/>
                      </a:gdLst>
                      <a:ahLst/>
                      <a:cxnLst>
                        <a:cxn ang="0">
                          <a:pos x="T0" y="T1"/>
                        </a:cxn>
                        <a:cxn ang="0">
                          <a:pos x="T2" y="T3"/>
                        </a:cxn>
                        <a:cxn ang="0">
                          <a:pos x="T4" y="T5"/>
                        </a:cxn>
                        <a:cxn ang="0">
                          <a:pos x="T6" y="T7"/>
                        </a:cxn>
                        <a:cxn ang="0">
                          <a:pos x="T8" y="T9"/>
                        </a:cxn>
                      </a:cxnLst>
                      <a:rect l="0" t="0" r="r" b="b"/>
                      <a:pathLst>
                        <a:path w="1020" h="5">
                          <a:moveTo>
                            <a:pt x="1017" y="5"/>
                          </a:moveTo>
                          <a:lnTo>
                            <a:pt x="0" y="5"/>
                          </a:lnTo>
                          <a:lnTo>
                            <a:pt x="4" y="0"/>
                          </a:lnTo>
                          <a:lnTo>
                            <a:pt x="1020" y="0"/>
                          </a:lnTo>
                          <a:lnTo>
                            <a:pt x="1017" y="5"/>
                          </a:lnTo>
                          <a:close/>
                        </a:path>
                      </a:pathLst>
                    </a:custGeom>
                    <a:solidFill>
                      <a:srgbClr val="9D9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25" name="Freeform 395"/>
                    <p:cNvSpPr>
                      <a:spLocks noChangeAspect="1"/>
                    </p:cNvSpPr>
                    <p:nvPr/>
                  </p:nvSpPr>
                  <p:spPr bwMode="auto">
                    <a:xfrm>
                      <a:off x="2231" y="1662"/>
                      <a:ext cx="1019" cy="3"/>
                    </a:xfrm>
                    <a:custGeom>
                      <a:avLst/>
                      <a:gdLst>
                        <a:gd name="T0" fmla="*/ 1016 w 1019"/>
                        <a:gd name="T1" fmla="*/ 3 h 3"/>
                        <a:gd name="T2" fmla="*/ 0 w 1019"/>
                        <a:gd name="T3" fmla="*/ 3 h 3"/>
                        <a:gd name="T4" fmla="*/ 4 w 1019"/>
                        <a:gd name="T5" fmla="*/ 0 h 3"/>
                        <a:gd name="T6" fmla="*/ 1019 w 1019"/>
                        <a:gd name="T7" fmla="*/ 0 h 3"/>
                        <a:gd name="T8" fmla="*/ 1016 w 1019"/>
                        <a:gd name="T9" fmla="*/ 3 h 3"/>
                      </a:gdLst>
                      <a:ahLst/>
                      <a:cxnLst>
                        <a:cxn ang="0">
                          <a:pos x="T0" y="T1"/>
                        </a:cxn>
                        <a:cxn ang="0">
                          <a:pos x="T2" y="T3"/>
                        </a:cxn>
                        <a:cxn ang="0">
                          <a:pos x="T4" y="T5"/>
                        </a:cxn>
                        <a:cxn ang="0">
                          <a:pos x="T6" y="T7"/>
                        </a:cxn>
                        <a:cxn ang="0">
                          <a:pos x="T8" y="T9"/>
                        </a:cxn>
                      </a:cxnLst>
                      <a:rect l="0" t="0" r="r" b="b"/>
                      <a:pathLst>
                        <a:path w="1019" h="3">
                          <a:moveTo>
                            <a:pt x="1016" y="3"/>
                          </a:moveTo>
                          <a:lnTo>
                            <a:pt x="0" y="3"/>
                          </a:lnTo>
                          <a:lnTo>
                            <a:pt x="4" y="0"/>
                          </a:lnTo>
                          <a:lnTo>
                            <a:pt x="1019" y="0"/>
                          </a:lnTo>
                          <a:lnTo>
                            <a:pt x="1016" y="3"/>
                          </a:lnTo>
                          <a:close/>
                        </a:path>
                      </a:pathLst>
                    </a:custGeom>
                    <a:solidFill>
                      <a:srgbClr val="9D9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26" name="Freeform 396"/>
                    <p:cNvSpPr>
                      <a:spLocks noChangeAspect="1"/>
                    </p:cNvSpPr>
                    <p:nvPr/>
                  </p:nvSpPr>
                  <p:spPr bwMode="auto">
                    <a:xfrm>
                      <a:off x="2232" y="1660"/>
                      <a:ext cx="1018" cy="3"/>
                    </a:xfrm>
                    <a:custGeom>
                      <a:avLst/>
                      <a:gdLst>
                        <a:gd name="T0" fmla="*/ 1016 w 1018"/>
                        <a:gd name="T1" fmla="*/ 3 h 3"/>
                        <a:gd name="T2" fmla="*/ 0 w 1018"/>
                        <a:gd name="T3" fmla="*/ 3 h 3"/>
                        <a:gd name="T4" fmla="*/ 5 w 1018"/>
                        <a:gd name="T5" fmla="*/ 0 h 3"/>
                        <a:gd name="T6" fmla="*/ 1018 w 1018"/>
                        <a:gd name="T7" fmla="*/ 0 h 3"/>
                        <a:gd name="T8" fmla="*/ 1016 w 1018"/>
                        <a:gd name="T9" fmla="*/ 3 h 3"/>
                      </a:gdLst>
                      <a:ahLst/>
                      <a:cxnLst>
                        <a:cxn ang="0">
                          <a:pos x="T0" y="T1"/>
                        </a:cxn>
                        <a:cxn ang="0">
                          <a:pos x="T2" y="T3"/>
                        </a:cxn>
                        <a:cxn ang="0">
                          <a:pos x="T4" y="T5"/>
                        </a:cxn>
                        <a:cxn ang="0">
                          <a:pos x="T6" y="T7"/>
                        </a:cxn>
                        <a:cxn ang="0">
                          <a:pos x="T8" y="T9"/>
                        </a:cxn>
                      </a:cxnLst>
                      <a:rect l="0" t="0" r="r" b="b"/>
                      <a:pathLst>
                        <a:path w="1018" h="3">
                          <a:moveTo>
                            <a:pt x="1016" y="3"/>
                          </a:moveTo>
                          <a:lnTo>
                            <a:pt x="0" y="3"/>
                          </a:lnTo>
                          <a:lnTo>
                            <a:pt x="5" y="0"/>
                          </a:lnTo>
                          <a:lnTo>
                            <a:pt x="1018" y="0"/>
                          </a:lnTo>
                          <a:lnTo>
                            <a:pt x="1016" y="3"/>
                          </a:lnTo>
                          <a:close/>
                        </a:path>
                      </a:pathLst>
                    </a:custGeom>
                    <a:solidFill>
                      <a:srgbClr val="9D9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27" name="Freeform 397"/>
                    <p:cNvSpPr>
                      <a:spLocks noChangeAspect="1"/>
                    </p:cNvSpPr>
                    <p:nvPr/>
                  </p:nvSpPr>
                  <p:spPr bwMode="auto">
                    <a:xfrm>
                      <a:off x="2235" y="1659"/>
                      <a:ext cx="1016" cy="3"/>
                    </a:xfrm>
                    <a:custGeom>
                      <a:avLst/>
                      <a:gdLst>
                        <a:gd name="T0" fmla="*/ 1015 w 1016"/>
                        <a:gd name="T1" fmla="*/ 3 h 3"/>
                        <a:gd name="T2" fmla="*/ 0 w 1016"/>
                        <a:gd name="T3" fmla="*/ 3 h 3"/>
                        <a:gd name="T4" fmla="*/ 3 w 1016"/>
                        <a:gd name="T5" fmla="*/ 0 h 3"/>
                        <a:gd name="T6" fmla="*/ 1016 w 1016"/>
                        <a:gd name="T7" fmla="*/ 0 h 3"/>
                        <a:gd name="T8" fmla="*/ 1015 w 1016"/>
                        <a:gd name="T9" fmla="*/ 3 h 3"/>
                      </a:gdLst>
                      <a:ahLst/>
                      <a:cxnLst>
                        <a:cxn ang="0">
                          <a:pos x="T0" y="T1"/>
                        </a:cxn>
                        <a:cxn ang="0">
                          <a:pos x="T2" y="T3"/>
                        </a:cxn>
                        <a:cxn ang="0">
                          <a:pos x="T4" y="T5"/>
                        </a:cxn>
                        <a:cxn ang="0">
                          <a:pos x="T6" y="T7"/>
                        </a:cxn>
                        <a:cxn ang="0">
                          <a:pos x="T8" y="T9"/>
                        </a:cxn>
                      </a:cxnLst>
                      <a:rect l="0" t="0" r="r" b="b"/>
                      <a:pathLst>
                        <a:path w="1016" h="3">
                          <a:moveTo>
                            <a:pt x="1015" y="3"/>
                          </a:moveTo>
                          <a:lnTo>
                            <a:pt x="0" y="3"/>
                          </a:lnTo>
                          <a:lnTo>
                            <a:pt x="3" y="0"/>
                          </a:lnTo>
                          <a:lnTo>
                            <a:pt x="1016" y="0"/>
                          </a:lnTo>
                          <a:lnTo>
                            <a:pt x="1015" y="3"/>
                          </a:lnTo>
                          <a:close/>
                        </a:path>
                      </a:pathLst>
                    </a:custGeom>
                    <a:solidFill>
                      <a:srgbClr val="9C9B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28" name="Freeform 398"/>
                    <p:cNvSpPr>
                      <a:spLocks noChangeAspect="1"/>
                    </p:cNvSpPr>
                    <p:nvPr/>
                  </p:nvSpPr>
                  <p:spPr bwMode="auto">
                    <a:xfrm>
                      <a:off x="2237" y="1657"/>
                      <a:ext cx="1015" cy="3"/>
                    </a:xfrm>
                    <a:custGeom>
                      <a:avLst/>
                      <a:gdLst>
                        <a:gd name="T0" fmla="*/ 1013 w 1015"/>
                        <a:gd name="T1" fmla="*/ 3 h 3"/>
                        <a:gd name="T2" fmla="*/ 0 w 1015"/>
                        <a:gd name="T3" fmla="*/ 3 h 3"/>
                        <a:gd name="T4" fmla="*/ 4 w 1015"/>
                        <a:gd name="T5" fmla="*/ 0 h 3"/>
                        <a:gd name="T6" fmla="*/ 1015 w 1015"/>
                        <a:gd name="T7" fmla="*/ 0 h 3"/>
                        <a:gd name="T8" fmla="*/ 1013 w 1015"/>
                        <a:gd name="T9" fmla="*/ 3 h 3"/>
                      </a:gdLst>
                      <a:ahLst/>
                      <a:cxnLst>
                        <a:cxn ang="0">
                          <a:pos x="T0" y="T1"/>
                        </a:cxn>
                        <a:cxn ang="0">
                          <a:pos x="T2" y="T3"/>
                        </a:cxn>
                        <a:cxn ang="0">
                          <a:pos x="T4" y="T5"/>
                        </a:cxn>
                        <a:cxn ang="0">
                          <a:pos x="T6" y="T7"/>
                        </a:cxn>
                        <a:cxn ang="0">
                          <a:pos x="T8" y="T9"/>
                        </a:cxn>
                      </a:cxnLst>
                      <a:rect l="0" t="0" r="r" b="b"/>
                      <a:pathLst>
                        <a:path w="1015" h="3">
                          <a:moveTo>
                            <a:pt x="1013" y="3"/>
                          </a:moveTo>
                          <a:lnTo>
                            <a:pt x="0" y="3"/>
                          </a:lnTo>
                          <a:lnTo>
                            <a:pt x="4" y="0"/>
                          </a:lnTo>
                          <a:lnTo>
                            <a:pt x="1015" y="0"/>
                          </a:lnTo>
                          <a:lnTo>
                            <a:pt x="1013" y="3"/>
                          </a:lnTo>
                          <a:close/>
                        </a:path>
                      </a:pathLst>
                    </a:custGeom>
                    <a:solidFill>
                      <a:srgbClr val="9C9B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29" name="Freeform 399"/>
                    <p:cNvSpPr>
                      <a:spLocks noChangeAspect="1"/>
                    </p:cNvSpPr>
                    <p:nvPr/>
                  </p:nvSpPr>
                  <p:spPr bwMode="auto">
                    <a:xfrm>
                      <a:off x="2238" y="1656"/>
                      <a:ext cx="1016" cy="3"/>
                    </a:xfrm>
                    <a:custGeom>
                      <a:avLst/>
                      <a:gdLst>
                        <a:gd name="T0" fmla="*/ 1013 w 1016"/>
                        <a:gd name="T1" fmla="*/ 3 h 3"/>
                        <a:gd name="T2" fmla="*/ 0 w 1016"/>
                        <a:gd name="T3" fmla="*/ 3 h 3"/>
                        <a:gd name="T4" fmla="*/ 4 w 1016"/>
                        <a:gd name="T5" fmla="*/ 0 h 3"/>
                        <a:gd name="T6" fmla="*/ 1016 w 1016"/>
                        <a:gd name="T7" fmla="*/ 0 h 3"/>
                        <a:gd name="T8" fmla="*/ 1013 w 1016"/>
                        <a:gd name="T9" fmla="*/ 3 h 3"/>
                      </a:gdLst>
                      <a:ahLst/>
                      <a:cxnLst>
                        <a:cxn ang="0">
                          <a:pos x="T0" y="T1"/>
                        </a:cxn>
                        <a:cxn ang="0">
                          <a:pos x="T2" y="T3"/>
                        </a:cxn>
                        <a:cxn ang="0">
                          <a:pos x="T4" y="T5"/>
                        </a:cxn>
                        <a:cxn ang="0">
                          <a:pos x="T6" y="T7"/>
                        </a:cxn>
                        <a:cxn ang="0">
                          <a:pos x="T8" y="T9"/>
                        </a:cxn>
                      </a:cxnLst>
                      <a:rect l="0" t="0" r="r" b="b"/>
                      <a:pathLst>
                        <a:path w="1016" h="3">
                          <a:moveTo>
                            <a:pt x="1013" y="3"/>
                          </a:moveTo>
                          <a:lnTo>
                            <a:pt x="0" y="3"/>
                          </a:lnTo>
                          <a:lnTo>
                            <a:pt x="4" y="0"/>
                          </a:lnTo>
                          <a:lnTo>
                            <a:pt x="1016" y="0"/>
                          </a:lnTo>
                          <a:lnTo>
                            <a:pt x="1013" y="3"/>
                          </a:lnTo>
                          <a:close/>
                        </a:path>
                      </a:pathLst>
                    </a:custGeom>
                    <a:solidFill>
                      <a:srgbClr val="9B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30" name="Freeform 400"/>
                    <p:cNvSpPr>
                      <a:spLocks noChangeAspect="1"/>
                    </p:cNvSpPr>
                    <p:nvPr/>
                  </p:nvSpPr>
                  <p:spPr bwMode="auto">
                    <a:xfrm>
                      <a:off x="2241" y="1653"/>
                      <a:ext cx="1013" cy="4"/>
                    </a:xfrm>
                    <a:custGeom>
                      <a:avLst/>
                      <a:gdLst>
                        <a:gd name="T0" fmla="*/ 1011 w 1013"/>
                        <a:gd name="T1" fmla="*/ 4 h 4"/>
                        <a:gd name="T2" fmla="*/ 0 w 1013"/>
                        <a:gd name="T3" fmla="*/ 4 h 4"/>
                        <a:gd name="T4" fmla="*/ 4 w 1013"/>
                        <a:gd name="T5" fmla="*/ 0 h 4"/>
                        <a:gd name="T6" fmla="*/ 1013 w 1013"/>
                        <a:gd name="T7" fmla="*/ 0 h 4"/>
                        <a:gd name="T8" fmla="*/ 1011 w 1013"/>
                        <a:gd name="T9" fmla="*/ 4 h 4"/>
                      </a:gdLst>
                      <a:ahLst/>
                      <a:cxnLst>
                        <a:cxn ang="0">
                          <a:pos x="T0" y="T1"/>
                        </a:cxn>
                        <a:cxn ang="0">
                          <a:pos x="T2" y="T3"/>
                        </a:cxn>
                        <a:cxn ang="0">
                          <a:pos x="T4" y="T5"/>
                        </a:cxn>
                        <a:cxn ang="0">
                          <a:pos x="T6" y="T7"/>
                        </a:cxn>
                        <a:cxn ang="0">
                          <a:pos x="T8" y="T9"/>
                        </a:cxn>
                      </a:cxnLst>
                      <a:rect l="0" t="0" r="r" b="b"/>
                      <a:pathLst>
                        <a:path w="1013" h="4">
                          <a:moveTo>
                            <a:pt x="1011" y="4"/>
                          </a:moveTo>
                          <a:lnTo>
                            <a:pt x="0" y="4"/>
                          </a:lnTo>
                          <a:lnTo>
                            <a:pt x="4" y="0"/>
                          </a:lnTo>
                          <a:lnTo>
                            <a:pt x="1013" y="0"/>
                          </a:lnTo>
                          <a:lnTo>
                            <a:pt x="1011" y="4"/>
                          </a:lnTo>
                          <a:close/>
                        </a:path>
                      </a:pathLst>
                    </a:custGeom>
                    <a:solidFill>
                      <a:srgbClr val="9B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31" name="Freeform 401"/>
                    <p:cNvSpPr>
                      <a:spLocks noChangeAspect="1"/>
                    </p:cNvSpPr>
                    <p:nvPr/>
                  </p:nvSpPr>
                  <p:spPr bwMode="auto">
                    <a:xfrm>
                      <a:off x="2242" y="1652"/>
                      <a:ext cx="1013" cy="4"/>
                    </a:xfrm>
                    <a:custGeom>
                      <a:avLst/>
                      <a:gdLst>
                        <a:gd name="T0" fmla="*/ 1012 w 1013"/>
                        <a:gd name="T1" fmla="*/ 4 h 4"/>
                        <a:gd name="T2" fmla="*/ 0 w 1013"/>
                        <a:gd name="T3" fmla="*/ 4 h 4"/>
                        <a:gd name="T4" fmla="*/ 5 w 1013"/>
                        <a:gd name="T5" fmla="*/ 0 h 4"/>
                        <a:gd name="T6" fmla="*/ 1013 w 1013"/>
                        <a:gd name="T7" fmla="*/ 0 h 4"/>
                        <a:gd name="T8" fmla="*/ 1012 w 1013"/>
                        <a:gd name="T9" fmla="*/ 4 h 4"/>
                      </a:gdLst>
                      <a:ahLst/>
                      <a:cxnLst>
                        <a:cxn ang="0">
                          <a:pos x="T0" y="T1"/>
                        </a:cxn>
                        <a:cxn ang="0">
                          <a:pos x="T2" y="T3"/>
                        </a:cxn>
                        <a:cxn ang="0">
                          <a:pos x="T4" y="T5"/>
                        </a:cxn>
                        <a:cxn ang="0">
                          <a:pos x="T6" y="T7"/>
                        </a:cxn>
                        <a:cxn ang="0">
                          <a:pos x="T8" y="T9"/>
                        </a:cxn>
                      </a:cxnLst>
                      <a:rect l="0" t="0" r="r" b="b"/>
                      <a:pathLst>
                        <a:path w="1013" h="4">
                          <a:moveTo>
                            <a:pt x="1012" y="4"/>
                          </a:moveTo>
                          <a:lnTo>
                            <a:pt x="0" y="4"/>
                          </a:lnTo>
                          <a:lnTo>
                            <a:pt x="5" y="0"/>
                          </a:lnTo>
                          <a:lnTo>
                            <a:pt x="1013" y="0"/>
                          </a:lnTo>
                          <a:lnTo>
                            <a:pt x="1012" y="4"/>
                          </a:lnTo>
                          <a:close/>
                        </a:path>
                      </a:pathLst>
                    </a:custGeom>
                    <a:solidFill>
                      <a:srgbClr val="9B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32" name="Freeform 402"/>
                    <p:cNvSpPr>
                      <a:spLocks noChangeAspect="1"/>
                    </p:cNvSpPr>
                    <p:nvPr/>
                  </p:nvSpPr>
                  <p:spPr bwMode="auto">
                    <a:xfrm>
                      <a:off x="2245" y="1650"/>
                      <a:ext cx="1012" cy="3"/>
                    </a:xfrm>
                    <a:custGeom>
                      <a:avLst/>
                      <a:gdLst>
                        <a:gd name="T0" fmla="*/ 1009 w 1012"/>
                        <a:gd name="T1" fmla="*/ 3 h 3"/>
                        <a:gd name="T2" fmla="*/ 0 w 1012"/>
                        <a:gd name="T3" fmla="*/ 3 h 3"/>
                        <a:gd name="T4" fmla="*/ 3 w 1012"/>
                        <a:gd name="T5" fmla="*/ 0 h 3"/>
                        <a:gd name="T6" fmla="*/ 1012 w 1012"/>
                        <a:gd name="T7" fmla="*/ 0 h 3"/>
                        <a:gd name="T8" fmla="*/ 1009 w 1012"/>
                        <a:gd name="T9" fmla="*/ 3 h 3"/>
                      </a:gdLst>
                      <a:ahLst/>
                      <a:cxnLst>
                        <a:cxn ang="0">
                          <a:pos x="T0" y="T1"/>
                        </a:cxn>
                        <a:cxn ang="0">
                          <a:pos x="T2" y="T3"/>
                        </a:cxn>
                        <a:cxn ang="0">
                          <a:pos x="T4" y="T5"/>
                        </a:cxn>
                        <a:cxn ang="0">
                          <a:pos x="T6" y="T7"/>
                        </a:cxn>
                        <a:cxn ang="0">
                          <a:pos x="T8" y="T9"/>
                        </a:cxn>
                      </a:cxnLst>
                      <a:rect l="0" t="0" r="r" b="b"/>
                      <a:pathLst>
                        <a:path w="1012" h="3">
                          <a:moveTo>
                            <a:pt x="1009" y="3"/>
                          </a:moveTo>
                          <a:lnTo>
                            <a:pt x="0" y="3"/>
                          </a:lnTo>
                          <a:lnTo>
                            <a:pt x="3" y="0"/>
                          </a:lnTo>
                          <a:lnTo>
                            <a:pt x="1012" y="0"/>
                          </a:lnTo>
                          <a:lnTo>
                            <a:pt x="1009" y="3"/>
                          </a:lnTo>
                          <a:close/>
                        </a:path>
                      </a:pathLst>
                    </a:custGeom>
                    <a:solidFill>
                      <a:srgbClr val="9A9A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33" name="Freeform 403"/>
                    <p:cNvSpPr>
                      <a:spLocks noChangeAspect="1"/>
                    </p:cNvSpPr>
                    <p:nvPr/>
                  </p:nvSpPr>
                  <p:spPr bwMode="auto">
                    <a:xfrm>
                      <a:off x="2247" y="1649"/>
                      <a:ext cx="1011" cy="3"/>
                    </a:xfrm>
                    <a:custGeom>
                      <a:avLst/>
                      <a:gdLst>
                        <a:gd name="T0" fmla="*/ 1008 w 1011"/>
                        <a:gd name="T1" fmla="*/ 3 h 3"/>
                        <a:gd name="T2" fmla="*/ 0 w 1011"/>
                        <a:gd name="T3" fmla="*/ 3 h 3"/>
                        <a:gd name="T4" fmla="*/ 4 w 1011"/>
                        <a:gd name="T5" fmla="*/ 0 h 3"/>
                        <a:gd name="T6" fmla="*/ 1011 w 1011"/>
                        <a:gd name="T7" fmla="*/ 0 h 3"/>
                        <a:gd name="T8" fmla="*/ 1008 w 1011"/>
                        <a:gd name="T9" fmla="*/ 3 h 3"/>
                      </a:gdLst>
                      <a:ahLst/>
                      <a:cxnLst>
                        <a:cxn ang="0">
                          <a:pos x="T0" y="T1"/>
                        </a:cxn>
                        <a:cxn ang="0">
                          <a:pos x="T2" y="T3"/>
                        </a:cxn>
                        <a:cxn ang="0">
                          <a:pos x="T4" y="T5"/>
                        </a:cxn>
                        <a:cxn ang="0">
                          <a:pos x="T6" y="T7"/>
                        </a:cxn>
                        <a:cxn ang="0">
                          <a:pos x="T8" y="T9"/>
                        </a:cxn>
                      </a:cxnLst>
                      <a:rect l="0" t="0" r="r" b="b"/>
                      <a:pathLst>
                        <a:path w="1011" h="3">
                          <a:moveTo>
                            <a:pt x="1008" y="3"/>
                          </a:moveTo>
                          <a:lnTo>
                            <a:pt x="0" y="3"/>
                          </a:lnTo>
                          <a:lnTo>
                            <a:pt x="4" y="0"/>
                          </a:lnTo>
                          <a:lnTo>
                            <a:pt x="1011" y="0"/>
                          </a:lnTo>
                          <a:lnTo>
                            <a:pt x="1008" y="3"/>
                          </a:lnTo>
                          <a:close/>
                        </a:path>
                      </a:pathLst>
                    </a:custGeom>
                    <a:solidFill>
                      <a:srgbClr val="9A9A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34" name="Freeform 404"/>
                    <p:cNvSpPr>
                      <a:spLocks noChangeAspect="1"/>
                    </p:cNvSpPr>
                    <p:nvPr/>
                  </p:nvSpPr>
                  <p:spPr bwMode="auto">
                    <a:xfrm>
                      <a:off x="2248" y="1647"/>
                      <a:ext cx="1010" cy="3"/>
                    </a:xfrm>
                    <a:custGeom>
                      <a:avLst/>
                      <a:gdLst>
                        <a:gd name="T0" fmla="*/ 1009 w 1010"/>
                        <a:gd name="T1" fmla="*/ 3 h 3"/>
                        <a:gd name="T2" fmla="*/ 0 w 1010"/>
                        <a:gd name="T3" fmla="*/ 3 h 3"/>
                        <a:gd name="T4" fmla="*/ 4 w 1010"/>
                        <a:gd name="T5" fmla="*/ 0 h 3"/>
                        <a:gd name="T6" fmla="*/ 1010 w 1010"/>
                        <a:gd name="T7" fmla="*/ 0 h 3"/>
                        <a:gd name="T8" fmla="*/ 1009 w 1010"/>
                        <a:gd name="T9" fmla="*/ 3 h 3"/>
                      </a:gdLst>
                      <a:ahLst/>
                      <a:cxnLst>
                        <a:cxn ang="0">
                          <a:pos x="T0" y="T1"/>
                        </a:cxn>
                        <a:cxn ang="0">
                          <a:pos x="T2" y="T3"/>
                        </a:cxn>
                        <a:cxn ang="0">
                          <a:pos x="T4" y="T5"/>
                        </a:cxn>
                        <a:cxn ang="0">
                          <a:pos x="T6" y="T7"/>
                        </a:cxn>
                        <a:cxn ang="0">
                          <a:pos x="T8" y="T9"/>
                        </a:cxn>
                      </a:cxnLst>
                      <a:rect l="0" t="0" r="r" b="b"/>
                      <a:pathLst>
                        <a:path w="1010" h="3">
                          <a:moveTo>
                            <a:pt x="1009" y="3"/>
                          </a:moveTo>
                          <a:lnTo>
                            <a:pt x="0" y="3"/>
                          </a:lnTo>
                          <a:lnTo>
                            <a:pt x="4" y="0"/>
                          </a:lnTo>
                          <a:lnTo>
                            <a:pt x="1010" y="0"/>
                          </a:lnTo>
                          <a:lnTo>
                            <a:pt x="1009" y="3"/>
                          </a:lnTo>
                          <a:close/>
                        </a:path>
                      </a:pathLst>
                    </a:custGeom>
                    <a:solidFill>
                      <a:srgbClr val="9A99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35" name="Freeform 405"/>
                    <p:cNvSpPr>
                      <a:spLocks noChangeAspect="1"/>
                    </p:cNvSpPr>
                    <p:nvPr/>
                  </p:nvSpPr>
                  <p:spPr bwMode="auto">
                    <a:xfrm>
                      <a:off x="2251" y="1646"/>
                      <a:ext cx="1009" cy="3"/>
                    </a:xfrm>
                    <a:custGeom>
                      <a:avLst/>
                      <a:gdLst>
                        <a:gd name="T0" fmla="*/ 1007 w 1009"/>
                        <a:gd name="T1" fmla="*/ 3 h 3"/>
                        <a:gd name="T2" fmla="*/ 0 w 1009"/>
                        <a:gd name="T3" fmla="*/ 3 h 3"/>
                        <a:gd name="T4" fmla="*/ 3 w 1009"/>
                        <a:gd name="T5" fmla="*/ 0 h 3"/>
                        <a:gd name="T6" fmla="*/ 1009 w 1009"/>
                        <a:gd name="T7" fmla="*/ 0 h 3"/>
                        <a:gd name="T8" fmla="*/ 1007 w 1009"/>
                        <a:gd name="T9" fmla="*/ 3 h 3"/>
                      </a:gdLst>
                      <a:ahLst/>
                      <a:cxnLst>
                        <a:cxn ang="0">
                          <a:pos x="T0" y="T1"/>
                        </a:cxn>
                        <a:cxn ang="0">
                          <a:pos x="T2" y="T3"/>
                        </a:cxn>
                        <a:cxn ang="0">
                          <a:pos x="T4" y="T5"/>
                        </a:cxn>
                        <a:cxn ang="0">
                          <a:pos x="T6" y="T7"/>
                        </a:cxn>
                        <a:cxn ang="0">
                          <a:pos x="T8" y="T9"/>
                        </a:cxn>
                      </a:cxnLst>
                      <a:rect l="0" t="0" r="r" b="b"/>
                      <a:pathLst>
                        <a:path w="1009" h="3">
                          <a:moveTo>
                            <a:pt x="1007" y="3"/>
                          </a:moveTo>
                          <a:lnTo>
                            <a:pt x="0" y="3"/>
                          </a:lnTo>
                          <a:lnTo>
                            <a:pt x="3" y="0"/>
                          </a:lnTo>
                          <a:lnTo>
                            <a:pt x="1009" y="0"/>
                          </a:lnTo>
                          <a:lnTo>
                            <a:pt x="1007" y="3"/>
                          </a:lnTo>
                          <a:close/>
                        </a:path>
                      </a:pathLst>
                    </a:custGeom>
                    <a:solidFill>
                      <a:srgbClr val="9A99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36" name="Freeform 406"/>
                    <p:cNvSpPr>
                      <a:spLocks noChangeAspect="1"/>
                    </p:cNvSpPr>
                    <p:nvPr/>
                  </p:nvSpPr>
                  <p:spPr bwMode="auto">
                    <a:xfrm>
                      <a:off x="2252" y="1643"/>
                      <a:ext cx="1009" cy="4"/>
                    </a:xfrm>
                    <a:custGeom>
                      <a:avLst/>
                      <a:gdLst>
                        <a:gd name="T0" fmla="*/ 1006 w 1009"/>
                        <a:gd name="T1" fmla="*/ 4 h 4"/>
                        <a:gd name="T2" fmla="*/ 0 w 1009"/>
                        <a:gd name="T3" fmla="*/ 4 h 4"/>
                        <a:gd name="T4" fmla="*/ 5 w 1009"/>
                        <a:gd name="T5" fmla="*/ 0 h 4"/>
                        <a:gd name="T6" fmla="*/ 1009 w 1009"/>
                        <a:gd name="T7" fmla="*/ 0 h 4"/>
                        <a:gd name="T8" fmla="*/ 1006 w 1009"/>
                        <a:gd name="T9" fmla="*/ 4 h 4"/>
                      </a:gdLst>
                      <a:ahLst/>
                      <a:cxnLst>
                        <a:cxn ang="0">
                          <a:pos x="T0" y="T1"/>
                        </a:cxn>
                        <a:cxn ang="0">
                          <a:pos x="T2" y="T3"/>
                        </a:cxn>
                        <a:cxn ang="0">
                          <a:pos x="T4" y="T5"/>
                        </a:cxn>
                        <a:cxn ang="0">
                          <a:pos x="T6" y="T7"/>
                        </a:cxn>
                        <a:cxn ang="0">
                          <a:pos x="T8" y="T9"/>
                        </a:cxn>
                      </a:cxnLst>
                      <a:rect l="0" t="0" r="r" b="b"/>
                      <a:pathLst>
                        <a:path w="1009" h="4">
                          <a:moveTo>
                            <a:pt x="1006" y="4"/>
                          </a:moveTo>
                          <a:lnTo>
                            <a:pt x="0" y="4"/>
                          </a:lnTo>
                          <a:lnTo>
                            <a:pt x="5" y="0"/>
                          </a:lnTo>
                          <a:lnTo>
                            <a:pt x="1009" y="0"/>
                          </a:lnTo>
                          <a:lnTo>
                            <a:pt x="1006" y="4"/>
                          </a:lnTo>
                          <a:close/>
                        </a:path>
                      </a:pathLst>
                    </a:custGeom>
                    <a:solidFill>
                      <a:srgbClr val="9A99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37" name="Freeform 407"/>
                    <p:cNvSpPr>
                      <a:spLocks noChangeAspect="1"/>
                    </p:cNvSpPr>
                    <p:nvPr/>
                  </p:nvSpPr>
                  <p:spPr bwMode="auto">
                    <a:xfrm>
                      <a:off x="2254" y="1642"/>
                      <a:ext cx="1009" cy="4"/>
                    </a:xfrm>
                    <a:custGeom>
                      <a:avLst/>
                      <a:gdLst>
                        <a:gd name="T0" fmla="*/ 1006 w 1009"/>
                        <a:gd name="T1" fmla="*/ 4 h 4"/>
                        <a:gd name="T2" fmla="*/ 0 w 1009"/>
                        <a:gd name="T3" fmla="*/ 4 h 4"/>
                        <a:gd name="T4" fmla="*/ 4 w 1009"/>
                        <a:gd name="T5" fmla="*/ 0 h 4"/>
                        <a:gd name="T6" fmla="*/ 1009 w 1009"/>
                        <a:gd name="T7" fmla="*/ 0 h 4"/>
                        <a:gd name="T8" fmla="*/ 1006 w 1009"/>
                        <a:gd name="T9" fmla="*/ 4 h 4"/>
                      </a:gdLst>
                      <a:ahLst/>
                      <a:cxnLst>
                        <a:cxn ang="0">
                          <a:pos x="T0" y="T1"/>
                        </a:cxn>
                        <a:cxn ang="0">
                          <a:pos x="T2" y="T3"/>
                        </a:cxn>
                        <a:cxn ang="0">
                          <a:pos x="T4" y="T5"/>
                        </a:cxn>
                        <a:cxn ang="0">
                          <a:pos x="T6" y="T7"/>
                        </a:cxn>
                        <a:cxn ang="0">
                          <a:pos x="T8" y="T9"/>
                        </a:cxn>
                      </a:cxnLst>
                      <a:rect l="0" t="0" r="r" b="b"/>
                      <a:pathLst>
                        <a:path w="1009" h="4">
                          <a:moveTo>
                            <a:pt x="1006" y="4"/>
                          </a:moveTo>
                          <a:lnTo>
                            <a:pt x="0" y="4"/>
                          </a:lnTo>
                          <a:lnTo>
                            <a:pt x="4" y="0"/>
                          </a:lnTo>
                          <a:lnTo>
                            <a:pt x="1009" y="0"/>
                          </a:lnTo>
                          <a:lnTo>
                            <a:pt x="1006" y="4"/>
                          </a:lnTo>
                          <a:close/>
                        </a:path>
                      </a:pathLst>
                    </a:custGeom>
                    <a:solidFill>
                      <a:srgbClr val="999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38" name="Freeform 408"/>
                    <p:cNvSpPr>
                      <a:spLocks noChangeAspect="1"/>
                    </p:cNvSpPr>
                    <p:nvPr/>
                  </p:nvSpPr>
                  <p:spPr bwMode="auto">
                    <a:xfrm>
                      <a:off x="2257" y="1640"/>
                      <a:ext cx="1006" cy="3"/>
                    </a:xfrm>
                    <a:custGeom>
                      <a:avLst/>
                      <a:gdLst>
                        <a:gd name="T0" fmla="*/ 1004 w 1006"/>
                        <a:gd name="T1" fmla="*/ 3 h 3"/>
                        <a:gd name="T2" fmla="*/ 0 w 1006"/>
                        <a:gd name="T3" fmla="*/ 3 h 3"/>
                        <a:gd name="T4" fmla="*/ 4 w 1006"/>
                        <a:gd name="T5" fmla="*/ 0 h 3"/>
                        <a:gd name="T6" fmla="*/ 1006 w 1006"/>
                        <a:gd name="T7" fmla="*/ 0 h 3"/>
                        <a:gd name="T8" fmla="*/ 1004 w 1006"/>
                        <a:gd name="T9" fmla="*/ 3 h 3"/>
                      </a:gdLst>
                      <a:ahLst/>
                      <a:cxnLst>
                        <a:cxn ang="0">
                          <a:pos x="T0" y="T1"/>
                        </a:cxn>
                        <a:cxn ang="0">
                          <a:pos x="T2" y="T3"/>
                        </a:cxn>
                        <a:cxn ang="0">
                          <a:pos x="T4" y="T5"/>
                        </a:cxn>
                        <a:cxn ang="0">
                          <a:pos x="T6" y="T7"/>
                        </a:cxn>
                        <a:cxn ang="0">
                          <a:pos x="T8" y="T9"/>
                        </a:cxn>
                      </a:cxnLst>
                      <a:rect l="0" t="0" r="r" b="b"/>
                      <a:pathLst>
                        <a:path w="1006" h="3">
                          <a:moveTo>
                            <a:pt x="1004" y="3"/>
                          </a:moveTo>
                          <a:lnTo>
                            <a:pt x="0" y="3"/>
                          </a:lnTo>
                          <a:lnTo>
                            <a:pt x="4" y="0"/>
                          </a:lnTo>
                          <a:lnTo>
                            <a:pt x="1006" y="0"/>
                          </a:lnTo>
                          <a:lnTo>
                            <a:pt x="1004" y="3"/>
                          </a:lnTo>
                          <a:close/>
                        </a:path>
                      </a:pathLst>
                    </a:custGeom>
                    <a:solidFill>
                      <a:srgbClr val="999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39" name="Freeform 409"/>
                    <p:cNvSpPr>
                      <a:spLocks noChangeAspect="1"/>
                    </p:cNvSpPr>
                    <p:nvPr/>
                  </p:nvSpPr>
                  <p:spPr bwMode="auto">
                    <a:xfrm>
                      <a:off x="2258" y="1639"/>
                      <a:ext cx="1006" cy="3"/>
                    </a:xfrm>
                    <a:custGeom>
                      <a:avLst/>
                      <a:gdLst>
                        <a:gd name="T0" fmla="*/ 1005 w 1006"/>
                        <a:gd name="T1" fmla="*/ 3 h 3"/>
                        <a:gd name="T2" fmla="*/ 0 w 1006"/>
                        <a:gd name="T3" fmla="*/ 3 h 3"/>
                        <a:gd name="T4" fmla="*/ 5 w 1006"/>
                        <a:gd name="T5" fmla="*/ 0 h 3"/>
                        <a:gd name="T6" fmla="*/ 1006 w 1006"/>
                        <a:gd name="T7" fmla="*/ 0 h 3"/>
                        <a:gd name="T8" fmla="*/ 1005 w 1006"/>
                        <a:gd name="T9" fmla="*/ 3 h 3"/>
                      </a:gdLst>
                      <a:ahLst/>
                      <a:cxnLst>
                        <a:cxn ang="0">
                          <a:pos x="T0" y="T1"/>
                        </a:cxn>
                        <a:cxn ang="0">
                          <a:pos x="T2" y="T3"/>
                        </a:cxn>
                        <a:cxn ang="0">
                          <a:pos x="T4" y="T5"/>
                        </a:cxn>
                        <a:cxn ang="0">
                          <a:pos x="T6" y="T7"/>
                        </a:cxn>
                        <a:cxn ang="0">
                          <a:pos x="T8" y="T9"/>
                        </a:cxn>
                      </a:cxnLst>
                      <a:rect l="0" t="0" r="r" b="b"/>
                      <a:pathLst>
                        <a:path w="1006" h="3">
                          <a:moveTo>
                            <a:pt x="1005" y="3"/>
                          </a:moveTo>
                          <a:lnTo>
                            <a:pt x="0" y="3"/>
                          </a:lnTo>
                          <a:lnTo>
                            <a:pt x="5" y="0"/>
                          </a:lnTo>
                          <a:lnTo>
                            <a:pt x="1006" y="0"/>
                          </a:lnTo>
                          <a:lnTo>
                            <a:pt x="1005" y="3"/>
                          </a:lnTo>
                          <a:close/>
                        </a:path>
                      </a:pathLst>
                    </a:custGeom>
                    <a:solidFill>
                      <a:srgbClr val="9897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40" name="Freeform 410"/>
                    <p:cNvSpPr>
                      <a:spLocks noChangeAspect="1"/>
                    </p:cNvSpPr>
                    <p:nvPr/>
                  </p:nvSpPr>
                  <p:spPr bwMode="auto">
                    <a:xfrm>
                      <a:off x="2261" y="1637"/>
                      <a:ext cx="1004" cy="3"/>
                    </a:xfrm>
                    <a:custGeom>
                      <a:avLst/>
                      <a:gdLst>
                        <a:gd name="T0" fmla="*/ 1002 w 1004"/>
                        <a:gd name="T1" fmla="*/ 3 h 3"/>
                        <a:gd name="T2" fmla="*/ 0 w 1004"/>
                        <a:gd name="T3" fmla="*/ 3 h 3"/>
                        <a:gd name="T4" fmla="*/ 3 w 1004"/>
                        <a:gd name="T5" fmla="*/ 0 h 3"/>
                        <a:gd name="T6" fmla="*/ 1004 w 1004"/>
                        <a:gd name="T7" fmla="*/ 0 h 3"/>
                        <a:gd name="T8" fmla="*/ 1002 w 1004"/>
                        <a:gd name="T9" fmla="*/ 3 h 3"/>
                      </a:gdLst>
                      <a:ahLst/>
                      <a:cxnLst>
                        <a:cxn ang="0">
                          <a:pos x="T0" y="T1"/>
                        </a:cxn>
                        <a:cxn ang="0">
                          <a:pos x="T2" y="T3"/>
                        </a:cxn>
                        <a:cxn ang="0">
                          <a:pos x="T4" y="T5"/>
                        </a:cxn>
                        <a:cxn ang="0">
                          <a:pos x="T6" y="T7"/>
                        </a:cxn>
                        <a:cxn ang="0">
                          <a:pos x="T8" y="T9"/>
                        </a:cxn>
                      </a:cxnLst>
                      <a:rect l="0" t="0" r="r" b="b"/>
                      <a:pathLst>
                        <a:path w="1004" h="3">
                          <a:moveTo>
                            <a:pt x="1002" y="3"/>
                          </a:moveTo>
                          <a:lnTo>
                            <a:pt x="0" y="3"/>
                          </a:lnTo>
                          <a:lnTo>
                            <a:pt x="3" y="0"/>
                          </a:lnTo>
                          <a:lnTo>
                            <a:pt x="1004" y="0"/>
                          </a:lnTo>
                          <a:lnTo>
                            <a:pt x="1002" y="3"/>
                          </a:lnTo>
                          <a:close/>
                        </a:path>
                      </a:pathLst>
                    </a:custGeom>
                    <a:solidFill>
                      <a:srgbClr val="9897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41" name="Freeform 411"/>
                    <p:cNvSpPr>
                      <a:spLocks noChangeAspect="1"/>
                    </p:cNvSpPr>
                    <p:nvPr/>
                  </p:nvSpPr>
                  <p:spPr bwMode="auto">
                    <a:xfrm>
                      <a:off x="2263" y="1636"/>
                      <a:ext cx="1004" cy="3"/>
                    </a:xfrm>
                    <a:custGeom>
                      <a:avLst/>
                      <a:gdLst>
                        <a:gd name="T0" fmla="*/ 1001 w 1004"/>
                        <a:gd name="T1" fmla="*/ 3 h 3"/>
                        <a:gd name="T2" fmla="*/ 0 w 1004"/>
                        <a:gd name="T3" fmla="*/ 3 h 3"/>
                        <a:gd name="T4" fmla="*/ 4 w 1004"/>
                        <a:gd name="T5" fmla="*/ 0 h 3"/>
                        <a:gd name="T6" fmla="*/ 1004 w 1004"/>
                        <a:gd name="T7" fmla="*/ 0 h 3"/>
                        <a:gd name="T8" fmla="*/ 1001 w 1004"/>
                        <a:gd name="T9" fmla="*/ 3 h 3"/>
                      </a:gdLst>
                      <a:ahLst/>
                      <a:cxnLst>
                        <a:cxn ang="0">
                          <a:pos x="T0" y="T1"/>
                        </a:cxn>
                        <a:cxn ang="0">
                          <a:pos x="T2" y="T3"/>
                        </a:cxn>
                        <a:cxn ang="0">
                          <a:pos x="T4" y="T5"/>
                        </a:cxn>
                        <a:cxn ang="0">
                          <a:pos x="T6" y="T7"/>
                        </a:cxn>
                        <a:cxn ang="0">
                          <a:pos x="T8" y="T9"/>
                        </a:cxn>
                      </a:cxnLst>
                      <a:rect l="0" t="0" r="r" b="b"/>
                      <a:pathLst>
                        <a:path w="1004" h="3">
                          <a:moveTo>
                            <a:pt x="1001" y="3"/>
                          </a:moveTo>
                          <a:lnTo>
                            <a:pt x="0" y="3"/>
                          </a:lnTo>
                          <a:lnTo>
                            <a:pt x="4" y="0"/>
                          </a:lnTo>
                          <a:lnTo>
                            <a:pt x="1004" y="0"/>
                          </a:lnTo>
                          <a:lnTo>
                            <a:pt x="1001" y="3"/>
                          </a:lnTo>
                          <a:close/>
                        </a:path>
                      </a:pathLst>
                    </a:custGeom>
                    <a:solidFill>
                      <a:srgbClr val="9897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42" name="Freeform 412"/>
                    <p:cNvSpPr>
                      <a:spLocks noChangeAspect="1"/>
                    </p:cNvSpPr>
                    <p:nvPr/>
                  </p:nvSpPr>
                  <p:spPr bwMode="auto">
                    <a:xfrm>
                      <a:off x="2264" y="1634"/>
                      <a:ext cx="1003" cy="3"/>
                    </a:xfrm>
                    <a:custGeom>
                      <a:avLst/>
                      <a:gdLst>
                        <a:gd name="T0" fmla="*/ 1001 w 1003"/>
                        <a:gd name="T1" fmla="*/ 3 h 3"/>
                        <a:gd name="T2" fmla="*/ 0 w 1003"/>
                        <a:gd name="T3" fmla="*/ 3 h 3"/>
                        <a:gd name="T4" fmla="*/ 4 w 1003"/>
                        <a:gd name="T5" fmla="*/ 0 h 3"/>
                        <a:gd name="T6" fmla="*/ 1003 w 1003"/>
                        <a:gd name="T7" fmla="*/ 0 h 3"/>
                        <a:gd name="T8" fmla="*/ 1001 w 1003"/>
                        <a:gd name="T9" fmla="*/ 3 h 3"/>
                      </a:gdLst>
                      <a:ahLst/>
                      <a:cxnLst>
                        <a:cxn ang="0">
                          <a:pos x="T0" y="T1"/>
                        </a:cxn>
                        <a:cxn ang="0">
                          <a:pos x="T2" y="T3"/>
                        </a:cxn>
                        <a:cxn ang="0">
                          <a:pos x="T4" y="T5"/>
                        </a:cxn>
                        <a:cxn ang="0">
                          <a:pos x="T6" y="T7"/>
                        </a:cxn>
                        <a:cxn ang="0">
                          <a:pos x="T8" y="T9"/>
                        </a:cxn>
                      </a:cxnLst>
                      <a:rect l="0" t="0" r="r" b="b"/>
                      <a:pathLst>
                        <a:path w="1003" h="3">
                          <a:moveTo>
                            <a:pt x="1001" y="3"/>
                          </a:moveTo>
                          <a:lnTo>
                            <a:pt x="0" y="3"/>
                          </a:lnTo>
                          <a:lnTo>
                            <a:pt x="4" y="0"/>
                          </a:lnTo>
                          <a:lnTo>
                            <a:pt x="1003" y="0"/>
                          </a:lnTo>
                          <a:lnTo>
                            <a:pt x="1001" y="3"/>
                          </a:lnTo>
                          <a:close/>
                        </a:path>
                      </a:pathLst>
                    </a:custGeom>
                    <a:solidFill>
                      <a:srgbClr val="97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43" name="Freeform 413"/>
                    <p:cNvSpPr>
                      <a:spLocks noChangeAspect="1"/>
                    </p:cNvSpPr>
                    <p:nvPr/>
                  </p:nvSpPr>
                  <p:spPr bwMode="auto">
                    <a:xfrm>
                      <a:off x="2267" y="1631"/>
                      <a:ext cx="1001" cy="5"/>
                    </a:xfrm>
                    <a:custGeom>
                      <a:avLst/>
                      <a:gdLst>
                        <a:gd name="T0" fmla="*/ 1000 w 1001"/>
                        <a:gd name="T1" fmla="*/ 5 h 5"/>
                        <a:gd name="T2" fmla="*/ 0 w 1001"/>
                        <a:gd name="T3" fmla="*/ 5 h 5"/>
                        <a:gd name="T4" fmla="*/ 3 w 1001"/>
                        <a:gd name="T5" fmla="*/ 0 h 5"/>
                        <a:gd name="T6" fmla="*/ 1001 w 1001"/>
                        <a:gd name="T7" fmla="*/ 0 h 5"/>
                        <a:gd name="T8" fmla="*/ 1000 w 1001"/>
                        <a:gd name="T9" fmla="*/ 5 h 5"/>
                      </a:gdLst>
                      <a:ahLst/>
                      <a:cxnLst>
                        <a:cxn ang="0">
                          <a:pos x="T0" y="T1"/>
                        </a:cxn>
                        <a:cxn ang="0">
                          <a:pos x="T2" y="T3"/>
                        </a:cxn>
                        <a:cxn ang="0">
                          <a:pos x="T4" y="T5"/>
                        </a:cxn>
                        <a:cxn ang="0">
                          <a:pos x="T6" y="T7"/>
                        </a:cxn>
                        <a:cxn ang="0">
                          <a:pos x="T8" y="T9"/>
                        </a:cxn>
                      </a:cxnLst>
                      <a:rect l="0" t="0" r="r" b="b"/>
                      <a:pathLst>
                        <a:path w="1001" h="5">
                          <a:moveTo>
                            <a:pt x="1000" y="5"/>
                          </a:moveTo>
                          <a:lnTo>
                            <a:pt x="0" y="5"/>
                          </a:lnTo>
                          <a:lnTo>
                            <a:pt x="3" y="0"/>
                          </a:lnTo>
                          <a:lnTo>
                            <a:pt x="1001" y="0"/>
                          </a:lnTo>
                          <a:lnTo>
                            <a:pt x="1000" y="5"/>
                          </a:lnTo>
                          <a:close/>
                        </a:path>
                      </a:pathLst>
                    </a:custGeom>
                    <a:solidFill>
                      <a:srgbClr val="97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44" name="Freeform 414"/>
                    <p:cNvSpPr>
                      <a:spLocks noChangeAspect="1"/>
                    </p:cNvSpPr>
                    <p:nvPr/>
                  </p:nvSpPr>
                  <p:spPr bwMode="auto">
                    <a:xfrm>
                      <a:off x="2268" y="1630"/>
                      <a:ext cx="1002" cy="4"/>
                    </a:xfrm>
                    <a:custGeom>
                      <a:avLst/>
                      <a:gdLst>
                        <a:gd name="T0" fmla="*/ 999 w 1002"/>
                        <a:gd name="T1" fmla="*/ 4 h 4"/>
                        <a:gd name="T2" fmla="*/ 0 w 1002"/>
                        <a:gd name="T3" fmla="*/ 4 h 4"/>
                        <a:gd name="T4" fmla="*/ 5 w 1002"/>
                        <a:gd name="T5" fmla="*/ 0 h 4"/>
                        <a:gd name="T6" fmla="*/ 1002 w 1002"/>
                        <a:gd name="T7" fmla="*/ 0 h 4"/>
                        <a:gd name="T8" fmla="*/ 999 w 1002"/>
                        <a:gd name="T9" fmla="*/ 4 h 4"/>
                      </a:gdLst>
                      <a:ahLst/>
                      <a:cxnLst>
                        <a:cxn ang="0">
                          <a:pos x="T0" y="T1"/>
                        </a:cxn>
                        <a:cxn ang="0">
                          <a:pos x="T2" y="T3"/>
                        </a:cxn>
                        <a:cxn ang="0">
                          <a:pos x="T4" y="T5"/>
                        </a:cxn>
                        <a:cxn ang="0">
                          <a:pos x="T6" y="T7"/>
                        </a:cxn>
                        <a:cxn ang="0">
                          <a:pos x="T8" y="T9"/>
                        </a:cxn>
                      </a:cxnLst>
                      <a:rect l="0" t="0" r="r" b="b"/>
                      <a:pathLst>
                        <a:path w="1002" h="4">
                          <a:moveTo>
                            <a:pt x="999" y="4"/>
                          </a:moveTo>
                          <a:lnTo>
                            <a:pt x="0" y="4"/>
                          </a:lnTo>
                          <a:lnTo>
                            <a:pt x="5" y="0"/>
                          </a:lnTo>
                          <a:lnTo>
                            <a:pt x="1002" y="0"/>
                          </a:lnTo>
                          <a:lnTo>
                            <a:pt x="999" y="4"/>
                          </a:ln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45" name="Freeform 415"/>
                    <p:cNvSpPr>
                      <a:spLocks noChangeAspect="1"/>
                    </p:cNvSpPr>
                    <p:nvPr/>
                  </p:nvSpPr>
                  <p:spPr bwMode="auto">
                    <a:xfrm>
                      <a:off x="2270" y="1629"/>
                      <a:ext cx="1001" cy="2"/>
                    </a:xfrm>
                    <a:custGeom>
                      <a:avLst/>
                      <a:gdLst>
                        <a:gd name="T0" fmla="*/ 998 w 1001"/>
                        <a:gd name="T1" fmla="*/ 2 h 2"/>
                        <a:gd name="T2" fmla="*/ 0 w 1001"/>
                        <a:gd name="T3" fmla="*/ 2 h 2"/>
                        <a:gd name="T4" fmla="*/ 4 w 1001"/>
                        <a:gd name="T5" fmla="*/ 0 h 2"/>
                        <a:gd name="T6" fmla="*/ 1001 w 1001"/>
                        <a:gd name="T7" fmla="*/ 0 h 2"/>
                        <a:gd name="T8" fmla="*/ 998 w 1001"/>
                        <a:gd name="T9" fmla="*/ 2 h 2"/>
                      </a:gdLst>
                      <a:ahLst/>
                      <a:cxnLst>
                        <a:cxn ang="0">
                          <a:pos x="T0" y="T1"/>
                        </a:cxn>
                        <a:cxn ang="0">
                          <a:pos x="T2" y="T3"/>
                        </a:cxn>
                        <a:cxn ang="0">
                          <a:pos x="T4" y="T5"/>
                        </a:cxn>
                        <a:cxn ang="0">
                          <a:pos x="T6" y="T7"/>
                        </a:cxn>
                        <a:cxn ang="0">
                          <a:pos x="T8" y="T9"/>
                        </a:cxn>
                      </a:cxnLst>
                      <a:rect l="0" t="0" r="r" b="b"/>
                      <a:pathLst>
                        <a:path w="1001" h="2">
                          <a:moveTo>
                            <a:pt x="998" y="2"/>
                          </a:moveTo>
                          <a:lnTo>
                            <a:pt x="0" y="2"/>
                          </a:lnTo>
                          <a:lnTo>
                            <a:pt x="4" y="0"/>
                          </a:lnTo>
                          <a:lnTo>
                            <a:pt x="1001" y="0"/>
                          </a:lnTo>
                          <a:lnTo>
                            <a:pt x="998" y="2"/>
                          </a:ln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46" name="Freeform 416"/>
                    <p:cNvSpPr>
                      <a:spLocks noChangeAspect="1"/>
                    </p:cNvSpPr>
                    <p:nvPr/>
                  </p:nvSpPr>
                  <p:spPr bwMode="auto">
                    <a:xfrm>
                      <a:off x="2273" y="1627"/>
                      <a:ext cx="998" cy="3"/>
                    </a:xfrm>
                    <a:custGeom>
                      <a:avLst/>
                      <a:gdLst>
                        <a:gd name="T0" fmla="*/ 997 w 998"/>
                        <a:gd name="T1" fmla="*/ 3 h 3"/>
                        <a:gd name="T2" fmla="*/ 0 w 998"/>
                        <a:gd name="T3" fmla="*/ 3 h 3"/>
                        <a:gd name="T4" fmla="*/ 4 w 998"/>
                        <a:gd name="T5" fmla="*/ 0 h 3"/>
                        <a:gd name="T6" fmla="*/ 998 w 998"/>
                        <a:gd name="T7" fmla="*/ 0 h 3"/>
                        <a:gd name="T8" fmla="*/ 997 w 998"/>
                        <a:gd name="T9" fmla="*/ 3 h 3"/>
                      </a:gdLst>
                      <a:ahLst/>
                      <a:cxnLst>
                        <a:cxn ang="0">
                          <a:pos x="T0" y="T1"/>
                        </a:cxn>
                        <a:cxn ang="0">
                          <a:pos x="T2" y="T3"/>
                        </a:cxn>
                        <a:cxn ang="0">
                          <a:pos x="T4" y="T5"/>
                        </a:cxn>
                        <a:cxn ang="0">
                          <a:pos x="T6" y="T7"/>
                        </a:cxn>
                        <a:cxn ang="0">
                          <a:pos x="T8" y="T9"/>
                        </a:cxn>
                      </a:cxnLst>
                      <a:rect l="0" t="0" r="r" b="b"/>
                      <a:pathLst>
                        <a:path w="998" h="3">
                          <a:moveTo>
                            <a:pt x="997" y="3"/>
                          </a:moveTo>
                          <a:lnTo>
                            <a:pt x="0" y="3"/>
                          </a:lnTo>
                          <a:lnTo>
                            <a:pt x="4" y="0"/>
                          </a:lnTo>
                          <a:lnTo>
                            <a:pt x="998" y="0"/>
                          </a:lnTo>
                          <a:lnTo>
                            <a:pt x="997" y="3"/>
                          </a:ln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47" name="Freeform 417"/>
                    <p:cNvSpPr>
                      <a:spLocks noChangeAspect="1"/>
                    </p:cNvSpPr>
                    <p:nvPr/>
                  </p:nvSpPr>
                  <p:spPr bwMode="auto">
                    <a:xfrm>
                      <a:off x="2274" y="1626"/>
                      <a:ext cx="999" cy="3"/>
                    </a:xfrm>
                    <a:custGeom>
                      <a:avLst/>
                      <a:gdLst>
                        <a:gd name="T0" fmla="*/ 997 w 999"/>
                        <a:gd name="T1" fmla="*/ 3 h 3"/>
                        <a:gd name="T2" fmla="*/ 0 w 999"/>
                        <a:gd name="T3" fmla="*/ 3 h 3"/>
                        <a:gd name="T4" fmla="*/ 4 w 999"/>
                        <a:gd name="T5" fmla="*/ 0 h 3"/>
                        <a:gd name="T6" fmla="*/ 999 w 999"/>
                        <a:gd name="T7" fmla="*/ 0 h 3"/>
                        <a:gd name="T8" fmla="*/ 997 w 999"/>
                        <a:gd name="T9" fmla="*/ 3 h 3"/>
                      </a:gdLst>
                      <a:ahLst/>
                      <a:cxnLst>
                        <a:cxn ang="0">
                          <a:pos x="T0" y="T1"/>
                        </a:cxn>
                        <a:cxn ang="0">
                          <a:pos x="T2" y="T3"/>
                        </a:cxn>
                        <a:cxn ang="0">
                          <a:pos x="T4" y="T5"/>
                        </a:cxn>
                        <a:cxn ang="0">
                          <a:pos x="T6" y="T7"/>
                        </a:cxn>
                        <a:cxn ang="0">
                          <a:pos x="T8" y="T9"/>
                        </a:cxn>
                      </a:cxnLst>
                      <a:rect l="0" t="0" r="r" b="b"/>
                      <a:pathLst>
                        <a:path w="999" h="3">
                          <a:moveTo>
                            <a:pt x="997" y="3"/>
                          </a:moveTo>
                          <a:lnTo>
                            <a:pt x="0" y="3"/>
                          </a:lnTo>
                          <a:lnTo>
                            <a:pt x="4" y="0"/>
                          </a:lnTo>
                          <a:lnTo>
                            <a:pt x="999" y="0"/>
                          </a:lnTo>
                          <a:lnTo>
                            <a:pt x="997" y="3"/>
                          </a:lnTo>
                          <a:close/>
                        </a:path>
                      </a:pathLst>
                    </a:custGeom>
                    <a:solidFill>
                      <a:srgbClr val="95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48" name="Freeform 418"/>
                    <p:cNvSpPr>
                      <a:spLocks noChangeAspect="1"/>
                    </p:cNvSpPr>
                    <p:nvPr/>
                  </p:nvSpPr>
                  <p:spPr bwMode="auto">
                    <a:xfrm>
                      <a:off x="2277" y="1624"/>
                      <a:ext cx="997" cy="3"/>
                    </a:xfrm>
                    <a:custGeom>
                      <a:avLst/>
                      <a:gdLst>
                        <a:gd name="T0" fmla="*/ 994 w 997"/>
                        <a:gd name="T1" fmla="*/ 3 h 3"/>
                        <a:gd name="T2" fmla="*/ 0 w 997"/>
                        <a:gd name="T3" fmla="*/ 3 h 3"/>
                        <a:gd name="T4" fmla="*/ 3 w 997"/>
                        <a:gd name="T5" fmla="*/ 0 h 3"/>
                        <a:gd name="T6" fmla="*/ 997 w 997"/>
                        <a:gd name="T7" fmla="*/ 0 h 3"/>
                        <a:gd name="T8" fmla="*/ 994 w 997"/>
                        <a:gd name="T9" fmla="*/ 3 h 3"/>
                      </a:gdLst>
                      <a:ahLst/>
                      <a:cxnLst>
                        <a:cxn ang="0">
                          <a:pos x="T0" y="T1"/>
                        </a:cxn>
                        <a:cxn ang="0">
                          <a:pos x="T2" y="T3"/>
                        </a:cxn>
                        <a:cxn ang="0">
                          <a:pos x="T4" y="T5"/>
                        </a:cxn>
                        <a:cxn ang="0">
                          <a:pos x="T6" y="T7"/>
                        </a:cxn>
                        <a:cxn ang="0">
                          <a:pos x="T8" y="T9"/>
                        </a:cxn>
                      </a:cxnLst>
                      <a:rect l="0" t="0" r="r" b="b"/>
                      <a:pathLst>
                        <a:path w="997" h="3">
                          <a:moveTo>
                            <a:pt x="994" y="3"/>
                          </a:moveTo>
                          <a:lnTo>
                            <a:pt x="0" y="3"/>
                          </a:lnTo>
                          <a:lnTo>
                            <a:pt x="3" y="0"/>
                          </a:lnTo>
                          <a:lnTo>
                            <a:pt x="997" y="0"/>
                          </a:lnTo>
                          <a:lnTo>
                            <a:pt x="994" y="3"/>
                          </a:lnTo>
                          <a:close/>
                        </a:path>
                      </a:pathLst>
                    </a:custGeom>
                    <a:solidFill>
                      <a:srgbClr val="95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49" name="Freeform 419"/>
                    <p:cNvSpPr>
                      <a:spLocks noChangeAspect="1"/>
                    </p:cNvSpPr>
                    <p:nvPr/>
                  </p:nvSpPr>
                  <p:spPr bwMode="auto">
                    <a:xfrm>
                      <a:off x="2278" y="1621"/>
                      <a:ext cx="998" cy="5"/>
                    </a:xfrm>
                    <a:custGeom>
                      <a:avLst/>
                      <a:gdLst>
                        <a:gd name="T0" fmla="*/ 995 w 998"/>
                        <a:gd name="T1" fmla="*/ 5 h 5"/>
                        <a:gd name="T2" fmla="*/ 0 w 998"/>
                        <a:gd name="T3" fmla="*/ 5 h 5"/>
                        <a:gd name="T4" fmla="*/ 5 w 998"/>
                        <a:gd name="T5" fmla="*/ 0 h 5"/>
                        <a:gd name="T6" fmla="*/ 998 w 998"/>
                        <a:gd name="T7" fmla="*/ 0 h 5"/>
                        <a:gd name="T8" fmla="*/ 995 w 998"/>
                        <a:gd name="T9" fmla="*/ 5 h 5"/>
                      </a:gdLst>
                      <a:ahLst/>
                      <a:cxnLst>
                        <a:cxn ang="0">
                          <a:pos x="T0" y="T1"/>
                        </a:cxn>
                        <a:cxn ang="0">
                          <a:pos x="T2" y="T3"/>
                        </a:cxn>
                        <a:cxn ang="0">
                          <a:pos x="T4" y="T5"/>
                        </a:cxn>
                        <a:cxn ang="0">
                          <a:pos x="T6" y="T7"/>
                        </a:cxn>
                        <a:cxn ang="0">
                          <a:pos x="T8" y="T9"/>
                        </a:cxn>
                      </a:cxnLst>
                      <a:rect l="0" t="0" r="r" b="b"/>
                      <a:pathLst>
                        <a:path w="998" h="5">
                          <a:moveTo>
                            <a:pt x="995" y="5"/>
                          </a:moveTo>
                          <a:lnTo>
                            <a:pt x="0" y="5"/>
                          </a:lnTo>
                          <a:lnTo>
                            <a:pt x="5" y="0"/>
                          </a:lnTo>
                          <a:lnTo>
                            <a:pt x="998" y="0"/>
                          </a:lnTo>
                          <a:lnTo>
                            <a:pt x="995" y="5"/>
                          </a:lnTo>
                          <a:close/>
                        </a:path>
                      </a:pathLst>
                    </a:custGeom>
                    <a:solidFill>
                      <a:srgbClr val="95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50" name="Freeform 420"/>
                    <p:cNvSpPr>
                      <a:spLocks noChangeAspect="1"/>
                    </p:cNvSpPr>
                    <p:nvPr/>
                  </p:nvSpPr>
                  <p:spPr bwMode="auto">
                    <a:xfrm>
                      <a:off x="2280" y="1620"/>
                      <a:ext cx="996" cy="4"/>
                    </a:xfrm>
                    <a:custGeom>
                      <a:avLst/>
                      <a:gdLst>
                        <a:gd name="T0" fmla="*/ 994 w 996"/>
                        <a:gd name="T1" fmla="*/ 4 h 4"/>
                        <a:gd name="T2" fmla="*/ 0 w 996"/>
                        <a:gd name="T3" fmla="*/ 4 h 4"/>
                        <a:gd name="T4" fmla="*/ 4 w 996"/>
                        <a:gd name="T5" fmla="*/ 0 h 4"/>
                        <a:gd name="T6" fmla="*/ 996 w 996"/>
                        <a:gd name="T7" fmla="*/ 0 h 4"/>
                        <a:gd name="T8" fmla="*/ 994 w 996"/>
                        <a:gd name="T9" fmla="*/ 4 h 4"/>
                      </a:gdLst>
                      <a:ahLst/>
                      <a:cxnLst>
                        <a:cxn ang="0">
                          <a:pos x="T0" y="T1"/>
                        </a:cxn>
                        <a:cxn ang="0">
                          <a:pos x="T2" y="T3"/>
                        </a:cxn>
                        <a:cxn ang="0">
                          <a:pos x="T4" y="T5"/>
                        </a:cxn>
                        <a:cxn ang="0">
                          <a:pos x="T6" y="T7"/>
                        </a:cxn>
                        <a:cxn ang="0">
                          <a:pos x="T8" y="T9"/>
                        </a:cxn>
                      </a:cxnLst>
                      <a:rect l="0" t="0" r="r" b="b"/>
                      <a:pathLst>
                        <a:path w="996" h="4">
                          <a:moveTo>
                            <a:pt x="994" y="4"/>
                          </a:moveTo>
                          <a:lnTo>
                            <a:pt x="0" y="4"/>
                          </a:lnTo>
                          <a:lnTo>
                            <a:pt x="4" y="0"/>
                          </a:lnTo>
                          <a:lnTo>
                            <a:pt x="996" y="0"/>
                          </a:lnTo>
                          <a:lnTo>
                            <a:pt x="994" y="4"/>
                          </a:lnTo>
                          <a:close/>
                        </a:path>
                      </a:pathLst>
                    </a:custGeom>
                    <a:solidFill>
                      <a:srgbClr val="9594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51" name="Freeform 421"/>
                    <p:cNvSpPr>
                      <a:spLocks noChangeAspect="1"/>
                    </p:cNvSpPr>
                    <p:nvPr/>
                  </p:nvSpPr>
                  <p:spPr bwMode="auto">
                    <a:xfrm>
                      <a:off x="2283" y="1618"/>
                      <a:ext cx="994" cy="3"/>
                    </a:xfrm>
                    <a:custGeom>
                      <a:avLst/>
                      <a:gdLst>
                        <a:gd name="T0" fmla="*/ 993 w 994"/>
                        <a:gd name="T1" fmla="*/ 3 h 3"/>
                        <a:gd name="T2" fmla="*/ 0 w 994"/>
                        <a:gd name="T3" fmla="*/ 3 h 3"/>
                        <a:gd name="T4" fmla="*/ 4 w 994"/>
                        <a:gd name="T5" fmla="*/ 0 h 3"/>
                        <a:gd name="T6" fmla="*/ 994 w 994"/>
                        <a:gd name="T7" fmla="*/ 0 h 3"/>
                        <a:gd name="T8" fmla="*/ 993 w 994"/>
                        <a:gd name="T9" fmla="*/ 3 h 3"/>
                      </a:gdLst>
                      <a:ahLst/>
                      <a:cxnLst>
                        <a:cxn ang="0">
                          <a:pos x="T0" y="T1"/>
                        </a:cxn>
                        <a:cxn ang="0">
                          <a:pos x="T2" y="T3"/>
                        </a:cxn>
                        <a:cxn ang="0">
                          <a:pos x="T4" y="T5"/>
                        </a:cxn>
                        <a:cxn ang="0">
                          <a:pos x="T6" y="T7"/>
                        </a:cxn>
                        <a:cxn ang="0">
                          <a:pos x="T8" y="T9"/>
                        </a:cxn>
                      </a:cxnLst>
                      <a:rect l="0" t="0" r="r" b="b"/>
                      <a:pathLst>
                        <a:path w="994" h="3">
                          <a:moveTo>
                            <a:pt x="993" y="3"/>
                          </a:moveTo>
                          <a:lnTo>
                            <a:pt x="0" y="3"/>
                          </a:lnTo>
                          <a:lnTo>
                            <a:pt x="4" y="0"/>
                          </a:lnTo>
                          <a:lnTo>
                            <a:pt x="994" y="0"/>
                          </a:lnTo>
                          <a:lnTo>
                            <a:pt x="993" y="3"/>
                          </a:lnTo>
                          <a:close/>
                        </a:path>
                      </a:pathLst>
                    </a:custGeom>
                    <a:solidFill>
                      <a:srgbClr val="9594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52" name="Freeform 422"/>
                    <p:cNvSpPr>
                      <a:spLocks noChangeAspect="1"/>
                    </p:cNvSpPr>
                    <p:nvPr/>
                  </p:nvSpPr>
                  <p:spPr bwMode="auto">
                    <a:xfrm>
                      <a:off x="2284" y="1617"/>
                      <a:ext cx="994" cy="3"/>
                    </a:xfrm>
                    <a:custGeom>
                      <a:avLst/>
                      <a:gdLst>
                        <a:gd name="T0" fmla="*/ 992 w 994"/>
                        <a:gd name="T1" fmla="*/ 3 h 3"/>
                        <a:gd name="T2" fmla="*/ 0 w 994"/>
                        <a:gd name="T3" fmla="*/ 3 h 3"/>
                        <a:gd name="T4" fmla="*/ 5 w 994"/>
                        <a:gd name="T5" fmla="*/ 0 h 3"/>
                        <a:gd name="T6" fmla="*/ 994 w 994"/>
                        <a:gd name="T7" fmla="*/ 0 h 3"/>
                        <a:gd name="T8" fmla="*/ 992 w 994"/>
                        <a:gd name="T9" fmla="*/ 3 h 3"/>
                      </a:gdLst>
                      <a:ahLst/>
                      <a:cxnLst>
                        <a:cxn ang="0">
                          <a:pos x="T0" y="T1"/>
                        </a:cxn>
                        <a:cxn ang="0">
                          <a:pos x="T2" y="T3"/>
                        </a:cxn>
                        <a:cxn ang="0">
                          <a:pos x="T4" y="T5"/>
                        </a:cxn>
                        <a:cxn ang="0">
                          <a:pos x="T6" y="T7"/>
                        </a:cxn>
                        <a:cxn ang="0">
                          <a:pos x="T8" y="T9"/>
                        </a:cxn>
                      </a:cxnLst>
                      <a:rect l="0" t="0" r="r" b="b"/>
                      <a:pathLst>
                        <a:path w="994" h="3">
                          <a:moveTo>
                            <a:pt x="992" y="3"/>
                          </a:moveTo>
                          <a:lnTo>
                            <a:pt x="0" y="3"/>
                          </a:lnTo>
                          <a:lnTo>
                            <a:pt x="5" y="0"/>
                          </a:lnTo>
                          <a:lnTo>
                            <a:pt x="994" y="0"/>
                          </a:lnTo>
                          <a:lnTo>
                            <a:pt x="992" y="3"/>
                          </a:lnTo>
                          <a:close/>
                        </a:path>
                      </a:pathLst>
                    </a:custGeom>
                    <a:solidFill>
                      <a:srgbClr val="949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53" name="Freeform 423"/>
                    <p:cNvSpPr>
                      <a:spLocks noChangeAspect="1"/>
                    </p:cNvSpPr>
                    <p:nvPr/>
                  </p:nvSpPr>
                  <p:spPr bwMode="auto">
                    <a:xfrm>
                      <a:off x="2287" y="1616"/>
                      <a:ext cx="993" cy="2"/>
                    </a:xfrm>
                    <a:custGeom>
                      <a:avLst/>
                      <a:gdLst>
                        <a:gd name="T0" fmla="*/ 990 w 993"/>
                        <a:gd name="T1" fmla="*/ 2 h 2"/>
                        <a:gd name="T2" fmla="*/ 0 w 993"/>
                        <a:gd name="T3" fmla="*/ 2 h 2"/>
                        <a:gd name="T4" fmla="*/ 3 w 993"/>
                        <a:gd name="T5" fmla="*/ 0 h 2"/>
                        <a:gd name="T6" fmla="*/ 993 w 993"/>
                        <a:gd name="T7" fmla="*/ 0 h 2"/>
                        <a:gd name="T8" fmla="*/ 990 w 993"/>
                        <a:gd name="T9" fmla="*/ 2 h 2"/>
                      </a:gdLst>
                      <a:ahLst/>
                      <a:cxnLst>
                        <a:cxn ang="0">
                          <a:pos x="T0" y="T1"/>
                        </a:cxn>
                        <a:cxn ang="0">
                          <a:pos x="T2" y="T3"/>
                        </a:cxn>
                        <a:cxn ang="0">
                          <a:pos x="T4" y="T5"/>
                        </a:cxn>
                        <a:cxn ang="0">
                          <a:pos x="T6" y="T7"/>
                        </a:cxn>
                        <a:cxn ang="0">
                          <a:pos x="T8" y="T9"/>
                        </a:cxn>
                      </a:cxnLst>
                      <a:rect l="0" t="0" r="r" b="b"/>
                      <a:pathLst>
                        <a:path w="993" h="2">
                          <a:moveTo>
                            <a:pt x="990" y="2"/>
                          </a:moveTo>
                          <a:lnTo>
                            <a:pt x="0" y="2"/>
                          </a:lnTo>
                          <a:lnTo>
                            <a:pt x="3" y="0"/>
                          </a:lnTo>
                          <a:lnTo>
                            <a:pt x="993" y="0"/>
                          </a:lnTo>
                          <a:lnTo>
                            <a:pt x="990" y="2"/>
                          </a:lnTo>
                          <a:close/>
                        </a:path>
                      </a:pathLst>
                    </a:custGeom>
                    <a:solidFill>
                      <a:srgbClr val="949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54" name="Freeform 424"/>
                    <p:cNvSpPr>
                      <a:spLocks noChangeAspect="1"/>
                    </p:cNvSpPr>
                    <p:nvPr/>
                  </p:nvSpPr>
                  <p:spPr bwMode="auto">
                    <a:xfrm>
                      <a:off x="2289" y="1614"/>
                      <a:ext cx="991" cy="3"/>
                    </a:xfrm>
                    <a:custGeom>
                      <a:avLst/>
                      <a:gdLst>
                        <a:gd name="T0" fmla="*/ 989 w 991"/>
                        <a:gd name="T1" fmla="*/ 3 h 3"/>
                        <a:gd name="T2" fmla="*/ 0 w 991"/>
                        <a:gd name="T3" fmla="*/ 3 h 3"/>
                        <a:gd name="T4" fmla="*/ 4 w 991"/>
                        <a:gd name="T5" fmla="*/ 0 h 3"/>
                        <a:gd name="T6" fmla="*/ 991 w 991"/>
                        <a:gd name="T7" fmla="*/ 0 h 3"/>
                        <a:gd name="T8" fmla="*/ 989 w 991"/>
                        <a:gd name="T9" fmla="*/ 3 h 3"/>
                      </a:gdLst>
                      <a:ahLst/>
                      <a:cxnLst>
                        <a:cxn ang="0">
                          <a:pos x="T0" y="T1"/>
                        </a:cxn>
                        <a:cxn ang="0">
                          <a:pos x="T2" y="T3"/>
                        </a:cxn>
                        <a:cxn ang="0">
                          <a:pos x="T4" y="T5"/>
                        </a:cxn>
                        <a:cxn ang="0">
                          <a:pos x="T6" y="T7"/>
                        </a:cxn>
                        <a:cxn ang="0">
                          <a:pos x="T8" y="T9"/>
                        </a:cxn>
                      </a:cxnLst>
                      <a:rect l="0" t="0" r="r" b="b"/>
                      <a:pathLst>
                        <a:path w="991" h="3">
                          <a:moveTo>
                            <a:pt x="989" y="3"/>
                          </a:moveTo>
                          <a:lnTo>
                            <a:pt x="0" y="3"/>
                          </a:lnTo>
                          <a:lnTo>
                            <a:pt x="4" y="0"/>
                          </a:lnTo>
                          <a:lnTo>
                            <a:pt x="991" y="0"/>
                          </a:lnTo>
                          <a:lnTo>
                            <a:pt x="989" y="3"/>
                          </a:lnTo>
                          <a:close/>
                        </a:path>
                      </a:pathLst>
                    </a:custGeom>
                    <a:solidFill>
                      <a:srgbClr val="949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55" name="Freeform 425"/>
                    <p:cNvSpPr>
                      <a:spLocks noChangeAspect="1"/>
                    </p:cNvSpPr>
                    <p:nvPr/>
                  </p:nvSpPr>
                  <p:spPr bwMode="auto">
                    <a:xfrm>
                      <a:off x="2290" y="1611"/>
                      <a:ext cx="991" cy="5"/>
                    </a:xfrm>
                    <a:custGeom>
                      <a:avLst/>
                      <a:gdLst>
                        <a:gd name="T0" fmla="*/ 990 w 991"/>
                        <a:gd name="T1" fmla="*/ 5 h 5"/>
                        <a:gd name="T2" fmla="*/ 0 w 991"/>
                        <a:gd name="T3" fmla="*/ 5 h 5"/>
                        <a:gd name="T4" fmla="*/ 4 w 991"/>
                        <a:gd name="T5" fmla="*/ 0 h 5"/>
                        <a:gd name="T6" fmla="*/ 991 w 991"/>
                        <a:gd name="T7" fmla="*/ 0 h 5"/>
                        <a:gd name="T8" fmla="*/ 990 w 991"/>
                        <a:gd name="T9" fmla="*/ 5 h 5"/>
                      </a:gdLst>
                      <a:ahLst/>
                      <a:cxnLst>
                        <a:cxn ang="0">
                          <a:pos x="T0" y="T1"/>
                        </a:cxn>
                        <a:cxn ang="0">
                          <a:pos x="T2" y="T3"/>
                        </a:cxn>
                        <a:cxn ang="0">
                          <a:pos x="T4" y="T5"/>
                        </a:cxn>
                        <a:cxn ang="0">
                          <a:pos x="T6" y="T7"/>
                        </a:cxn>
                        <a:cxn ang="0">
                          <a:pos x="T8" y="T9"/>
                        </a:cxn>
                      </a:cxnLst>
                      <a:rect l="0" t="0" r="r" b="b"/>
                      <a:pathLst>
                        <a:path w="991" h="5">
                          <a:moveTo>
                            <a:pt x="990" y="5"/>
                          </a:moveTo>
                          <a:lnTo>
                            <a:pt x="0" y="5"/>
                          </a:lnTo>
                          <a:lnTo>
                            <a:pt x="4" y="0"/>
                          </a:lnTo>
                          <a:lnTo>
                            <a:pt x="991" y="0"/>
                          </a:lnTo>
                          <a:lnTo>
                            <a:pt x="990" y="5"/>
                          </a:lnTo>
                          <a:close/>
                        </a:path>
                      </a:pathLst>
                    </a:custGeom>
                    <a:solidFill>
                      <a:srgbClr val="939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56" name="Freeform 426"/>
                    <p:cNvSpPr>
                      <a:spLocks noChangeAspect="1"/>
                    </p:cNvSpPr>
                    <p:nvPr/>
                  </p:nvSpPr>
                  <p:spPr bwMode="auto">
                    <a:xfrm>
                      <a:off x="2293" y="1610"/>
                      <a:ext cx="990" cy="4"/>
                    </a:xfrm>
                    <a:custGeom>
                      <a:avLst/>
                      <a:gdLst>
                        <a:gd name="T0" fmla="*/ 987 w 990"/>
                        <a:gd name="T1" fmla="*/ 4 h 4"/>
                        <a:gd name="T2" fmla="*/ 0 w 990"/>
                        <a:gd name="T3" fmla="*/ 4 h 4"/>
                        <a:gd name="T4" fmla="*/ 3 w 990"/>
                        <a:gd name="T5" fmla="*/ 0 h 4"/>
                        <a:gd name="T6" fmla="*/ 990 w 990"/>
                        <a:gd name="T7" fmla="*/ 0 h 4"/>
                        <a:gd name="T8" fmla="*/ 987 w 990"/>
                        <a:gd name="T9" fmla="*/ 4 h 4"/>
                      </a:gdLst>
                      <a:ahLst/>
                      <a:cxnLst>
                        <a:cxn ang="0">
                          <a:pos x="T0" y="T1"/>
                        </a:cxn>
                        <a:cxn ang="0">
                          <a:pos x="T2" y="T3"/>
                        </a:cxn>
                        <a:cxn ang="0">
                          <a:pos x="T4" y="T5"/>
                        </a:cxn>
                        <a:cxn ang="0">
                          <a:pos x="T6" y="T7"/>
                        </a:cxn>
                        <a:cxn ang="0">
                          <a:pos x="T8" y="T9"/>
                        </a:cxn>
                      </a:cxnLst>
                      <a:rect l="0" t="0" r="r" b="b"/>
                      <a:pathLst>
                        <a:path w="990" h="4">
                          <a:moveTo>
                            <a:pt x="987" y="4"/>
                          </a:moveTo>
                          <a:lnTo>
                            <a:pt x="0" y="4"/>
                          </a:lnTo>
                          <a:lnTo>
                            <a:pt x="3" y="0"/>
                          </a:lnTo>
                          <a:lnTo>
                            <a:pt x="990" y="0"/>
                          </a:lnTo>
                          <a:lnTo>
                            <a:pt x="987" y="4"/>
                          </a:lnTo>
                          <a:close/>
                        </a:path>
                      </a:pathLst>
                    </a:custGeom>
                    <a:solidFill>
                      <a:srgbClr val="939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57" name="Freeform 427"/>
                    <p:cNvSpPr>
                      <a:spLocks noChangeAspect="1"/>
                    </p:cNvSpPr>
                    <p:nvPr/>
                  </p:nvSpPr>
                  <p:spPr bwMode="auto">
                    <a:xfrm>
                      <a:off x="2294" y="1608"/>
                      <a:ext cx="990" cy="3"/>
                    </a:xfrm>
                    <a:custGeom>
                      <a:avLst/>
                      <a:gdLst>
                        <a:gd name="T0" fmla="*/ 987 w 990"/>
                        <a:gd name="T1" fmla="*/ 3 h 3"/>
                        <a:gd name="T2" fmla="*/ 0 w 990"/>
                        <a:gd name="T3" fmla="*/ 3 h 3"/>
                        <a:gd name="T4" fmla="*/ 5 w 990"/>
                        <a:gd name="T5" fmla="*/ 0 h 3"/>
                        <a:gd name="T6" fmla="*/ 990 w 990"/>
                        <a:gd name="T7" fmla="*/ 0 h 3"/>
                        <a:gd name="T8" fmla="*/ 987 w 990"/>
                        <a:gd name="T9" fmla="*/ 3 h 3"/>
                      </a:gdLst>
                      <a:ahLst/>
                      <a:cxnLst>
                        <a:cxn ang="0">
                          <a:pos x="T0" y="T1"/>
                        </a:cxn>
                        <a:cxn ang="0">
                          <a:pos x="T2" y="T3"/>
                        </a:cxn>
                        <a:cxn ang="0">
                          <a:pos x="T4" y="T5"/>
                        </a:cxn>
                        <a:cxn ang="0">
                          <a:pos x="T6" y="T7"/>
                        </a:cxn>
                        <a:cxn ang="0">
                          <a:pos x="T8" y="T9"/>
                        </a:cxn>
                      </a:cxnLst>
                      <a:rect l="0" t="0" r="r" b="b"/>
                      <a:pathLst>
                        <a:path w="990" h="3">
                          <a:moveTo>
                            <a:pt x="987" y="3"/>
                          </a:moveTo>
                          <a:lnTo>
                            <a:pt x="0" y="3"/>
                          </a:lnTo>
                          <a:lnTo>
                            <a:pt x="5" y="0"/>
                          </a:lnTo>
                          <a:lnTo>
                            <a:pt x="990" y="0"/>
                          </a:lnTo>
                          <a:lnTo>
                            <a:pt x="987" y="3"/>
                          </a:lnTo>
                          <a:close/>
                        </a:path>
                      </a:pathLst>
                    </a:custGeom>
                    <a:solidFill>
                      <a:srgbClr val="9291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58" name="Freeform 428"/>
                    <p:cNvSpPr>
                      <a:spLocks noChangeAspect="1"/>
                    </p:cNvSpPr>
                    <p:nvPr/>
                  </p:nvSpPr>
                  <p:spPr bwMode="auto">
                    <a:xfrm>
                      <a:off x="2296" y="1607"/>
                      <a:ext cx="988" cy="3"/>
                    </a:xfrm>
                    <a:custGeom>
                      <a:avLst/>
                      <a:gdLst>
                        <a:gd name="T0" fmla="*/ 987 w 988"/>
                        <a:gd name="T1" fmla="*/ 3 h 3"/>
                        <a:gd name="T2" fmla="*/ 0 w 988"/>
                        <a:gd name="T3" fmla="*/ 3 h 3"/>
                        <a:gd name="T4" fmla="*/ 4 w 988"/>
                        <a:gd name="T5" fmla="*/ 0 h 3"/>
                        <a:gd name="T6" fmla="*/ 988 w 988"/>
                        <a:gd name="T7" fmla="*/ 0 h 3"/>
                        <a:gd name="T8" fmla="*/ 987 w 988"/>
                        <a:gd name="T9" fmla="*/ 3 h 3"/>
                      </a:gdLst>
                      <a:ahLst/>
                      <a:cxnLst>
                        <a:cxn ang="0">
                          <a:pos x="T0" y="T1"/>
                        </a:cxn>
                        <a:cxn ang="0">
                          <a:pos x="T2" y="T3"/>
                        </a:cxn>
                        <a:cxn ang="0">
                          <a:pos x="T4" y="T5"/>
                        </a:cxn>
                        <a:cxn ang="0">
                          <a:pos x="T6" y="T7"/>
                        </a:cxn>
                        <a:cxn ang="0">
                          <a:pos x="T8" y="T9"/>
                        </a:cxn>
                      </a:cxnLst>
                      <a:rect l="0" t="0" r="r" b="b"/>
                      <a:pathLst>
                        <a:path w="988" h="3">
                          <a:moveTo>
                            <a:pt x="987" y="3"/>
                          </a:moveTo>
                          <a:lnTo>
                            <a:pt x="0" y="3"/>
                          </a:lnTo>
                          <a:lnTo>
                            <a:pt x="4" y="0"/>
                          </a:lnTo>
                          <a:lnTo>
                            <a:pt x="988" y="0"/>
                          </a:lnTo>
                          <a:lnTo>
                            <a:pt x="987" y="3"/>
                          </a:lnTo>
                          <a:close/>
                        </a:path>
                      </a:pathLst>
                    </a:custGeom>
                    <a:solidFill>
                      <a:srgbClr val="9291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59" name="Freeform 429"/>
                    <p:cNvSpPr>
                      <a:spLocks noChangeAspect="1"/>
                    </p:cNvSpPr>
                    <p:nvPr/>
                  </p:nvSpPr>
                  <p:spPr bwMode="auto">
                    <a:xfrm>
                      <a:off x="2299" y="1605"/>
                      <a:ext cx="987" cy="3"/>
                    </a:xfrm>
                    <a:custGeom>
                      <a:avLst/>
                      <a:gdLst>
                        <a:gd name="T0" fmla="*/ 985 w 987"/>
                        <a:gd name="T1" fmla="*/ 3 h 3"/>
                        <a:gd name="T2" fmla="*/ 0 w 987"/>
                        <a:gd name="T3" fmla="*/ 3 h 3"/>
                        <a:gd name="T4" fmla="*/ 4 w 987"/>
                        <a:gd name="T5" fmla="*/ 0 h 3"/>
                        <a:gd name="T6" fmla="*/ 987 w 987"/>
                        <a:gd name="T7" fmla="*/ 0 h 3"/>
                        <a:gd name="T8" fmla="*/ 985 w 987"/>
                        <a:gd name="T9" fmla="*/ 3 h 3"/>
                      </a:gdLst>
                      <a:ahLst/>
                      <a:cxnLst>
                        <a:cxn ang="0">
                          <a:pos x="T0" y="T1"/>
                        </a:cxn>
                        <a:cxn ang="0">
                          <a:pos x="T2" y="T3"/>
                        </a:cxn>
                        <a:cxn ang="0">
                          <a:pos x="T4" y="T5"/>
                        </a:cxn>
                        <a:cxn ang="0">
                          <a:pos x="T6" y="T7"/>
                        </a:cxn>
                        <a:cxn ang="0">
                          <a:pos x="T8" y="T9"/>
                        </a:cxn>
                      </a:cxnLst>
                      <a:rect l="0" t="0" r="r" b="b"/>
                      <a:pathLst>
                        <a:path w="987" h="3">
                          <a:moveTo>
                            <a:pt x="985" y="3"/>
                          </a:moveTo>
                          <a:lnTo>
                            <a:pt x="0" y="3"/>
                          </a:lnTo>
                          <a:lnTo>
                            <a:pt x="4" y="0"/>
                          </a:lnTo>
                          <a:lnTo>
                            <a:pt x="987" y="0"/>
                          </a:lnTo>
                          <a:lnTo>
                            <a:pt x="985" y="3"/>
                          </a:lnTo>
                          <a:close/>
                        </a:path>
                      </a:pathLst>
                    </a:custGeom>
                    <a:solidFill>
                      <a:srgbClr val="9291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60" name="Freeform 430"/>
                    <p:cNvSpPr>
                      <a:spLocks noChangeAspect="1"/>
                    </p:cNvSpPr>
                    <p:nvPr/>
                  </p:nvSpPr>
                  <p:spPr bwMode="auto">
                    <a:xfrm>
                      <a:off x="2300" y="1604"/>
                      <a:ext cx="987" cy="3"/>
                    </a:xfrm>
                    <a:custGeom>
                      <a:avLst/>
                      <a:gdLst>
                        <a:gd name="T0" fmla="*/ 984 w 987"/>
                        <a:gd name="T1" fmla="*/ 3 h 3"/>
                        <a:gd name="T2" fmla="*/ 0 w 987"/>
                        <a:gd name="T3" fmla="*/ 3 h 3"/>
                        <a:gd name="T4" fmla="*/ 4 w 987"/>
                        <a:gd name="T5" fmla="*/ 0 h 3"/>
                        <a:gd name="T6" fmla="*/ 987 w 987"/>
                        <a:gd name="T7" fmla="*/ 0 h 3"/>
                        <a:gd name="T8" fmla="*/ 984 w 987"/>
                        <a:gd name="T9" fmla="*/ 3 h 3"/>
                      </a:gdLst>
                      <a:ahLst/>
                      <a:cxnLst>
                        <a:cxn ang="0">
                          <a:pos x="T0" y="T1"/>
                        </a:cxn>
                        <a:cxn ang="0">
                          <a:pos x="T2" y="T3"/>
                        </a:cxn>
                        <a:cxn ang="0">
                          <a:pos x="T4" y="T5"/>
                        </a:cxn>
                        <a:cxn ang="0">
                          <a:pos x="T6" y="T7"/>
                        </a:cxn>
                        <a:cxn ang="0">
                          <a:pos x="T8" y="T9"/>
                        </a:cxn>
                      </a:cxnLst>
                      <a:rect l="0" t="0" r="r" b="b"/>
                      <a:pathLst>
                        <a:path w="987" h="3">
                          <a:moveTo>
                            <a:pt x="984" y="3"/>
                          </a:moveTo>
                          <a:lnTo>
                            <a:pt x="0" y="3"/>
                          </a:lnTo>
                          <a:lnTo>
                            <a:pt x="4" y="0"/>
                          </a:lnTo>
                          <a:lnTo>
                            <a:pt x="987" y="0"/>
                          </a:lnTo>
                          <a:lnTo>
                            <a:pt x="984" y="3"/>
                          </a:lnTo>
                          <a:close/>
                        </a:path>
                      </a:pathLst>
                    </a:custGeom>
                    <a:solidFill>
                      <a:srgbClr val="91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61" name="Freeform 431"/>
                    <p:cNvSpPr>
                      <a:spLocks noChangeAspect="1"/>
                    </p:cNvSpPr>
                    <p:nvPr/>
                  </p:nvSpPr>
                  <p:spPr bwMode="auto">
                    <a:xfrm>
                      <a:off x="2303" y="1603"/>
                      <a:ext cx="986" cy="2"/>
                    </a:xfrm>
                    <a:custGeom>
                      <a:avLst/>
                      <a:gdLst>
                        <a:gd name="T0" fmla="*/ 983 w 986"/>
                        <a:gd name="T1" fmla="*/ 2 h 2"/>
                        <a:gd name="T2" fmla="*/ 0 w 986"/>
                        <a:gd name="T3" fmla="*/ 2 h 2"/>
                        <a:gd name="T4" fmla="*/ 3 w 986"/>
                        <a:gd name="T5" fmla="*/ 0 h 2"/>
                        <a:gd name="T6" fmla="*/ 986 w 986"/>
                        <a:gd name="T7" fmla="*/ 0 h 2"/>
                        <a:gd name="T8" fmla="*/ 983 w 986"/>
                        <a:gd name="T9" fmla="*/ 2 h 2"/>
                      </a:gdLst>
                      <a:ahLst/>
                      <a:cxnLst>
                        <a:cxn ang="0">
                          <a:pos x="T0" y="T1"/>
                        </a:cxn>
                        <a:cxn ang="0">
                          <a:pos x="T2" y="T3"/>
                        </a:cxn>
                        <a:cxn ang="0">
                          <a:pos x="T4" y="T5"/>
                        </a:cxn>
                        <a:cxn ang="0">
                          <a:pos x="T6" y="T7"/>
                        </a:cxn>
                        <a:cxn ang="0">
                          <a:pos x="T8" y="T9"/>
                        </a:cxn>
                      </a:cxnLst>
                      <a:rect l="0" t="0" r="r" b="b"/>
                      <a:pathLst>
                        <a:path w="986" h="2">
                          <a:moveTo>
                            <a:pt x="983" y="2"/>
                          </a:moveTo>
                          <a:lnTo>
                            <a:pt x="0" y="2"/>
                          </a:lnTo>
                          <a:lnTo>
                            <a:pt x="3" y="0"/>
                          </a:lnTo>
                          <a:lnTo>
                            <a:pt x="986" y="0"/>
                          </a:lnTo>
                          <a:lnTo>
                            <a:pt x="983" y="2"/>
                          </a:lnTo>
                          <a:close/>
                        </a:path>
                      </a:pathLst>
                    </a:custGeom>
                    <a:solidFill>
                      <a:srgbClr val="91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62" name="Freeform 432"/>
                    <p:cNvSpPr>
                      <a:spLocks noChangeAspect="1"/>
                    </p:cNvSpPr>
                    <p:nvPr/>
                  </p:nvSpPr>
                  <p:spPr bwMode="auto">
                    <a:xfrm>
                      <a:off x="2304" y="1600"/>
                      <a:ext cx="985" cy="4"/>
                    </a:xfrm>
                    <a:custGeom>
                      <a:avLst/>
                      <a:gdLst>
                        <a:gd name="T0" fmla="*/ 983 w 985"/>
                        <a:gd name="T1" fmla="*/ 4 h 4"/>
                        <a:gd name="T2" fmla="*/ 0 w 985"/>
                        <a:gd name="T3" fmla="*/ 4 h 4"/>
                        <a:gd name="T4" fmla="*/ 5 w 985"/>
                        <a:gd name="T5" fmla="*/ 0 h 4"/>
                        <a:gd name="T6" fmla="*/ 985 w 985"/>
                        <a:gd name="T7" fmla="*/ 0 h 4"/>
                        <a:gd name="T8" fmla="*/ 983 w 985"/>
                        <a:gd name="T9" fmla="*/ 4 h 4"/>
                      </a:gdLst>
                      <a:ahLst/>
                      <a:cxnLst>
                        <a:cxn ang="0">
                          <a:pos x="T0" y="T1"/>
                        </a:cxn>
                        <a:cxn ang="0">
                          <a:pos x="T2" y="T3"/>
                        </a:cxn>
                        <a:cxn ang="0">
                          <a:pos x="T4" y="T5"/>
                        </a:cxn>
                        <a:cxn ang="0">
                          <a:pos x="T6" y="T7"/>
                        </a:cxn>
                        <a:cxn ang="0">
                          <a:pos x="T8" y="T9"/>
                        </a:cxn>
                      </a:cxnLst>
                      <a:rect l="0" t="0" r="r" b="b"/>
                      <a:pathLst>
                        <a:path w="985" h="4">
                          <a:moveTo>
                            <a:pt x="983" y="4"/>
                          </a:moveTo>
                          <a:lnTo>
                            <a:pt x="0" y="4"/>
                          </a:lnTo>
                          <a:lnTo>
                            <a:pt x="5" y="0"/>
                          </a:lnTo>
                          <a:lnTo>
                            <a:pt x="985" y="0"/>
                          </a:lnTo>
                          <a:lnTo>
                            <a:pt x="983" y="4"/>
                          </a:lnTo>
                          <a:close/>
                        </a:path>
                      </a:pathLst>
                    </a:custGeom>
                    <a:solidFill>
                      <a:srgbClr val="90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63" name="Freeform 433"/>
                    <p:cNvSpPr>
                      <a:spLocks noChangeAspect="1"/>
                    </p:cNvSpPr>
                    <p:nvPr/>
                  </p:nvSpPr>
                  <p:spPr bwMode="auto">
                    <a:xfrm>
                      <a:off x="2306" y="1598"/>
                      <a:ext cx="984" cy="5"/>
                    </a:xfrm>
                    <a:custGeom>
                      <a:avLst/>
                      <a:gdLst>
                        <a:gd name="T0" fmla="*/ 983 w 984"/>
                        <a:gd name="T1" fmla="*/ 5 h 5"/>
                        <a:gd name="T2" fmla="*/ 0 w 984"/>
                        <a:gd name="T3" fmla="*/ 5 h 5"/>
                        <a:gd name="T4" fmla="*/ 4 w 984"/>
                        <a:gd name="T5" fmla="*/ 0 h 5"/>
                        <a:gd name="T6" fmla="*/ 984 w 984"/>
                        <a:gd name="T7" fmla="*/ 0 h 5"/>
                        <a:gd name="T8" fmla="*/ 983 w 984"/>
                        <a:gd name="T9" fmla="*/ 5 h 5"/>
                      </a:gdLst>
                      <a:ahLst/>
                      <a:cxnLst>
                        <a:cxn ang="0">
                          <a:pos x="T0" y="T1"/>
                        </a:cxn>
                        <a:cxn ang="0">
                          <a:pos x="T2" y="T3"/>
                        </a:cxn>
                        <a:cxn ang="0">
                          <a:pos x="T4" y="T5"/>
                        </a:cxn>
                        <a:cxn ang="0">
                          <a:pos x="T6" y="T7"/>
                        </a:cxn>
                        <a:cxn ang="0">
                          <a:pos x="T8" y="T9"/>
                        </a:cxn>
                      </a:cxnLst>
                      <a:rect l="0" t="0" r="r" b="b"/>
                      <a:pathLst>
                        <a:path w="984" h="5">
                          <a:moveTo>
                            <a:pt x="983" y="5"/>
                          </a:moveTo>
                          <a:lnTo>
                            <a:pt x="0" y="5"/>
                          </a:lnTo>
                          <a:lnTo>
                            <a:pt x="4" y="0"/>
                          </a:lnTo>
                          <a:lnTo>
                            <a:pt x="984" y="0"/>
                          </a:lnTo>
                          <a:lnTo>
                            <a:pt x="983" y="5"/>
                          </a:lnTo>
                          <a:close/>
                        </a:path>
                      </a:pathLst>
                    </a:custGeom>
                    <a:solidFill>
                      <a:srgbClr val="90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64" name="Freeform 434"/>
                    <p:cNvSpPr>
                      <a:spLocks noChangeAspect="1"/>
                    </p:cNvSpPr>
                    <p:nvPr/>
                  </p:nvSpPr>
                  <p:spPr bwMode="auto">
                    <a:xfrm>
                      <a:off x="2309" y="1597"/>
                      <a:ext cx="982" cy="3"/>
                    </a:xfrm>
                    <a:custGeom>
                      <a:avLst/>
                      <a:gdLst>
                        <a:gd name="T0" fmla="*/ 980 w 982"/>
                        <a:gd name="T1" fmla="*/ 3 h 3"/>
                        <a:gd name="T2" fmla="*/ 0 w 982"/>
                        <a:gd name="T3" fmla="*/ 3 h 3"/>
                        <a:gd name="T4" fmla="*/ 3 w 982"/>
                        <a:gd name="T5" fmla="*/ 0 h 3"/>
                        <a:gd name="T6" fmla="*/ 982 w 982"/>
                        <a:gd name="T7" fmla="*/ 0 h 3"/>
                        <a:gd name="T8" fmla="*/ 980 w 982"/>
                        <a:gd name="T9" fmla="*/ 3 h 3"/>
                      </a:gdLst>
                      <a:ahLst/>
                      <a:cxnLst>
                        <a:cxn ang="0">
                          <a:pos x="T0" y="T1"/>
                        </a:cxn>
                        <a:cxn ang="0">
                          <a:pos x="T2" y="T3"/>
                        </a:cxn>
                        <a:cxn ang="0">
                          <a:pos x="T4" y="T5"/>
                        </a:cxn>
                        <a:cxn ang="0">
                          <a:pos x="T6" y="T7"/>
                        </a:cxn>
                        <a:cxn ang="0">
                          <a:pos x="T8" y="T9"/>
                        </a:cxn>
                      </a:cxnLst>
                      <a:rect l="0" t="0" r="r" b="b"/>
                      <a:pathLst>
                        <a:path w="982" h="3">
                          <a:moveTo>
                            <a:pt x="980" y="3"/>
                          </a:moveTo>
                          <a:lnTo>
                            <a:pt x="0" y="3"/>
                          </a:lnTo>
                          <a:lnTo>
                            <a:pt x="3" y="0"/>
                          </a:lnTo>
                          <a:lnTo>
                            <a:pt x="982" y="0"/>
                          </a:lnTo>
                          <a:lnTo>
                            <a:pt x="980" y="3"/>
                          </a:lnTo>
                          <a:close/>
                        </a:path>
                      </a:pathLst>
                    </a:custGeom>
                    <a:solidFill>
                      <a:srgbClr val="90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65" name="Freeform 435"/>
                    <p:cNvSpPr>
                      <a:spLocks noChangeAspect="1"/>
                    </p:cNvSpPr>
                    <p:nvPr/>
                  </p:nvSpPr>
                  <p:spPr bwMode="auto">
                    <a:xfrm>
                      <a:off x="2310" y="1595"/>
                      <a:ext cx="983" cy="3"/>
                    </a:xfrm>
                    <a:custGeom>
                      <a:avLst/>
                      <a:gdLst>
                        <a:gd name="T0" fmla="*/ 980 w 983"/>
                        <a:gd name="T1" fmla="*/ 3 h 3"/>
                        <a:gd name="T2" fmla="*/ 0 w 983"/>
                        <a:gd name="T3" fmla="*/ 3 h 3"/>
                        <a:gd name="T4" fmla="*/ 4 w 983"/>
                        <a:gd name="T5" fmla="*/ 0 h 3"/>
                        <a:gd name="T6" fmla="*/ 983 w 983"/>
                        <a:gd name="T7" fmla="*/ 0 h 3"/>
                        <a:gd name="T8" fmla="*/ 980 w 983"/>
                        <a:gd name="T9" fmla="*/ 3 h 3"/>
                      </a:gdLst>
                      <a:ahLst/>
                      <a:cxnLst>
                        <a:cxn ang="0">
                          <a:pos x="T0" y="T1"/>
                        </a:cxn>
                        <a:cxn ang="0">
                          <a:pos x="T2" y="T3"/>
                        </a:cxn>
                        <a:cxn ang="0">
                          <a:pos x="T4" y="T5"/>
                        </a:cxn>
                        <a:cxn ang="0">
                          <a:pos x="T6" y="T7"/>
                        </a:cxn>
                        <a:cxn ang="0">
                          <a:pos x="T8" y="T9"/>
                        </a:cxn>
                      </a:cxnLst>
                      <a:rect l="0" t="0" r="r" b="b"/>
                      <a:pathLst>
                        <a:path w="983" h="3">
                          <a:moveTo>
                            <a:pt x="980" y="3"/>
                          </a:moveTo>
                          <a:lnTo>
                            <a:pt x="0" y="3"/>
                          </a:lnTo>
                          <a:lnTo>
                            <a:pt x="4" y="0"/>
                          </a:lnTo>
                          <a:lnTo>
                            <a:pt x="983" y="0"/>
                          </a:lnTo>
                          <a:lnTo>
                            <a:pt x="980" y="3"/>
                          </a:lnTo>
                          <a:close/>
                        </a:path>
                      </a:pathLst>
                    </a:custGeom>
                    <a:solidFill>
                      <a:srgbClr val="908F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66" name="Freeform 436"/>
                    <p:cNvSpPr>
                      <a:spLocks noChangeAspect="1"/>
                    </p:cNvSpPr>
                    <p:nvPr/>
                  </p:nvSpPr>
                  <p:spPr bwMode="auto">
                    <a:xfrm>
                      <a:off x="2312" y="1594"/>
                      <a:ext cx="981" cy="3"/>
                    </a:xfrm>
                    <a:custGeom>
                      <a:avLst/>
                      <a:gdLst>
                        <a:gd name="T0" fmla="*/ 979 w 981"/>
                        <a:gd name="T1" fmla="*/ 3 h 3"/>
                        <a:gd name="T2" fmla="*/ 0 w 981"/>
                        <a:gd name="T3" fmla="*/ 3 h 3"/>
                        <a:gd name="T4" fmla="*/ 4 w 981"/>
                        <a:gd name="T5" fmla="*/ 0 h 3"/>
                        <a:gd name="T6" fmla="*/ 981 w 981"/>
                        <a:gd name="T7" fmla="*/ 0 h 3"/>
                        <a:gd name="T8" fmla="*/ 979 w 981"/>
                        <a:gd name="T9" fmla="*/ 3 h 3"/>
                      </a:gdLst>
                      <a:ahLst/>
                      <a:cxnLst>
                        <a:cxn ang="0">
                          <a:pos x="T0" y="T1"/>
                        </a:cxn>
                        <a:cxn ang="0">
                          <a:pos x="T2" y="T3"/>
                        </a:cxn>
                        <a:cxn ang="0">
                          <a:pos x="T4" y="T5"/>
                        </a:cxn>
                        <a:cxn ang="0">
                          <a:pos x="T6" y="T7"/>
                        </a:cxn>
                        <a:cxn ang="0">
                          <a:pos x="T8" y="T9"/>
                        </a:cxn>
                      </a:cxnLst>
                      <a:rect l="0" t="0" r="r" b="b"/>
                      <a:pathLst>
                        <a:path w="981" h="3">
                          <a:moveTo>
                            <a:pt x="979" y="3"/>
                          </a:moveTo>
                          <a:lnTo>
                            <a:pt x="0" y="3"/>
                          </a:lnTo>
                          <a:lnTo>
                            <a:pt x="4" y="0"/>
                          </a:lnTo>
                          <a:lnTo>
                            <a:pt x="981" y="0"/>
                          </a:lnTo>
                          <a:lnTo>
                            <a:pt x="979" y="3"/>
                          </a:lnTo>
                          <a:close/>
                        </a:path>
                      </a:pathLst>
                    </a:custGeom>
                    <a:solidFill>
                      <a:srgbClr val="908F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67" name="Freeform 437"/>
                    <p:cNvSpPr>
                      <a:spLocks noChangeAspect="1"/>
                    </p:cNvSpPr>
                    <p:nvPr/>
                  </p:nvSpPr>
                  <p:spPr bwMode="auto">
                    <a:xfrm>
                      <a:off x="2314" y="1593"/>
                      <a:ext cx="980" cy="2"/>
                    </a:xfrm>
                    <a:custGeom>
                      <a:avLst/>
                      <a:gdLst>
                        <a:gd name="T0" fmla="*/ 979 w 980"/>
                        <a:gd name="T1" fmla="*/ 2 h 2"/>
                        <a:gd name="T2" fmla="*/ 0 w 980"/>
                        <a:gd name="T3" fmla="*/ 2 h 2"/>
                        <a:gd name="T4" fmla="*/ 5 w 980"/>
                        <a:gd name="T5" fmla="*/ 0 h 2"/>
                        <a:gd name="T6" fmla="*/ 980 w 980"/>
                        <a:gd name="T7" fmla="*/ 0 h 2"/>
                        <a:gd name="T8" fmla="*/ 979 w 980"/>
                        <a:gd name="T9" fmla="*/ 2 h 2"/>
                      </a:gdLst>
                      <a:ahLst/>
                      <a:cxnLst>
                        <a:cxn ang="0">
                          <a:pos x="T0" y="T1"/>
                        </a:cxn>
                        <a:cxn ang="0">
                          <a:pos x="T2" y="T3"/>
                        </a:cxn>
                        <a:cxn ang="0">
                          <a:pos x="T4" y="T5"/>
                        </a:cxn>
                        <a:cxn ang="0">
                          <a:pos x="T6" y="T7"/>
                        </a:cxn>
                        <a:cxn ang="0">
                          <a:pos x="T8" y="T9"/>
                        </a:cxn>
                      </a:cxnLst>
                      <a:rect l="0" t="0" r="r" b="b"/>
                      <a:pathLst>
                        <a:path w="980" h="2">
                          <a:moveTo>
                            <a:pt x="979" y="2"/>
                          </a:moveTo>
                          <a:lnTo>
                            <a:pt x="0" y="2"/>
                          </a:lnTo>
                          <a:lnTo>
                            <a:pt x="5" y="0"/>
                          </a:lnTo>
                          <a:lnTo>
                            <a:pt x="980" y="0"/>
                          </a:lnTo>
                          <a:lnTo>
                            <a:pt x="979" y="2"/>
                          </a:lnTo>
                          <a:close/>
                        </a:path>
                      </a:pathLst>
                    </a:custGeom>
                    <a:solidFill>
                      <a:srgbClr val="8F8E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68" name="Freeform 438"/>
                    <p:cNvSpPr>
                      <a:spLocks noChangeAspect="1"/>
                    </p:cNvSpPr>
                    <p:nvPr/>
                  </p:nvSpPr>
                  <p:spPr bwMode="auto">
                    <a:xfrm>
                      <a:off x="2316" y="1590"/>
                      <a:ext cx="980" cy="4"/>
                    </a:xfrm>
                    <a:custGeom>
                      <a:avLst/>
                      <a:gdLst>
                        <a:gd name="T0" fmla="*/ 977 w 980"/>
                        <a:gd name="T1" fmla="*/ 4 h 4"/>
                        <a:gd name="T2" fmla="*/ 0 w 980"/>
                        <a:gd name="T3" fmla="*/ 4 h 4"/>
                        <a:gd name="T4" fmla="*/ 4 w 980"/>
                        <a:gd name="T5" fmla="*/ 0 h 4"/>
                        <a:gd name="T6" fmla="*/ 980 w 980"/>
                        <a:gd name="T7" fmla="*/ 0 h 4"/>
                        <a:gd name="T8" fmla="*/ 977 w 980"/>
                        <a:gd name="T9" fmla="*/ 4 h 4"/>
                      </a:gdLst>
                      <a:ahLst/>
                      <a:cxnLst>
                        <a:cxn ang="0">
                          <a:pos x="T0" y="T1"/>
                        </a:cxn>
                        <a:cxn ang="0">
                          <a:pos x="T2" y="T3"/>
                        </a:cxn>
                        <a:cxn ang="0">
                          <a:pos x="T4" y="T5"/>
                        </a:cxn>
                        <a:cxn ang="0">
                          <a:pos x="T6" y="T7"/>
                        </a:cxn>
                        <a:cxn ang="0">
                          <a:pos x="T8" y="T9"/>
                        </a:cxn>
                      </a:cxnLst>
                      <a:rect l="0" t="0" r="r" b="b"/>
                      <a:pathLst>
                        <a:path w="980" h="4">
                          <a:moveTo>
                            <a:pt x="977" y="4"/>
                          </a:moveTo>
                          <a:lnTo>
                            <a:pt x="0" y="4"/>
                          </a:lnTo>
                          <a:lnTo>
                            <a:pt x="4" y="0"/>
                          </a:lnTo>
                          <a:lnTo>
                            <a:pt x="980" y="0"/>
                          </a:lnTo>
                          <a:lnTo>
                            <a:pt x="977" y="4"/>
                          </a:lnTo>
                          <a:close/>
                        </a:path>
                      </a:pathLst>
                    </a:custGeom>
                    <a:solidFill>
                      <a:srgbClr val="8F8E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69" name="Freeform 439"/>
                    <p:cNvSpPr>
                      <a:spLocks noChangeAspect="1"/>
                    </p:cNvSpPr>
                    <p:nvPr/>
                  </p:nvSpPr>
                  <p:spPr bwMode="auto">
                    <a:xfrm>
                      <a:off x="2319" y="1588"/>
                      <a:ext cx="978" cy="5"/>
                    </a:xfrm>
                    <a:custGeom>
                      <a:avLst/>
                      <a:gdLst>
                        <a:gd name="T0" fmla="*/ 975 w 978"/>
                        <a:gd name="T1" fmla="*/ 5 h 5"/>
                        <a:gd name="T2" fmla="*/ 0 w 978"/>
                        <a:gd name="T3" fmla="*/ 5 h 5"/>
                        <a:gd name="T4" fmla="*/ 3 w 978"/>
                        <a:gd name="T5" fmla="*/ 0 h 5"/>
                        <a:gd name="T6" fmla="*/ 978 w 978"/>
                        <a:gd name="T7" fmla="*/ 0 h 5"/>
                        <a:gd name="T8" fmla="*/ 975 w 978"/>
                        <a:gd name="T9" fmla="*/ 5 h 5"/>
                      </a:gdLst>
                      <a:ahLst/>
                      <a:cxnLst>
                        <a:cxn ang="0">
                          <a:pos x="T0" y="T1"/>
                        </a:cxn>
                        <a:cxn ang="0">
                          <a:pos x="T2" y="T3"/>
                        </a:cxn>
                        <a:cxn ang="0">
                          <a:pos x="T4" y="T5"/>
                        </a:cxn>
                        <a:cxn ang="0">
                          <a:pos x="T6" y="T7"/>
                        </a:cxn>
                        <a:cxn ang="0">
                          <a:pos x="T8" y="T9"/>
                        </a:cxn>
                      </a:cxnLst>
                      <a:rect l="0" t="0" r="r" b="b"/>
                      <a:pathLst>
                        <a:path w="978" h="5">
                          <a:moveTo>
                            <a:pt x="975" y="5"/>
                          </a:moveTo>
                          <a:lnTo>
                            <a:pt x="0" y="5"/>
                          </a:lnTo>
                          <a:lnTo>
                            <a:pt x="3" y="0"/>
                          </a:lnTo>
                          <a:lnTo>
                            <a:pt x="978" y="0"/>
                          </a:lnTo>
                          <a:lnTo>
                            <a:pt x="975" y="5"/>
                          </a:lnTo>
                          <a:close/>
                        </a:path>
                      </a:pathLst>
                    </a:custGeom>
                    <a:solidFill>
                      <a:srgbClr val="8F8E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70" name="Freeform 440"/>
                    <p:cNvSpPr>
                      <a:spLocks noChangeAspect="1"/>
                    </p:cNvSpPr>
                    <p:nvPr/>
                  </p:nvSpPr>
                  <p:spPr bwMode="auto">
                    <a:xfrm>
                      <a:off x="2320" y="1587"/>
                      <a:ext cx="977" cy="3"/>
                    </a:xfrm>
                    <a:custGeom>
                      <a:avLst/>
                      <a:gdLst>
                        <a:gd name="T0" fmla="*/ 976 w 977"/>
                        <a:gd name="T1" fmla="*/ 3 h 3"/>
                        <a:gd name="T2" fmla="*/ 0 w 977"/>
                        <a:gd name="T3" fmla="*/ 3 h 3"/>
                        <a:gd name="T4" fmla="*/ 5 w 977"/>
                        <a:gd name="T5" fmla="*/ 0 h 3"/>
                        <a:gd name="T6" fmla="*/ 977 w 977"/>
                        <a:gd name="T7" fmla="*/ 0 h 3"/>
                        <a:gd name="T8" fmla="*/ 976 w 977"/>
                        <a:gd name="T9" fmla="*/ 3 h 3"/>
                      </a:gdLst>
                      <a:ahLst/>
                      <a:cxnLst>
                        <a:cxn ang="0">
                          <a:pos x="T0" y="T1"/>
                        </a:cxn>
                        <a:cxn ang="0">
                          <a:pos x="T2" y="T3"/>
                        </a:cxn>
                        <a:cxn ang="0">
                          <a:pos x="T4" y="T5"/>
                        </a:cxn>
                        <a:cxn ang="0">
                          <a:pos x="T6" y="T7"/>
                        </a:cxn>
                        <a:cxn ang="0">
                          <a:pos x="T8" y="T9"/>
                        </a:cxn>
                      </a:cxnLst>
                      <a:rect l="0" t="0" r="r" b="b"/>
                      <a:pathLst>
                        <a:path w="977" h="3">
                          <a:moveTo>
                            <a:pt x="976" y="3"/>
                          </a:moveTo>
                          <a:lnTo>
                            <a:pt x="0" y="3"/>
                          </a:lnTo>
                          <a:lnTo>
                            <a:pt x="5" y="0"/>
                          </a:lnTo>
                          <a:lnTo>
                            <a:pt x="977" y="0"/>
                          </a:lnTo>
                          <a:lnTo>
                            <a:pt x="976" y="3"/>
                          </a:lnTo>
                          <a:close/>
                        </a:path>
                      </a:pathLst>
                    </a:custGeom>
                    <a:solidFill>
                      <a:srgbClr val="8E8D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71" name="Freeform 441"/>
                    <p:cNvSpPr>
                      <a:spLocks noChangeAspect="1"/>
                    </p:cNvSpPr>
                    <p:nvPr/>
                  </p:nvSpPr>
                  <p:spPr bwMode="auto">
                    <a:xfrm>
                      <a:off x="2322" y="1585"/>
                      <a:ext cx="977" cy="3"/>
                    </a:xfrm>
                    <a:custGeom>
                      <a:avLst/>
                      <a:gdLst>
                        <a:gd name="T0" fmla="*/ 975 w 977"/>
                        <a:gd name="T1" fmla="*/ 3 h 3"/>
                        <a:gd name="T2" fmla="*/ 0 w 977"/>
                        <a:gd name="T3" fmla="*/ 3 h 3"/>
                        <a:gd name="T4" fmla="*/ 4 w 977"/>
                        <a:gd name="T5" fmla="*/ 0 h 3"/>
                        <a:gd name="T6" fmla="*/ 977 w 977"/>
                        <a:gd name="T7" fmla="*/ 0 h 3"/>
                        <a:gd name="T8" fmla="*/ 975 w 977"/>
                        <a:gd name="T9" fmla="*/ 3 h 3"/>
                      </a:gdLst>
                      <a:ahLst/>
                      <a:cxnLst>
                        <a:cxn ang="0">
                          <a:pos x="T0" y="T1"/>
                        </a:cxn>
                        <a:cxn ang="0">
                          <a:pos x="T2" y="T3"/>
                        </a:cxn>
                        <a:cxn ang="0">
                          <a:pos x="T4" y="T5"/>
                        </a:cxn>
                        <a:cxn ang="0">
                          <a:pos x="T6" y="T7"/>
                        </a:cxn>
                        <a:cxn ang="0">
                          <a:pos x="T8" y="T9"/>
                        </a:cxn>
                      </a:cxnLst>
                      <a:rect l="0" t="0" r="r" b="b"/>
                      <a:pathLst>
                        <a:path w="977" h="3">
                          <a:moveTo>
                            <a:pt x="975" y="3"/>
                          </a:moveTo>
                          <a:lnTo>
                            <a:pt x="0" y="3"/>
                          </a:lnTo>
                          <a:lnTo>
                            <a:pt x="4" y="0"/>
                          </a:lnTo>
                          <a:lnTo>
                            <a:pt x="977" y="0"/>
                          </a:lnTo>
                          <a:lnTo>
                            <a:pt x="975" y="3"/>
                          </a:lnTo>
                          <a:close/>
                        </a:path>
                      </a:pathLst>
                    </a:custGeom>
                    <a:solidFill>
                      <a:srgbClr val="8E8D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72" name="Freeform 442"/>
                    <p:cNvSpPr>
                      <a:spLocks noChangeAspect="1"/>
                    </p:cNvSpPr>
                    <p:nvPr/>
                  </p:nvSpPr>
                  <p:spPr bwMode="auto">
                    <a:xfrm>
                      <a:off x="2325" y="1584"/>
                      <a:ext cx="975" cy="3"/>
                    </a:xfrm>
                    <a:custGeom>
                      <a:avLst/>
                      <a:gdLst>
                        <a:gd name="T0" fmla="*/ 972 w 975"/>
                        <a:gd name="T1" fmla="*/ 3 h 3"/>
                        <a:gd name="T2" fmla="*/ 0 w 975"/>
                        <a:gd name="T3" fmla="*/ 3 h 3"/>
                        <a:gd name="T4" fmla="*/ 4 w 975"/>
                        <a:gd name="T5" fmla="*/ 0 h 3"/>
                        <a:gd name="T6" fmla="*/ 975 w 975"/>
                        <a:gd name="T7" fmla="*/ 0 h 3"/>
                        <a:gd name="T8" fmla="*/ 972 w 975"/>
                        <a:gd name="T9" fmla="*/ 3 h 3"/>
                      </a:gdLst>
                      <a:ahLst/>
                      <a:cxnLst>
                        <a:cxn ang="0">
                          <a:pos x="T0" y="T1"/>
                        </a:cxn>
                        <a:cxn ang="0">
                          <a:pos x="T2" y="T3"/>
                        </a:cxn>
                        <a:cxn ang="0">
                          <a:pos x="T4" y="T5"/>
                        </a:cxn>
                        <a:cxn ang="0">
                          <a:pos x="T6" y="T7"/>
                        </a:cxn>
                        <a:cxn ang="0">
                          <a:pos x="T8" y="T9"/>
                        </a:cxn>
                      </a:cxnLst>
                      <a:rect l="0" t="0" r="r" b="b"/>
                      <a:pathLst>
                        <a:path w="975" h="3">
                          <a:moveTo>
                            <a:pt x="972" y="3"/>
                          </a:moveTo>
                          <a:lnTo>
                            <a:pt x="0" y="3"/>
                          </a:lnTo>
                          <a:lnTo>
                            <a:pt x="4" y="0"/>
                          </a:lnTo>
                          <a:lnTo>
                            <a:pt x="975" y="0"/>
                          </a:lnTo>
                          <a:lnTo>
                            <a:pt x="972" y="3"/>
                          </a:lnTo>
                          <a:close/>
                        </a:path>
                      </a:pathLst>
                    </a:custGeom>
                    <a:solidFill>
                      <a:srgbClr val="8E8D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73" name="Freeform 443"/>
                    <p:cNvSpPr>
                      <a:spLocks noChangeAspect="1"/>
                    </p:cNvSpPr>
                    <p:nvPr/>
                  </p:nvSpPr>
                  <p:spPr bwMode="auto">
                    <a:xfrm>
                      <a:off x="2326" y="1582"/>
                      <a:ext cx="975" cy="3"/>
                    </a:xfrm>
                    <a:custGeom>
                      <a:avLst/>
                      <a:gdLst>
                        <a:gd name="T0" fmla="*/ 973 w 975"/>
                        <a:gd name="T1" fmla="*/ 3 h 3"/>
                        <a:gd name="T2" fmla="*/ 0 w 975"/>
                        <a:gd name="T3" fmla="*/ 3 h 3"/>
                        <a:gd name="T4" fmla="*/ 4 w 975"/>
                        <a:gd name="T5" fmla="*/ 0 h 3"/>
                        <a:gd name="T6" fmla="*/ 975 w 975"/>
                        <a:gd name="T7" fmla="*/ 0 h 3"/>
                        <a:gd name="T8" fmla="*/ 973 w 975"/>
                        <a:gd name="T9" fmla="*/ 3 h 3"/>
                      </a:gdLst>
                      <a:ahLst/>
                      <a:cxnLst>
                        <a:cxn ang="0">
                          <a:pos x="T0" y="T1"/>
                        </a:cxn>
                        <a:cxn ang="0">
                          <a:pos x="T2" y="T3"/>
                        </a:cxn>
                        <a:cxn ang="0">
                          <a:pos x="T4" y="T5"/>
                        </a:cxn>
                        <a:cxn ang="0">
                          <a:pos x="T6" y="T7"/>
                        </a:cxn>
                        <a:cxn ang="0">
                          <a:pos x="T8" y="T9"/>
                        </a:cxn>
                      </a:cxnLst>
                      <a:rect l="0" t="0" r="r" b="b"/>
                      <a:pathLst>
                        <a:path w="975" h="3">
                          <a:moveTo>
                            <a:pt x="973" y="3"/>
                          </a:moveTo>
                          <a:lnTo>
                            <a:pt x="0" y="3"/>
                          </a:lnTo>
                          <a:lnTo>
                            <a:pt x="4" y="0"/>
                          </a:lnTo>
                          <a:lnTo>
                            <a:pt x="975" y="0"/>
                          </a:lnTo>
                          <a:lnTo>
                            <a:pt x="973" y="3"/>
                          </a:lnTo>
                          <a:close/>
                        </a:path>
                      </a:pathLst>
                    </a:custGeom>
                    <a:solidFill>
                      <a:srgbClr val="8E8D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74" name="Freeform 444"/>
                    <p:cNvSpPr>
                      <a:spLocks noChangeAspect="1"/>
                    </p:cNvSpPr>
                    <p:nvPr/>
                  </p:nvSpPr>
                  <p:spPr bwMode="auto">
                    <a:xfrm>
                      <a:off x="2329" y="1580"/>
                      <a:ext cx="974" cy="4"/>
                    </a:xfrm>
                    <a:custGeom>
                      <a:avLst/>
                      <a:gdLst>
                        <a:gd name="T0" fmla="*/ 971 w 974"/>
                        <a:gd name="T1" fmla="*/ 4 h 4"/>
                        <a:gd name="T2" fmla="*/ 0 w 974"/>
                        <a:gd name="T3" fmla="*/ 4 h 4"/>
                        <a:gd name="T4" fmla="*/ 3 w 974"/>
                        <a:gd name="T5" fmla="*/ 0 h 4"/>
                        <a:gd name="T6" fmla="*/ 974 w 974"/>
                        <a:gd name="T7" fmla="*/ 0 h 4"/>
                        <a:gd name="T8" fmla="*/ 971 w 974"/>
                        <a:gd name="T9" fmla="*/ 4 h 4"/>
                      </a:gdLst>
                      <a:ahLst/>
                      <a:cxnLst>
                        <a:cxn ang="0">
                          <a:pos x="T0" y="T1"/>
                        </a:cxn>
                        <a:cxn ang="0">
                          <a:pos x="T2" y="T3"/>
                        </a:cxn>
                        <a:cxn ang="0">
                          <a:pos x="T4" y="T5"/>
                        </a:cxn>
                        <a:cxn ang="0">
                          <a:pos x="T6" y="T7"/>
                        </a:cxn>
                        <a:cxn ang="0">
                          <a:pos x="T8" y="T9"/>
                        </a:cxn>
                      </a:cxnLst>
                      <a:rect l="0" t="0" r="r" b="b"/>
                      <a:pathLst>
                        <a:path w="974" h="4">
                          <a:moveTo>
                            <a:pt x="971" y="4"/>
                          </a:moveTo>
                          <a:lnTo>
                            <a:pt x="0" y="4"/>
                          </a:lnTo>
                          <a:lnTo>
                            <a:pt x="3" y="0"/>
                          </a:lnTo>
                          <a:lnTo>
                            <a:pt x="974" y="0"/>
                          </a:lnTo>
                          <a:lnTo>
                            <a:pt x="971" y="4"/>
                          </a:lnTo>
                          <a:close/>
                        </a:path>
                      </a:pathLst>
                    </a:custGeom>
                    <a:solidFill>
                      <a:srgbClr val="8E8D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75" name="Freeform 445"/>
                    <p:cNvSpPr>
                      <a:spLocks noChangeAspect="1"/>
                    </p:cNvSpPr>
                    <p:nvPr/>
                  </p:nvSpPr>
                  <p:spPr bwMode="auto">
                    <a:xfrm>
                      <a:off x="2330" y="1578"/>
                      <a:ext cx="973" cy="4"/>
                    </a:xfrm>
                    <a:custGeom>
                      <a:avLst/>
                      <a:gdLst>
                        <a:gd name="T0" fmla="*/ 971 w 973"/>
                        <a:gd name="T1" fmla="*/ 4 h 4"/>
                        <a:gd name="T2" fmla="*/ 0 w 973"/>
                        <a:gd name="T3" fmla="*/ 4 h 4"/>
                        <a:gd name="T4" fmla="*/ 5 w 973"/>
                        <a:gd name="T5" fmla="*/ 0 h 4"/>
                        <a:gd name="T6" fmla="*/ 973 w 973"/>
                        <a:gd name="T7" fmla="*/ 0 h 4"/>
                        <a:gd name="T8" fmla="*/ 971 w 973"/>
                        <a:gd name="T9" fmla="*/ 4 h 4"/>
                      </a:gdLst>
                      <a:ahLst/>
                      <a:cxnLst>
                        <a:cxn ang="0">
                          <a:pos x="T0" y="T1"/>
                        </a:cxn>
                        <a:cxn ang="0">
                          <a:pos x="T2" y="T3"/>
                        </a:cxn>
                        <a:cxn ang="0">
                          <a:pos x="T4" y="T5"/>
                        </a:cxn>
                        <a:cxn ang="0">
                          <a:pos x="T6" y="T7"/>
                        </a:cxn>
                        <a:cxn ang="0">
                          <a:pos x="T8" y="T9"/>
                        </a:cxn>
                      </a:cxnLst>
                      <a:rect l="0" t="0" r="r" b="b"/>
                      <a:pathLst>
                        <a:path w="973" h="4">
                          <a:moveTo>
                            <a:pt x="971" y="4"/>
                          </a:moveTo>
                          <a:lnTo>
                            <a:pt x="0" y="4"/>
                          </a:lnTo>
                          <a:lnTo>
                            <a:pt x="5" y="0"/>
                          </a:lnTo>
                          <a:lnTo>
                            <a:pt x="973" y="0"/>
                          </a:lnTo>
                          <a:lnTo>
                            <a:pt x="971" y="4"/>
                          </a:lnTo>
                          <a:close/>
                        </a:path>
                      </a:pathLst>
                    </a:custGeom>
                    <a:solidFill>
                      <a:srgbClr val="8D8C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76" name="Freeform 446"/>
                    <p:cNvSpPr>
                      <a:spLocks noChangeAspect="1"/>
                    </p:cNvSpPr>
                    <p:nvPr/>
                  </p:nvSpPr>
                  <p:spPr bwMode="auto">
                    <a:xfrm>
                      <a:off x="2332" y="1577"/>
                      <a:ext cx="972" cy="3"/>
                    </a:xfrm>
                    <a:custGeom>
                      <a:avLst/>
                      <a:gdLst>
                        <a:gd name="T0" fmla="*/ 971 w 972"/>
                        <a:gd name="T1" fmla="*/ 3 h 3"/>
                        <a:gd name="T2" fmla="*/ 0 w 972"/>
                        <a:gd name="T3" fmla="*/ 3 h 3"/>
                        <a:gd name="T4" fmla="*/ 4 w 972"/>
                        <a:gd name="T5" fmla="*/ 0 h 3"/>
                        <a:gd name="T6" fmla="*/ 972 w 972"/>
                        <a:gd name="T7" fmla="*/ 0 h 3"/>
                        <a:gd name="T8" fmla="*/ 971 w 972"/>
                        <a:gd name="T9" fmla="*/ 3 h 3"/>
                      </a:gdLst>
                      <a:ahLst/>
                      <a:cxnLst>
                        <a:cxn ang="0">
                          <a:pos x="T0" y="T1"/>
                        </a:cxn>
                        <a:cxn ang="0">
                          <a:pos x="T2" y="T3"/>
                        </a:cxn>
                        <a:cxn ang="0">
                          <a:pos x="T4" y="T5"/>
                        </a:cxn>
                        <a:cxn ang="0">
                          <a:pos x="T6" y="T7"/>
                        </a:cxn>
                        <a:cxn ang="0">
                          <a:pos x="T8" y="T9"/>
                        </a:cxn>
                      </a:cxnLst>
                      <a:rect l="0" t="0" r="r" b="b"/>
                      <a:pathLst>
                        <a:path w="972" h="3">
                          <a:moveTo>
                            <a:pt x="971" y="3"/>
                          </a:moveTo>
                          <a:lnTo>
                            <a:pt x="0" y="3"/>
                          </a:lnTo>
                          <a:lnTo>
                            <a:pt x="4" y="0"/>
                          </a:lnTo>
                          <a:lnTo>
                            <a:pt x="972" y="0"/>
                          </a:lnTo>
                          <a:lnTo>
                            <a:pt x="971" y="3"/>
                          </a:lnTo>
                          <a:close/>
                        </a:path>
                      </a:pathLst>
                    </a:custGeom>
                    <a:solidFill>
                      <a:srgbClr val="8D8C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77" name="Freeform 447"/>
                    <p:cNvSpPr>
                      <a:spLocks noChangeAspect="1"/>
                    </p:cNvSpPr>
                    <p:nvPr/>
                  </p:nvSpPr>
                  <p:spPr bwMode="auto">
                    <a:xfrm>
                      <a:off x="2335" y="1575"/>
                      <a:ext cx="971" cy="3"/>
                    </a:xfrm>
                    <a:custGeom>
                      <a:avLst/>
                      <a:gdLst>
                        <a:gd name="T0" fmla="*/ 968 w 971"/>
                        <a:gd name="T1" fmla="*/ 3 h 3"/>
                        <a:gd name="T2" fmla="*/ 0 w 971"/>
                        <a:gd name="T3" fmla="*/ 3 h 3"/>
                        <a:gd name="T4" fmla="*/ 3 w 971"/>
                        <a:gd name="T5" fmla="*/ 0 h 3"/>
                        <a:gd name="T6" fmla="*/ 971 w 971"/>
                        <a:gd name="T7" fmla="*/ 0 h 3"/>
                        <a:gd name="T8" fmla="*/ 968 w 971"/>
                        <a:gd name="T9" fmla="*/ 3 h 3"/>
                      </a:gdLst>
                      <a:ahLst/>
                      <a:cxnLst>
                        <a:cxn ang="0">
                          <a:pos x="T0" y="T1"/>
                        </a:cxn>
                        <a:cxn ang="0">
                          <a:pos x="T2" y="T3"/>
                        </a:cxn>
                        <a:cxn ang="0">
                          <a:pos x="T4" y="T5"/>
                        </a:cxn>
                        <a:cxn ang="0">
                          <a:pos x="T6" y="T7"/>
                        </a:cxn>
                        <a:cxn ang="0">
                          <a:pos x="T8" y="T9"/>
                        </a:cxn>
                      </a:cxnLst>
                      <a:rect l="0" t="0" r="r" b="b"/>
                      <a:pathLst>
                        <a:path w="971" h="3">
                          <a:moveTo>
                            <a:pt x="968" y="3"/>
                          </a:moveTo>
                          <a:lnTo>
                            <a:pt x="0" y="3"/>
                          </a:lnTo>
                          <a:lnTo>
                            <a:pt x="3" y="0"/>
                          </a:lnTo>
                          <a:lnTo>
                            <a:pt x="971" y="0"/>
                          </a:lnTo>
                          <a:lnTo>
                            <a:pt x="968" y="3"/>
                          </a:lnTo>
                          <a:close/>
                        </a:path>
                      </a:pathLst>
                    </a:custGeom>
                    <a:solidFill>
                      <a:srgbClr val="8D8C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78" name="Freeform 448"/>
                    <p:cNvSpPr>
                      <a:spLocks noChangeAspect="1"/>
                    </p:cNvSpPr>
                    <p:nvPr/>
                  </p:nvSpPr>
                  <p:spPr bwMode="auto">
                    <a:xfrm>
                      <a:off x="2336" y="1574"/>
                      <a:ext cx="971" cy="3"/>
                    </a:xfrm>
                    <a:custGeom>
                      <a:avLst/>
                      <a:gdLst>
                        <a:gd name="T0" fmla="*/ 968 w 971"/>
                        <a:gd name="T1" fmla="*/ 3 h 3"/>
                        <a:gd name="T2" fmla="*/ 0 w 971"/>
                        <a:gd name="T3" fmla="*/ 3 h 3"/>
                        <a:gd name="T4" fmla="*/ 4 w 971"/>
                        <a:gd name="T5" fmla="*/ 0 h 3"/>
                        <a:gd name="T6" fmla="*/ 971 w 971"/>
                        <a:gd name="T7" fmla="*/ 0 h 3"/>
                        <a:gd name="T8" fmla="*/ 968 w 971"/>
                        <a:gd name="T9" fmla="*/ 3 h 3"/>
                      </a:gdLst>
                      <a:ahLst/>
                      <a:cxnLst>
                        <a:cxn ang="0">
                          <a:pos x="T0" y="T1"/>
                        </a:cxn>
                        <a:cxn ang="0">
                          <a:pos x="T2" y="T3"/>
                        </a:cxn>
                        <a:cxn ang="0">
                          <a:pos x="T4" y="T5"/>
                        </a:cxn>
                        <a:cxn ang="0">
                          <a:pos x="T6" y="T7"/>
                        </a:cxn>
                        <a:cxn ang="0">
                          <a:pos x="T8" y="T9"/>
                        </a:cxn>
                      </a:cxnLst>
                      <a:rect l="0" t="0" r="r" b="b"/>
                      <a:pathLst>
                        <a:path w="971" h="3">
                          <a:moveTo>
                            <a:pt x="968" y="3"/>
                          </a:moveTo>
                          <a:lnTo>
                            <a:pt x="0" y="3"/>
                          </a:lnTo>
                          <a:lnTo>
                            <a:pt x="4" y="0"/>
                          </a:lnTo>
                          <a:lnTo>
                            <a:pt x="971" y="0"/>
                          </a:lnTo>
                          <a:lnTo>
                            <a:pt x="968" y="3"/>
                          </a:lnTo>
                          <a:close/>
                        </a:path>
                      </a:pathLst>
                    </a:custGeom>
                    <a:solidFill>
                      <a:srgbClr val="8C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79" name="Freeform 449"/>
                    <p:cNvSpPr>
                      <a:spLocks noChangeAspect="1"/>
                    </p:cNvSpPr>
                    <p:nvPr/>
                  </p:nvSpPr>
                  <p:spPr bwMode="auto">
                    <a:xfrm>
                      <a:off x="2338" y="1572"/>
                      <a:ext cx="969" cy="3"/>
                    </a:xfrm>
                    <a:custGeom>
                      <a:avLst/>
                      <a:gdLst>
                        <a:gd name="T0" fmla="*/ 968 w 969"/>
                        <a:gd name="T1" fmla="*/ 3 h 3"/>
                        <a:gd name="T2" fmla="*/ 0 w 969"/>
                        <a:gd name="T3" fmla="*/ 3 h 3"/>
                        <a:gd name="T4" fmla="*/ 4 w 969"/>
                        <a:gd name="T5" fmla="*/ 0 h 3"/>
                        <a:gd name="T6" fmla="*/ 969 w 969"/>
                        <a:gd name="T7" fmla="*/ 0 h 3"/>
                        <a:gd name="T8" fmla="*/ 968 w 969"/>
                        <a:gd name="T9" fmla="*/ 3 h 3"/>
                      </a:gdLst>
                      <a:ahLst/>
                      <a:cxnLst>
                        <a:cxn ang="0">
                          <a:pos x="T0" y="T1"/>
                        </a:cxn>
                        <a:cxn ang="0">
                          <a:pos x="T2" y="T3"/>
                        </a:cxn>
                        <a:cxn ang="0">
                          <a:pos x="T4" y="T5"/>
                        </a:cxn>
                        <a:cxn ang="0">
                          <a:pos x="T6" y="T7"/>
                        </a:cxn>
                        <a:cxn ang="0">
                          <a:pos x="T8" y="T9"/>
                        </a:cxn>
                      </a:cxnLst>
                      <a:rect l="0" t="0" r="r" b="b"/>
                      <a:pathLst>
                        <a:path w="969" h="3">
                          <a:moveTo>
                            <a:pt x="968" y="3"/>
                          </a:moveTo>
                          <a:lnTo>
                            <a:pt x="0" y="3"/>
                          </a:lnTo>
                          <a:lnTo>
                            <a:pt x="4" y="0"/>
                          </a:lnTo>
                          <a:lnTo>
                            <a:pt x="969" y="0"/>
                          </a:lnTo>
                          <a:lnTo>
                            <a:pt x="968" y="3"/>
                          </a:lnTo>
                          <a:close/>
                        </a:path>
                      </a:pathLst>
                    </a:custGeom>
                    <a:solidFill>
                      <a:srgbClr val="8C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80" name="Freeform 450"/>
                    <p:cNvSpPr>
                      <a:spLocks noChangeAspect="1"/>
                    </p:cNvSpPr>
                    <p:nvPr/>
                  </p:nvSpPr>
                  <p:spPr bwMode="auto">
                    <a:xfrm>
                      <a:off x="2340" y="1571"/>
                      <a:ext cx="969" cy="3"/>
                    </a:xfrm>
                    <a:custGeom>
                      <a:avLst/>
                      <a:gdLst>
                        <a:gd name="T0" fmla="*/ 967 w 969"/>
                        <a:gd name="T1" fmla="*/ 3 h 3"/>
                        <a:gd name="T2" fmla="*/ 0 w 969"/>
                        <a:gd name="T3" fmla="*/ 3 h 3"/>
                        <a:gd name="T4" fmla="*/ 5 w 969"/>
                        <a:gd name="T5" fmla="*/ 0 h 3"/>
                        <a:gd name="T6" fmla="*/ 969 w 969"/>
                        <a:gd name="T7" fmla="*/ 0 h 3"/>
                        <a:gd name="T8" fmla="*/ 967 w 969"/>
                        <a:gd name="T9" fmla="*/ 3 h 3"/>
                      </a:gdLst>
                      <a:ahLst/>
                      <a:cxnLst>
                        <a:cxn ang="0">
                          <a:pos x="T0" y="T1"/>
                        </a:cxn>
                        <a:cxn ang="0">
                          <a:pos x="T2" y="T3"/>
                        </a:cxn>
                        <a:cxn ang="0">
                          <a:pos x="T4" y="T5"/>
                        </a:cxn>
                        <a:cxn ang="0">
                          <a:pos x="T6" y="T7"/>
                        </a:cxn>
                        <a:cxn ang="0">
                          <a:pos x="T8" y="T9"/>
                        </a:cxn>
                      </a:cxnLst>
                      <a:rect l="0" t="0" r="r" b="b"/>
                      <a:pathLst>
                        <a:path w="969" h="3">
                          <a:moveTo>
                            <a:pt x="967" y="3"/>
                          </a:moveTo>
                          <a:lnTo>
                            <a:pt x="0" y="3"/>
                          </a:lnTo>
                          <a:lnTo>
                            <a:pt x="5" y="0"/>
                          </a:lnTo>
                          <a:lnTo>
                            <a:pt x="969" y="0"/>
                          </a:lnTo>
                          <a:lnTo>
                            <a:pt x="967" y="3"/>
                          </a:lnTo>
                          <a:close/>
                        </a:path>
                      </a:pathLst>
                    </a:custGeom>
                    <a:solidFill>
                      <a:srgbClr val="8C8B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81" name="Freeform 451"/>
                    <p:cNvSpPr>
                      <a:spLocks noChangeAspect="1"/>
                    </p:cNvSpPr>
                    <p:nvPr/>
                  </p:nvSpPr>
                  <p:spPr bwMode="auto">
                    <a:xfrm>
                      <a:off x="2342" y="1568"/>
                      <a:ext cx="968" cy="4"/>
                    </a:xfrm>
                    <a:custGeom>
                      <a:avLst/>
                      <a:gdLst>
                        <a:gd name="T0" fmla="*/ 965 w 968"/>
                        <a:gd name="T1" fmla="*/ 4 h 4"/>
                        <a:gd name="T2" fmla="*/ 0 w 968"/>
                        <a:gd name="T3" fmla="*/ 4 h 4"/>
                        <a:gd name="T4" fmla="*/ 4 w 968"/>
                        <a:gd name="T5" fmla="*/ 0 h 4"/>
                        <a:gd name="T6" fmla="*/ 968 w 968"/>
                        <a:gd name="T7" fmla="*/ 0 h 4"/>
                        <a:gd name="T8" fmla="*/ 965 w 968"/>
                        <a:gd name="T9" fmla="*/ 4 h 4"/>
                      </a:gdLst>
                      <a:ahLst/>
                      <a:cxnLst>
                        <a:cxn ang="0">
                          <a:pos x="T0" y="T1"/>
                        </a:cxn>
                        <a:cxn ang="0">
                          <a:pos x="T2" y="T3"/>
                        </a:cxn>
                        <a:cxn ang="0">
                          <a:pos x="T4" y="T5"/>
                        </a:cxn>
                        <a:cxn ang="0">
                          <a:pos x="T6" y="T7"/>
                        </a:cxn>
                        <a:cxn ang="0">
                          <a:pos x="T8" y="T9"/>
                        </a:cxn>
                      </a:cxnLst>
                      <a:rect l="0" t="0" r="r" b="b"/>
                      <a:pathLst>
                        <a:path w="968" h="4">
                          <a:moveTo>
                            <a:pt x="965" y="4"/>
                          </a:moveTo>
                          <a:lnTo>
                            <a:pt x="0" y="4"/>
                          </a:lnTo>
                          <a:lnTo>
                            <a:pt x="4" y="0"/>
                          </a:lnTo>
                          <a:lnTo>
                            <a:pt x="968" y="0"/>
                          </a:lnTo>
                          <a:lnTo>
                            <a:pt x="965" y="4"/>
                          </a:lnTo>
                          <a:close/>
                        </a:path>
                      </a:pathLst>
                    </a:custGeom>
                    <a:solidFill>
                      <a:srgbClr val="8C8B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82" name="Freeform 452"/>
                    <p:cNvSpPr>
                      <a:spLocks noChangeAspect="1"/>
                    </p:cNvSpPr>
                    <p:nvPr/>
                  </p:nvSpPr>
                  <p:spPr bwMode="auto">
                    <a:xfrm>
                      <a:off x="2345" y="1567"/>
                      <a:ext cx="967" cy="4"/>
                    </a:xfrm>
                    <a:custGeom>
                      <a:avLst/>
                      <a:gdLst>
                        <a:gd name="T0" fmla="*/ 964 w 967"/>
                        <a:gd name="T1" fmla="*/ 4 h 4"/>
                        <a:gd name="T2" fmla="*/ 0 w 967"/>
                        <a:gd name="T3" fmla="*/ 4 h 4"/>
                        <a:gd name="T4" fmla="*/ 3 w 967"/>
                        <a:gd name="T5" fmla="*/ 0 h 4"/>
                        <a:gd name="T6" fmla="*/ 967 w 967"/>
                        <a:gd name="T7" fmla="*/ 0 h 4"/>
                        <a:gd name="T8" fmla="*/ 964 w 967"/>
                        <a:gd name="T9" fmla="*/ 4 h 4"/>
                      </a:gdLst>
                      <a:ahLst/>
                      <a:cxnLst>
                        <a:cxn ang="0">
                          <a:pos x="T0" y="T1"/>
                        </a:cxn>
                        <a:cxn ang="0">
                          <a:pos x="T2" y="T3"/>
                        </a:cxn>
                        <a:cxn ang="0">
                          <a:pos x="T4" y="T5"/>
                        </a:cxn>
                        <a:cxn ang="0">
                          <a:pos x="T6" y="T7"/>
                        </a:cxn>
                        <a:cxn ang="0">
                          <a:pos x="T8" y="T9"/>
                        </a:cxn>
                      </a:cxnLst>
                      <a:rect l="0" t="0" r="r" b="b"/>
                      <a:pathLst>
                        <a:path w="967" h="4">
                          <a:moveTo>
                            <a:pt x="964" y="4"/>
                          </a:moveTo>
                          <a:lnTo>
                            <a:pt x="0" y="4"/>
                          </a:lnTo>
                          <a:lnTo>
                            <a:pt x="3" y="0"/>
                          </a:lnTo>
                          <a:lnTo>
                            <a:pt x="967" y="0"/>
                          </a:lnTo>
                          <a:lnTo>
                            <a:pt x="964" y="4"/>
                          </a:lnTo>
                          <a:close/>
                        </a:path>
                      </a:pathLst>
                    </a:custGeom>
                    <a:solidFill>
                      <a:srgbClr val="8C8B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83" name="Freeform 453"/>
                    <p:cNvSpPr>
                      <a:spLocks noChangeAspect="1"/>
                    </p:cNvSpPr>
                    <p:nvPr/>
                  </p:nvSpPr>
                  <p:spPr bwMode="auto">
                    <a:xfrm>
                      <a:off x="2346" y="1565"/>
                      <a:ext cx="966" cy="3"/>
                    </a:xfrm>
                    <a:custGeom>
                      <a:avLst/>
                      <a:gdLst>
                        <a:gd name="T0" fmla="*/ 964 w 966"/>
                        <a:gd name="T1" fmla="*/ 3 h 3"/>
                        <a:gd name="T2" fmla="*/ 0 w 966"/>
                        <a:gd name="T3" fmla="*/ 3 h 3"/>
                        <a:gd name="T4" fmla="*/ 4 w 966"/>
                        <a:gd name="T5" fmla="*/ 0 h 3"/>
                        <a:gd name="T6" fmla="*/ 966 w 966"/>
                        <a:gd name="T7" fmla="*/ 0 h 3"/>
                        <a:gd name="T8" fmla="*/ 964 w 966"/>
                        <a:gd name="T9" fmla="*/ 3 h 3"/>
                      </a:gdLst>
                      <a:ahLst/>
                      <a:cxnLst>
                        <a:cxn ang="0">
                          <a:pos x="T0" y="T1"/>
                        </a:cxn>
                        <a:cxn ang="0">
                          <a:pos x="T2" y="T3"/>
                        </a:cxn>
                        <a:cxn ang="0">
                          <a:pos x="T4" y="T5"/>
                        </a:cxn>
                        <a:cxn ang="0">
                          <a:pos x="T6" y="T7"/>
                        </a:cxn>
                        <a:cxn ang="0">
                          <a:pos x="T8" y="T9"/>
                        </a:cxn>
                      </a:cxnLst>
                      <a:rect l="0" t="0" r="r" b="b"/>
                      <a:pathLst>
                        <a:path w="966" h="3">
                          <a:moveTo>
                            <a:pt x="964" y="3"/>
                          </a:moveTo>
                          <a:lnTo>
                            <a:pt x="0" y="3"/>
                          </a:lnTo>
                          <a:lnTo>
                            <a:pt x="4" y="0"/>
                          </a:lnTo>
                          <a:lnTo>
                            <a:pt x="966" y="0"/>
                          </a:lnTo>
                          <a:lnTo>
                            <a:pt x="964" y="3"/>
                          </a:lnTo>
                          <a:close/>
                        </a:path>
                      </a:pathLst>
                    </a:custGeom>
                    <a:solidFill>
                      <a:srgbClr val="8B8A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84" name="Freeform 454"/>
                    <p:cNvSpPr>
                      <a:spLocks noChangeAspect="1"/>
                    </p:cNvSpPr>
                    <p:nvPr/>
                  </p:nvSpPr>
                  <p:spPr bwMode="auto">
                    <a:xfrm>
                      <a:off x="2348" y="1564"/>
                      <a:ext cx="965" cy="3"/>
                    </a:xfrm>
                    <a:custGeom>
                      <a:avLst/>
                      <a:gdLst>
                        <a:gd name="T0" fmla="*/ 964 w 965"/>
                        <a:gd name="T1" fmla="*/ 3 h 3"/>
                        <a:gd name="T2" fmla="*/ 0 w 965"/>
                        <a:gd name="T3" fmla="*/ 3 h 3"/>
                        <a:gd name="T4" fmla="*/ 4 w 965"/>
                        <a:gd name="T5" fmla="*/ 0 h 3"/>
                        <a:gd name="T6" fmla="*/ 965 w 965"/>
                        <a:gd name="T7" fmla="*/ 0 h 3"/>
                        <a:gd name="T8" fmla="*/ 964 w 965"/>
                        <a:gd name="T9" fmla="*/ 3 h 3"/>
                      </a:gdLst>
                      <a:ahLst/>
                      <a:cxnLst>
                        <a:cxn ang="0">
                          <a:pos x="T0" y="T1"/>
                        </a:cxn>
                        <a:cxn ang="0">
                          <a:pos x="T2" y="T3"/>
                        </a:cxn>
                        <a:cxn ang="0">
                          <a:pos x="T4" y="T5"/>
                        </a:cxn>
                        <a:cxn ang="0">
                          <a:pos x="T6" y="T7"/>
                        </a:cxn>
                        <a:cxn ang="0">
                          <a:pos x="T8" y="T9"/>
                        </a:cxn>
                      </a:cxnLst>
                      <a:rect l="0" t="0" r="r" b="b"/>
                      <a:pathLst>
                        <a:path w="965" h="3">
                          <a:moveTo>
                            <a:pt x="964" y="3"/>
                          </a:moveTo>
                          <a:lnTo>
                            <a:pt x="0" y="3"/>
                          </a:lnTo>
                          <a:lnTo>
                            <a:pt x="4" y="0"/>
                          </a:lnTo>
                          <a:lnTo>
                            <a:pt x="965" y="0"/>
                          </a:lnTo>
                          <a:lnTo>
                            <a:pt x="964" y="3"/>
                          </a:lnTo>
                          <a:close/>
                        </a:path>
                      </a:pathLst>
                    </a:custGeom>
                    <a:solidFill>
                      <a:srgbClr val="8B8A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85" name="Freeform 455"/>
                    <p:cNvSpPr>
                      <a:spLocks noChangeAspect="1"/>
                    </p:cNvSpPr>
                    <p:nvPr/>
                  </p:nvSpPr>
                  <p:spPr bwMode="auto">
                    <a:xfrm>
                      <a:off x="2350" y="1562"/>
                      <a:ext cx="964" cy="3"/>
                    </a:xfrm>
                    <a:custGeom>
                      <a:avLst/>
                      <a:gdLst>
                        <a:gd name="T0" fmla="*/ 962 w 964"/>
                        <a:gd name="T1" fmla="*/ 3 h 3"/>
                        <a:gd name="T2" fmla="*/ 0 w 964"/>
                        <a:gd name="T3" fmla="*/ 3 h 3"/>
                        <a:gd name="T4" fmla="*/ 5 w 964"/>
                        <a:gd name="T5" fmla="*/ 0 h 3"/>
                        <a:gd name="T6" fmla="*/ 964 w 964"/>
                        <a:gd name="T7" fmla="*/ 0 h 3"/>
                        <a:gd name="T8" fmla="*/ 962 w 964"/>
                        <a:gd name="T9" fmla="*/ 3 h 3"/>
                      </a:gdLst>
                      <a:ahLst/>
                      <a:cxnLst>
                        <a:cxn ang="0">
                          <a:pos x="T0" y="T1"/>
                        </a:cxn>
                        <a:cxn ang="0">
                          <a:pos x="T2" y="T3"/>
                        </a:cxn>
                        <a:cxn ang="0">
                          <a:pos x="T4" y="T5"/>
                        </a:cxn>
                        <a:cxn ang="0">
                          <a:pos x="T6" y="T7"/>
                        </a:cxn>
                        <a:cxn ang="0">
                          <a:pos x="T8" y="T9"/>
                        </a:cxn>
                      </a:cxnLst>
                      <a:rect l="0" t="0" r="r" b="b"/>
                      <a:pathLst>
                        <a:path w="964" h="3">
                          <a:moveTo>
                            <a:pt x="962" y="3"/>
                          </a:moveTo>
                          <a:lnTo>
                            <a:pt x="0" y="3"/>
                          </a:lnTo>
                          <a:lnTo>
                            <a:pt x="5" y="0"/>
                          </a:lnTo>
                          <a:lnTo>
                            <a:pt x="964" y="0"/>
                          </a:lnTo>
                          <a:lnTo>
                            <a:pt x="962" y="3"/>
                          </a:lnTo>
                          <a:close/>
                        </a:path>
                      </a:pathLst>
                    </a:custGeom>
                    <a:solidFill>
                      <a:srgbClr val="8B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86" name="Freeform 456"/>
                    <p:cNvSpPr>
                      <a:spLocks noChangeAspect="1"/>
                    </p:cNvSpPr>
                    <p:nvPr/>
                  </p:nvSpPr>
                  <p:spPr bwMode="auto">
                    <a:xfrm>
                      <a:off x="2352" y="1561"/>
                      <a:ext cx="964" cy="3"/>
                    </a:xfrm>
                    <a:custGeom>
                      <a:avLst/>
                      <a:gdLst>
                        <a:gd name="T0" fmla="*/ 961 w 964"/>
                        <a:gd name="T1" fmla="*/ 3 h 3"/>
                        <a:gd name="T2" fmla="*/ 0 w 964"/>
                        <a:gd name="T3" fmla="*/ 3 h 3"/>
                        <a:gd name="T4" fmla="*/ 4 w 964"/>
                        <a:gd name="T5" fmla="*/ 0 h 3"/>
                        <a:gd name="T6" fmla="*/ 964 w 964"/>
                        <a:gd name="T7" fmla="*/ 0 h 3"/>
                        <a:gd name="T8" fmla="*/ 961 w 964"/>
                        <a:gd name="T9" fmla="*/ 3 h 3"/>
                      </a:gdLst>
                      <a:ahLst/>
                      <a:cxnLst>
                        <a:cxn ang="0">
                          <a:pos x="T0" y="T1"/>
                        </a:cxn>
                        <a:cxn ang="0">
                          <a:pos x="T2" y="T3"/>
                        </a:cxn>
                        <a:cxn ang="0">
                          <a:pos x="T4" y="T5"/>
                        </a:cxn>
                        <a:cxn ang="0">
                          <a:pos x="T6" y="T7"/>
                        </a:cxn>
                        <a:cxn ang="0">
                          <a:pos x="T8" y="T9"/>
                        </a:cxn>
                      </a:cxnLst>
                      <a:rect l="0" t="0" r="r" b="b"/>
                      <a:pathLst>
                        <a:path w="964" h="3">
                          <a:moveTo>
                            <a:pt x="961" y="3"/>
                          </a:moveTo>
                          <a:lnTo>
                            <a:pt x="0" y="3"/>
                          </a:lnTo>
                          <a:lnTo>
                            <a:pt x="4" y="0"/>
                          </a:lnTo>
                          <a:lnTo>
                            <a:pt x="964" y="0"/>
                          </a:lnTo>
                          <a:lnTo>
                            <a:pt x="961" y="3"/>
                          </a:lnTo>
                          <a:close/>
                        </a:path>
                      </a:pathLst>
                    </a:custGeom>
                    <a:solidFill>
                      <a:srgbClr val="8B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87" name="Freeform 457"/>
                    <p:cNvSpPr>
                      <a:spLocks noChangeAspect="1"/>
                    </p:cNvSpPr>
                    <p:nvPr/>
                  </p:nvSpPr>
                  <p:spPr bwMode="auto">
                    <a:xfrm>
                      <a:off x="2355" y="1558"/>
                      <a:ext cx="961" cy="4"/>
                    </a:xfrm>
                    <a:custGeom>
                      <a:avLst/>
                      <a:gdLst>
                        <a:gd name="T0" fmla="*/ 959 w 961"/>
                        <a:gd name="T1" fmla="*/ 4 h 4"/>
                        <a:gd name="T2" fmla="*/ 0 w 961"/>
                        <a:gd name="T3" fmla="*/ 4 h 4"/>
                        <a:gd name="T4" fmla="*/ 3 w 961"/>
                        <a:gd name="T5" fmla="*/ 0 h 4"/>
                        <a:gd name="T6" fmla="*/ 961 w 961"/>
                        <a:gd name="T7" fmla="*/ 0 h 4"/>
                        <a:gd name="T8" fmla="*/ 959 w 961"/>
                        <a:gd name="T9" fmla="*/ 4 h 4"/>
                      </a:gdLst>
                      <a:ahLst/>
                      <a:cxnLst>
                        <a:cxn ang="0">
                          <a:pos x="T0" y="T1"/>
                        </a:cxn>
                        <a:cxn ang="0">
                          <a:pos x="T2" y="T3"/>
                        </a:cxn>
                        <a:cxn ang="0">
                          <a:pos x="T4" y="T5"/>
                        </a:cxn>
                        <a:cxn ang="0">
                          <a:pos x="T6" y="T7"/>
                        </a:cxn>
                        <a:cxn ang="0">
                          <a:pos x="T8" y="T9"/>
                        </a:cxn>
                      </a:cxnLst>
                      <a:rect l="0" t="0" r="r" b="b"/>
                      <a:pathLst>
                        <a:path w="961" h="4">
                          <a:moveTo>
                            <a:pt x="959" y="4"/>
                          </a:moveTo>
                          <a:lnTo>
                            <a:pt x="0" y="4"/>
                          </a:lnTo>
                          <a:lnTo>
                            <a:pt x="3" y="0"/>
                          </a:lnTo>
                          <a:lnTo>
                            <a:pt x="961" y="0"/>
                          </a:lnTo>
                          <a:lnTo>
                            <a:pt x="959" y="4"/>
                          </a:lnTo>
                          <a:close/>
                        </a:path>
                      </a:pathLst>
                    </a:custGeom>
                    <a:solidFill>
                      <a:srgbClr val="8B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88" name="Freeform 458"/>
                    <p:cNvSpPr>
                      <a:spLocks noChangeAspect="1"/>
                    </p:cNvSpPr>
                    <p:nvPr/>
                  </p:nvSpPr>
                  <p:spPr bwMode="auto">
                    <a:xfrm>
                      <a:off x="2356" y="1556"/>
                      <a:ext cx="961" cy="5"/>
                    </a:xfrm>
                    <a:custGeom>
                      <a:avLst/>
                      <a:gdLst>
                        <a:gd name="T0" fmla="*/ 960 w 961"/>
                        <a:gd name="T1" fmla="*/ 5 h 5"/>
                        <a:gd name="T2" fmla="*/ 0 w 961"/>
                        <a:gd name="T3" fmla="*/ 5 h 5"/>
                        <a:gd name="T4" fmla="*/ 5 w 961"/>
                        <a:gd name="T5" fmla="*/ 0 h 5"/>
                        <a:gd name="T6" fmla="*/ 961 w 961"/>
                        <a:gd name="T7" fmla="*/ 0 h 5"/>
                        <a:gd name="T8" fmla="*/ 960 w 961"/>
                        <a:gd name="T9" fmla="*/ 5 h 5"/>
                      </a:gdLst>
                      <a:ahLst/>
                      <a:cxnLst>
                        <a:cxn ang="0">
                          <a:pos x="T0" y="T1"/>
                        </a:cxn>
                        <a:cxn ang="0">
                          <a:pos x="T2" y="T3"/>
                        </a:cxn>
                        <a:cxn ang="0">
                          <a:pos x="T4" y="T5"/>
                        </a:cxn>
                        <a:cxn ang="0">
                          <a:pos x="T6" y="T7"/>
                        </a:cxn>
                        <a:cxn ang="0">
                          <a:pos x="T8" y="T9"/>
                        </a:cxn>
                      </a:cxnLst>
                      <a:rect l="0" t="0" r="r" b="b"/>
                      <a:pathLst>
                        <a:path w="961" h="5">
                          <a:moveTo>
                            <a:pt x="960" y="5"/>
                          </a:moveTo>
                          <a:lnTo>
                            <a:pt x="0" y="5"/>
                          </a:lnTo>
                          <a:lnTo>
                            <a:pt x="5" y="0"/>
                          </a:lnTo>
                          <a:lnTo>
                            <a:pt x="961" y="0"/>
                          </a:lnTo>
                          <a:lnTo>
                            <a:pt x="960" y="5"/>
                          </a:lnTo>
                          <a:close/>
                        </a:path>
                      </a:pathLst>
                    </a:custGeom>
                    <a:solidFill>
                      <a:srgbClr val="8A89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89" name="Freeform 459"/>
                    <p:cNvSpPr>
                      <a:spLocks noChangeAspect="1"/>
                    </p:cNvSpPr>
                    <p:nvPr/>
                  </p:nvSpPr>
                  <p:spPr bwMode="auto">
                    <a:xfrm>
                      <a:off x="2358" y="1555"/>
                      <a:ext cx="961" cy="3"/>
                    </a:xfrm>
                    <a:custGeom>
                      <a:avLst/>
                      <a:gdLst>
                        <a:gd name="T0" fmla="*/ 958 w 961"/>
                        <a:gd name="T1" fmla="*/ 3 h 3"/>
                        <a:gd name="T2" fmla="*/ 0 w 961"/>
                        <a:gd name="T3" fmla="*/ 3 h 3"/>
                        <a:gd name="T4" fmla="*/ 4 w 961"/>
                        <a:gd name="T5" fmla="*/ 0 h 3"/>
                        <a:gd name="T6" fmla="*/ 961 w 961"/>
                        <a:gd name="T7" fmla="*/ 0 h 3"/>
                        <a:gd name="T8" fmla="*/ 958 w 961"/>
                        <a:gd name="T9" fmla="*/ 3 h 3"/>
                      </a:gdLst>
                      <a:ahLst/>
                      <a:cxnLst>
                        <a:cxn ang="0">
                          <a:pos x="T0" y="T1"/>
                        </a:cxn>
                        <a:cxn ang="0">
                          <a:pos x="T2" y="T3"/>
                        </a:cxn>
                        <a:cxn ang="0">
                          <a:pos x="T4" y="T5"/>
                        </a:cxn>
                        <a:cxn ang="0">
                          <a:pos x="T6" y="T7"/>
                        </a:cxn>
                        <a:cxn ang="0">
                          <a:pos x="T8" y="T9"/>
                        </a:cxn>
                      </a:cxnLst>
                      <a:rect l="0" t="0" r="r" b="b"/>
                      <a:pathLst>
                        <a:path w="961" h="3">
                          <a:moveTo>
                            <a:pt x="958" y="3"/>
                          </a:moveTo>
                          <a:lnTo>
                            <a:pt x="0" y="3"/>
                          </a:lnTo>
                          <a:lnTo>
                            <a:pt x="4" y="0"/>
                          </a:lnTo>
                          <a:lnTo>
                            <a:pt x="961" y="0"/>
                          </a:lnTo>
                          <a:lnTo>
                            <a:pt x="958" y="3"/>
                          </a:lnTo>
                          <a:close/>
                        </a:path>
                      </a:pathLst>
                    </a:custGeom>
                    <a:solidFill>
                      <a:srgbClr val="8A89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90" name="Freeform 460"/>
                    <p:cNvSpPr>
                      <a:spLocks noChangeAspect="1"/>
                    </p:cNvSpPr>
                    <p:nvPr/>
                  </p:nvSpPr>
                  <p:spPr bwMode="auto">
                    <a:xfrm>
                      <a:off x="2361" y="1554"/>
                      <a:ext cx="959" cy="2"/>
                    </a:xfrm>
                    <a:custGeom>
                      <a:avLst/>
                      <a:gdLst>
                        <a:gd name="T0" fmla="*/ 956 w 959"/>
                        <a:gd name="T1" fmla="*/ 2 h 2"/>
                        <a:gd name="T2" fmla="*/ 0 w 959"/>
                        <a:gd name="T3" fmla="*/ 2 h 2"/>
                        <a:gd name="T4" fmla="*/ 2 w 959"/>
                        <a:gd name="T5" fmla="*/ 0 h 2"/>
                        <a:gd name="T6" fmla="*/ 959 w 959"/>
                        <a:gd name="T7" fmla="*/ 0 h 2"/>
                        <a:gd name="T8" fmla="*/ 956 w 959"/>
                        <a:gd name="T9" fmla="*/ 2 h 2"/>
                      </a:gdLst>
                      <a:ahLst/>
                      <a:cxnLst>
                        <a:cxn ang="0">
                          <a:pos x="T0" y="T1"/>
                        </a:cxn>
                        <a:cxn ang="0">
                          <a:pos x="T2" y="T3"/>
                        </a:cxn>
                        <a:cxn ang="0">
                          <a:pos x="T4" y="T5"/>
                        </a:cxn>
                        <a:cxn ang="0">
                          <a:pos x="T6" y="T7"/>
                        </a:cxn>
                        <a:cxn ang="0">
                          <a:pos x="T8" y="T9"/>
                        </a:cxn>
                      </a:cxnLst>
                      <a:rect l="0" t="0" r="r" b="b"/>
                      <a:pathLst>
                        <a:path w="959" h="2">
                          <a:moveTo>
                            <a:pt x="956" y="2"/>
                          </a:moveTo>
                          <a:lnTo>
                            <a:pt x="0" y="2"/>
                          </a:lnTo>
                          <a:lnTo>
                            <a:pt x="2" y="0"/>
                          </a:lnTo>
                          <a:lnTo>
                            <a:pt x="959" y="0"/>
                          </a:lnTo>
                          <a:lnTo>
                            <a:pt x="956" y="2"/>
                          </a:lnTo>
                          <a:close/>
                        </a:path>
                      </a:pathLst>
                    </a:custGeom>
                    <a:solidFill>
                      <a:srgbClr val="8988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91" name="Freeform 461"/>
                    <p:cNvSpPr>
                      <a:spLocks noChangeAspect="1"/>
                    </p:cNvSpPr>
                    <p:nvPr/>
                  </p:nvSpPr>
                  <p:spPr bwMode="auto">
                    <a:xfrm>
                      <a:off x="2362" y="1552"/>
                      <a:ext cx="958" cy="3"/>
                    </a:xfrm>
                    <a:custGeom>
                      <a:avLst/>
                      <a:gdLst>
                        <a:gd name="T0" fmla="*/ 957 w 958"/>
                        <a:gd name="T1" fmla="*/ 3 h 3"/>
                        <a:gd name="T2" fmla="*/ 0 w 958"/>
                        <a:gd name="T3" fmla="*/ 3 h 3"/>
                        <a:gd name="T4" fmla="*/ 4 w 958"/>
                        <a:gd name="T5" fmla="*/ 0 h 3"/>
                        <a:gd name="T6" fmla="*/ 958 w 958"/>
                        <a:gd name="T7" fmla="*/ 0 h 3"/>
                        <a:gd name="T8" fmla="*/ 957 w 958"/>
                        <a:gd name="T9" fmla="*/ 3 h 3"/>
                      </a:gdLst>
                      <a:ahLst/>
                      <a:cxnLst>
                        <a:cxn ang="0">
                          <a:pos x="T0" y="T1"/>
                        </a:cxn>
                        <a:cxn ang="0">
                          <a:pos x="T2" y="T3"/>
                        </a:cxn>
                        <a:cxn ang="0">
                          <a:pos x="T4" y="T5"/>
                        </a:cxn>
                        <a:cxn ang="0">
                          <a:pos x="T6" y="T7"/>
                        </a:cxn>
                        <a:cxn ang="0">
                          <a:pos x="T8" y="T9"/>
                        </a:cxn>
                      </a:cxnLst>
                      <a:rect l="0" t="0" r="r" b="b"/>
                      <a:pathLst>
                        <a:path w="958" h="3">
                          <a:moveTo>
                            <a:pt x="957" y="3"/>
                          </a:moveTo>
                          <a:lnTo>
                            <a:pt x="0" y="3"/>
                          </a:lnTo>
                          <a:lnTo>
                            <a:pt x="4" y="0"/>
                          </a:lnTo>
                          <a:lnTo>
                            <a:pt x="958" y="0"/>
                          </a:lnTo>
                          <a:lnTo>
                            <a:pt x="957" y="3"/>
                          </a:lnTo>
                          <a:close/>
                        </a:path>
                      </a:pathLst>
                    </a:custGeom>
                    <a:solidFill>
                      <a:srgbClr val="8988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92" name="Freeform 462"/>
                    <p:cNvSpPr>
                      <a:spLocks noChangeAspect="1"/>
                    </p:cNvSpPr>
                    <p:nvPr/>
                  </p:nvSpPr>
                  <p:spPr bwMode="auto">
                    <a:xfrm>
                      <a:off x="2363" y="1551"/>
                      <a:ext cx="959" cy="3"/>
                    </a:xfrm>
                    <a:custGeom>
                      <a:avLst/>
                      <a:gdLst>
                        <a:gd name="T0" fmla="*/ 957 w 959"/>
                        <a:gd name="T1" fmla="*/ 3 h 3"/>
                        <a:gd name="T2" fmla="*/ 0 w 959"/>
                        <a:gd name="T3" fmla="*/ 3 h 3"/>
                        <a:gd name="T4" fmla="*/ 5 w 959"/>
                        <a:gd name="T5" fmla="*/ 0 h 3"/>
                        <a:gd name="T6" fmla="*/ 959 w 959"/>
                        <a:gd name="T7" fmla="*/ 0 h 3"/>
                        <a:gd name="T8" fmla="*/ 957 w 959"/>
                        <a:gd name="T9" fmla="*/ 3 h 3"/>
                      </a:gdLst>
                      <a:ahLst/>
                      <a:cxnLst>
                        <a:cxn ang="0">
                          <a:pos x="T0" y="T1"/>
                        </a:cxn>
                        <a:cxn ang="0">
                          <a:pos x="T2" y="T3"/>
                        </a:cxn>
                        <a:cxn ang="0">
                          <a:pos x="T4" y="T5"/>
                        </a:cxn>
                        <a:cxn ang="0">
                          <a:pos x="T6" y="T7"/>
                        </a:cxn>
                        <a:cxn ang="0">
                          <a:pos x="T8" y="T9"/>
                        </a:cxn>
                      </a:cxnLst>
                      <a:rect l="0" t="0" r="r" b="b"/>
                      <a:pathLst>
                        <a:path w="959" h="3">
                          <a:moveTo>
                            <a:pt x="957" y="3"/>
                          </a:moveTo>
                          <a:lnTo>
                            <a:pt x="0" y="3"/>
                          </a:lnTo>
                          <a:lnTo>
                            <a:pt x="5" y="0"/>
                          </a:lnTo>
                          <a:lnTo>
                            <a:pt x="959" y="0"/>
                          </a:lnTo>
                          <a:lnTo>
                            <a:pt x="957" y="3"/>
                          </a:lnTo>
                          <a:close/>
                        </a:path>
                      </a:pathLst>
                    </a:custGeom>
                    <a:solidFill>
                      <a:srgbClr val="8988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93" name="Freeform 463"/>
                    <p:cNvSpPr>
                      <a:spLocks noChangeAspect="1"/>
                    </p:cNvSpPr>
                    <p:nvPr/>
                  </p:nvSpPr>
                  <p:spPr bwMode="auto">
                    <a:xfrm>
                      <a:off x="2366" y="1549"/>
                      <a:ext cx="957" cy="3"/>
                    </a:xfrm>
                    <a:custGeom>
                      <a:avLst/>
                      <a:gdLst>
                        <a:gd name="T0" fmla="*/ 954 w 957"/>
                        <a:gd name="T1" fmla="*/ 3 h 3"/>
                        <a:gd name="T2" fmla="*/ 0 w 957"/>
                        <a:gd name="T3" fmla="*/ 3 h 3"/>
                        <a:gd name="T4" fmla="*/ 5 w 957"/>
                        <a:gd name="T5" fmla="*/ 0 h 3"/>
                        <a:gd name="T6" fmla="*/ 957 w 957"/>
                        <a:gd name="T7" fmla="*/ 0 h 3"/>
                        <a:gd name="T8" fmla="*/ 954 w 957"/>
                        <a:gd name="T9" fmla="*/ 3 h 3"/>
                      </a:gdLst>
                      <a:ahLst/>
                      <a:cxnLst>
                        <a:cxn ang="0">
                          <a:pos x="T0" y="T1"/>
                        </a:cxn>
                        <a:cxn ang="0">
                          <a:pos x="T2" y="T3"/>
                        </a:cxn>
                        <a:cxn ang="0">
                          <a:pos x="T4" y="T5"/>
                        </a:cxn>
                        <a:cxn ang="0">
                          <a:pos x="T6" y="T7"/>
                        </a:cxn>
                        <a:cxn ang="0">
                          <a:pos x="T8" y="T9"/>
                        </a:cxn>
                      </a:cxnLst>
                      <a:rect l="0" t="0" r="r" b="b"/>
                      <a:pathLst>
                        <a:path w="957" h="3">
                          <a:moveTo>
                            <a:pt x="954" y="3"/>
                          </a:moveTo>
                          <a:lnTo>
                            <a:pt x="0" y="3"/>
                          </a:lnTo>
                          <a:lnTo>
                            <a:pt x="5" y="0"/>
                          </a:lnTo>
                          <a:lnTo>
                            <a:pt x="957" y="0"/>
                          </a:lnTo>
                          <a:lnTo>
                            <a:pt x="954" y="3"/>
                          </a:lnTo>
                          <a:close/>
                        </a:path>
                      </a:pathLst>
                    </a:custGeom>
                    <a:solidFill>
                      <a:srgbClr val="89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94" name="Freeform 464"/>
                    <p:cNvSpPr>
                      <a:spLocks noChangeAspect="1"/>
                    </p:cNvSpPr>
                    <p:nvPr/>
                  </p:nvSpPr>
                  <p:spPr bwMode="auto">
                    <a:xfrm>
                      <a:off x="2368" y="1546"/>
                      <a:ext cx="957" cy="5"/>
                    </a:xfrm>
                    <a:custGeom>
                      <a:avLst/>
                      <a:gdLst>
                        <a:gd name="T0" fmla="*/ 954 w 957"/>
                        <a:gd name="T1" fmla="*/ 5 h 5"/>
                        <a:gd name="T2" fmla="*/ 0 w 957"/>
                        <a:gd name="T3" fmla="*/ 5 h 5"/>
                        <a:gd name="T4" fmla="*/ 4 w 957"/>
                        <a:gd name="T5" fmla="*/ 0 h 5"/>
                        <a:gd name="T6" fmla="*/ 957 w 957"/>
                        <a:gd name="T7" fmla="*/ 0 h 5"/>
                        <a:gd name="T8" fmla="*/ 954 w 957"/>
                        <a:gd name="T9" fmla="*/ 5 h 5"/>
                      </a:gdLst>
                      <a:ahLst/>
                      <a:cxnLst>
                        <a:cxn ang="0">
                          <a:pos x="T0" y="T1"/>
                        </a:cxn>
                        <a:cxn ang="0">
                          <a:pos x="T2" y="T3"/>
                        </a:cxn>
                        <a:cxn ang="0">
                          <a:pos x="T4" y="T5"/>
                        </a:cxn>
                        <a:cxn ang="0">
                          <a:pos x="T6" y="T7"/>
                        </a:cxn>
                        <a:cxn ang="0">
                          <a:pos x="T8" y="T9"/>
                        </a:cxn>
                      </a:cxnLst>
                      <a:rect l="0" t="0" r="r" b="b"/>
                      <a:pathLst>
                        <a:path w="957" h="5">
                          <a:moveTo>
                            <a:pt x="954" y="5"/>
                          </a:moveTo>
                          <a:lnTo>
                            <a:pt x="0" y="5"/>
                          </a:lnTo>
                          <a:lnTo>
                            <a:pt x="4" y="0"/>
                          </a:lnTo>
                          <a:lnTo>
                            <a:pt x="957" y="0"/>
                          </a:lnTo>
                          <a:lnTo>
                            <a:pt x="954" y="5"/>
                          </a:lnTo>
                          <a:close/>
                        </a:path>
                      </a:pathLst>
                    </a:custGeom>
                    <a:solidFill>
                      <a:srgbClr val="89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95" name="Freeform 465"/>
                    <p:cNvSpPr>
                      <a:spLocks noChangeAspect="1"/>
                    </p:cNvSpPr>
                    <p:nvPr/>
                  </p:nvSpPr>
                  <p:spPr bwMode="auto">
                    <a:xfrm>
                      <a:off x="2371" y="1545"/>
                      <a:ext cx="954" cy="4"/>
                    </a:xfrm>
                    <a:custGeom>
                      <a:avLst/>
                      <a:gdLst>
                        <a:gd name="T0" fmla="*/ 952 w 954"/>
                        <a:gd name="T1" fmla="*/ 4 h 4"/>
                        <a:gd name="T2" fmla="*/ 0 w 954"/>
                        <a:gd name="T3" fmla="*/ 4 h 4"/>
                        <a:gd name="T4" fmla="*/ 3 w 954"/>
                        <a:gd name="T5" fmla="*/ 0 h 4"/>
                        <a:gd name="T6" fmla="*/ 954 w 954"/>
                        <a:gd name="T7" fmla="*/ 0 h 4"/>
                        <a:gd name="T8" fmla="*/ 952 w 954"/>
                        <a:gd name="T9" fmla="*/ 4 h 4"/>
                      </a:gdLst>
                      <a:ahLst/>
                      <a:cxnLst>
                        <a:cxn ang="0">
                          <a:pos x="T0" y="T1"/>
                        </a:cxn>
                        <a:cxn ang="0">
                          <a:pos x="T2" y="T3"/>
                        </a:cxn>
                        <a:cxn ang="0">
                          <a:pos x="T4" y="T5"/>
                        </a:cxn>
                        <a:cxn ang="0">
                          <a:pos x="T6" y="T7"/>
                        </a:cxn>
                        <a:cxn ang="0">
                          <a:pos x="T8" y="T9"/>
                        </a:cxn>
                      </a:cxnLst>
                      <a:rect l="0" t="0" r="r" b="b"/>
                      <a:pathLst>
                        <a:path w="954" h="4">
                          <a:moveTo>
                            <a:pt x="952" y="4"/>
                          </a:moveTo>
                          <a:lnTo>
                            <a:pt x="0" y="4"/>
                          </a:lnTo>
                          <a:lnTo>
                            <a:pt x="3" y="0"/>
                          </a:lnTo>
                          <a:lnTo>
                            <a:pt x="954" y="0"/>
                          </a:lnTo>
                          <a:lnTo>
                            <a:pt x="952" y="4"/>
                          </a:lnTo>
                          <a:close/>
                        </a:path>
                      </a:pathLst>
                    </a:custGeom>
                    <a:solidFill>
                      <a:srgbClr val="8887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96" name="Freeform 466"/>
                    <p:cNvSpPr>
                      <a:spLocks noChangeAspect="1"/>
                    </p:cNvSpPr>
                    <p:nvPr/>
                  </p:nvSpPr>
                  <p:spPr bwMode="auto">
                    <a:xfrm>
                      <a:off x="2372" y="1543"/>
                      <a:ext cx="954" cy="3"/>
                    </a:xfrm>
                    <a:custGeom>
                      <a:avLst/>
                      <a:gdLst>
                        <a:gd name="T0" fmla="*/ 953 w 954"/>
                        <a:gd name="T1" fmla="*/ 3 h 3"/>
                        <a:gd name="T2" fmla="*/ 0 w 954"/>
                        <a:gd name="T3" fmla="*/ 3 h 3"/>
                        <a:gd name="T4" fmla="*/ 4 w 954"/>
                        <a:gd name="T5" fmla="*/ 0 h 3"/>
                        <a:gd name="T6" fmla="*/ 954 w 954"/>
                        <a:gd name="T7" fmla="*/ 0 h 3"/>
                        <a:gd name="T8" fmla="*/ 953 w 954"/>
                        <a:gd name="T9" fmla="*/ 3 h 3"/>
                      </a:gdLst>
                      <a:ahLst/>
                      <a:cxnLst>
                        <a:cxn ang="0">
                          <a:pos x="T0" y="T1"/>
                        </a:cxn>
                        <a:cxn ang="0">
                          <a:pos x="T2" y="T3"/>
                        </a:cxn>
                        <a:cxn ang="0">
                          <a:pos x="T4" y="T5"/>
                        </a:cxn>
                        <a:cxn ang="0">
                          <a:pos x="T6" y="T7"/>
                        </a:cxn>
                        <a:cxn ang="0">
                          <a:pos x="T8" y="T9"/>
                        </a:cxn>
                      </a:cxnLst>
                      <a:rect l="0" t="0" r="r" b="b"/>
                      <a:pathLst>
                        <a:path w="954" h="3">
                          <a:moveTo>
                            <a:pt x="953" y="3"/>
                          </a:moveTo>
                          <a:lnTo>
                            <a:pt x="0" y="3"/>
                          </a:lnTo>
                          <a:lnTo>
                            <a:pt x="4" y="0"/>
                          </a:lnTo>
                          <a:lnTo>
                            <a:pt x="954" y="0"/>
                          </a:lnTo>
                          <a:lnTo>
                            <a:pt x="953" y="3"/>
                          </a:lnTo>
                          <a:close/>
                        </a:path>
                      </a:pathLst>
                    </a:custGeom>
                    <a:solidFill>
                      <a:srgbClr val="8887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97" name="Freeform 467"/>
                    <p:cNvSpPr>
                      <a:spLocks noChangeAspect="1"/>
                    </p:cNvSpPr>
                    <p:nvPr/>
                  </p:nvSpPr>
                  <p:spPr bwMode="auto">
                    <a:xfrm>
                      <a:off x="2374" y="1542"/>
                      <a:ext cx="953" cy="3"/>
                    </a:xfrm>
                    <a:custGeom>
                      <a:avLst/>
                      <a:gdLst>
                        <a:gd name="T0" fmla="*/ 951 w 953"/>
                        <a:gd name="T1" fmla="*/ 3 h 3"/>
                        <a:gd name="T2" fmla="*/ 0 w 953"/>
                        <a:gd name="T3" fmla="*/ 3 h 3"/>
                        <a:gd name="T4" fmla="*/ 4 w 953"/>
                        <a:gd name="T5" fmla="*/ 0 h 3"/>
                        <a:gd name="T6" fmla="*/ 953 w 953"/>
                        <a:gd name="T7" fmla="*/ 0 h 3"/>
                        <a:gd name="T8" fmla="*/ 951 w 953"/>
                        <a:gd name="T9" fmla="*/ 3 h 3"/>
                      </a:gdLst>
                      <a:ahLst/>
                      <a:cxnLst>
                        <a:cxn ang="0">
                          <a:pos x="T0" y="T1"/>
                        </a:cxn>
                        <a:cxn ang="0">
                          <a:pos x="T2" y="T3"/>
                        </a:cxn>
                        <a:cxn ang="0">
                          <a:pos x="T4" y="T5"/>
                        </a:cxn>
                        <a:cxn ang="0">
                          <a:pos x="T6" y="T7"/>
                        </a:cxn>
                        <a:cxn ang="0">
                          <a:pos x="T8" y="T9"/>
                        </a:cxn>
                      </a:cxnLst>
                      <a:rect l="0" t="0" r="r" b="b"/>
                      <a:pathLst>
                        <a:path w="953" h="3">
                          <a:moveTo>
                            <a:pt x="951" y="3"/>
                          </a:moveTo>
                          <a:lnTo>
                            <a:pt x="0" y="3"/>
                          </a:lnTo>
                          <a:lnTo>
                            <a:pt x="4" y="0"/>
                          </a:lnTo>
                          <a:lnTo>
                            <a:pt x="953" y="0"/>
                          </a:lnTo>
                          <a:lnTo>
                            <a:pt x="951" y="3"/>
                          </a:lnTo>
                          <a:close/>
                        </a:path>
                      </a:pathLst>
                    </a:custGeom>
                    <a:solidFill>
                      <a:srgbClr val="8887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98" name="Freeform 468"/>
                    <p:cNvSpPr>
                      <a:spLocks noChangeAspect="1"/>
                    </p:cNvSpPr>
                    <p:nvPr/>
                  </p:nvSpPr>
                  <p:spPr bwMode="auto">
                    <a:xfrm>
                      <a:off x="2376" y="1541"/>
                      <a:ext cx="953" cy="2"/>
                    </a:xfrm>
                    <a:custGeom>
                      <a:avLst/>
                      <a:gdLst>
                        <a:gd name="T0" fmla="*/ 950 w 953"/>
                        <a:gd name="T1" fmla="*/ 2 h 2"/>
                        <a:gd name="T2" fmla="*/ 0 w 953"/>
                        <a:gd name="T3" fmla="*/ 2 h 2"/>
                        <a:gd name="T4" fmla="*/ 3 w 953"/>
                        <a:gd name="T5" fmla="*/ 0 h 2"/>
                        <a:gd name="T6" fmla="*/ 953 w 953"/>
                        <a:gd name="T7" fmla="*/ 0 h 2"/>
                        <a:gd name="T8" fmla="*/ 950 w 953"/>
                        <a:gd name="T9" fmla="*/ 2 h 2"/>
                      </a:gdLst>
                      <a:ahLst/>
                      <a:cxnLst>
                        <a:cxn ang="0">
                          <a:pos x="T0" y="T1"/>
                        </a:cxn>
                        <a:cxn ang="0">
                          <a:pos x="T2" y="T3"/>
                        </a:cxn>
                        <a:cxn ang="0">
                          <a:pos x="T4" y="T5"/>
                        </a:cxn>
                        <a:cxn ang="0">
                          <a:pos x="T6" y="T7"/>
                        </a:cxn>
                        <a:cxn ang="0">
                          <a:pos x="T8" y="T9"/>
                        </a:cxn>
                      </a:cxnLst>
                      <a:rect l="0" t="0" r="r" b="b"/>
                      <a:pathLst>
                        <a:path w="953" h="2">
                          <a:moveTo>
                            <a:pt x="950" y="2"/>
                          </a:moveTo>
                          <a:lnTo>
                            <a:pt x="0" y="2"/>
                          </a:lnTo>
                          <a:lnTo>
                            <a:pt x="3" y="0"/>
                          </a:lnTo>
                          <a:lnTo>
                            <a:pt x="953" y="0"/>
                          </a:lnTo>
                          <a:lnTo>
                            <a:pt x="950" y="2"/>
                          </a:lnTo>
                          <a:close/>
                        </a:path>
                      </a:pathLst>
                    </a:custGeom>
                    <a:solidFill>
                      <a:srgbClr val="8786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99" name="Freeform 469"/>
                    <p:cNvSpPr>
                      <a:spLocks noChangeAspect="1"/>
                    </p:cNvSpPr>
                    <p:nvPr/>
                  </p:nvSpPr>
                  <p:spPr bwMode="auto">
                    <a:xfrm>
                      <a:off x="2378" y="1539"/>
                      <a:ext cx="951" cy="3"/>
                    </a:xfrm>
                    <a:custGeom>
                      <a:avLst/>
                      <a:gdLst>
                        <a:gd name="T0" fmla="*/ 949 w 951"/>
                        <a:gd name="T1" fmla="*/ 3 h 3"/>
                        <a:gd name="T2" fmla="*/ 0 w 951"/>
                        <a:gd name="T3" fmla="*/ 3 h 3"/>
                        <a:gd name="T4" fmla="*/ 4 w 951"/>
                        <a:gd name="T5" fmla="*/ 0 h 3"/>
                        <a:gd name="T6" fmla="*/ 951 w 951"/>
                        <a:gd name="T7" fmla="*/ 0 h 3"/>
                        <a:gd name="T8" fmla="*/ 949 w 951"/>
                        <a:gd name="T9" fmla="*/ 3 h 3"/>
                      </a:gdLst>
                      <a:ahLst/>
                      <a:cxnLst>
                        <a:cxn ang="0">
                          <a:pos x="T0" y="T1"/>
                        </a:cxn>
                        <a:cxn ang="0">
                          <a:pos x="T2" y="T3"/>
                        </a:cxn>
                        <a:cxn ang="0">
                          <a:pos x="T4" y="T5"/>
                        </a:cxn>
                        <a:cxn ang="0">
                          <a:pos x="T6" y="T7"/>
                        </a:cxn>
                        <a:cxn ang="0">
                          <a:pos x="T8" y="T9"/>
                        </a:cxn>
                      </a:cxnLst>
                      <a:rect l="0" t="0" r="r" b="b"/>
                      <a:pathLst>
                        <a:path w="951" h="3">
                          <a:moveTo>
                            <a:pt x="949" y="3"/>
                          </a:moveTo>
                          <a:lnTo>
                            <a:pt x="0" y="3"/>
                          </a:lnTo>
                          <a:lnTo>
                            <a:pt x="4" y="0"/>
                          </a:lnTo>
                          <a:lnTo>
                            <a:pt x="951" y="0"/>
                          </a:lnTo>
                          <a:lnTo>
                            <a:pt x="949" y="3"/>
                          </a:lnTo>
                          <a:close/>
                        </a:path>
                      </a:pathLst>
                    </a:custGeom>
                    <a:solidFill>
                      <a:srgbClr val="8786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00" name="Freeform 470"/>
                    <p:cNvSpPr>
                      <a:spLocks noChangeAspect="1"/>
                    </p:cNvSpPr>
                    <p:nvPr/>
                  </p:nvSpPr>
                  <p:spPr bwMode="auto">
                    <a:xfrm>
                      <a:off x="2379" y="1536"/>
                      <a:ext cx="951" cy="5"/>
                    </a:xfrm>
                    <a:custGeom>
                      <a:avLst/>
                      <a:gdLst>
                        <a:gd name="T0" fmla="*/ 950 w 951"/>
                        <a:gd name="T1" fmla="*/ 5 h 5"/>
                        <a:gd name="T2" fmla="*/ 0 w 951"/>
                        <a:gd name="T3" fmla="*/ 5 h 5"/>
                        <a:gd name="T4" fmla="*/ 5 w 951"/>
                        <a:gd name="T5" fmla="*/ 0 h 5"/>
                        <a:gd name="T6" fmla="*/ 951 w 951"/>
                        <a:gd name="T7" fmla="*/ 0 h 5"/>
                        <a:gd name="T8" fmla="*/ 950 w 951"/>
                        <a:gd name="T9" fmla="*/ 5 h 5"/>
                      </a:gdLst>
                      <a:ahLst/>
                      <a:cxnLst>
                        <a:cxn ang="0">
                          <a:pos x="T0" y="T1"/>
                        </a:cxn>
                        <a:cxn ang="0">
                          <a:pos x="T2" y="T3"/>
                        </a:cxn>
                        <a:cxn ang="0">
                          <a:pos x="T4" y="T5"/>
                        </a:cxn>
                        <a:cxn ang="0">
                          <a:pos x="T6" y="T7"/>
                        </a:cxn>
                        <a:cxn ang="0">
                          <a:pos x="T8" y="T9"/>
                        </a:cxn>
                      </a:cxnLst>
                      <a:rect l="0" t="0" r="r" b="b"/>
                      <a:pathLst>
                        <a:path w="951" h="5">
                          <a:moveTo>
                            <a:pt x="950" y="5"/>
                          </a:moveTo>
                          <a:lnTo>
                            <a:pt x="0" y="5"/>
                          </a:lnTo>
                          <a:lnTo>
                            <a:pt x="5" y="0"/>
                          </a:lnTo>
                          <a:lnTo>
                            <a:pt x="951" y="0"/>
                          </a:lnTo>
                          <a:lnTo>
                            <a:pt x="950" y="5"/>
                          </a:lnTo>
                          <a:close/>
                        </a:path>
                      </a:pathLst>
                    </a:custGeom>
                    <a:solidFill>
                      <a:srgbClr val="8786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01" name="Freeform 471"/>
                    <p:cNvSpPr>
                      <a:spLocks noChangeAspect="1"/>
                    </p:cNvSpPr>
                    <p:nvPr/>
                  </p:nvSpPr>
                  <p:spPr bwMode="auto">
                    <a:xfrm>
                      <a:off x="2382" y="1535"/>
                      <a:ext cx="950" cy="4"/>
                    </a:xfrm>
                    <a:custGeom>
                      <a:avLst/>
                      <a:gdLst>
                        <a:gd name="T0" fmla="*/ 947 w 950"/>
                        <a:gd name="T1" fmla="*/ 4 h 4"/>
                        <a:gd name="T2" fmla="*/ 0 w 950"/>
                        <a:gd name="T3" fmla="*/ 4 h 4"/>
                        <a:gd name="T4" fmla="*/ 5 w 950"/>
                        <a:gd name="T5" fmla="*/ 0 h 4"/>
                        <a:gd name="T6" fmla="*/ 950 w 950"/>
                        <a:gd name="T7" fmla="*/ 0 h 4"/>
                        <a:gd name="T8" fmla="*/ 947 w 950"/>
                        <a:gd name="T9" fmla="*/ 4 h 4"/>
                      </a:gdLst>
                      <a:ahLst/>
                      <a:cxnLst>
                        <a:cxn ang="0">
                          <a:pos x="T0" y="T1"/>
                        </a:cxn>
                        <a:cxn ang="0">
                          <a:pos x="T2" y="T3"/>
                        </a:cxn>
                        <a:cxn ang="0">
                          <a:pos x="T4" y="T5"/>
                        </a:cxn>
                        <a:cxn ang="0">
                          <a:pos x="T6" y="T7"/>
                        </a:cxn>
                        <a:cxn ang="0">
                          <a:pos x="T8" y="T9"/>
                        </a:cxn>
                      </a:cxnLst>
                      <a:rect l="0" t="0" r="r" b="b"/>
                      <a:pathLst>
                        <a:path w="950" h="4">
                          <a:moveTo>
                            <a:pt x="947" y="4"/>
                          </a:moveTo>
                          <a:lnTo>
                            <a:pt x="0" y="4"/>
                          </a:lnTo>
                          <a:lnTo>
                            <a:pt x="5" y="0"/>
                          </a:lnTo>
                          <a:lnTo>
                            <a:pt x="950" y="0"/>
                          </a:lnTo>
                          <a:lnTo>
                            <a:pt x="947" y="4"/>
                          </a:lnTo>
                          <a:close/>
                        </a:path>
                      </a:pathLst>
                    </a:custGeom>
                    <a:solidFill>
                      <a:srgbClr val="87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02" name="Freeform 472"/>
                    <p:cNvSpPr>
                      <a:spLocks noChangeAspect="1"/>
                    </p:cNvSpPr>
                    <p:nvPr/>
                  </p:nvSpPr>
                  <p:spPr bwMode="auto">
                    <a:xfrm>
                      <a:off x="2384" y="1533"/>
                      <a:ext cx="949" cy="3"/>
                    </a:xfrm>
                    <a:custGeom>
                      <a:avLst/>
                      <a:gdLst>
                        <a:gd name="T0" fmla="*/ 946 w 949"/>
                        <a:gd name="T1" fmla="*/ 3 h 3"/>
                        <a:gd name="T2" fmla="*/ 0 w 949"/>
                        <a:gd name="T3" fmla="*/ 3 h 3"/>
                        <a:gd name="T4" fmla="*/ 4 w 949"/>
                        <a:gd name="T5" fmla="*/ 0 h 3"/>
                        <a:gd name="T6" fmla="*/ 949 w 949"/>
                        <a:gd name="T7" fmla="*/ 0 h 3"/>
                        <a:gd name="T8" fmla="*/ 946 w 949"/>
                        <a:gd name="T9" fmla="*/ 3 h 3"/>
                      </a:gdLst>
                      <a:ahLst/>
                      <a:cxnLst>
                        <a:cxn ang="0">
                          <a:pos x="T0" y="T1"/>
                        </a:cxn>
                        <a:cxn ang="0">
                          <a:pos x="T2" y="T3"/>
                        </a:cxn>
                        <a:cxn ang="0">
                          <a:pos x="T4" y="T5"/>
                        </a:cxn>
                        <a:cxn ang="0">
                          <a:pos x="T6" y="T7"/>
                        </a:cxn>
                        <a:cxn ang="0">
                          <a:pos x="T8" y="T9"/>
                        </a:cxn>
                      </a:cxnLst>
                      <a:rect l="0" t="0" r="r" b="b"/>
                      <a:pathLst>
                        <a:path w="949" h="3">
                          <a:moveTo>
                            <a:pt x="946" y="3"/>
                          </a:moveTo>
                          <a:lnTo>
                            <a:pt x="0" y="3"/>
                          </a:lnTo>
                          <a:lnTo>
                            <a:pt x="4" y="0"/>
                          </a:lnTo>
                          <a:lnTo>
                            <a:pt x="949" y="0"/>
                          </a:lnTo>
                          <a:lnTo>
                            <a:pt x="946" y="3"/>
                          </a:lnTo>
                          <a:close/>
                        </a:path>
                      </a:pathLst>
                    </a:custGeom>
                    <a:solidFill>
                      <a:srgbClr val="87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03" name="Freeform 473"/>
                    <p:cNvSpPr>
                      <a:spLocks noChangeAspect="1"/>
                    </p:cNvSpPr>
                    <p:nvPr/>
                  </p:nvSpPr>
                  <p:spPr bwMode="auto">
                    <a:xfrm>
                      <a:off x="2387" y="1532"/>
                      <a:ext cx="946" cy="3"/>
                    </a:xfrm>
                    <a:custGeom>
                      <a:avLst/>
                      <a:gdLst>
                        <a:gd name="T0" fmla="*/ 945 w 946"/>
                        <a:gd name="T1" fmla="*/ 3 h 3"/>
                        <a:gd name="T2" fmla="*/ 0 w 946"/>
                        <a:gd name="T3" fmla="*/ 3 h 3"/>
                        <a:gd name="T4" fmla="*/ 2 w 946"/>
                        <a:gd name="T5" fmla="*/ 0 h 3"/>
                        <a:gd name="T6" fmla="*/ 946 w 946"/>
                        <a:gd name="T7" fmla="*/ 0 h 3"/>
                        <a:gd name="T8" fmla="*/ 945 w 946"/>
                        <a:gd name="T9" fmla="*/ 3 h 3"/>
                      </a:gdLst>
                      <a:ahLst/>
                      <a:cxnLst>
                        <a:cxn ang="0">
                          <a:pos x="T0" y="T1"/>
                        </a:cxn>
                        <a:cxn ang="0">
                          <a:pos x="T2" y="T3"/>
                        </a:cxn>
                        <a:cxn ang="0">
                          <a:pos x="T4" y="T5"/>
                        </a:cxn>
                        <a:cxn ang="0">
                          <a:pos x="T6" y="T7"/>
                        </a:cxn>
                        <a:cxn ang="0">
                          <a:pos x="T8" y="T9"/>
                        </a:cxn>
                      </a:cxnLst>
                      <a:rect l="0" t="0" r="r" b="b"/>
                      <a:pathLst>
                        <a:path w="946" h="3">
                          <a:moveTo>
                            <a:pt x="945" y="3"/>
                          </a:moveTo>
                          <a:lnTo>
                            <a:pt x="0" y="3"/>
                          </a:lnTo>
                          <a:lnTo>
                            <a:pt x="2" y="0"/>
                          </a:lnTo>
                          <a:lnTo>
                            <a:pt x="946" y="0"/>
                          </a:lnTo>
                          <a:lnTo>
                            <a:pt x="945" y="3"/>
                          </a:lnTo>
                          <a:close/>
                        </a:path>
                      </a:pathLst>
                    </a:custGeom>
                    <a:solidFill>
                      <a:srgbClr val="8685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04" name="Freeform 474"/>
                    <p:cNvSpPr>
                      <a:spLocks noChangeAspect="1"/>
                    </p:cNvSpPr>
                    <p:nvPr/>
                  </p:nvSpPr>
                  <p:spPr bwMode="auto">
                    <a:xfrm>
                      <a:off x="2388" y="1530"/>
                      <a:ext cx="947" cy="3"/>
                    </a:xfrm>
                    <a:custGeom>
                      <a:avLst/>
                      <a:gdLst>
                        <a:gd name="T0" fmla="*/ 945 w 947"/>
                        <a:gd name="T1" fmla="*/ 3 h 3"/>
                        <a:gd name="T2" fmla="*/ 0 w 947"/>
                        <a:gd name="T3" fmla="*/ 3 h 3"/>
                        <a:gd name="T4" fmla="*/ 4 w 947"/>
                        <a:gd name="T5" fmla="*/ 0 h 3"/>
                        <a:gd name="T6" fmla="*/ 947 w 947"/>
                        <a:gd name="T7" fmla="*/ 0 h 3"/>
                        <a:gd name="T8" fmla="*/ 945 w 947"/>
                        <a:gd name="T9" fmla="*/ 3 h 3"/>
                      </a:gdLst>
                      <a:ahLst/>
                      <a:cxnLst>
                        <a:cxn ang="0">
                          <a:pos x="T0" y="T1"/>
                        </a:cxn>
                        <a:cxn ang="0">
                          <a:pos x="T2" y="T3"/>
                        </a:cxn>
                        <a:cxn ang="0">
                          <a:pos x="T4" y="T5"/>
                        </a:cxn>
                        <a:cxn ang="0">
                          <a:pos x="T6" y="T7"/>
                        </a:cxn>
                        <a:cxn ang="0">
                          <a:pos x="T8" y="T9"/>
                        </a:cxn>
                      </a:cxnLst>
                      <a:rect l="0" t="0" r="r" b="b"/>
                      <a:pathLst>
                        <a:path w="947" h="3">
                          <a:moveTo>
                            <a:pt x="945" y="3"/>
                          </a:moveTo>
                          <a:lnTo>
                            <a:pt x="0" y="3"/>
                          </a:lnTo>
                          <a:lnTo>
                            <a:pt x="4" y="0"/>
                          </a:lnTo>
                          <a:lnTo>
                            <a:pt x="947" y="0"/>
                          </a:lnTo>
                          <a:lnTo>
                            <a:pt x="945" y="3"/>
                          </a:lnTo>
                          <a:close/>
                        </a:path>
                      </a:pathLst>
                    </a:custGeom>
                    <a:solidFill>
                      <a:srgbClr val="8685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05" name="Freeform 475"/>
                    <p:cNvSpPr>
                      <a:spLocks noChangeAspect="1"/>
                    </p:cNvSpPr>
                    <p:nvPr/>
                  </p:nvSpPr>
                  <p:spPr bwMode="auto">
                    <a:xfrm>
                      <a:off x="2389" y="1529"/>
                      <a:ext cx="947" cy="3"/>
                    </a:xfrm>
                    <a:custGeom>
                      <a:avLst/>
                      <a:gdLst>
                        <a:gd name="T0" fmla="*/ 944 w 947"/>
                        <a:gd name="T1" fmla="*/ 3 h 3"/>
                        <a:gd name="T2" fmla="*/ 0 w 947"/>
                        <a:gd name="T3" fmla="*/ 3 h 3"/>
                        <a:gd name="T4" fmla="*/ 5 w 947"/>
                        <a:gd name="T5" fmla="*/ 0 h 3"/>
                        <a:gd name="T6" fmla="*/ 947 w 947"/>
                        <a:gd name="T7" fmla="*/ 0 h 3"/>
                        <a:gd name="T8" fmla="*/ 944 w 947"/>
                        <a:gd name="T9" fmla="*/ 3 h 3"/>
                      </a:gdLst>
                      <a:ahLst/>
                      <a:cxnLst>
                        <a:cxn ang="0">
                          <a:pos x="T0" y="T1"/>
                        </a:cxn>
                        <a:cxn ang="0">
                          <a:pos x="T2" y="T3"/>
                        </a:cxn>
                        <a:cxn ang="0">
                          <a:pos x="T4" y="T5"/>
                        </a:cxn>
                        <a:cxn ang="0">
                          <a:pos x="T6" y="T7"/>
                        </a:cxn>
                        <a:cxn ang="0">
                          <a:pos x="T8" y="T9"/>
                        </a:cxn>
                      </a:cxnLst>
                      <a:rect l="0" t="0" r="r" b="b"/>
                      <a:pathLst>
                        <a:path w="947" h="3">
                          <a:moveTo>
                            <a:pt x="944" y="3"/>
                          </a:moveTo>
                          <a:lnTo>
                            <a:pt x="0" y="3"/>
                          </a:lnTo>
                          <a:lnTo>
                            <a:pt x="5" y="0"/>
                          </a:lnTo>
                          <a:lnTo>
                            <a:pt x="947" y="0"/>
                          </a:lnTo>
                          <a:lnTo>
                            <a:pt x="944" y="3"/>
                          </a:lnTo>
                          <a:close/>
                        </a:path>
                      </a:pathLst>
                    </a:custGeom>
                    <a:solidFill>
                      <a:srgbClr val="8685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06" name="Freeform 476"/>
                    <p:cNvSpPr>
                      <a:spLocks noChangeAspect="1"/>
                    </p:cNvSpPr>
                    <p:nvPr/>
                  </p:nvSpPr>
                  <p:spPr bwMode="auto">
                    <a:xfrm>
                      <a:off x="2392" y="1526"/>
                      <a:ext cx="946" cy="4"/>
                    </a:xfrm>
                    <a:custGeom>
                      <a:avLst/>
                      <a:gdLst>
                        <a:gd name="T0" fmla="*/ 943 w 946"/>
                        <a:gd name="T1" fmla="*/ 4 h 4"/>
                        <a:gd name="T2" fmla="*/ 0 w 946"/>
                        <a:gd name="T3" fmla="*/ 4 h 4"/>
                        <a:gd name="T4" fmla="*/ 5 w 946"/>
                        <a:gd name="T5" fmla="*/ 0 h 4"/>
                        <a:gd name="T6" fmla="*/ 946 w 946"/>
                        <a:gd name="T7" fmla="*/ 0 h 4"/>
                        <a:gd name="T8" fmla="*/ 943 w 946"/>
                        <a:gd name="T9" fmla="*/ 4 h 4"/>
                      </a:gdLst>
                      <a:ahLst/>
                      <a:cxnLst>
                        <a:cxn ang="0">
                          <a:pos x="T0" y="T1"/>
                        </a:cxn>
                        <a:cxn ang="0">
                          <a:pos x="T2" y="T3"/>
                        </a:cxn>
                        <a:cxn ang="0">
                          <a:pos x="T4" y="T5"/>
                        </a:cxn>
                        <a:cxn ang="0">
                          <a:pos x="T6" y="T7"/>
                        </a:cxn>
                        <a:cxn ang="0">
                          <a:pos x="T8" y="T9"/>
                        </a:cxn>
                      </a:cxnLst>
                      <a:rect l="0" t="0" r="r" b="b"/>
                      <a:pathLst>
                        <a:path w="946" h="4">
                          <a:moveTo>
                            <a:pt x="943" y="4"/>
                          </a:moveTo>
                          <a:lnTo>
                            <a:pt x="0" y="4"/>
                          </a:lnTo>
                          <a:lnTo>
                            <a:pt x="5" y="0"/>
                          </a:lnTo>
                          <a:lnTo>
                            <a:pt x="946" y="0"/>
                          </a:lnTo>
                          <a:lnTo>
                            <a:pt x="943" y="4"/>
                          </a:lnTo>
                          <a:close/>
                        </a:path>
                      </a:pathLst>
                    </a:custGeom>
                    <a:solidFill>
                      <a:srgbClr val="8584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07" name="Freeform 477"/>
                    <p:cNvSpPr>
                      <a:spLocks noChangeAspect="1"/>
                    </p:cNvSpPr>
                    <p:nvPr/>
                  </p:nvSpPr>
                  <p:spPr bwMode="auto">
                    <a:xfrm>
                      <a:off x="2394" y="1525"/>
                      <a:ext cx="944" cy="4"/>
                    </a:xfrm>
                    <a:custGeom>
                      <a:avLst/>
                      <a:gdLst>
                        <a:gd name="T0" fmla="*/ 942 w 944"/>
                        <a:gd name="T1" fmla="*/ 4 h 4"/>
                        <a:gd name="T2" fmla="*/ 0 w 944"/>
                        <a:gd name="T3" fmla="*/ 4 h 4"/>
                        <a:gd name="T4" fmla="*/ 4 w 944"/>
                        <a:gd name="T5" fmla="*/ 0 h 4"/>
                        <a:gd name="T6" fmla="*/ 944 w 944"/>
                        <a:gd name="T7" fmla="*/ 0 h 4"/>
                        <a:gd name="T8" fmla="*/ 942 w 944"/>
                        <a:gd name="T9" fmla="*/ 4 h 4"/>
                      </a:gdLst>
                      <a:ahLst/>
                      <a:cxnLst>
                        <a:cxn ang="0">
                          <a:pos x="T0" y="T1"/>
                        </a:cxn>
                        <a:cxn ang="0">
                          <a:pos x="T2" y="T3"/>
                        </a:cxn>
                        <a:cxn ang="0">
                          <a:pos x="T4" y="T5"/>
                        </a:cxn>
                        <a:cxn ang="0">
                          <a:pos x="T6" y="T7"/>
                        </a:cxn>
                        <a:cxn ang="0">
                          <a:pos x="T8" y="T9"/>
                        </a:cxn>
                      </a:cxnLst>
                      <a:rect l="0" t="0" r="r" b="b"/>
                      <a:pathLst>
                        <a:path w="944" h="4">
                          <a:moveTo>
                            <a:pt x="942" y="4"/>
                          </a:moveTo>
                          <a:lnTo>
                            <a:pt x="0" y="4"/>
                          </a:lnTo>
                          <a:lnTo>
                            <a:pt x="4" y="0"/>
                          </a:lnTo>
                          <a:lnTo>
                            <a:pt x="944" y="0"/>
                          </a:lnTo>
                          <a:lnTo>
                            <a:pt x="942" y="4"/>
                          </a:lnTo>
                          <a:close/>
                        </a:path>
                      </a:pathLst>
                    </a:custGeom>
                    <a:solidFill>
                      <a:srgbClr val="8584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08" name="Freeform 478"/>
                    <p:cNvSpPr>
                      <a:spLocks noChangeAspect="1"/>
                    </p:cNvSpPr>
                    <p:nvPr/>
                  </p:nvSpPr>
                  <p:spPr bwMode="auto">
                    <a:xfrm>
                      <a:off x="2397" y="1523"/>
                      <a:ext cx="942" cy="3"/>
                    </a:xfrm>
                    <a:custGeom>
                      <a:avLst/>
                      <a:gdLst>
                        <a:gd name="T0" fmla="*/ 941 w 942"/>
                        <a:gd name="T1" fmla="*/ 3 h 3"/>
                        <a:gd name="T2" fmla="*/ 0 w 942"/>
                        <a:gd name="T3" fmla="*/ 3 h 3"/>
                        <a:gd name="T4" fmla="*/ 2 w 942"/>
                        <a:gd name="T5" fmla="*/ 0 h 3"/>
                        <a:gd name="T6" fmla="*/ 942 w 942"/>
                        <a:gd name="T7" fmla="*/ 0 h 3"/>
                        <a:gd name="T8" fmla="*/ 941 w 942"/>
                        <a:gd name="T9" fmla="*/ 3 h 3"/>
                      </a:gdLst>
                      <a:ahLst/>
                      <a:cxnLst>
                        <a:cxn ang="0">
                          <a:pos x="T0" y="T1"/>
                        </a:cxn>
                        <a:cxn ang="0">
                          <a:pos x="T2" y="T3"/>
                        </a:cxn>
                        <a:cxn ang="0">
                          <a:pos x="T4" y="T5"/>
                        </a:cxn>
                        <a:cxn ang="0">
                          <a:pos x="T6" y="T7"/>
                        </a:cxn>
                        <a:cxn ang="0">
                          <a:pos x="T8" y="T9"/>
                        </a:cxn>
                      </a:cxnLst>
                      <a:rect l="0" t="0" r="r" b="b"/>
                      <a:pathLst>
                        <a:path w="942" h="3">
                          <a:moveTo>
                            <a:pt x="941" y="3"/>
                          </a:moveTo>
                          <a:lnTo>
                            <a:pt x="0" y="3"/>
                          </a:lnTo>
                          <a:lnTo>
                            <a:pt x="2" y="0"/>
                          </a:lnTo>
                          <a:lnTo>
                            <a:pt x="942" y="0"/>
                          </a:lnTo>
                          <a:lnTo>
                            <a:pt x="941" y="3"/>
                          </a:lnTo>
                          <a:close/>
                        </a:path>
                      </a:pathLst>
                    </a:custGeom>
                    <a:solidFill>
                      <a:srgbClr val="8483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09" name="Freeform 479"/>
                    <p:cNvSpPr>
                      <a:spLocks noChangeAspect="1"/>
                    </p:cNvSpPr>
                    <p:nvPr/>
                  </p:nvSpPr>
                  <p:spPr bwMode="auto">
                    <a:xfrm>
                      <a:off x="2398" y="1522"/>
                      <a:ext cx="942" cy="3"/>
                    </a:xfrm>
                    <a:custGeom>
                      <a:avLst/>
                      <a:gdLst>
                        <a:gd name="T0" fmla="*/ 940 w 942"/>
                        <a:gd name="T1" fmla="*/ 3 h 3"/>
                        <a:gd name="T2" fmla="*/ 0 w 942"/>
                        <a:gd name="T3" fmla="*/ 3 h 3"/>
                        <a:gd name="T4" fmla="*/ 4 w 942"/>
                        <a:gd name="T5" fmla="*/ 0 h 3"/>
                        <a:gd name="T6" fmla="*/ 942 w 942"/>
                        <a:gd name="T7" fmla="*/ 0 h 3"/>
                        <a:gd name="T8" fmla="*/ 940 w 942"/>
                        <a:gd name="T9" fmla="*/ 3 h 3"/>
                      </a:gdLst>
                      <a:ahLst/>
                      <a:cxnLst>
                        <a:cxn ang="0">
                          <a:pos x="T0" y="T1"/>
                        </a:cxn>
                        <a:cxn ang="0">
                          <a:pos x="T2" y="T3"/>
                        </a:cxn>
                        <a:cxn ang="0">
                          <a:pos x="T4" y="T5"/>
                        </a:cxn>
                        <a:cxn ang="0">
                          <a:pos x="T6" y="T7"/>
                        </a:cxn>
                        <a:cxn ang="0">
                          <a:pos x="T8" y="T9"/>
                        </a:cxn>
                      </a:cxnLst>
                      <a:rect l="0" t="0" r="r" b="b"/>
                      <a:pathLst>
                        <a:path w="942" h="3">
                          <a:moveTo>
                            <a:pt x="940" y="3"/>
                          </a:moveTo>
                          <a:lnTo>
                            <a:pt x="0" y="3"/>
                          </a:lnTo>
                          <a:lnTo>
                            <a:pt x="4" y="0"/>
                          </a:lnTo>
                          <a:lnTo>
                            <a:pt x="942" y="0"/>
                          </a:lnTo>
                          <a:lnTo>
                            <a:pt x="940" y="3"/>
                          </a:lnTo>
                          <a:close/>
                        </a:path>
                      </a:pathLst>
                    </a:custGeom>
                    <a:solidFill>
                      <a:srgbClr val="8483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10" name="Freeform 480"/>
                    <p:cNvSpPr>
                      <a:spLocks noChangeAspect="1"/>
                    </p:cNvSpPr>
                    <p:nvPr/>
                  </p:nvSpPr>
                  <p:spPr bwMode="auto">
                    <a:xfrm>
                      <a:off x="2399" y="1520"/>
                      <a:ext cx="943" cy="3"/>
                    </a:xfrm>
                    <a:custGeom>
                      <a:avLst/>
                      <a:gdLst>
                        <a:gd name="T0" fmla="*/ 940 w 943"/>
                        <a:gd name="T1" fmla="*/ 3 h 3"/>
                        <a:gd name="T2" fmla="*/ 0 w 943"/>
                        <a:gd name="T3" fmla="*/ 3 h 3"/>
                        <a:gd name="T4" fmla="*/ 5 w 943"/>
                        <a:gd name="T5" fmla="*/ 0 h 3"/>
                        <a:gd name="T6" fmla="*/ 943 w 943"/>
                        <a:gd name="T7" fmla="*/ 0 h 3"/>
                        <a:gd name="T8" fmla="*/ 940 w 943"/>
                        <a:gd name="T9" fmla="*/ 3 h 3"/>
                      </a:gdLst>
                      <a:ahLst/>
                      <a:cxnLst>
                        <a:cxn ang="0">
                          <a:pos x="T0" y="T1"/>
                        </a:cxn>
                        <a:cxn ang="0">
                          <a:pos x="T2" y="T3"/>
                        </a:cxn>
                        <a:cxn ang="0">
                          <a:pos x="T4" y="T5"/>
                        </a:cxn>
                        <a:cxn ang="0">
                          <a:pos x="T6" y="T7"/>
                        </a:cxn>
                        <a:cxn ang="0">
                          <a:pos x="T8" y="T9"/>
                        </a:cxn>
                      </a:cxnLst>
                      <a:rect l="0" t="0" r="r" b="b"/>
                      <a:pathLst>
                        <a:path w="943" h="3">
                          <a:moveTo>
                            <a:pt x="940" y="3"/>
                          </a:moveTo>
                          <a:lnTo>
                            <a:pt x="0" y="3"/>
                          </a:lnTo>
                          <a:lnTo>
                            <a:pt x="5" y="0"/>
                          </a:lnTo>
                          <a:lnTo>
                            <a:pt x="943" y="0"/>
                          </a:lnTo>
                          <a:lnTo>
                            <a:pt x="940" y="3"/>
                          </a:lnTo>
                          <a:close/>
                        </a:path>
                      </a:pathLst>
                    </a:custGeom>
                    <a:solidFill>
                      <a:srgbClr val="8483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11" name="Freeform 481"/>
                    <p:cNvSpPr>
                      <a:spLocks noChangeAspect="1"/>
                    </p:cNvSpPr>
                    <p:nvPr/>
                  </p:nvSpPr>
                  <p:spPr bwMode="auto">
                    <a:xfrm>
                      <a:off x="2402" y="1519"/>
                      <a:ext cx="940" cy="3"/>
                    </a:xfrm>
                    <a:custGeom>
                      <a:avLst/>
                      <a:gdLst>
                        <a:gd name="T0" fmla="*/ 938 w 940"/>
                        <a:gd name="T1" fmla="*/ 3 h 3"/>
                        <a:gd name="T2" fmla="*/ 0 w 940"/>
                        <a:gd name="T3" fmla="*/ 3 h 3"/>
                        <a:gd name="T4" fmla="*/ 3 w 940"/>
                        <a:gd name="T5" fmla="*/ 0 h 3"/>
                        <a:gd name="T6" fmla="*/ 940 w 940"/>
                        <a:gd name="T7" fmla="*/ 0 h 3"/>
                        <a:gd name="T8" fmla="*/ 938 w 940"/>
                        <a:gd name="T9" fmla="*/ 3 h 3"/>
                      </a:gdLst>
                      <a:ahLst/>
                      <a:cxnLst>
                        <a:cxn ang="0">
                          <a:pos x="T0" y="T1"/>
                        </a:cxn>
                        <a:cxn ang="0">
                          <a:pos x="T2" y="T3"/>
                        </a:cxn>
                        <a:cxn ang="0">
                          <a:pos x="T4" y="T5"/>
                        </a:cxn>
                        <a:cxn ang="0">
                          <a:pos x="T6" y="T7"/>
                        </a:cxn>
                        <a:cxn ang="0">
                          <a:pos x="T8" y="T9"/>
                        </a:cxn>
                      </a:cxnLst>
                      <a:rect l="0" t="0" r="r" b="b"/>
                      <a:pathLst>
                        <a:path w="940" h="3">
                          <a:moveTo>
                            <a:pt x="938" y="3"/>
                          </a:moveTo>
                          <a:lnTo>
                            <a:pt x="0" y="3"/>
                          </a:lnTo>
                          <a:lnTo>
                            <a:pt x="3" y="0"/>
                          </a:lnTo>
                          <a:lnTo>
                            <a:pt x="940" y="0"/>
                          </a:lnTo>
                          <a:lnTo>
                            <a:pt x="938" y="3"/>
                          </a:lnTo>
                          <a:close/>
                        </a:path>
                      </a:pathLst>
                    </a:custGeom>
                    <a:solidFill>
                      <a:srgbClr val="84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12" name="Freeform 482"/>
                    <p:cNvSpPr>
                      <a:spLocks noChangeAspect="1"/>
                    </p:cNvSpPr>
                    <p:nvPr/>
                  </p:nvSpPr>
                  <p:spPr bwMode="auto">
                    <a:xfrm>
                      <a:off x="2404" y="1518"/>
                      <a:ext cx="939" cy="2"/>
                    </a:xfrm>
                    <a:custGeom>
                      <a:avLst/>
                      <a:gdLst>
                        <a:gd name="T0" fmla="*/ 938 w 939"/>
                        <a:gd name="T1" fmla="*/ 2 h 2"/>
                        <a:gd name="T2" fmla="*/ 0 w 939"/>
                        <a:gd name="T3" fmla="*/ 2 h 2"/>
                        <a:gd name="T4" fmla="*/ 4 w 939"/>
                        <a:gd name="T5" fmla="*/ 0 h 2"/>
                        <a:gd name="T6" fmla="*/ 939 w 939"/>
                        <a:gd name="T7" fmla="*/ 0 h 2"/>
                        <a:gd name="T8" fmla="*/ 938 w 939"/>
                        <a:gd name="T9" fmla="*/ 2 h 2"/>
                      </a:gdLst>
                      <a:ahLst/>
                      <a:cxnLst>
                        <a:cxn ang="0">
                          <a:pos x="T0" y="T1"/>
                        </a:cxn>
                        <a:cxn ang="0">
                          <a:pos x="T2" y="T3"/>
                        </a:cxn>
                        <a:cxn ang="0">
                          <a:pos x="T4" y="T5"/>
                        </a:cxn>
                        <a:cxn ang="0">
                          <a:pos x="T6" y="T7"/>
                        </a:cxn>
                        <a:cxn ang="0">
                          <a:pos x="T8" y="T9"/>
                        </a:cxn>
                      </a:cxnLst>
                      <a:rect l="0" t="0" r="r" b="b"/>
                      <a:pathLst>
                        <a:path w="939" h="2">
                          <a:moveTo>
                            <a:pt x="938" y="2"/>
                          </a:moveTo>
                          <a:lnTo>
                            <a:pt x="0" y="2"/>
                          </a:lnTo>
                          <a:lnTo>
                            <a:pt x="4" y="0"/>
                          </a:lnTo>
                          <a:lnTo>
                            <a:pt x="939" y="0"/>
                          </a:lnTo>
                          <a:lnTo>
                            <a:pt x="938" y="2"/>
                          </a:lnTo>
                          <a:close/>
                        </a:path>
                      </a:pathLst>
                    </a:custGeom>
                    <a:solidFill>
                      <a:srgbClr val="84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13" name="Freeform 483"/>
                    <p:cNvSpPr>
                      <a:spLocks noChangeAspect="1"/>
                    </p:cNvSpPr>
                    <p:nvPr/>
                  </p:nvSpPr>
                  <p:spPr bwMode="auto">
                    <a:xfrm>
                      <a:off x="2405" y="1515"/>
                      <a:ext cx="940" cy="4"/>
                    </a:xfrm>
                    <a:custGeom>
                      <a:avLst/>
                      <a:gdLst>
                        <a:gd name="T0" fmla="*/ 937 w 940"/>
                        <a:gd name="T1" fmla="*/ 4 h 4"/>
                        <a:gd name="T2" fmla="*/ 0 w 940"/>
                        <a:gd name="T3" fmla="*/ 4 h 4"/>
                        <a:gd name="T4" fmla="*/ 5 w 940"/>
                        <a:gd name="T5" fmla="*/ 0 h 4"/>
                        <a:gd name="T6" fmla="*/ 940 w 940"/>
                        <a:gd name="T7" fmla="*/ 0 h 4"/>
                        <a:gd name="T8" fmla="*/ 937 w 940"/>
                        <a:gd name="T9" fmla="*/ 4 h 4"/>
                      </a:gdLst>
                      <a:ahLst/>
                      <a:cxnLst>
                        <a:cxn ang="0">
                          <a:pos x="T0" y="T1"/>
                        </a:cxn>
                        <a:cxn ang="0">
                          <a:pos x="T2" y="T3"/>
                        </a:cxn>
                        <a:cxn ang="0">
                          <a:pos x="T4" y="T5"/>
                        </a:cxn>
                        <a:cxn ang="0">
                          <a:pos x="T6" y="T7"/>
                        </a:cxn>
                        <a:cxn ang="0">
                          <a:pos x="T8" y="T9"/>
                        </a:cxn>
                      </a:cxnLst>
                      <a:rect l="0" t="0" r="r" b="b"/>
                      <a:pathLst>
                        <a:path w="940" h="4">
                          <a:moveTo>
                            <a:pt x="937" y="4"/>
                          </a:moveTo>
                          <a:lnTo>
                            <a:pt x="0" y="4"/>
                          </a:lnTo>
                          <a:lnTo>
                            <a:pt x="5" y="0"/>
                          </a:lnTo>
                          <a:lnTo>
                            <a:pt x="940" y="0"/>
                          </a:lnTo>
                          <a:lnTo>
                            <a:pt x="937" y="4"/>
                          </a:lnTo>
                          <a:close/>
                        </a:path>
                      </a:pathLst>
                    </a:custGeom>
                    <a:solidFill>
                      <a:srgbClr val="8382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14" name="Freeform 484"/>
                    <p:cNvSpPr>
                      <a:spLocks noChangeAspect="1"/>
                    </p:cNvSpPr>
                    <p:nvPr/>
                  </p:nvSpPr>
                  <p:spPr bwMode="auto">
                    <a:xfrm>
                      <a:off x="2408" y="1513"/>
                      <a:ext cx="938" cy="5"/>
                    </a:xfrm>
                    <a:custGeom>
                      <a:avLst/>
                      <a:gdLst>
                        <a:gd name="T0" fmla="*/ 935 w 938"/>
                        <a:gd name="T1" fmla="*/ 5 h 5"/>
                        <a:gd name="T2" fmla="*/ 0 w 938"/>
                        <a:gd name="T3" fmla="*/ 5 h 5"/>
                        <a:gd name="T4" fmla="*/ 4 w 938"/>
                        <a:gd name="T5" fmla="*/ 0 h 5"/>
                        <a:gd name="T6" fmla="*/ 938 w 938"/>
                        <a:gd name="T7" fmla="*/ 0 h 5"/>
                        <a:gd name="T8" fmla="*/ 935 w 938"/>
                        <a:gd name="T9" fmla="*/ 5 h 5"/>
                      </a:gdLst>
                      <a:ahLst/>
                      <a:cxnLst>
                        <a:cxn ang="0">
                          <a:pos x="T0" y="T1"/>
                        </a:cxn>
                        <a:cxn ang="0">
                          <a:pos x="T2" y="T3"/>
                        </a:cxn>
                        <a:cxn ang="0">
                          <a:pos x="T4" y="T5"/>
                        </a:cxn>
                        <a:cxn ang="0">
                          <a:pos x="T6" y="T7"/>
                        </a:cxn>
                        <a:cxn ang="0">
                          <a:pos x="T8" y="T9"/>
                        </a:cxn>
                      </a:cxnLst>
                      <a:rect l="0" t="0" r="r" b="b"/>
                      <a:pathLst>
                        <a:path w="938" h="5">
                          <a:moveTo>
                            <a:pt x="935" y="5"/>
                          </a:moveTo>
                          <a:lnTo>
                            <a:pt x="0" y="5"/>
                          </a:lnTo>
                          <a:lnTo>
                            <a:pt x="4" y="0"/>
                          </a:lnTo>
                          <a:lnTo>
                            <a:pt x="938" y="0"/>
                          </a:lnTo>
                          <a:lnTo>
                            <a:pt x="935" y="5"/>
                          </a:lnTo>
                          <a:close/>
                        </a:path>
                      </a:pathLst>
                    </a:custGeom>
                    <a:solidFill>
                      <a:srgbClr val="8382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15" name="Freeform 485"/>
                    <p:cNvSpPr>
                      <a:spLocks noChangeAspect="1"/>
                    </p:cNvSpPr>
                    <p:nvPr/>
                  </p:nvSpPr>
                  <p:spPr bwMode="auto">
                    <a:xfrm>
                      <a:off x="2410" y="1512"/>
                      <a:ext cx="936" cy="3"/>
                    </a:xfrm>
                    <a:custGeom>
                      <a:avLst/>
                      <a:gdLst>
                        <a:gd name="T0" fmla="*/ 935 w 936"/>
                        <a:gd name="T1" fmla="*/ 3 h 3"/>
                        <a:gd name="T2" fmla="*/ 0 w 936"/>
                        <a:gd name="T3" fmla="*/ 3 h 3"/>
                        <a:gd name="T4" fmla="*/ 4 w 936"/>
                        <a:gd name="T5" fmla="*/ 0 h 3"/>
                        <a:gd name="T6" fmla="*/ 936 w 936"/>
                        <a:gd name="T7" fmla="*/ 0 h 3"/>
                        <a:gd name="T8" fmla="*/ 935 w 936"/>
                        <a:gd name="T9" fmla="*/ 3 h 3"/>
                      </a:gdLst>
                      <a:ahLst/>
                      <a:cxnLst>
                        <a:cxn ang="0">
                          <a:pos x="T0" y="T1"/>
                        </a:cxn>
                        <a:cxn ang="0">
                          <a:pos x="T2" y="T3"/>
                        </a:cxn>
                        <a:cxn ang="0">
                          <a:pos x="T4" y="T5"/>
                        </a:cxn>
                        <a:cxn ang="0">
                          <a:pos x="T6" y="T7"/>
                        </a:cxn>
                        <a:cxn ang="0">
                          <a:pos x="T8" y="T9"/>
                        </a:cxn>
                      </a:cxnLst>
                      <a:rect l="0" t="0" r="r" b="b"/>
                      <a:pathLst>
                        <a:path w="936" h="3">
                          <a:moveTo>
                            <a:pt x="935" y="3"/>
                          </a:moveTo>
                          <a:lnTo>
                            <a:pt x="0" y="3"/>
                          </a:lnTo>
                          <a:lnTo>
                            <a:pt x="4" y="0"/>
                          </a:lnTo>
                          <a:lnTo>
                            <a:pt x="936" y="0"/>
                          </a:lnTo>
                          <a:lnTo>
                            <a:pt x="935" y="3"/>
                          </a:lnTo>
                          <a:close/>
                        </a:path>
                      </a:pathLst>
                    </a:custGeom>
                    <a:solidFill>
                      <a:srgbClr val="8382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16" name="Freeform 486"/>
                    <p:cNvSpPr>
                      <a:spLocks noChangeAspect="1"/>
                    </p:cNvSpPr>
                    <p:nvPr/>
                  </p:nvSpPr>
                  <p:spPr bwMode="auto">
                    <a:xfrm>
                      <a:off x="2412" y="1510"/>
                      <a:ext cx="936" cy="3"/>
                    </a:xfrm>
                    <a:custGeom>
                      <a:avLst/>
                      <a:gdLst>
                        <a:gd name="T0" fmla="*/ 934 w 936"/>
                        <a:gd name="T1" fmla="*/ 3 h 3"/>
                        <a:gd name="T2" fmla="*/ 0 w 936"/>
                        <a:gd name="T3" fmla="*/ 3 h 3"/>
                        <a:gd name="T4" fmla="*/ 3 w 936"/>
                        <a:gd name="T5" fmla="*/ 0 h 3"/>
                        <a:gd name="T6" fmla="*/ 936 w 936"/>
                        <a:gd name="T7" fmla="*/ 0 h 3"/>
                        <a:gd name="T8" fmla="*/ 934 w 936"/>
                        <a:gd name="T9" fmla="*/ 3 h 3"/>
                      </a:gdLst>
                      <a:ahLst/>
                      <a:cxnLst>
                        <a:cxn ang="0">
                          <a:pos x="T0" y="T1"/>
                        </a:cxn>
                        <a:cxn ang="0">
                          <a:pos x="T2" y="T3"/>
                        </a:cxn>
                        <a:cxn ang="0">
                          <a:pos x="T4" y="T5"/>
                        </a:cxn>
                        <a:cxn ang="0">
                          <a:pos x="T6" y="T7"/>
                        </a:cxn>
                        <a:cxn ang="0">
                          <a:pos x="T8" y="T9"/>
                        </a:cxn>
                      </a:cxnLst>
                      <a:rect l="0" t="0" r="r" b="b"/>
                      <a:pathLst>
                        <a:path w="936" h="3">
                          <a:moveTo>
                            <a:pt x="934" y="3"/>
                          </a:moveTo>
                          <a:lnTo>
                            <a:pt x="0" y="3"/>
                          </a:lnTo>
                          <a:lnTo>
                            <a:pt x="3" y="0"/>
                          </a:lnTo>
                          <a:lnTo>
                            <a:pt x="936" y="0"/>
                          </a:lnTo>
                          <a:lnTo>
                            <a:pt x="934" y="3"/>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17" name="Freeform 487"/>
                    <p:cNvSpPr>
                      <a:spLocks noChangeAspect="1"/>
                    </p:cNvSpPr>
                    <p:nvPr/>
                  </p:nvSpPr>
                  <p:spPr bwMode="auto">
                    <a:xfrm>
                      <a:off x="2414" y="1509"/>
                      <a:ext cx="935" cy="3"/>
                    </a:xfrm>
                    <a:custGeom>
                      <a:avLst/>
                      <a:gdLst>
                        <a:gd name="T0" fmla="*/ 932 w 935"/>
                        <a:gd name="T1" fmla="*/ 3 h 3"/>
                        <a:gd name="T2" fmla="*/ 0 w 935"/>
                        <a:gd name="T3" fmla="*/ 3 h 3"/>
                        <a:gd name="T4" fmla="*/ 4 w 935"/>
                        <a:gd name="T5" fmla="*/ 0 h 3"/>
                        <a:gd name="T6" fmla="*/ 935 w 935"/>
                        <a:gd name="T7" fmla="*/ 0 h 3"/>
                        <a:gd name="T8" fmla="*/ 932 w 935"/>
                        <a:gd name="T9" fmla="*/ 3 h 3"/>
                      </a:gdLst>
                      <a:ahLst/>
                      <a:cxnLst>
                        <a:cxn ang="0">
                          <a:pos x="T0" y="T1"/>
                        </a:cxn>
                        <a:cxn ang="0">
                          <a:pos x="T2" y="T3"/>
                        </a:cxn>
                        <a:cxn ang="0">
                          <a:pos x="T4" y="T5"/>
                        </a:cxn>
                        <a:cxn ang="0">
                          <a:pos x="T6" y="T7"/>
                        </a:cxn>
                        <a:cxn ang="0">
                          <a:pos x="T8" y="T9"/>
                        </a:cxn>
                      </a:cxnLst>
                      <a:rect l="0" t="0" r="r" b="b"/>
                      <a:pathLst>
                        <a:path w="935" h="3">
                          <a:moveTo>
                            <a:pt x="932" y="3"/>
                          </a:moveTo>
                          <a:lnTo>
                            <a:pt x="0" y="3"/>
                          </a:lnTo>
                          <a:lnTo>
                            <a:pt x="4" y="0"/>
                          </a:lnTo>
                          <a:lnTo>
                            <a:pt x="935" y="0"/>
                          </a:lnTo>
                          <a:lnTo>
                            <a:pt x="932" y="3"/>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18" name="Freeform 488"/>
                    <p:cNvSpPr>
                      <a:spLocks noChangeAspect="1"/>
                    </p:cNvSpPr>
                    <p:nvPr/>
                  </p:nvSpPr>
                  <p:spPr bwMode="auto">
                    <a:xfrm>
                      <a:off x="2415" y="1507"/>
                      <a:ext cx="935" cy="3"/>
                    </a:xfrm>
                    <a:custGeom>
                      <a:avLst/>
                      <a:gdLst>
                        <a:gd name="T0" fmla="*/ 933 w 935"/>
                        <a:gd name="T1" fmla="*/ 3 h 3"/>
                        <a:gd name="T2" fmla="*/ 0 w 935"/>
                        <a:gd name="T3" fmla="*/ 3 h 3"/>
                        <a:gd name="T4" fmla="*/ 5 w 935"/>
                        <a:gd name="T5" fmla="*/ 0 h 3"/>
                        <a:gd name="T6" fmla="*/ 935 w 935"/>
                        <a:gd name="T7" fmla="*/ 0 h 3"/>
                        <a:gd name="T8" fmla="*/ 933 w 935"/>
                        <a:gd name="T9" fmla="*/ 3 h 3"/>
                      </a:gdLst>
                      <a:ahLst/>
                      <a:cxnLst>
                        <a:cxn ang="0">
                          <a:pos x="T0" y="T1"/>
                        </a:cxn>
                        <a:cxn ang="0">
                          <a:pos x="T2" y="T3"/>
                        </a:cxn>
                        <a:cxn ang="0">
                          <a:pos x="T4" y="T5"/>
                        </a:cxn>
                        <a:cxn ang="0">
                          <a:pos x="T6" y="T7"/>
                        </a:cxn>
                        <a:cxn ang="0">
                          <a:pos x="T8" y="T9"/>
                        </a:cxn>
                      </a:cxnLst>
                      <a:rect l="0" t="0" r="r" b="b"/>
                      <a:pathLst>
                        <a:path w="935" h="3">
                          <a:moveTo>
                            <a:pt x="933" y="3"/>
                          </a:moveTo>
                          <a:lnTo>
                            <a:pt x="0" y="3"/>
                          </a:lnTo>
                          <a:lnTo>
                            <a:pt x="5" y="0"/>
                          </a:lnTo>
                          <a:lnTo>
                            <a:pt x="935" y="0"/>
                          </a:lnTo>
                          <a:lnTo>
                            <a:pt x="933" y="3"/>
                          </a:lnTo>
                          <a:close/>
                        </a:path>
                      </a:pathLst>
                    </a:custGeom>
                    <a:solidFill>
                      <a:srgbClr val="828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19" name="Freeform 489"/>
                    <p:cNvSpPr>
                      <a:spLocks noChangeAspect="1"/>
                    </p:cNvSpPr>
                    <p:nvPr/>
                  </p:nvSpPr>
                  <p:spPr bwMode="auto">
                    <a:xfrm>
                      <a:off x="2418" y="1505"/>
                      <a:ext cx="932" cy="4"/>
                    </a:xfrm>
                    <a:custGeom>
                      <a:avLst/>
                      <a:gdLst>
                        <a:gd name="T0" fmla="*/ 931 w 932"/>
                        <a:gd name="T1" fmla="*/ 4 h 4"/>
                        <a:gd name="T2" fmla="*/ 0 w 932"/>
                        <a:gd name="T3" fmla="*/ 4 h 4"/>
                        <a:gd name="T4" fmla="*/ 3 w 932"/>
                        <a:gd name="T5" fmla="*/ 0 h 4"/>
                        <a:gd name="T6" fmla="*/ 932 w 932"/>
                        <a:gd name="T7" fmla="*/ 0 h 4"/>
                        <a:gd name="T8" fmla="*/ 931 w 932"/>
                        <a:gd name="T9" fmla="*/ 4 h 4"/>
                      </a:gdLst>
                      <a:ahLst/>
                      <a:cxnLst>
                        <a:cxn ang="0">
                          <a:pos x="T0" y="T1"/>
                        </a:cxn>
                        <a:cxn ang="0">
                          <a:pos x="T2" y="T3"/>
                        </a:cxn>
                        <a:cxn ang="0">
                          <a:pos x="T4" y="T5"/>
                        </a:cxn>
                        <a:cxn ang="0">
                          <a:pos x="T6" y="T7"/>
                        </a:cxn>
                        <a:cxn ang="0">
                          <a:pos x="T8" y="T9"/>
                        </a:cxn>
                      </a:cxnLst>
                      <a:rect l="0" t="0" r="r" b="b"/>
                      <a:pathLst>
                        <a:path w="932" h="4">
                          <a:moveTo>
                            <a:pt x="931" y="4"/>
                          </a:moveTo>
                          <a:lnTo>
                            <a:pt x="0" y="4"/>
                          </a:lnTo>
                          <a:lnTo>
                            <a:pt x="3" y="0"/>
                          </a:lnTo>
                          <a:lnTo>
                            <a:pt x="932" y="0"/>
                          </a:lnTo>
                          <a:lnTo>
                            <a:pt x="931" y="4"/>
                          </a:lnTo>
                          <a:close/>
                        </a:path>
                      </a:pathLst>
                    </a:custGeom>
                    <a:solidFill>
                      <a:srgbClr val="828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20" name="Freeform 490"/>
                    <p:cNvSpPr>
                      <a:spLocks noChangeAspect="1"/>
                    </p:cNvSpPr>
                    <p:nvPr/>
                  </p:nvSpPr>
                  <p:spPr bwMode="auto">
                    <a:xfrm>
                      <a:off x="2420" y="1503"/>
                      <a:ext cx="932" cy="4"/>
                    </a:xfrm>
                    <a:custGeom>
                      <a:avLst/>
                      <a:gdLst>
                        <a:gd name="T0" fmla="*/ 930 w 932"/>
                        <a:gd name="T1" fmla="*/ 4 h 4"/>
                        <a:gd name="T2" fmla="*/ 0 w 932"/>
                        <a:gd name="T3" fmla="*/ 4 h 4"/>
                        <a:gd name="T4" fmla="*/ 4 w 932"/>
                        <a:gd name="T5" fmla="*/ 0 h 4"/>
                        <a:gd name="T6" fmla="*/ 932 w 932"/>
                        <a:gd name="T7" fmla="*/ 0 h 4"/>
                        <a:gd name="T8" fmla="*/ 930 w 932"/>
                        <a:gd name="T9" fmla="*/ 4 h 4"/>
                      </a:gdLst>
                      <a:ahLst/>
                      <a:cxnLst>
                        <a:cxn ang="0">
                          <a:pos x="T0" y="T1"/>
                        </a:cxn>
                        <a:cxn ang="0">
                          <a:pos x="T2" y="T3"/>
                        </a:cxn>
                        <a:cxn ang="0">
                          <a:pos x="T4" y="T5"/>
                        </a:cxn>
                        <a:cxn ang="0">
                          <a:pos x="T6" y="T7"/>
                        </a:cxn>
                        <a:cxn ang="0">
                          <a:pos x="T8" y="T9"/>
                        </a:cxn>
                      </a:cxnLst>
                      <a:rect l="0" t="0" r="r" b="b"/>
                      <a:pathLst>
                        <a:path w="932" h="4">
                          <a:moveTo>
                            <a:pt x="930" y="4"/>
                          </a:moveTo>
                          <a:lnTo>
                            <a:pt x="0" y="4"/>
                          </a:lnTo>
                          <a:lnTo>
                            <a:pt x="4" y="0"/>
                          </a:lnTo>
                          <a:lnTo>
                            <a:pt x="932" y="0"/>
                          </a:lnTo>
                          <a:lnTo>
                            <a:pt x="930" y="4"/>
                          </a:lnTo>
                          <a:close/>
                        </a:path>
                      </a:pathLst>
                    </a:custGeom>
                    <a:solidFill>
                      <a:srgbClr val="828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21" name="Freeform 491"/>
                    <p:cNvSpPr>
                      <a:spLocks noChangeAspect="1"/>
                    </p:cNvSpPr>
                    <p:nvPr/>
                  </p:nvSpPr>
                  <p:spPr bwMode="auto">
                    <a:xfrm>
                      <a:off x="2421" y="1502"/>
                      <a:ext cx="932" cy="3"/>
                    </a:xfrm>
                    <a:custGeom>
                      <a:avLst/>
                      <a:gdLst>
                        <a:gd name="T0" fmla="*/ 929 w 932"/>
                        <a:gd name="T1" fmla="*/ 3 h 3"/>
                        <a:gd name="T2" fmla="*/ 0 w 932"/>
                        <a:gd name="T3" fmla="*/ 3 h 3"/>
                        <a:gd name="T4" fmla="*/ 4 w 932"/>
                        <a:gd name="T5" fmla="*/ 0 h 3"/>
                        <a:gd name="T6" fmla="*/ 932 w 932"/>
                        <a:gd name="T7" fmla="*/ 0 h 3"/>
                        <a:gd name="T8" fmla="*/ 929 w 932"/>
                        <a:gd name="T9" fmla="*/ 3 h 3"/>
                      </a:gdLst>
                      <a:ahLst/>
                      <a:cxnLst>
                        <a:cxn ang="0">
                          <a:pos x="T0" y="T1"/>
                        </a:cxn>
                        <a:cxn ang="0">
                          <a:pos x="T2" y="T3"/>
                        </a:cxn>
                        <a:cxn ang="0">
                          <a:pos x="T4" y="T5"/>
                        </a:cxn>
                        <a:cxn ang="0">
                          <a:pos x="T6" y="T7"/>
                        </a:cxn>
                        <a:cxn ang="0">
                          <a:pos x="T8" y="T9"/>
                        </a:cxn>
                      </a:cxnLst>
                      <a:rect l="0" t="0" r="r" b="b"/>
                      <a:pathLst>
                        <a:path w="932" h="3">
                          <a:moveTo>
                            <a:pt x="929" y="3"/>
                          </a:moveTo>
                          <a:lnTo>
                            <a:pt x="0" y="3"/>
                          </a:lnTo>
                          <a:lnTo>
                            <a:pt x="4" y="0"/>
                          </a:lnTo>
                          <a:lnTo>
                            <a:pt x="932" y="0"/>
                          </a:lnTo>
                          <a:lnTo>
                            <a:pt x="929" y="3"/>
                          </a:lnTo>
                          <a:close/>
                        </a:path>
                      </a:pathLst>
                    </a:custGeom>
                    <a:solidFill>
                      <a:srgbClr val="818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22" name="Freeform 492"/>
                    <p:cNvSpPr>
                      <a:spLocks noChangeAspect="1"/>
                    </p:cNvSpPr>
                    <p:nvPr/>
                  </p:nvSpPr>
                  <p:spPr bwMode="auto">
                    <a:xfrm>
                      <a:off x="2424" y="1500"/>
                      <a:ext cx="931" cy="3"/>
                    </a:xfrm>
                    <a:custGeom>
                      <a:avLst/>
                      <a:gdLst>
                        <a:gd name="T0" fmla="*/ 928 w 931"/>
                        <a:gd name="T1" fmla="*/ 3 h 3"/>
                        <a:gd name="T2" fmla="*/ 0 w 931"/>
                        <a:gd name="T3" fmla="*/ 3 h 3"/>
                        <a:gd name="T4" fmla="*/ 4 w 931"/>
                        <a:gd name="T5" fmla="*/ 0 h 3"/>
                        <a:gd name="T6" fmla="*/ 931 w 931"/>
                        <a:gd name="T7" fmla="*/ 0 h 3"/>
                        <a:gd name="T8" fmla="*/ 928 w 931"/>
                        <a:gd name="T9" fmla="*/ 3 h 3"/>
                      </a:gdLst>
                      <a:ahLst/>
                      <a:cxnLst>
                        <a:cxn ang="0">
                          <a:pos x="T0" y="T1"/>
                        </a:cxn>
                        <a:cxn ang="0">
                          <a:pos x="T2" y="T3"/>
                        </a:cxn>
                        <a:cxn ang="0">
                          <a:pos x="T4" y="T5"/>
                        </a:cxn>
                        <a:cxn ang="0">
                          <a:pos x="T6" y="T7"/>
                        </a:cxn>
                        <a:cxn ang="0">
                          <a:pos x="T8" y="T9"/>
                        </a:cxn>
                      </a:cxnLst>
                      <a:rect l="0" t="0" r="r" b="b"/>
                      <a:pathLst>
                        <a:path w="931" h="3">
                          <a:moveTo>
                            <a:pt x="928" y="3"/>
                          </a:moveTo>
                          <a:lnTo>
                            <a:pt x="0" y="3"/>
                          </a:lnTo>
                          <a:lnTo>
                            <a:pt x="4" y="0"/>
                          </a:lnTo>
                          <a:lnTo>
                            <a:pt x="931" y="0"/>
                          </a:lnTo>
                          <a:lnTo>
                            <a:pt x="928" y="3"/>
                          </a:lnTo>
                          <a:close/>
                        </a:path>
                      </a:pathLst>
                    </a:custGeom>
                    <a:solidFill>
                      <a:srgbClr val="818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23" name="Freeform 493"/>
                    <p:cNvSpPr>
                      <a:spLocks noChangeAspect="1"/>
                    </p:cNvSpPr>
                    <p:nvPr/>
                  </p:nvSpPr>
                  <p:spPr bwMode="auto">
                    <a:xfrm>
                      <a:off x="2425" y="1500"/>
                      <a:ext cx="930" cy="2"/>
                    </a:xfrm>
                    <a:custGeom>
                      <a:avLst/>
                      <a:gdLst>
                        <a:gd name="T0" fmla="*/ 928 w 930"/>
                        <a:gd name="T1" fmla="*/ 2 h 2"/>
                        <a:gd name="T2" fmla="*/ 0 w 930"/>
                        <a:gd name="T3" fmla="*/ 2 h 2"/>
                        <a:gd name="T4" fmla="*/ 3 w 930"/>
                        <a:gd name="T5" fmla="*/ 0 h 2"/>
                        <a:gd name="T6" fmla="*/ 930 w 930"/>
                        <a:gd name="T7" fmla="*/ 0 h 2"/>
                        <a:gd name="T8" fmla="*/ 928 w 930"/>
                        <a:gd name="T9" fmla="*/ 2 h 2"/>
                      </a:gdLst>
                      <a:ahLst/>
                      <a:cxnLst>
                        <a:cxn ang="0">
                          <a:pos x="T0" y="T1"/>
                        </a:cxn>
                        <a:cxn ang="0">
                          <a:pos x="T2" y="T3"/>
                        </a:cxn>
                        <a:cxn ang="0">
                          <a:pos x="T4" y="T5"/>
                        </a:cxn>
                        <a:cxn ang="0">
                          <a:pos x="T6" y="T7"/>
                        </a:cxn>
                        <a:cxn ang="0">
                          <a:pos x="T8" y="T9"/>
                        </a:cxn>
                      </a:cxnLst>
                      <a:rect l="0" t="0" r="r" b="b"/>
                      <a:pathLst>
                        <a:path w="930" h="2">
                          <a:moveTo>
                            <a:pt x="928" y="2"/>
                          </a:moveTo>
                          <a:lnTo>
                            <a:pt x="0" y="2"/>
                          </a:lnTo>
                          <a:lnTo>
                            <a:pt x="3" y="0"/>
                          </a:lnTo>
                          <a:lnTo>
                            <a:pt x="930" y="0"/>
                          </a:lnTo>
                          <a:lnTo>
                            <a:pt x="928" y="2"/>
                          </a:lnTo>
                          <a:close/>
                        </a:path>
                      </a:pathLst>
                    </a:custGeom>
                    <a:solidFill>
                      <a:srgbClr val="807F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24" name="Freeform 494"/>
                    <p:cNvSpPr>
                      <a:spLocks noChangeAspect="1"/>
                    </p:cNvSpPr>
                    <p:nvPr/>
                  </p:nvSpPr>
                  <p:spPr bwMode="auto">
                    <a:xfrm>
                      <a:off x="1918" y="1500"/>
                      <a:ext cx="1437" cy="427"/>
                    </a:xfrm>
                    <a:custGeom>
                      <a:avLst/>
                      <a:gdLst>
                        <a:gd name="T0" fmla="*/ 883 w 1437"/>
                        <a:gd name="T1" fmla="*/ 427 h 427"/>
                        <a:gd name="T2" fmla="*/ 892 w 1437"/>
                        <a:gd name="T3" fmla="*/ 284 h 427"/>
                        <a:gd name="T4" fmla="*/ 451 w 1437"/>
                        <a:gd name="T5" fmla="*/ 427 h 427"/>
                        <a:gd name="T6" fmla="*/ 0 w 1437"/>
                        <a:gd name="T7" fmla="*/ 427 h 427"/>
                        <a:gd name="T8" fmla="*/ 510 w 1437"/>
                        <a:gd name="T9" fmla="*/ 0 h 427"/>
                        <a:gd name="T10" fmla="*/ 1437 w 1437"/>
                        <a:gd name="T11" fmla="*/ 0 h 427"/>
                        <a:gd name="T12" fmla="*/ 1159 w 1437"/>
                        <a:gd name="T13" fmla="*/ 427 h 427"/>
                        <a:gd name="T14" fmla="*/ 883 w 1437"/>
                        <a:gd name="T15" fmla="*/ 427 h 4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7" h="427">
                          <a:moveTo>
                            <a:pt x="883" y="427"/>
                          </a:moveTo>
                          <a:lnTo>
                            <a:pt x="892" y="284"/>
                          </a:lnTo>
                          <a:lnTo>
                            <a:pt x="451" y="427"/>
                          </a:lnTo>
                          <a:lnTo>
                            <a:pt x="0" y="427"/>
                          </a:lnTo>
                          <a:lnTo>
                            <a:pt x="510" y="0"/>
                          </a:lnTo>
                          <a:lnTo>
                            <a:pt x="1437" y="0"/>
                          </a:lnTo>
                          <a:lnTo>
                            <a:pt x="1159" y="427"/>
                          </a:lnTo>
                          <a:lnTo>
                            <a:pt x="883" y="427"/>
                          </a:lnTo>
                          <a:close/>
                        </a:path>
                      </a:pathLst>
                    </a:custGeom>
                    <a:noFill/>
                    <a:ln w="158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solidFill>
                          <a:prstClr val="black"/>
                        </a:solidFill>
                      </a:endParaRPr>
                    </a:p>
                  </p:txBody>
                </p:sp>
                <p:sp>
                  <p:nvSpPr>
                    <p:cNvPr id="625" name="Freeform 495"/>
                    <p:cNvSpPr>
                      <a:spLocks noChangeAspect="1" noEditPoints="1"/>
                    </p:cNvSpPr>
                    <p:nvPr/>
                  </p:nvSpPr>
                  <p:spPr bwMode="auto">
                    <a:xfrm>
                      <a:off x="1918" y="1926"/>
                      <a:ext cx="1160" cy="1"/>
                    </a:xfrm>
                    <a:custGeom>
                      <a:avLst/>
                      <a:gdLst>
                        <a:gd name="T0" fmla="*/ 2 w 1160"/>
                        <a:gd name="T1" fmla="*/ 0 h 1"/>
                        <a:gd name="T2" fmla="*/ 77 w 1160"/>
                        <a:gd name="T3" fmla="*/ 0 h 1"/>
                        <a:gd name="T4" fmla="*/ 72 w 1160"/>
                        <a:gd name="T5" fmla="*/ 1 h 1"/>
                        <a:gd name="T6" fmla="*/ 0 w 1160"/>
                        <a:gd name="T7" fmla="*/ 1 h 1"/>
                        <a:gd name="T8" fmla="*/ 2 w 1160"/>
                        <a:gd name="T9" fmla="*/ 0 h 1"/>
                        <a:gd name="T10" fmla="*/ 1082 w 1160"/>
                        <a:gd name="T11" fmla="*/ 0 h 1"/>
                        <a:gd name="T12" fmla="*/ 1160 w 1160"/>
                        <a:gd name="T13" fmla="*/ 0 h 1"/>
                        <a:gd name="T14" fmla="*/ 1159 w 1160"/>
                        <a:gd name="T15" fmla="*/ 1 h 1"/>
                        <a:gd name="T16" fmla="*/ 1082 w 1160"/>
                        <a:gd name="T17" fmla="*/ 1 h 1"/>
                        <a:gd name="T18" fmla="*/ 1082 w 1160"/>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0" h="1">
                          <a:moveTo>
                            <a:pt x="2" y="0"/>
                          </a:moveTo>
                          <a:lnTo>
                            <a:pt x="77" y="0"/>
                          </a:lnTo>
                          <a:lnTo>
                            <a:pt x="72" y="1"/>
                          </a:lnTo>
                          <a:lnTo>
                            <a:pt x="0" y="1"/>
                          </a:lnTo>
                          <a:lnTo>
                            <a:pt x="2" y="0"/>
                          </a:lnTo>
                          <a:close/>
                          <a:moveTo>
                            <a:pt x="1082" y="0"/>
                          </a:moveTo>
                          <a:lnTo>
                            <a:pt x="1160" y="0"/>
                          </a:lnTo>
                          <a:lnTo>
                            <a:pt x="1159" y="1"/>
                          </a:lnTo>
                          <a:lnTo>
                            <a:pt x="1082" y="1"/>
                          </a:lnTo>
                          <a:lnTo>
                            <a:pt x="1082" y="0"/>
                          </a:ln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26" name="Freeform 496"/>
                    <p:cNvSpPr>
                      <a:spLocks noChangeAspect="1" noEditPoints="1"/>
                    </p:cNvSpPr>
                    <p:nvPr/>
                  </p:nvSpPr>
                  <p:spPr bwMode="auto">
                    <a:xfrm>
                      <a:off x="1918" y="1924"/>
                      <a:ext cx="1160" cy="3"/>
                    </a:xfrm>
                    <a:custGeom>
                      <a:avLst/>
                      <a:gdLst>
                        <a:gd name="T0" fmla="*/ 5 w 1160"/>
                        <a:gd name="T1" fmla="*/ 0 h 3"/>
                        <a:gd name="T2" fmla="*/ 82 w 1160"/>
                        <a:gd name="T3" fmla="*/ 0 h 3"/>
                        <a:gd name="T4" fmla="*/ 72 w 1160"/>
                        <a:gd name="T5" fmla="*/ 3 h 3"/>
                        <a:gd name="T6" fmla="*/ 0 w 1160"/>
                        <a:gd name="T7" fmla="*/ 3 h 3"/>
                        <a:gd name="T8" fmla="*/ 5 w 1160"/>
                        <a:gd name="T9" fmla="*/ 0 h 3"/>
                        <a:gd name="T10" fmla="*/ 1082 w 1160"/>
                        <a:gd name="T11" fmla="*/ 0 h 3"/>
                        <a:gd name="T12" fmla="*/ 1160 w 1160"/>
                        <a:gd name="T13" fmla="*/ 0 h 3"/>
                        <a:gd name="T14" fmla="*/ 1159 w 1160"/>
                        <a:gd name="T15" fmla="*/ 3 h 3"/>
                        <a:gd name="T16" fmla="*/ 1082 w 1160"/>
                        <a:gd name="T17" fmla="*/ 3 h 3"/>
                        <a:gd name="T18" fmla="*/ 1082 w 1160"/>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0" h="3">
                          <a:moveTo>
                            <a:pt x="5" y="0"/>
                          </a:moveTo>
                          <a:lnTo>
                            <a:pt x="82" y="0"/>
                          </a:lnTo>
                          <a:lnTo>
                            <a:pt x="72" y="3"/>
                          </a:lnTo>
                          <a:lnTo>
                            <a:pt x="0" y="3"/>
                          </a:lnTo>
                          <a:lnTo>
                            <a:pt x="5" y="0"/>
                          </a:lnTo>
                          <a:close/>
                          <a:moveTo>
                            <a:pt x="1082" y="0"/>
                          </a:moveTo>
                          <a:lnTo>
                            <a:pt x="1160" y="0"/>
                          </a:lnTo>
                          <a:lnTo>
                            <a:pt x="1159" y="3"/>
                          </a:lnTo>
                          <a:lnTo>
                            <a:pt x="1082" y="3"/>
                          </a:lnTo>
                          <a:lnTo>
                            <a:pt x="1082" y="0"/>
                          </a:ln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27" name="Freeform 497"/>
                    <p:cNvSpPr>
                      <a:spLocks noChangeAspect="1" noEditPoints="1"/>
                    </p:cNvSpPr>
                    <p:nvPr/>
                  </p:nvSpPr>
                  <p:spPr bwMode="auto">
                    <a:xfrm>
                      <a:off x="1920" y="1923"/>
                      <a:ext cx="1160" cy="3"/>
                    </a:xfrm>
                    <a:custGeom>
                      <a:avLst/>
                      <a:gdLst>
                        <a:gd name="T0" fmla="*/ 1158 w 1160"/>
                        <a:gd name="T1" fmla="*/ 3 h 3"/>
                        <a:gd name="T2" fmla="*/ 1080 w 1160"/>
                        <a:gd name="T3" fmla="*/ 3 h 3"/>
                        <a:gd name="T4" fmla="*/ 1080 w 1160"/>
                        <a:gd name="T5" fmla="*/ 0 h 3"/>
                        <a:gd name="T6" fmla="*/ 1160 w 1160"/>
                        <a:gd name="T7" fmla="*/ 0 h 3"/>
                        <a:gd name="T8" fmla="*/ 1158 w 1160"/>
                        <a:gd name="T9" fmla="*/ 3 h 3"/>
                        <a:gd name="T10" fmla="*/ 75 w 1160"/>
                        <a:gd name="T11" fmla="*/ 3 h 3"/>
                        <a:gd name="T12" fmla="*/ 0 w 1160"/>
                        <a:gd name="T13" fmla="*/ 3 h 3"/>
                        <a:gd name="T14" fmla="*/ 4 w 1160"/>
                        <a:gd name="T15" fmla="*/ 0 h 3"/>
                        <a:gd name="T16" fmla="*/ 85 w 1160"/>
                        <a:gd name="T17" fmla="*/ 0 h 3"/>
                        <a:gd name="T18" fmla="*/ 75 w 1160"/>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0" h="3">
                          <a:moveTo>
                            <a:pt x="1158" y="3"/>
                          </a:moveTo>
                          <a:lnTo>
                            <a:pt x="1080" y="3"/>
                          </a:lnTo>
                          <a:lnTo>
                            <a:pt x="1080" y="0"/>
                          </a:lnTo>
                          <a:lnTo>
                            <a:pt x="1160" y="0"/>
                          </a:lnTo>
                          <a:lnTo>
                            <a:pt x="1158" y="3"/>
                          </a:lnTo>
                          <a:close/>
                          <a:moveTo>
                            <a:pt x="75" y="3"/>
                          </a:moveTo>
                          <a:lnTo>
                            <a:pt x="0" y="3"/>
                          </a:lnTo>
                          <a:lnTo>
                            <a:pt x="4" y="0"/>
                          </a:lnTo>
                          <a:lnTo>
                            <a:pt x="85" y="0"/>
                          </a:lnTo>
                          <a:lnTo>
                            <a:pt x="75" y="3"/>
                          </a:ln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28" name="Freeform 498"/>
                    <p:cNvSpPr>
                      <a:spLocks noChangeAspect="1" noEditPoints="1"/>
                    </p:cNvSpPr>
                    <p:nvPr/>
                  </p:nvSpPr>
                  <p:spPr bwMode="auto">
                    <a:xfrm>
                      <a:off x="1923" y="1920"/>
                      <a:ext cx="1158" cy="4"/>
                    </a:xfrm>
                    <a:custGeom>
                      <a:avLst/>
                      <a:gdLst>
                        <a:gd name="T0" fmla="*/ 1155 w 1158"/>
                        <a:gd name="T1" fmla="*/ 4 h 4"/>
                        <a:gd name="T2" fmla="*/ 1077 w 1158"/>
                        <a:gd name="T3" fmla="*/ 4 h 4"/>
                        <a:gd name="T4" fmla="*/ 1077 w 1158"/>
                        <a:gd name="T5" fmla="*/ 0 h 4"/>
                        <a:gd name="T6" fmla="*/ 1158 w 1158"/>
                        <a:gd name="T7" fmla="*/ 0 h 4"/>
                        <a:gd name="T8" fmla="*/ 1155 w 1158"/>
                        <a:gd name="T9" fmla="*/ 4 h 4"/>
                        <a:gd name="T10" fmla="*/ 77 w 1158"/>
                        <a:gd name="T11" fmla="*/ 4 h 4"/>
                        <a:gd name="T12" fmla="*/ 0 w 1158"/>
                        <a:gd name="T13" fmla="*/ 4 h 4"/>
                        <a:gd name="T14" fmla="*/ 2 w 1158"/>
                        <a:gd name="T15" fmla="*/ 0 h 4"/>
                        <a:gd name="T16" fmla="*/ 87 w 1158"/>
                        <a:gd name="T17" fmla="*/ 0 h 4"/>
                        <a:gd name="T18" fmla="*/ 77 w 1158"/>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8" h="4">
                          <a:moveTo>
                            <a:pt x="1155" y="4"/>
                          </a:moveTo>
                          <a:lnTo>
                            <a:pt x="1077" y="4"/>
                          </a:lnTo>
                          <a:lnTo>
                            <a:pt x="1077" y="0"/>
                          </a:lnTo>
                          <a:lnTo>
                            <a:pt x="1158" y="0"/>
                          </a:lnTo>
                          <a:lnTo>
                            <a:pt x="1155" y="4"/>
                          </a:lnTo>
                          <a:close/>
                          <a:moveTo>
                            <a:pt x="77" y="4"/>
                          </a:moveTo>
                          <a:lnTo>
                            <a:pt x="0" y="4"/>
                          </a:lnTo>
                          <a:lnTo>
                            <a:pt x="2" y="0"/>
                          </a:lnTo>
                          <a:lnTo>
                            <a:pt x="87" y="0"/>
                          </a:lnTo>
                          <a:lnTo>
                            <a:pt x="77" y="4"/>
                          </a:ln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29" name="Freeform 499"/>
                    <p:cNvSpPr>
                      <a:spLocks noChangeAspect="1" noEditPoints="1"/>
                    </p:cNvSpPr>
                    <p:nvPr/>
                  </p:nvSpPr>
                  <p:spPr bwMode="auto">
                    <a:xfrm>
                      <a:off x="1924" y="1918"/>
                      <a:ext cx="1158" cy="5"/>
                    </a:xfrm>
                    <a:custGeom>
                      <a:avLst/>
                      <a:gdLst>
                        <a:gd name="T0" fmla="*/ 1156 w 1158"/>
                        <a:gd name="T1" fmla="*/ 5 h 5"/>
                        <a:gd name="T2" fmla="*/ 1076 w 1158"/>
                        <a:gd name="T3" fmla="*/ 5 h 5"/>
                        <a:gd name="T4" fmla="*/ 1076 w 1158"/>
                        <a:gd name="T5" fmla="*/ 0 h 5"/>
                        <a:gd name="T6" fmla="*/ 1158 w 1158"/>
                        <a:gd name="T7" fmla="*/ 0 h 5"/>
                        <a:gd name="T8" fmla="*/ 1156 w 1158"/>
                        <a:gd name="T9" fmla="*/ 5 h 5"/>
                        <a:gd name="T10" fmla="*/ 81 w 1158"/>
                        <a:gd name="T11" fmla="*/ 5 h 5"/>
                        <a:gd name="T12" fmla="*/ 0 w 1158"/>
                        <a:gd name="T13" fmla="*/ 5 h 5"/>
                        <a:gd name="T14" fmla="*/ 4 w 1158"/>
                        <a:gd name="T15" fmla="*/ 0 h 5"/>
                        <a:gd name="T16" fmla="*/ 91 w 1158"/>
                        <a:gd name="T17" fmla="*/ 0 h 5"/>
                        <a:gd name="T18" fmla="*/ 81 w 1158"/>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8" h="5">
                          <a:moveTo>
                            <a:pt x="1156" y="5"/>
                          </a:moveTo>
                          <a:lnTo>
                            <a:pt x="1076" y="5"/>
                          </a:lnTo>
                          <a:lnTo>
                            <a:pt x="1076" y="0"/>
                          </a:lnTo>
                          <a:lnTo>
                            <a:pt x="1158" y="0"/>
                          </a:lnTo>
                          <a:lnTo>
                            <a:pt x="1156" y="5"/>
                          </a:lnTo>
                          <a:close/>
                          <a:moveTo>
                            <a:pt x="81" y="5"/>
                          </a:moveTo>
                          <a:lnTo>
                            <a:pt x="0" y="5"/>
                          </a:lnTo>
                          <a:lnTo>
                            <a:pt x="4" y="0"/>
                          </a:lnTo>
                          <a:lnTo>
                            <a:pt x="91" y="0"/>
                          </a:lnTo>
                          <a:lnTo>
                            <a:pt x="81" y="5"/>
                          </a:lnTo>
                          <a:close/>
                        </a:path>
                      </a:pathLst>
                    </a:custGeom>
                    <a:solidFill>
                      <a:srgbClr val="95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30" name="Freeform 500"/>
                    <p:cNvSpPr>
                      <a:spLocks noChangeAspect="1" noEditPoints="1"/>
                    </p:cNvSpPr>
                    <p:nvPr/>
                  </p:nvSpPr>
                  <p:spPr bwMode="auto">
                    <a:xfrm>
                      <a:off x="1925" y="1917"/>
                      <a:ext cx="1157" cy="3"/>
                    </a:xfrm>
                    <a:custGeom>
                      <a:avLst/>
                      <a:gdLst>
                        <a:gd name="T0" fmla="*/ 1156 w 1157"/>
                        <a:gd name="T1" fmla="*/ 3 h 3"/>
                        <a:gd name="T2" fmla="*/ 1075 w 1157"/>
                        <a:gd name="T3" fmla="*/ 3 h 3"/>
                        <a:gd name="T4" fmla="*/ 1075 w 1157"/>
                        <a:gd name="T5" fmla="*/ 0 h 3"/>
                        <a:gd name="T6" fmla="*/ 1157 w 1157"/>
                        <a:gd name="T7" fmla="*/ 0 h 3"/>
                        <a:gd name="T8" fmla="*/ 1156 w 1157"/>
                        <a:gd name="T9" fmla="*/ 3 h 3"/>
                        <a:gd name="T10" fmla="*/ 85 w 1157"/>
                        <a:gd name="T11" fmla="*/ 3 h 3"/>
                        <a:gd name="T12" fmla="*/ 0 w 1157"/>
                        <a:gd name="T13" fmla="*/ 3 h 3"/>
                        <a:gd name="T14" fmla="*/ 5 w 1157"/>
                        <a:gd name="T15" fmla="*/ 0 h 3"/>
                        <a:gd name="T16" fmla="*/ 96 w 1157"/>
                        <a:gd name="T17" fmla="*/ 0 h 3"/>
                        <a:gd name="T18" fmla="*/ 85 w 1157"/>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7" h="3">
                          <a:moveTo>
                            <a:pt x="1156" y="3"/>
                          </a:moveTo>
                          <a:lnTo>
                            <a:pt x="1075" y="3"/>
                          </a:lnTo>
                          <a:lnTo>
                            <a:pt x="1075" y="0"/>
                          </a:lnTo>
                          <a:lnTo>
                            <a:pt x="1157" y="0"/>
                          </a:lnTo>
                          <a:lnTo>
                            <a:pt x="1156" y="3"/>
                          </a:lnTo>
                          <a:close/>
                          <a:moveTo>
                            <a:pt x="85" y="3"/>
                          </a:moveTo>
                          <a:lnTo>
                            <a:pt x="0" y="3"/>
                          </a:lnTo>
                          <a:lnTo>
                            <a:pt x="5" y="0"/>
                          </a:lnTo>
                          <a:lnTo>
                            <a:pt x="96" y="0"/>
                          </a:lnTo>
                          <a:lnTo>
                            <a:pt x="85" y="3"/>
                          </a:lnTo>
                          <a:close/>
                        </a:path>
                      </a:pathLst>
                    </a:custGeom>
                    <a:solidFill>
                      <a:srgbClr val="95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31" name="Freeform 501"/>
                    <p:cNvSpPr>
                      <a:spLocks noChangeAspect="1" noEditPoints="1"/>
                    </p:cNvSpPr>
                    <p:nvPr/>
                  </p:nvSpPr>
                  <p:spPr bwMode="auto">
                    <a:xfrm>
                      <a:off x="1928" y="1916"/>
                      <a:ext cx="1156" cy="2"/>
                    </a:xfrm>
                    <a:custGeom>
                      <a:avLst/>
                      <a:gdLst>
                        <a:gd name="T0" fmla="*/ 1154 w 1156"/>
                        <a:gd name="T1" fmla="*/ 2 h 2"/>
                        <a:gd name="T2" fmla="*/ 1072 w 1156"/>
                        <a:gd name="T3" fmla="*/ 2 h 2"/>
                        <a:gd name="T4" fmla="*/ 1072 w 1156"/>
                        <a:gd name="T5" fmla="*/ 0 h 2"/>
                        <a:gd name="T6" fmla="*/ 1156 w 1156"/>
                        <a:gd name="T7" fmla="*/ 0 h 2"/>
                        <a:gd name="T8" fmla="*/ 1154 w 1156"/>
                        <a:gd name="T9" fmla="*/ 2 h 2"/>
                        <a:gd name="T10" fmla="*/ 87 w 1156"/>
                        <a:gd name="T11" fmla="*/ 2 h 2"/>
                        <a:gd name="T12" fmla="*/ 0 w 1156"/>
                        <a:gd name="T13" fmla="*/ 2 h 2"/>
                        <a:gd name="T14" fmla="*/ 5 w 1156"/>
                        <a:gd name="T15" fmla="*/ 0 h 2"/>
                        <a:gd name="T16" fmla="*/ 98 w 1156"/>
                        <a:gd name="T17" fmla="*/ 0 h 2"/>
                        <a:gd name="T18" fmla="*/ 87 w 1156"/>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6" h="2">
                          <a:moveTo>
                            <a:pt x="1154" y="2"/>
                          </a:moveTo>
                          <a:lnTo>
                            <a:pt x="1072" y="2"/>
                          </a:lnTo>
                          <a:lnTo>
                            <a:pt x="1072" y="0"/>
                          </a:lnTo>
                          <a:lnTo>
                            <a:pt x="1156" y="0"/>
                          </a:lnTo>
                          <a:lnTo>
                            <a:pt x="1154" y="2"/>
                          </a:lnTo>
                          <a:close/>
                          <a:moveTo>
                            <a:pt x="87" y="2"/>
                          </a:moveTo>
                          <a:lnTo>
                            <a:pt x="0" y="2"/>
                          </a:lnTo>
                          <a:lnTo>
                            <a:pt x="5" y="0"/>
                          </a:lnTo>
                          <a:lnTo>
                            <a:pt x="98" y="0"/>
                          </a:lnTo>
                          <a:lnTo>
                            <a:pt x="87" y="2"/>
                          </a:lnTo>
                          <a:close/>
                        </a:path>
                      </a:pathLst>
                    </a:custGeom>
                    <a:solidFill>
                      <a:srgbClr val="9594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32" name="Freeform 502"/>
                    <p:cNvSpPr>
                      <a:spLocks noChangeAspect="1" noEditPoints="1"/>
                    </p:cNvSpPr>
                    <p:nvPr/>
                  </p:nvSpPr>
                  <p:spPr bwMode="auto">
                    <a:xfrm>
                      <a:off x="1930" y="1914"/>
                      <a:ext cx="1155" cy="3"/>
                    </a:xfrm>
                    <a:custGeom>
                      <a:avLst/>
                      <a:gdLst>
                        <a:gd name="T0" fmla="*/ 1152 w 1155"/>
                        <a:gd name="T1" fmla="*/ 3 h 3"/>
                        <a:gd name="T2" fmla="*/ 1070 w 1155"/>
                        <a:gd name="T3" fmla="*/ 3 h 3"/>
                        <a:gd name="T4" fmla="*/ 1070 w 1155"/>
                        <a:gd name="T5" fmla="*/ 0 h 3"/>
                        <a:gd name="T6" fmla="*/ 1155 w 1155"/>
                        <a:gd name="T7" fmla="*/ 0 h 3"/>
                        <a:gd name="T8" fmla="*/ 1152 w 1155"/>
                        <a:gd name="T9" fmla="*/ 3 h 3"/>
                        <a:gd name="T10" fmla="*/ 91 w 1155"/>
                        <a:gd name="T11" fmla="*/ 3 h 3"/>
                        <a:gd name="T12" fmla="*/ 0 w 1155"/>
                        <a:gd name="T13" fmla="*/ 3 h 3"/>
                        <a:gd name="T14" fmla="*/ 4 w 1155"/>
                        <a:gd name="T15" fmla="*/ 0 h 3"/>
                        <a:gd name="T16" fmla="*/ 101 w 1155"/>
                        <a:gd name="T17" fmla="*/ 0 h 3"/>
                        <a:gd name="T18" fmla="*/ 91 w 1155"/>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5" h="3">
                          <a:moveTo>
                            <a:pt x="1152" y="3"/>
                          </a:moveTo>
                          <a:lnTo>
                            <a:pt x="1070" y="3"/>
                          </a:lnTo>
                          <a:lnTo>
                            <a:pt x="1070" y="0"/>
                          </a:lnTo>
                          <a:lnTo>
                            <a:pt x="1155" y="0"/>
                          </a:lnTo>
                          <a:lnTo>
                            <a:pt x="1152" y="3"/>
                          </a:lnTo>
                          <a:close/>
                          <a:moveTo>
                            <a:pt x="91" y="3"/>
                          </a:moveTo>
                          <a:lnTo>
                            <a:pt x="0" y="3"/>
                          </a:lnTo>
                          <a:lnTo>
                            <a:pt x="4" y="0"/>
                          </a:lnTo>
                          <a:lnTo>
                            <a:pt x="101" y="0"/>
                          </a:lnTo>
                          <a:lnTo>
                            <a:pt x="91" y="3"/>
                          </a:lnTo>
                          <a:close/>
                        </a:path>
                      </a:pathLst>
                    </a:custGeom>
                    <a:solidFill>
                      <a:srgbClr val="9594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33" name="Freeform 503"/>
                    <p:cNvSpPr>
                      <a:spLocks noChangeAspect="1" noEditPoints="1"/>
                    </p:cNvSpPr>
                    <p:nvPr/>
                  </p:nvSpPr>
                  <p:spPr bwMode="auto">
                    <a:xfrm>
                      <a:off x="1933" y="1913"/>
                      <a:ext cx="1154" cy="3"/>
                    </a:xfrm>
                    <a:custGeom>
                      <a:avLst/>
                      <a:gdLst>
                        <a:gd name="T0" fmla="*/ 1151 w 1154"/>
                        <a:gd name="T1" fmla="*/ 3 h 3"/>
                        <a:gd name="T2" fmla="*/ 1067 w 1154"/>
                        <a:gd name="T3" fmla="*/ 3 h 3"/>
                        <a:gd name="T4" fmla="*/ 1069 w 1154"/>
                        <a:gd name="T5" fmla="*/ 0 h 3"/>
                        <a:gd name="T6" fmla="*/ 1154 w 1154"/>
                        <a:gd name="T7" fmla="*/ 0 h 3"/>
                        <a:gd name="T8" fmla="*/ 1151 w 1154"/>
                        <a:gd name="T9" fmla="*/ 3 h 3"/>
                        <a:gd name="T10" fmla="*/ 93 w 1154"/>
                        <a:gd name="T11" fmla="*/ 3 h 3"/>
                        <a:gd name="T12" fmla="*/ 0 w 1154"/>
                        <a:gd name="T13" fmla="*/ 3 h 3"/>
                        <a:gd name="T14" fmla="*/ 2 w 1154"/>
                        <a:gd name="T15" fmla="*/ 0 h 3"/>
                        <a:gd name="T16" fmla="*/ 103 w 1154"/>
                        <a:gd name="T17" fmla="*/ 0 h 3"/>
                        <a:gd name="T18" fmla="*/ 93 w 1154"/>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4" h="3">
                          <a:moveTo>
                            <a:pt x="1151" y="3"/>
                          </a:moveTo>
                          <a:lnTo>
                            <a:pt x="1067" y="3"/>
                          </a:lnTo>
                          <a:lnTo>
                            <a:pt x="1069" y="0"/>
                          </a:lnTo>
                          <a:lnTo>
                            <a:pt x="1154" y="0"/>
                          </a:lnTo>
                          <a:lnTo>
                            <a:pt x="1151" y="3"/>
                          </a:lnTo>
                          <a:close/>
                          <a:moveTo>
                            <a:pt x="93" y="3"/>
                          </a:moveTo>
                          <a:lnTo>
                            <a:pt x="0" y="3"/>
                          </a:lnTo>
                          <a:lnTo>
                            <a:pt x="2" y="0"/>
                          </a:lnTo>
                          <a:lnTo>
                            <a:pt x="103" y="0"/>
                          </a:lnTo>
                          <a:lnTo>
                            <a:pt x="93" y="3"/>
                          </a:lnTo>
                          <a:close/>
                        </a:path>
                      </a:pathLst>
                    </a:custGeom>
                    <a:solidFill>
                      <a:srgbClr val="9594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34" name="Freeform 504"/>
                    <p:cNvSpPr>
                      <a:spLocks noChangeAspect="1" noEditPoints="1"/>
                    </p:cNvSpPr>
                    <p:nvPr/>
                  </p:nvSpPr>
                  <p:spPr bwMode="auto">
                    <a:xfrm>
                      <a:off x="1934" y="1911"/>
                      <a:ext cx="1153" cy="3"/>
                    </a:xfrm>
                    <a:custGeom>
                      <a:avLst/>
                      <a:gdLst>
                        <a:gd name="T0" fmla="*/ 1151 w 1153"/>
                        <a:gd name="T1" fmla="*/ 3 h 3"/>
                        <a:gd name="T2" fmla="*/ 1066 w 1153"/>
                        <a:gd name="T3" fmla="*/ 3 h 3"/>
                        <a:gd name="T4" fmla="*/ 1068 w 1153"/>
                        <a:gd name="T5" fmla="*/ 0 h 3"/>
                        <a:gd name="T6" fmla="*/ 1153 w 1153"/>
                        <a:gd name="T7" fmla="*/ 0 h 3"/>
                        <a:gd name="T8" fmla="*/ 1151 w 1153"/>
                        <a:gd name="T9" fmla="*/ 3 h 3"/>
                        <a:gd name="T10" fmla="*/ 97 w 1153"/>
                        <a:gd name="T11" fmla="*/ 3 h 3"/>
                        <a:gd name="T12" fmla="*/ 0 w 1153"/>
                        <a:gd name="T13" fmla="*/ 3 h 3"/>
                        <a:gd name="T14" fmla="*/ 4 w 1153"/>
                        <a:gd name="T15" fmla="*/ 0 h 3"/>
                        <a:gd name="T16" fmla="*/ 107 w 1153"/>
                        <a:gd name="T17" fmla="*/ 0 h 3"/>
                        <a:gd name="T18" fmla="*/ 97 w 115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3" h="3">
                          <a:moveTo>
                            <a:pt x="1151" y="3"/>
                          </a:moveTo>
                          <a:lnTo>
                            <a:pt x="1066" y="3"/>
                          </a:lnTo>
                          <a:lnTo>
                            <a:pt x="1068" y="0"/>
                          </a:lnTo>
                          <a:lnTo>
                            <a:pt x="1153" y="0"/>
                          </a:lnTo>
                          <a:lnTo>
                            <a:pt x="1151" y="3"/>
                          </a:lnTo>
                          <a:close/>
                          <a:moveTo>
                            <a:pt x="97" y="3"/>
                          </a:moveTo>
                          <a:lnTo>
                            <a:pt x="0" y="3"/>
                          </a:lnTo>
                          <a:lnTo>
                            <a:pt x="4" y="0"/>
                          </a:lnTo>
                          <a:lnTo>
                            <a:pt x="107" y="0"/>
                          </a:lnTo>
                          <a:lnTo>
                            <a:pt x="97" y="3"/>
                          </a:lnTo>
                          <a:close/>
                        </a:path>
                      </a:pathLst>
                    </a:custGeom>
                    <a:solidFill>
                      <a:srgbClr val="949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35" name="Freeform 505"/>
                    <p:cNvSpPr>
                      <a:spLocks noChangeAspect="1" noEditPoints="1"/>
                    </p:cNvSpPr>
                    <p:nvPr/>
                  </p:nvSpPr>
                  <p:spPr bwMode="auto">
                    <a:xfrm>
                      <a:off x="1935" y="1908"/>
                      <a:ext cx="1153" cy="5"/>
                    </a:xfrm>
                    <a:custGeom>
                      <a:avLst/>
                      <a:gdLst>
                        <a:gd name="T0" fmla="*/ 1152 w 1153"/>
                        <a:gd name="T1" fmla="*/ 5 h 5"/>
                        <a:gd name="T2" fmla="*/ 1067 w 1153"/>
                        <a:gd name="T3" fmla="*/ 5 h 5"/>
                        <a:gd name="T4" fmla="*/ 1067 w 1153"/>
                        <a:gd name="T5" fmla="*/ 0 h 5"/>
                        <a:gd name="T6" fmla="*/ 1153 w 1153"/>
                        <a:gd name="T7" fmla="*/ 0 h 5"/>
                        <a:gd name="T8" fmla="*/ 1152 w 1153"/>
                        <a:gd name="T9" fmla="*/ 5 h 5"/>
                        <a:gd name="T10" fmla="*/ 101 w 1153"/>
                        <a:gd name="T11" fmla="*/ 5 h 5"/>
                        <a:gd name="T12" fmla="*/ 0 w 1153"/>
                        <a:gd name="T13" fmla="*/ 5 h 5"/>
                        <a:gd name="T14" fmla="*/ 5 w 1153"/>
                        <a:gd name="T15" fmla="*/ 0 h 5"/>
                        <a:gd name="T16" fmla="*/ 111 w 1153"/>
                        <a:gd name="T17" fmla="*/ 0 h 5"/>
                        <a:gd name="T18" fmla="*/ 101 w 1153"/>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3" h="5">
                          <a:moveTo>
                            <a:pt x="1152" y="5"/>
                          </a:moveTo>
                          <a:lnTo>
                            <a:pt x="1067" y="5"/>
                          </a:lnTo>
                          <a:lnTo>
                            <a:pt x="1067" y="0"/>
                          </a:lnTo>
                          <a:lnTo>
                            <a:pt x="1153" y="0"/>
                          </a:lnTo>
                          <a:lnTo>
                            <a:pt x="1152" y="5"/>
                          </a:lnTo>
                          <a:close/>
                          <a:moveTo>
                            <a:pt x="101" y="5"/>
                          </a:moveTo>
                          <a:lnTo>
                            <a:pt x="0" y="5"/>
                          </a:lnTo>
                          <a:lnTo>
                            <a:pt x="5" y="0"/>
                          </a:lnTo>
                          <a:lnTo>
                            <a:pt x="111" y="0"/>
                          </a:lnTo>
                          <a:lnTo>
                            <a:pt x="101" y="5"/>
                          </a:lnTo>
                          <a:close/>
                        </a:path>
                      </a:pathLst>
                    </a:custGeom>
                    <a:solidFill>
                      <a:srgbClr val="949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36" name="Freeform 506"/>
                    <p:cNvSpPr>
                      <a:spLocks noChangeAspect="1" noEditPoints="1"/>
                    </p:cNvSpPr>
                    <p:nvPr/>
                  </p:nvSpPr>
                  <p:spPr bwMode="auto">
                    <a:xfrm>
                      <a:off x="1938" y="1907"/>
                      <a:ext cx="1152" cy="4"/>
                    </a:xfrm>
                    <a:custGeom>
                      <a:avLst/>
                      <a:gdLst>
                        <a:gd name="T0" fmla="*/ 1149 w 1152"/>
                        <a:gd name="T1" fmla="*/ 4 h 4"/>
                        <a:gd name="T2" fmla="*/ 1064 w 1152"/>
                        <a:gd name="T3" fmla="*/ 4 h 4"/>
                        <a:gd name="T4" fmla="*/ 1064 w 1152"/>
                        <a:gd name="T5" fmla="*/ 0 h 4"/>
                        <a:gd name="T6" fmla="*/ 1152 w 1152"/>
                        <a:gd name="T7" fmla="*/ 0 h 4"/>
                        <a:gd name="T8" fmla="*/ 1149 w 1152"/>
                        <a:gd name="T9" fmla="*/ 4 h 4"/>
                        <a:gd name="T10" fmla="*/ 103 w 1152"/>
                        <a:gd name="T11" fmla="*/ 4 h 4"/>
                        <a:gd name="T12" fmla="*/ 0 w 1152"/>
                        <a:gd name="T13" fmla="*/ 4 h 4"/>
                        <a:gd name="T14" fmla="*/ 5 w 1152"/>
                        <a:gd name="T15" fmla="*/ 0 h 4"/>
                        <a:gd name="T16" fmla="*/ 113 w 1152"/>
                        <a:gd name="T17" fmla="*/ 0 h 4"/>
                        <a:gd name="T18" fmla="*/ 103 w 1152"/>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2" h="4">
                          <a:moveTo>
                            <a:pt x="1149" y="4"/>
                          </a:moveTo>
                          <a:lnTo>
                            <a:pt x="1064" y="4"/>
                          </a:lnTo>
                          <a:lnTo>
                            <a:pt x="1064" y="0"/>
                          </a:lnTo>
                          <a:lnTo>
                            <a:pt x="1152" y="0"/>
                          </a:lnTo>
                          <a:lnTo>
                            <a:pt x="1149" y="4"/>
                          </a:lnTo>
                          <a:close/>
                          <a:moveTo>
                            <a:pt x="103" y="4"/>
                          </a:moveTo>
                          <a:lnTo>
                            <a:pt x="0" y="4"/>
                          </a:lnTo>
                          <a:lnTo>
                            <a:pt x="5" y="0"/>
                          </a:lnTo>
                          <a:lnTo>
                            <a:pt x="113" y="0"/>
                          </a:lnTo>
                          <a:lnTo>
                            <a:pt x="103" y="4"/>
                          </a:lnTo>
                          <a:close/>
                        </a:path>
                      </a:pathLst>
                    </a:custGeom>
                    <a:solidFill>
                      <a:srgbClr val="939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37" name="Freeform 507"/>
                    <p:cNvSpPr>
                      <a:spLocks noChangeAspect="1" noEditPoints="1"/>
                    </p:cNvSpPr>
                    <p:nvPr/>
                  </p:nvSpPr>
                  <p:spPr bwMode="auto">
                    <a:xfrm>
                      <a:off x="1940" y="1905"/>
                      <a:ext cx="1151" cy="3"/>
                    </a:xfrm>
                    <a:custGeom>
                      <a:avLst/>
                      <a:gdLst>
                        <a:gd name="T0" fmla="*/ 1148 w 1151"/>
                        <a:gd name="T1" fmla="*/ 3 h 3"/>
                        <a:gd name="T2" fmla="*/ 1062 w 1151"/>
                        <a:gd name="T3" fmla="*/ 3 h 3"/>
                        <a:gd name="T4" fmla="*/ 1062 w 1151"/>
                        <a:gd name="T5" fmla="*/ 0 h 3"/>
                        <a:gd name="T6" fmla="*/ 1151 w 1151"/>
                        <a:gd name="T7" fmla="*/ 0 h 3"/>
                        <a:gd name="T8" fmla="*/ 1148 w 1151"/>
                        <a:gd name="T9" fmla="*/ 3 h 3"/>
                        <a:gd name="T10" fmla="*/ 106 w 1151"/>
                        <a:gd name="T11" fmla="*/ 3 h 3"/>
                        <a:gd name="T12" fmla="*/ 0 w 1151"/>
                        <a:gd name="T13" fmla="*/ 3 h 3"/>
                        <a:gd name="T14" fmla="*/ 4 w 1151"/>
                        <a:gd name="T15" fmla="*/ 0 h 3"/>
                        <a:gd name="T16" fmla="*/ 117 w 1151"/>
                        <a:gd name="T17" fmla="*/ 0 h 3"/>
                        <a:gd name="T18" fmla="*/ 106 w 115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1" h="3">
                          <a:moveTo>
                            <a:pt x="1148" y="3"/>
                          </a:moveTo>
                          <a:lnTo>
                            <a:pt x="1062" y="3"/>
                          </a:lnTo>
                          <a:lnTo>
                            <a:pt x="1062" y="0"/>
                          </a:lnTo>
                          <a:lnTo>
                            <a:pt x="1151" y="0"/>
                          </a:lnTo>
                          <a:lnTo>
                            <a:pt x="1148" y="3"/>
                          </a:lnTo>
                          <a:close/>
                          <a:moveTo>
                            <a:pt x="106" y="3"/>
                          </a:moveTo>
                          <a:lnTo>
                            <a:pt x="0" y="3"/>
                          </a:lnTo>
                          <a:lnTo>
                            <a:pt x="4" y="0"/>
                          </a:lnTo>
                          <a:lnTo>
                            <a:pt x="117" y="0"/>
                          </a:lnTo>
                          <a:lnTo>
                            <a:pt x="106" y="3"/>
                          </a:lnTo>
                          <a:close/>
                        </a:path>
                      </a:pathLst>
                    </a:custGeom>
                    <a:solidFill>
                      <a:srgbClr val="939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38" name="Freeform 508"/>
                    <p:cNvSpPr>
                      <a:spLocks noChangeAspect="1" noEditPoints="1"/>
                    </p:cNvSpPr>
                    <p:nvPr/>
                  </p:nvSpPr>
                  <p:spPr bwMode="auto">
                    <a:xfrm>
                      <a:off x="1943" y="1904"/>
                      <a:ext cx="1148" cy="3"/>
                    </a:xfrm>
                    <a:custGeom>
                      <a:avLst/>
                      <a:gdLst>
                        <a:gd name="T0" fmla="*/ 1147 w 1148"/>
                        <a:gd name="T1" fmla="*/ 3 h 3"/>
                        <a:gd name="T2" fmla="*/ 1059 w 1148"/>
                        <a:gd name="T3" fmla="*/ 3 h 3"/>
                        <a:gd name="T4" fmla="*/ 1059 w 1148"/>
                        <a:gd name="T5" fmla="*/ 0 h 3"/>
                        <a:gd name="T6" fmla="*/ 1148 w 1148"/>
                        <a:gd name="T7" fmla="*/ 0 h 3"/>
                        <a:gd name="T8" fmla="*/ 1147 w 1148"/>
                        <a:gd name="T9" fmla="*/ 3 h 3"/>
                        <a:gd name="T10" fmla="*/ 108 w 1148"/>
                        <a:gd name="T11" fmla="*/ 3 h 3"/>
                        <a:gd name="T12" fmla="*/ 0 w 1148"/>
                        <a:gd name="T13" fmla="*/ 3 h 3"/>
                        <a:gd name="T14" fmla="*/ 3 w 1148"/>
                        <a:gd name="T15" fmla="*/ 0 h 3"/>
                        <a:gd name="T16" fmla="*/ 118 w 1148"/>
                        <a:gd name="T17" fmla="*/ 0 h 3"/>
                        <a:gd name="T18" fmla="*/ 108 w 1148"/>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8" h="3">
                          <a:moveTo>
                            <a:pt x="1147" y="3"/>
                          </a:moveTo>
                          <a:lnTo>
                            <a:pt x="1059" y="3"/>
                          </a:lnTo>
                          <a:lnTo>
                            <a:pt x="1059" y="0"/>
                          </a:lnTo>
                          <a:lnTo>
                            <a:pt x="1148" y="0"/>
                          </a:lnTo>
                          <a:lnTo>
                            <a:pt x="1147" y="3"/>
                          </a:lnTo>
                          <a:close/>
                          <a:moveTo>
                            <a:pt x="108" y="3"/>
                          </a:moveTo>
                          <a:lnTo>
                            <a:pt x="0" y="3"/>
                          </a:lnTo>
                          <a:lnTo>
                            <a:pt x="3" y="0"/>
                          </a:lnTo>
                          <a:lnTo>
                            <a:pt x="118" y="0"/>
                          </a:lnTo>
                          <a:lnTo>
                            <a:pt x="108" y="3"/>
                          </a:lnTo>
                          <a:close/>
                        </a:path>
                      </a:pathLst>
                    </a:custGeom>
                    <a:solidFill>
                      <a:srgbClr val="9392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39" name="Freeform 509"/>
                    <p:cNvSpPr>
                      <a:spLocks noChangeAspect="1" noEditPoints="1"/>
                    </p:cNvSpPr>
                    <p:nvPr/>
                  </p:nvSpPr>
                  <p:spPr bwMode="auto">
                    <a:xfrm>
                      <a:off x="1944" y="1903"/>
                      <a:ext cx="1149" cy="2"/>
                    </a:xfrm>
                    <a:custGeom>
                      <a:avLst/>
                      <a:gdLst>
                        <a:gd name="T0" fmla="*/ 1147 w 1149"/>
                        <a:gd name="T1" fmla="*/ 2 h 2"/>
                        <a:gd name="T2" fmla="*/ 1058 w 1149"/>
                        <a:gd name="T3" fmla="*/ 2 h 2"/>
                        <a:gd name="T4" fmla="*/ 1058 w 1149"/>
                        <a:gd name="T5" fmla="*/ 0 h 2"/>
                        <a:gd name="T6" fmla="*/ 1149 w 1149"/>
                        <a:gd name="T7" fmla="*/ 0 h 2"/>
                        <a:gd name="T8" fmla="*/ 1147 w 1149"/>
                        <a:gd name="T9" fmla="*/ 2 h 2"/>
                        <a:gd name="T10" fmla="*/ 113 w 1149"/>
                        <a:gd name="T11" fmla="*/ 2 h 2"/>
                        <a:gd name="T12" fmla="*/ 0 w 1149"/>
                        <a:gd name="T13" fmla="*/ 2 h 2"/>
                        <a:gd name="T14" fmla="*/ 4 w 1149"/>
                        <a:gd name="T15" fmla="*/ 0 h 2"/>
                        <a:gd name="T16" fmla="*/ 123 w 1149"/>
                        <a:gd name="T17" fmla="*/ 0 h 2"/>
                        <a:gd name="T18" fmla="*/ 113 w 1149"/>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9" h="2">
                          <a:moveTo>
                            <a:pt x="1147" y="2"/>
                          </a:moveTo>
                          <a:lnTo>
                            <a:pt x="1058" y="2"/>
                          </a:lnTo>
                          <a:lnTo>
                            <a:pt x="1058" y="0"/>
                          </a:lnTo>
                          <a:lnTo>
                            <a:pt x="1149" y="0"/>
                          </a:lnTo>
                          <a:lnTo>
                            <a:pt x="1147" y="2"/>
                          </a:lnTo>
                          <a:close/>
                          <a:moveTo>
                            <a:pt x="113" y="2"/>
                          </a:moveTo>
                          <a:lnTo>
                            <a:pt x="0" y="2"/>
                          </a:lnTo>
                          <a:lnTo>
                            <a:pt x="4" y="0"/>
                          </a:lnTo>
                          <a:lnTo>
                            <a:pt x="123" y="0"/>
                          </a:lnTo>
                          <a:lnTo>
                            <a:pt x="113" y="2"/>
                          </a:lnTo>
                          <a:close/>
                        </a:path>
                      </a:pathLst>
                    </a:custGeom>
                    <a:solidFill>
                      <a:srgbClr val="9291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40" name="Freeform 510"/>
                    <p:cNvSpPr>
                      <a:spLocks noChangeAspect="1" noEditPoints="1"/>
                    </p:cNvSpPr>
                    <p:nvPr/>
                  </p:nvSpPr>
                  <p:spPr bwMode="auto">
                    <a:xfrm>
                      <a:off x="1946" y="1901"/>
                      <a:ext cx="1148" cy="3"/>
                    </a:xfrm>
                    <a:custGeom>
                      <a:avLst/>
                      <a:gdLst>
                        <a:gd name="T0" fmla="*/ 1145 w 1148"/>
                        <a:gd name="T1" fmla="*/ 3 h 3"/>
                        <a:gd name="T2" fmla="*/ 1056 w 1148"/>
                        <a:gd name="T3" fmla="*/ 3 h 3"/>
                        <a:gd name="T4" fmla="*/ 1056 w 1148"/>
                        <a:gd name="T5" fmla="*/ 0 h 3"/>
                        <a:gd name="T6" fmla="*/ 1148 w 1148"/>
                        <a:gd name="T7" fmla="*/ 0 h 3"/>
                        <a:gd name="T8" fmla="*/ 1145 w 1148"/>
                        <a:gd name="T9" fmla="*/ 3 h 3"/>
                        <a:gd name="T10" fmla="*/ 115 w 1148"/>
                        <a:gd name="T11" fmla="*/ 3 h 3"/>
                        <a:gd name="T12" fmla="*/ 0 w 1148"/>
                        <a:gd name="T13" fmla="*/ 3 h 3"/>
                        <a:gd name="T14" fmla="*/ 4 w 1148"/>
                        <a:gd name="T15" fmla="*/ 0 h 3"/>
                        <a:gd name="T16" fmla="*/ 126 w 1148"/>
                        <a:gd name="T17" fmla="*/ 0 h 3"/>
                        <a:gd name="T18" fmla="*/ 115 w 1148"/>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8" h="3">
                          <a:moveTo>
                            <a:pt x="1145" y="3"/>
                          </a:moveTo>
                          <a:lnTo>
                            <a:pt x="1056" y="3"/>
                          </a:lnTo>
                          <a:lnTo>
                            <a:pt x="1056" y="0"/>
                          </a:lnTo>
                          <a:lnTo>
                            <a:pt x="1148" y="0"/>
                          </a:lnTo>
                          <a:lnTo>
                            <a:pt x="1145" y="3"/>
                          </a:lnTo>
                          <a:close/>
                          <a:moveTo>
                            <a:pt x="115" y="3"/>
                          </a:moveTo>
                          <a:lnTo>
                            <a:pt x="0" y="3"/>
                          </a:lnTo>
                          <a:lnTo>
                            <a:pt x="4" y="0"/>
                          </a:lnTo>
                          <a:lnTo>
                            <a:pt x="126" y="0"/>
                          </a:lnTo>
                          <a:lnTo>
                            <a:pt x="115" y="3"/>
                          </a:lnTo>
                          <a:close/>
                        </a:path>
                      </a:pathLst>
                    </a:custGeom>
                    <a:solidFill>
                      <a:srgbClr val="9291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41" name="Freeform 511"/>
                    <p:cNvSpPr>
                      <a:spLocks noChangeAspect="1" noEditPoints="1"/>
                    </p:cNvSpPr>
                    <p:nvPr/>
                  </p:nvSpPr>
                  <p:spPr bwMode="auto">
                    <a:xfrm>
                      <a:off x="1948" y="1898"/>
                      <a:ext cx="1147" cy="5"/>
                    </a:xfrm>
                    <a:custGeom>
                      <a:avLst/>
                      <a:gdLst>
                        <a:gd name="T0" fmla="*/ 1145 w 1147"/>
                        <a:gd name="T1" fmla="*/ 5 h 5"/>
                        <a:gd name="T2" fmla="*/ 1054 w 1147"/>
                        <a:gd name="T3" fmla="*/ 5 h 5"/>
                        <a:gd name="T4" fmla="*/ 1054 w 1147"/>
                        <a:gd name="T5" fmla="*/ 0 h 5"/>
                        <a:gd name="T6" fmla="*/ 1147 w 1147"/>
                        <a:gd name="T7" fmla="*/ 0 h 5"/>
                        <a:gd name="T8" fmla="*/ 1145 w 1147"/>
                        <a:gd name="T9" fmla="*/ 5 h 5"/>
                        <a:gd name="T10" fmla="*/ 119 w 1147"/>
                        <a:gd name="T11" fmla="*/ 5 h 5"/>
                        <a:gd name="T12" fmla="*/ 0 w 1147"/>
                        <a:gd name="T13" fmla="*/ 5 h 5"/>
                        <a:gd name="T14" fmla="*/ 3 w 1147"/>
                        <a:gd name="T15" fmla="*/ 0 h 5"/>
                        <a:gd name="T16" fmla="*/ 129 w 1147"/>
                        <a:gd name="T17" fmla="*/ 0 h 5"/>
                        <a:gd name="T18" fmla="*/ 119 w 1147"/>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7" h="5">
                          <a:moveTo>
                            <a:pt x="1145" y="5"/>
                          </a:moveTo>
                          <a:lnTo>
                            <a:pt x="1054" y="5"/>
                          </a:lnTo>
                          <a:lnTo>
                            <a:pt x="1054" y="0"/>
                          </a:lnTo>
                          <a:lnTo>
                            <a:pt x="1147" y="0"/>
                          </a:lnTo>
                          <a:lnTo>
                            <a:pt x="1145" y="5"/>
                          </a:lnTo>
                          <a:close/>
                          <a:moveTo>
                            <a:pt x="119" y="5"/>
                          </a:moveTo>
                          <a:lnTo>
                            <a:pt x="0" y="5"/>
                          </a:lnTo>
                          <a:lnTo>
                            <a:pt x="3" y="0"/>
                          </a:lnTo>
                          <a:lnTo>
                            <a:pt x="129" y="0"/>
                          </a:lnTo>
                          <a:lnTo>
                            <a:pt x="119" y="5"/>
                          </a:lnTo>
                          <a:close/>
                        </a:path>
                      </a:pathLst>
                    </a:custGeom>
                    <a:solidFill>
                      <a:srgbClr val="91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42" name="Freeform 512"/>
                    <p:cNvSpPr>
                      <a:spLocks noChangeAspect="1" noEditPoints="1"/>
                    </p:cNvSpPr>
                    <p:nvPr/>
                  </p:nvSpPr>
                  <p:spPr bwMode="auto">
                    <a:xfrm>
                      <a:off x="1950" y="1897"/>
                      <a:ext cx="1145" cy="4"/>
                    </a:xfrm>
                    <a:custGeom>
                      <a:avLst/>
                      <a:gdLst>
                        <a:gd name="T0" fmla="*/ 1144 w 1145"/>
                        <a:gd name="T1" fmla="*/ 4 h 4"/>
                        <a:gd name="T2" fmla="*/ 1052 w 1145"/>
                        <a:gd name="T3" fmla="*/ 4 h 4"/>
                        <a:gd name="T4" fmla="*/ 1052 w 1145"/>
                        <a:gd name="T5" fmla="*/ 0 h 4"/>
                        <a:gd name="T6" fmla="*/ 1145 w 1145"/>
                        <a:gd name="T7" fmla="*/ 0 h 4"/>
                        <a:gd name="T8" fmla="*/ 1144 w 1145"/>
                        <a:gd name="T9" fmla="*/ 4 h 4"/>
                        <a:gd name="T10" fmla="*/ 122 w 1145"/>
                        <a:gd name="T11" fmla="*/ 4 h 4"/>
                        <a:gd name="T12" fmla="*/ 0 w 1145"/>
                        <a:gd name="T13" fmla="*/ 4 h 4"/>
                        <a:gd name="T14" fmla="*/ 4 w 1145"/>
                        <a:gd name="T15" fmla="*/ 0 h 4"/>
                        <a:gd name="T16" fmla="*/ 132 w 1145"/>
                        <a:gd name="T17" fmla="*/ 0 h 4"/>
                        <a:gd name="T18" fmla="*/ 122 w 1145"/>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5" h="4">
                          <a:moveTo>
                            <a:pt x="1144" y="4"/>
                          </a:moveTo>
                          <a:lnTo>
                            <a:pt x="1052" y="4"/>
                          </a:lnTo>
                          <a:lnTo>
                            <a:pt x="1052" y="0"/>
                          </a:lnTo>
                          <a:lnTo>
                            <a:pt x="1145" y="0"/>
                          </a:lnTo>
                          <a:lnTo>
                            <a:pt x="1144" y="4"/>
                          </a:lnTo>
                          <a:close/>
                          <a:moveTo>
                            <a:pt x="122" y="4"/>
                          </a:moveTo>
                          <a:lnTo>
                            <a:pt x="0" y="4"/>
                          </a:lnTo>
                          <a:lnTo>
                            <a:pt x="4" y="0"/>
                          </a:lnTo>
                          <a:lnTo>
                            <a:pt x="132" y="0"/>
                          </a:lnTo>
                          <a:lnTo>
                            <a:pt x="122" y="4"/>
                          </a:lnTo>
                          <a:close/>
                        </a:path>
                      </a:pathLst>
                    </a:custGeom>
                    <a:solidFill>
                      <a:srgbClr val="91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43" name="Freeform 513"/>
                    <p:cNvSpPr>
                      <a:spLocks noChangeAspect="1" noEditPoints="1"/>
                    </p:cNvSpPr>
                    <p:nvPr/>
                  </p:nvSpPr>
                  <p:spPr bwMode="auto">
                    <a:xfrm>
                      <a:off x="1951" y="1895"/>
                      <a:ext cx="1146" cy="3"/>
                    </a:xfrm>
                    <a:custGeom>
                      <a:avLst/>
                      <a:gdLst>
                        <a:gd name="T0" fmla="*/ 1144 w 1146"/>
                        <a:gd name="T1" fmla="*/ 3 h 3"/>
                        <a:gd name="T2" fmla="*/ 1051 w 1146"/>
                        <a:gd name="T3" fmla="*/ 3 h 3"/>
                        <a:gd name="T4" fmla="*/ 1051 w 1146"/>
                        <a:gd name="T5" fmla="*/ 0 h 3"/>
                        <a:gd name="T6" fmla="*/ 1146 w 1146"/>
                        <a:gd name="T7" fmla="*/ 0 h 3"/>
                        <a:gd name="T8" fmla="*/ 1144 w 1146"/>
                        <a:gd name="T9" fmla="*/ 3 h 3"/>
                        <a:gd name="T10" fmla="*/ 126 w 1146"/>
                        <a:gd name="T11" fmla="*/ 3 h 3"/>
                        <a:gd name="T12" fmla="*/ 0 w 1146"/>
                        <a:gd name="T13" fmla="*/ 3 h 3"/>
                        <a:gd name="T14" fmla="*/ 5 w 1146"/>
                        <a:gd name="T15" fmla="*/ 0 h 3"/>
                        <a:gd name="T16" fmla="*/ 136 w 1146"/>
                        <a:gd name="T17" fmla="*/ 0 h 3"/>
                        <a:gd name="T18" fmla="*/ 126 w 1146"/>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6" h="3">
                          <a:moveTo>
                            <a:pt x="1144" y="3"/>
                          </a:moveTo>
                          <a:lnTo>
                            <a:pt x="1051" y="3"/>
                          </a:lnTo>
                          <a:lnTo>
                            <a:pt x="1051" y="0"/>
                          </a:lnTo>
                          <a:lnTo>
                            <a:pt x="1146" y="0"/>
                          </a:lnTo>
                          <a:lnTo>
                            <a:pt x="1144" y="3"/>
                          </a:lnTo>
                          <a:close/>
                          <a:moveTo>
                            <a:pt x="126" y="3"/>
                          </a:moveTo>
                          <a:lnTo>
                            <a:pt x="0" y="3"/>
                          </a:lnTo>
                          <a:lnTo>
                            <a:pt x="5" y="0"/>
                          </a:lnTo>
                          <a:lnTo>
                            <a:pt x="136" y="0"/>
                          </a:lnTo>
                          <a:lnTo>
                            <a:pt x="126" y="3"/>
                          </a:lnTo>
                          <a:close/>
                        </a:path>
                      </a:pathLst>
                    </a:custGeom>
                    <a:solidFill>
                      <a:srgbClr val="91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44" name="Freeform 514"/>
                    <p:cNvSpPr>
                      <a:spLocks noChangeAspect="1" noEditPoints="1"/>
                    </p:cNvSpPr>
                    <p:nvPr/>
                  </p:nvSpPr>
                  <p:spPr bwMode="auto">
                    <a:xfrm>
                      <a:off x="1954" y="1894"/>
                      <a:ext cx="1144" cy="3"/>
                    </a:xfrm>
                    <a:custGeom>
                      <a:avLst/>
                      <a:gdLst>
                        <a:gd name="T0" fmla="*/ 1141 w 1144"/>
                        <a:gd name="T1" fmla="*/ 3 h 3"/>
                        <a:gd name="T2" fmla="*/ 1048 w 1144"/>
                        <a:gd name="T3" fmla="*/ 3 h 3"/>
                        <a:gd name="T4" fmla="*/ 1048 w 1144"/>
                        <a:gd name="T5" fmla="*/ 0 h 3"/>
                        <a:gd name="T6" fmla="*/ 1144 w 1144"/>
                        <a:gd name="T7" fmla="*/ 0 h 3"/>
                        <a:gd name="T8" fmla="*/ 1141 w 1144"/>
                        <a:gd name="T9" fmla="*/ 3 h 3"/>
                        <a:gd name="T10" fmla="*/ 128 w 1144"/>
                        <a:gd name="T11" fmla="*/ 3 h 3"/>
                        <a:gd name="T12" fmla="*/ 0 w 1144"/>
                        <a:gd name="T13" fmla="*/ 3 h 3"/>
                        <a:gd name="T14" fmla="*/ 5 w 1144"/>
                        <a:gd name="T15" fmla="*/ 0 h 3"/>
                        <a:gd name="T16" fmla="*/ 139 w 1144"/>
                        <a:gd name="T17" fmla="*/ 0 h 3"/>
                        <a:gd name="T18" fmla="*/ 128 w 1144"/>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4" h="3">
                          <a:moveTo>
                            <a:pt x="1141" y="3"/>
                          </a:moveTo>
                          <a:lnTo>
                            <a:pt x="1048" y="3"/>
                          </a:lnTo>
                          <a:lnTo>
                            <a:pt x="1048" y="0"/>
                          </a:lnTo>
                          <a:lnTo>
                            <a:pt x="1144" y="0"/>
                          </a:lnTo>
                          <a:lnTo>
                            <a:pt x="1141" y="3"/>
                          </a:lnTo>
                          <a:close/>
                          <a:moveTo>
                            <a:pt x="128" y="3"/>
                          </a:moveTo>
                          <a:lnTo>
                            <a:pt x="0" y="3"/>
                          </a:lnTo>
                          <a:lnTo>
                            <a:pt x="5" y="0"/>
                          </a:lnTo>
                          <a:lnTo>
                            <a:pt x="139" y="0"/>
                          </a:lnTo>
                          <a:lnTo>
                            <a:pt x="128" y="3"/>
                          </a:lnTo>
                          <a:close/>
                        </a:path>
                      </a:pathLst>
                    </a:custGeom>
                    <a:solidFill>
                      <a:srgbClr val="90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45" name="Freeform 515"/>
                    <p:cNvSpPr>
                      <a:spLocks noChangeAspect="1" noEditPoints="1"/>
                    </p:cNvSpPr>
                    <p:nvPr/>
                  </p:nvSpPr>
                  <p:spPr bwMode="auto">
                    <a:xfrm>
                      <a:off x="1956" y="1893"/>
                      <a:ext cx="1144" cy="2"/>
                    </a:xfrm>
                    <a:custGeom>
                      <a:avLst/>
                      <a:gdLst>
                        <a:gd name="T0" fmla="*/ 1141 w 1144"/>
                        <a:gd name="T1" fmla="*/ 2 h 2"/>
                        <a:gd name="T2" fmla="*/ 1046 w 1144"/>
                        <a:gd name="T3" fmla="*/ 2 h 2"/>
                        <a:gd name="T4" fmla="*/ 1046 w 1144"/>
                        <a:gd name="T5" fmla="*/ 0 h 2"/>
                        <a:gd name="T6" fmla="*/ 1144 w 1144"/>
                        <a:gd name="T7" fmla="*/ 0 h 2"/>
                        <a:gd name="T8" fmla="*/ 1141 w 1144"/>
                        <a:gd name="T9" fmla="*/ 2 h 2"/>
                        <a:gd name="T10" fmla="*/ 131 w 1144"/>
                        <a:gd name="T11" fmla="*/ 2 h 2"/>
                        <a:gd name="T12" fmla="*/ 0 w 1144"/>
                        <a:gd name="T13" fmla="*/ 2 h 2"/>
                        <a:gd name="T14" fmla="*/ 4 w 1144"/>
                        <a:gd name="T15" fmla="*/ 0 h 2"/>
                        <a:gd name="T16" fmla="*/ 141 w 1144"/>
                        <a:gd name="T17" fmla="*/ 0 h 2"/>
                        <a:gd name="T18" fmla="*/ 131 w 1144"/>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4" h="2">
                          <a:moveTo>
                            <a:pt x="1141" y="2"/>
                          </a:moveTo>
                          <a:lnTo>
                            <a:pt x="1046" y="2"/>
                          </a:lnTo>
                          <a:lnTo>
                            <a:pt x="1046" y="0"/>
                          </a:lnTo>
                          <a:lnTo>
                            <a:pt x="1144" y="0"/>
                          </a:lnTo>
                          <a:lnTo>
                            <a:pt x="1141" y="2"/>
                          </a:lnTo>
                          <a:close/>
                          <a:moveTo>
                            <a:pt x="131" y="2"/>
                          </a:moveTo>
                          <a:lnTo>
                            <a:pt x="0" y="2"/>
                          </a:lnTo>
                          <a:lnTo>
                            <a:pt x="4" y="0"/>
                          </a:lnTo>
                          <a:lnTo>
                            <a:pt x="141" y="0"/>
                          </a:lnTo>
                          <a:lnTo>
                            <a:pt x="131" y="2"/>
                          </a:lnTo>
                          <a:close/>
                        </a:path>
                      </a:pathLst>
                    </a:custGeom>
                    <a:solidFill>
                      <a:srgbClr val="908F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46" name="Freeform 516"/>
                    <p:cNvSpPr>
                      <a:spLocks noChangeAspect="1" noEditPoints="1"/>
                    </p:cNvSpPr>
                    <p:nvPr/>
                  </p:nvSpPr>
                  <p:spPr bwMode="auto">
                    <a:xfrm>
                      <a:off x="1959" y="1891"/>
                      <a:ext cx="1141" cy="3"/>
                    </a:xfrm>
                    <a:custGeom>
                      <a:avLst/>
                      <a:gdLst>
                        <a:gd name="T0" fmla="*/ 1139 w 1141"/>
                        <a:gd name="T1" fmla="*/ 3 h 3"/>
                        <a:gd name="T2" fmla="*/ 1043 w 1141"/>
                        <a:gd name="T3" fmla="*/ 3 h 3"/>
                        <a:gd name="T4" fmla="*/ 1043 w 1141"/>
                        <a:gd name="T5" fmla="*/ 0 h 3"/>
                        <a:gd name="T6" fmla="*/ 1141 w 1141"/>
                        <a:gd name="T7" fmla="*/ 0 h 3"/>
                        <a:gd name="T8" fmla="*/ 1139 w 1141"/>
                        <a:gd name="T9" fmla="*/ 3 h 3"/>
                        <a:gd name="T10" fmla="*/ 134 w 1141"/>
                        <a:gd name="T11" fmla="*/ 3 h 3"/>
                        <a:gd name="T12" fmla="*/ 0 w 1141"/>
                        <a:gd name="T13" fmla="*/ 3 h 3"/>
                        <a:gd name="T14" fmla="*/ 2 w 1141"/>
                        <a:gd name="T15" fmla="*/ 0 h 3"/>
                        <a:gd name="T16" fmla="*/ 144 w 1141"/>
                        <a:gd name="T17" fmla="*/ 0 h 3"/>
                        <a:gd name="T18" fmla="*/ 134 w 114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1" h="3">
                          <a:moveTo>
                            <a:pt x="1139" y="3"/>
                          </a:moveTo>
                          <a:lnTo>
                            <a:pt x="1043" y="3"/>
                          </a:lnTo>
                          <a:lnTo>
                            <a:pt x="1043" y="0"/>
                          </a:lnTo>
                          <a:lnTo>
                            <a:pt x="1141" y="0"/>
                          </a:lnTo>
                          <a:lnTo>
                            <a:pt x="1139" y="3"/>
                          </a:lnTo>
                          <a:close/>
                          <a:moveTo>
                            <a:pt x="134" y="3"/>
                          </a:moveTo>
                          <a:lnTo>
                            <a:pt x="0" y="3"/>
                          </a:lnTo>
                          <a:lnTo>
                            <a:pt x="2" y="0"/>
                          </a:lnTo>
                          <a:lnTo>
                            <a:pt x="144" y="0"/>
                          </a:lnTo>
                          <a:lnTo>
                            <a:pt x="134" y="3"/>
                          </a:lnTo>
                          <a:close/>
                        </a:path>
                      </a:pathLst>
                    </a:custGeom>
                    <a:solidFill>
                      <a:srgbClr val="908F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47" name="Freeform 517"/>
                    <p:cNvSpPr>
                      <a:spLocks noChangeAspect="1" noEditPoints="1"/>
                    </p:cNvSpPr>
                    <p:nvPr/>
                  </p:nvSpPr>
                  <p:spPr bwMode="auto">
                    <a:xfrm>
                      <a:off x="1960" y="1890"/>
                      <a:ext cx="1141" cy="3"/>
                    </a:xfrm>
                    <a:custGeom>
                      <a:avLst/>
                      <a:gdLst>
                        <a:gd name="T0" fmla="*/ 1140 w 1141"/>
                        <a:gd name="T1" fmla="*/ 3 h 3"/>
                        <a:gd name="T2" fmla="*/ 1042 w 1141"/>
                        <a:gd name="T3" fmla="*/ 3 h 3"/>
                        <a:gd name="T4" fmla="*/ 1043 w 1141"/>
                        <a:gd name="T5" fmla="*/ 0 h 3"/>
                        <a:gd name="T6" fmla="*/ 1141 w 1141"/>
                        <a:gd name="T7" fmla="*/ 0 h 3"/>
                        <a:gd name="T8" fmla="*/ 1140 w 1141"/>
                        <a:gd name="T9" fmla="*/ 3 h 3"/>
                        <a:gd name="T10" fmla="*/ 137 w 1141"/>
                        <a:gd name="T11" fmla="*/ 3 h 3"/>
                        <a:gd name="T12" fmla="*/ 0 w 1141"/>
                        <a:gd name="T13" fmla="*/ 3 h 3"/>
                        <a:gd name="T14" fmla="*/ 4 w 1141"/>
                        <a:gd name="T15" fmla="*/ 0 h 3"/>
                        <a:gd name="T16" fmla="*/ 148 w 1141"/>
                        <a:gd name="T17" fmla="*/ 0 h 3"/>
                        <a:gd name="T18" fmla="*/ 137 w 114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1" h="3">
                          <a:moveTo>
                            <a:pt x="1140" y="3"/>
                          </a:moveTo>
                          <a:lnTo>
                            <a:pt x="1042" y="3"/>
                          </a:lnTo>
                          <a:lnTo>
                            <a:pt x="1043" y="0"/>
                          </a:lnTo>
                          <a:lnTo>
                            <a:pt x="1141" y="0"/>
                          </a:lnTo>
                          <a:lnTo>
                            <a:pt x="1140" y="3"/>
                          </a:lnTo>
                          <a:close/>
                          <a:moveTo>
                            <a:pt x="137" y="3"/>
                          </a:moveTo>
                          <a:lnTo>
                            <a:pt x="0" y="3"/>
                          </a:lnTo>
                          <a:lnTo>
                            <a:pt x="4" y="0"/>
                          </a:lnTo>
                          <a:lnTo>
                            <a:pt x="148" y="0"/>
                          </a:lnTo>
                          <a:lnTo>
                            <a:pt x="137" y="3"/>
                          </a:lnTo>
                          <a:close/>
                        </a:path>
                      </a:pathLst>
                    </a:custGeom>
                    <a:solidFill>
                      <a:srgbClr val="908F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48" name="Freeform 518"/>
                    <p:cNvSpPr>
                      <a:spLocks noChangeAspect="1" noEditPoints="1"/>
                    </p:cNvSpPr>
                    <p:nvPr/>
                  </p:nvSpPr>
                  <p:spPr bwMode="auto">
                    <a:xfrm>
                      <a:off x="1961" y="1887"/>
                      <a:ext cx="1142" cy="4"/>
                    </a:xfrm>
                    <a:custGeom>
                      <a:avLst/>
                      <a:gdLst>
                        <a:gd name="T0" fmla="*/ 1139 w 1142"/>
                        <a:gd name="T1" fmla="*/ 4 h 4"/>
                        <a:gd name="T2" fmla="*/ 1041 w 1142"/>
                        <a:gd name="T3" fmla="*/ 4 h 4"/>
                        <a:gd name="T4" fmla="*/ 1042 w 1142"/>
                        <a:gd name="T5" fmla="*/ 0 h 4"/>
                        <a:gd name="T6" fmla="*/ 1142 w 1142"/>
                        <a:gd name="T7" fmla="*/ 0 h 4"/>
                        <a:gd name="T8" fmla="*/ 1139 w 1142"/>
                        <a:gd name="T9" fmla="*/ 4 h 4"/>
                        <a:gd name="T10" fmla="*/ 142 w 1142"/>
                        <a:gd name="T11" fmla="*/ 4 h 4"/>
                        <a:gd name="T12" fmla="*/ 0 w 1142"/>
                        <a:gd name="T13" fmla="*/ 4 h 4"/>
                        <a:gd name="T14" fmla="*/ 5 w 1142"/>
                        <a:gd name="T15" fmla="*/ 0 h 4"/>
                        <a:gd name="T16" fmla="*/ 152 w 1142"/>
                        <a:gd name="T17" fmla="*/ 0 h 4"/>
                        <a:gd name="T18" fmla="*/ 142 w 1142"/>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2" h="4">
                          <a:moveTo>
                            <a:pt x="1139" y="4"/>
                          </a:moveTo>
                          <a:lnTo>
                            <a:pt x="1041" y="4"/>
                          </a:lnTo>
                          <a:lnTo>
                            <a:pt x="1042" y="0"/>
                          </a:lnTo>
                          <a:lnTo>
                            <a:pt x="1142" y="0"/>
                          </a:lnTo>
                          <a:lnTo>
                            <a:pt x="1139" y="4"/>
                          </a:lnTo>
                          <a:close/>
                          <a:moveTo>
                            <a:pt x="142" y="4"/>
                          </a:moveTo>
                          <a:lnTo>
                            <a:pt x="0" y="4"/>
                          </a:lnTo>
                          <a:lnTo>
                            <a:pt x="5" y="0"/>
                          </a:lnTo>
                          <a:lnTo>
                            <a:pt x="152" y="0"/>
                          </a:lnTo>
                          <a:lnTo>
                            <a:pt x="142" y="4"/>
                          </a:lnTo>
                          <a:close/>
                        </a:path>
                      </a:pathLst>
                    </a:custGeom>
                    <a:solidFill>
                      <a:srgbClr val="908F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49" name="Freeform 519"/>
                    <p:cNvSpPr>
                      <a:spLocks noChangeAspect="1" noEditPoints="1"/>
                    </p:cNvSpPr>
                    <p:nvPr/>
                  </p:nvSpPr>
                  <p:spPr bwMode="auto">
                    <a:xfrm>
                      <a:off x="1964" y="1885"/>
                      <a:ext cx="1140" cy="5"/>
                    </a:xfrm>
                    <a:custGeom>
                      <a:avLst/>
                      <a:gdLst>
                        <a:gd name="T0" fmla="*/ 1137 w 1140"/>
                        <a:gd name="T1" fmla="*/ 5 h 5"/>
                        <a:gd name="T2" fmla="*/ 1039 w 1140"/>
                        <a:gd name="T3" fmla="*/ 5 h 5"/>
                        <a:gd name="T4" fmla="*/ 1039 w 1140"/>
                        <a:gd name="T5" fmla="*/ 0 h 5"/>
                        <a:gd name="T6" fmla="*/ 1140 w 1140"/>
                        <a:gd name="T7" fmla="*/ 0 h 5"/>
                        <a:gd name="T8" fmla="*/ 1137 w 1140"/>
                        <a:gd name="T9" fmla="*/ 5 h 5"/>
                        <a:gd name="T10" fmla="*/ 144 w 1140"/>
                        <a:gd name="T11" fmla="*/ 5 h 5"/>
                        <a:gd name="T12" fmla="*/ 0 w 1140"/>
                        <a:gd name="T13" fmla="*/ 5 h 5"/>
                        <a:gd name="T14" fmla="*/ 3 w 1140"/>
                        <a:gd name="T15" fmla="*/ 0 h 5"/>
                        <a:gd name="T16" fmla="*/ 154 w 1140"/>
                        <a:gd name="T17" fmla="*/ 0 h 5"/>
                        <a:gd name="T18" fmla="*/ 144 w 1140"/>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0" h="5">
                          <a:moveTo>
                            <a:pt x="1137" y="5"/>
                          </a:moveTo>
                          <a:lnTo>
                            <a:pt x="1039" y="5"/>
                          </a:lnTo>
                          <a:lnTo>
                            <a:pt x="1039" y="0"/>
                          </a:lnTo>
                          <a:lnTo>
                            <a:pt x="1140" y="0"/>
                          </a:lnTo>
                          <a:lnTo>
                            <a:pt x="1137" y="5"/>
                          </a:lnTo>
                          <a:close/>
                          <a:moveTo>
                            <a:pt x="144" y="5"/>
                          </a:moveTo>
                          <a:lnTo>
                            <a:pt x="0" y="5"/>
                          </a:lnTo>
                          <a:lnTo>
                            <a:pt x="3" y="0"/>
                          </a:lnTo>
                          <a:lnTo>
                            <a:pt x="154" y="0"/>
                          </a:lnTo>
                          <a:lnTo>
                            <a:pt x="144" y="5"/>
                          </a:lnTo>
                          <a:close/>
                        </a:path>
                      </a:pathLst>
                    </a:custGeom>
                    <a:solidFill>
                      <a:srgbClr val="8F8E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50" name="Freeform 520"/>
                    <p:cNvSpPr>
                      <a:spLocks noChangeAspect="1" noEditPoints="1"/>
                    </p:cNvSpPr>
                    <p:nvPr/>
                  </p:nvSpPr>
                  <p:spPr bwMode="auto">
                    <a:xfrm>
                      <a:off x="1966" y="1884"/>
                      <a:ext cx="1138" cy="3"/>
                    </a:xfrm>
                    <a:custGeom>
                      <a:avLst/>
                      <a:gdLst>
                        <a:gd name="T0" fmla="*/ 1137 w 1138"/>
                        <a:gd name="T1" fmla="*/ 3 h 3"/>
                        <a:gd name="T2" fmla="*/ 1037 w 1138"/>
                        <a:gd name="T3" fmla="*/ 3 h 3"/>
                        <a:gd name="T4" fmla="*/ 1037 w 1138"/>
                        <a:gd name="T5" fmla="*/ 0 h 3"/>
                        <a:gd name="T6" fmla="*/ 1138 w 1138"/>
                        <a:gd name="T7" fmla="*/ 0 h 3"/>
                        <a:gd name="T8" fmla="*/ 1137 w 1138"/>
                        <a:gd name="T9" fmla="*/ 3 h 3"/>
                        <a:gd name="T10" fmla="*/ 147 w 1138"/>
                        <a:gd name="T11" fmla="*/ 3 h 3"/>
                        <a:gd name="T12" fmla="*/ 0 w 1138"/>
                        <a:gd name="T13" fmla="*/ 3 h 3"/>
                        <a:gd name="T14" fmla="*/ 4 w 1138"/>
                        <a:gd name="T15" fmla="*/ 0 h 3"/>
                        <a:gd name="T16" fmla="*/ 157 w 1138"/>
                        <a:gd name="T17" fmla="*/ 0 h 3"/>
                        <a:gd name="T18" fmla="*/ 147 w 1138"/>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8" h="3">
                          <a:moveTo>
                            <a:pt x="1137" y="3"/>
                          </a:moveTo>
                          <a:lnTo>
                            <a:pt x="1037" y="3"/>
                          </a:lnTo>
                          <a:lnTo>
                            <a:pt x="1037" y="0"/>
                          </a:lnTo>
                          <a:lnTo>
                            <a:pt x="1138" y="0"/>
                          </a:lnTo>
                          <a:lnTo>
                            <a:pt x="1137" y="3"/>
                          </a:lnTo>
                          <a:close/>
                          <a:moveTo>
                            <a:pt x="147" y="3"/>
                          </a:moveTo>
                          <a:lnTo>
                            <a:pt x="0" y="3"/>
                          </a:lnTo>
                          <a:lnTo>
                            <a:pt x="4" y="0"/>
                          </a:lnTo>
                          <a:lnTo>
                            <a:pt x="157" y="0"/>
                          </a:lnTo>
                          <a:lnTo>
                            <a:pt x="147" y="3"/>
                          </a:lnTo>
                          <a:close/>
                        </a:path>
                      </a:pathLst>
                    </a:custGeom>
                    <a:solidFill>
                      <a:srgbClr val="8F8E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51" name="Freeform 521"/>
                    <p:cNvSpPr>
                      <a:spLocks noChangeAspect="1" noEditPoints="1"/>
                    </p:cNvSpPr>
                    <p:nvPr/>
                  </p:nvSpPr>
                  <p:spPr bwMode="auto">
                    <a:xfrm>
                      <a:off x="1967" y="1882"/>
                      <a:ext cx="1139" cy="3"/>
                    </a:xfrm>
                    <a:custGeom>
                      <a:avLst/>
                      <a:gdLst>
                        <a:gd name="T0" fmla="*/ 1137 w 1139"/>
                        <a:gd name="T1" fmla="*/ 3 h 3"/>
                        <a:gd name="T2" fmla="*/ 1036 w 1139"/>
                        <a:gd name="T3" fmla="*/ 3 h 3"/>
                        <a:gd name="T4" fmla="*/ 1036 w 1139"/>
                        <a:gd name="T5" fmla="*/ 0 h 3"/>
                        <a:gd name="T6" fmla="*/ 1139 w 1139"/>
                        <a:gd name="T7" fmla="*/ 0 h 3"/>
                        <a:gd name="T8" fmla="*/ 1137 w 1139"/>
                        <a:gd name="T9" fmla="*/ 3 h 3"/>
                        <a:gd name="T10" fmla="*/ 151 w 1139"/>
                        <a:gd name="T11" fmla="*/ 3 h 3"/>
                        <a:gd name="T12" fmla="*/ 0 w 1139"/>
                        <a:gd name="T13" fmla="*/ 3 h 3"/>
                        <a:gd name="T14" fmla="*/ 5 w 1139"/>
                        <a:gd name="T15" fmla="*/ 0 h 3"/>
                        <a:gd name="T16" fmla="*/ 162 w 1139"/>
                        <a:gd name="T17" fmla="*/ 0 h 3"/>
                        <a:gd name="T18" fmla="*/ 151 w 1139"/>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9" h="3">
                          <a:moveTo>
                            <a:pt x="1137" y="3"/>
                          </a:moveTo>
                          <a:lnTo>
                            <a:pt x="1036" y="3"/>
                          </a:lnTo>
                          <a:lnTo>
                            <a:pt x="1036" y="0"/>
                          </a:lnTo>
                          <a:lnTo>
                            <a:pt x="1139" y="0"/>
                          </a:lnTo>
                          <a:lnTo>
                            <a:pt x="1137" y="3"/>
                          </a:lnTo>
                          <a:close/>
                          <a:moveTo>
                            <a:pt x="151" y="3"/>
                          </a:moveTo>
                          <a:lnTo>
                            <a:pt x="0" y="3"/>
                          </a:lnTo>
                          <a:lnTo>
                            <a:pt x="5" y="0"/>
                          </a:lnTo>
                          <a:lnTo>
                            <a:pt x="162" y="0"/>
                          </a:lnTo>
                          <a:lnTo>
                            <a:pt x="151" y="3"/>
                          </a:lnTo>
                          <a:close/>
                        </a:path>
                      </a:pathLst>
                    </a:custGeom>
                    <a:solidFill>
                      <a:srgbClr val="8E8D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52" name="Freeform 522"/>
                    <p:cNvSpPr>
                      <a:spLocks noChangeAspect="1" noEditPoints="1"/>
                    </p:cNvSpPr>
                    <p:nvPr/>
                  </p:nvSpPr>
                  <p:spPr bwMode="auto">
                    <a:xfrm>
                      <a:off x="1970" y="1881"/>
                      <a:ext cx="1137" cy="3"/>
                    </a:xfrm>
                    <a:custGeom>
                      <a:avLst/>
                      <a:gdLst>
                        <a:gd name="T0" fmla="*/ 1134 w 1137"/>
                        <a:gd name="T1" fmla="*/ 3 h 3"/>
                        <a:gd name="T2" fmla="*/ 1033 w 1137"/>
                        <a:gd name="T3" fmla="*/ 3 h 3"/>
                        <a:gd name="T4" fmla="*/ 1033 w 1137"/>
                        <a:gd name="T5" fmla="*/ 0 h 3"/>
                        <a:gd name="T6" fmla="*/ 1137 w 1137"/>
                        <a:gd name="T7" fmla="*/ 0 h 3"/>
                        <a:gd name="T8" fmla="*/ 1134 w 1137"/>
                        <a:gd name="T9" fmla="*/ 3 h 3"/>
                        <a:gd name="T10" fmla="*/ 153 w 1137"/>
                        <a:gd name="T11" fmla="*/ 3 h 3"/>
                        <a:gd name="T12" fmla="*/ 0 w 1137"/>
                        <a:gd name="T13" fmla="*/ 3 h 3"/>
                        <a:gd name="T14" fmla="*/ 4 w 1137"/>
                        <a:gd name="T15" fmla="*/ 0 h 3"/>
                        <a:gd name="T16" fmla="*/ 163 w 1137"/>
                        <a:gd name="T17" fmla="*/ 0 h 3"/>
                        <a:gd name="T18" fmla="*/ 153 w 1137"/>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7" h="3">
                          <a:moveTo>
                            <a:pt x="1134" y="3"/>
                          </a:moveTo>
                          <a:lnTo>
                            <a:pt x="1033" y="3"/>
                          </a:lnTo>
                          <a:lnTo>
                            <a:pt x="1033" y="0"/>
                          </a:lnTo>
                          <a:lnTo>
                            <a:pt x="1137" y="0"/>
                          </a:lnTo>
                          <a:lnTo>
                            <a:pt x="1134" y="3"/>
                          </a:lnTo>
                          <a:close/>
                          <a:moveTo>
                            <a:pt x="153" y="3"/>
                          </a:moveTo>
                          <a:lnTo>
                            <a:pt x="0" y="3"/>
                          </a:lnTo>
                          <a:lnTo>
                            <a:pt x="4" y="0"/>
                          </a:lnTo>
                          <a:lnTo>
                            <a:pt x="163" y="0"/>
                          </a:lnTo>
                          <a:lnTo>
                            <a:pt x="153" y="3"/>
                          </a:lnTo>
                          <a:close/>
                        </a:path>
                      </a:pathLst>
                    </a:custGeom>
                    <a:solidFill>
                      <a:srgbClr val="8E8D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53" name="Freeform 523"/>
                    <p:cNvSpPr>
                      <a:spLocks noChangeAspect="1" noEditPoints="1"/>
                    </p:cNvSpPr>
                    <p:nvPr/>
                  </p:nvSpPr>
                  <p:spPr bwMode="auto">
                    <a:xfrm>
                      <a:off x="1972" y="1880"/>
                      <a:ext cx="1136" cy="2"/>
                    </a:xfrm>
                    <a:custGeom>
                      <a:avLst/>
                      <a:gdLst>
                        <a:gd name="T0" fmla="*/ 1134 w 1136"/>
                        <a:gd name="T1" fmla="*/ 2 h 2"/>
                        <a:gd name="T2" fmla="*/ 1031 w 1136"/>
                        <a:gd name="T3" fmla="*/ 2 h 2"/>
                        <a:gd name="T4" fmla="*/ 1031 w 1136"/>
                        <a:gd name="T5" fmla="*/ 0 h 2"/>
                        <a:gd name="T6" fmla="*/ 1136 w 1136"/>
                        <a:gd name="T7" fmla="*/ 0 h 2"/>
                        <a:gd name="T8" fmla="*/ 1134 w 1136"/>
                        <a:gd name="T9" fmla="*/ 2 h 2"/>
                        <a:gd name="T10" fmla="*/ 157 w 1136"/>
                        <a:gd name="T11" fmla="*/ 2 h 2"/>
                        <a:gd name="T12" fmla="*/ 0 w 1136"/>
                        <a:gd name="T13" fmla="*/ 2 h 2"/>
                        <a:gd name="T14" fmla="*/ 4 w 1136"/>
                        <a:gd name="T15" fmla="*/ 0 h 2"/>
                        <a:gd name="T16" fmla="*/ 167 w 1136"/>
                        <a:gd name="T17" fmla="*/ 0 h 2"/>
                        <a:gd name="T18" fmla="*/ 157 w 1136"/>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6" h="2">
                          <a:moveTo>
                            <a:pt x="1134" y="2"/>
                          </a:moveTo>
                          <a:lnTo>
                            <a:pt x="1031" y="2"/>
                          </a:lnTo>
                          <a:lnTo>
                            <a:pt x="1031" y="0"/>
                          </a:lnTo>
                          <a:lnTo>
                            <a:pt x="1136" y="0"/>
                          </a:lnTo>
                          <a:lnTo>
                            <a:pt x="1134" y="2"/>
                          </a:lnTo>
                          <a:close/>
                          <a:moveTo>
                            <a:pt x="157" y="2"/>
                          </a:moveTo>
                          <a:lnTo>
                            <a:pt x="0" y="2"/>
                          </a:lnTo>
                          <a:lnTo>
                            <a:pt x="4" y="0"/>
                          </a:lnTo>
                          <a:lnTo>
                            <a:pt x="167" y="0"/>
                          </a:lnTo>
                          <a:lnTo>
                            <a:pt x="157" y="2"/>
                          </a:lnTo>
                          <a:close/>
                        </a:path>
                      </a:pathLst>
                    </a:custGeom>
                    <a:solidFill>
                      <a:srgbClr val="8E8D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54" name="Freeform 524"/>
                    <p:cNvSpPr>
                      <a:spLocks noChangeAspect="1" noEditPoints="1"/>
                    </p:cNvSpPr>
                    <p:nvPr/>
                  </p:nvSpPr>
                  <p:spPr bwMode="auto">
                    <a:xfrm>
                      <a:off x="1974" y="1877"/>
                      <a:ext cx="1134" cy="4"/>
                    </a:xfrm>
                    <a:custGeom>
                      <a:avLst/>
                      <a:gdLst>
                        <a:gd name="T0" fmla="*/ 1133 w 1134"/>
                        <a:gd name="T1" fmla="*/ 4 h 4"/>
                        <a:gd name="T2" fmla="*/ 1029 w 1134"/>
                        <a:gd name="T3" fmla="*/ 4 h 4"/>
                        <a:gd name="T4" fmla="*/ 1029 w 1134"/>
                        <a:gd name="T5" fmla="*/ 0 h 4"/>
                        <a:gd name="T6" fmla="*/ 1134 w 1134"/>
                        <a:gd name="T7" fmla="*/ 0 h 4"/>
                        <a:gd name="T8" fmla="*/ 1133 w 1134"/>
                        <a:gd name="T9" fmla="*/ 4 h 4"/>
                        <a:gd name="T10" fmla="*/ 159 w 1134"/>
                        <a:gd name="T11" fmla="*/ 4 h 4"/>
                        <a:gd name="T12" fmla="*/ 0 w 1134"/>
                        <a:gd name="T13" fmla="*/ 4 h 4"/>
                        <a:gd name="T14" fmla="*/ 3 w 1134"/>
                        <a:gd name="T15" fmla="*/ 0 h 4"/>
                        <a:gd name="T16" fmla="*/ 169 w 1134"/>
                        <a:gd name="T17" fmla="*/ 0 h 4"/>
                        <a:gd name="T18" fmla="*/ 159 w 1134"/>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4" h="4">
                          <a:moveTo>
                            <a:pt x="1133" y="4"/>
                          </a:moveTo>
                          <a:lnTo>
                            <a:pt x="1029" y="4"/>
                          </a:lnTo>
                          <a:lnTo>
                            <a:pt x="1029" y="0"/>
                          </a:lnTo>
                          <a:lnTo>
                            <a:pt x="1134" y="0"/>
                          </a:lnTo>
                          <a:lnTo>
                            <a:pt x="1133" y="4"/>
                          </a:lnTo>
                          <a:close/>
                          <a:moveTo>
                            <a:pt x="159" y="4"/>
                          </a:moveTo>
                          <a:lnTo>
                            <a:pt x="0" y="4"/>
                          </a:lnTo>
                          <a:lnTo>
                            <a:pt x="3" y="0"/>
                          </a:lnTo>
                          <a:lnTo>
                            <a:pt x="169" y="0"/>
                          </a:lnTo>
                          <a:lnTo>
                            <a:pt x="159" y="4"/>
                          </a:lnTo>
                          <a:close/>
                        </a:path>
                      </a:pathLst>
                    </a:custGeom>
                    <a:solidFill>
                      <a:srgbClr val="8E8D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55" name="Freeform 525"/>
                    <p:cNvSpPr>
                      <a:spLocks noChangeAspect="1" noEditPoints="1"/>
                    </p:cNvSpPr>
                    <p:nvPr/>
                  </p:nvSpPr>
                  <p:spPr bwMode="auto">
                    <a:xfrm>
                      <a:off x="1976" y="1875"/>
                      <a:ext cx="1134" cy="5"/>
                    </a:xfrm>
                    <a:custGeom>
                      <a:avLst/>
                      <a:gdLst>
                        <a:gd name="T0" fmla="*/ 1132 w 1134"/>
                        <a:gd name="T1" fmla="*/ 5 h 5"/>
                        <a:gd name="T2" fmla="*/ 1027 w 1134"/>
                        <a:gd name="T3" fmla="*/ 5 h 5"/>
                        <a:gd name="T4" fmla="*/ 1027 w 1134"/>
                        <a:gd name="T5" fmla="*/ 0 h 5"/>
                        <a:gd name="T6" fmla="*/ 1134 w 1134"/>
                        <a:gd name="T7" fmla="*/ 0 h 5"/>
                        <a:gd name="T8" fmla="*/ 1132 w 1134"/>
                        <a:gd name="T9" fmla="*/ 5 h 5"/>
                        <a:gd name="T10" fmla="*/ 163 w 1134"/>
                        <a:gd name="T11" fmla="*/ 5 h 5"/>
                        <a:gd name="T12" fmla="*/ 0 w 1134"/>
                        <a:gd name="T13" fmla="*/ 5 h 5"/>
                        <a:gd name="T14" fmla="*/ 4 w 1134"/>
                        <a:gd name="T15" fmla="*/ 0 h 5"/>
                        <a:gd name="T16" fmla="*/ 173 w 1134"/>
                        <a:gd name="T17" fmla="*/ 0 h 5"/>
                        <a:gd name="T18" fmla="*/ 163 w 1134"/>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4" h="5">
                          <a:moveTo>
                            <a:pt x="1132" y="5"/>
                          </a:moveTo>
                          <a:lnTo>
                            <a:pt x="1027" y="5"/>
                          </a:lnTo>
                          <a:lnTo>
                            <a:pt x="1027" y="0"/>
                          </a:lnTo>
                          <a:lnTo>
                            <a:pt x="1134" y="0"/>
                          </a:lnTo>
                          <a:lnTo>
                            <a:pt x="1132" y="5"/>
                          </a:lnTo>
                          <a:close/>
                          <a:moveTo>
                            <a:pt x="163" y="5"/>
                          </a:moveTo>
                          <a:lnTo>
                            <a:pt x="0" y="5"/>
                          </a:lnTo>
                          <a:lnTo>
                            <a:pt x="4" y="0"/>
                          </a:lnTo>
                          <a:lnTo>
                            <a:pt x="173" y="0"/>
                          </a:lnTo>
                          <a:lnTo>
                            <a:pt x="163" y="5"/>
                          </a:lnTo>
                          <a:close/>
                        </a:path>
                      </a:pathLst>
                    </a:custGeom>
                    <a:solidFill>
                      <a:srgbClr val="8E8D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56" name="Freeform 526"/>
                    <p:cNvSpPr>
                      <a:spLocks noChangeAspect="1" noEditPoints="1"/>
                    </p:cNvSpPr>
                    <p:nvPr/>
                  </p:nvSpPr>
                  <p:spPr bwMode="auto">
                    <a:xfrm>
                      <a:off x="1977" y="1874"/>
                      <a:ext cx="1134" cy="3"/>
                    </a:xfrm>
                    <a:custGeom>
                      <a:avLst/>
                      <a:gdLst>
                        <a:gd name="T0" fmla="*/ 1131 w 1134"/>
                        <a:gd name="T1" fmla="*/ 3 h 3"/>
                        <a:gd name="T2" fmla="*/ 1026 w 1134"/>
                        <a:gd name="T3" fmla="*/ 3 h 3"/>
                        <a:gd name="T4" fmla="*/ 1026 w 1134"/>
                        <a:gd name="T5" fmla="*/ 0 h 3"/>
                        <a:gd name="T6" fmla="*/ 1134 w 1134"/>
                        <a:gd name="T7" fmla="*/ 0 h 3"/>
                        <a:gd name="T8" fmla="*/ 1131 w 1134"/>
                        <a:gd name="T9" fmla="*/ 3 h 3"/>
                        <a:gd name="T10" fmla="*/ 166 w 1134"/>
                        <a:gd name="T11" fmla="*/ 3 h 3"/>
                        <a:gd name="T12" fmla="*/ 0 w 1134"/>
                        <a:gd name="T13" fmla="*/ 3 h 3"/>
                        <a:gd name="T14" fmla="*/ 5 w 1134"/>
                        <a:gd name="T15" fmla="*/ 0 h 3"/>
                        <a:gd name="T16" fmla="*/ 178 w 1134"/>
                        <a:gd name="T17" fmla="*/ 0 h 3"/>
                        <a:gd name="T18" fmla="*/ 166 w 1134"/>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4" h="3">
                          <a:moveTo>
                            <a:pt x="1131" y="3"/>
                          </a:moveTo>
                          <a:lnTo>
                            <a:pt x="1026" y="3"/>
                          </a:lnTo>
                          <a:lnTo>
                            <a:pt x="1026" y="0"/>
                          </a:lnTo>
                          <a:lnTo>
                            <a:pt x="1134" y="0"/>
                          </a:lnTo>
                          <a:lnTo>
                            <a:pt x="1131" y="3"/>
                          </a:lnTo>
                          <a:close/>
                          <a:moveTo>
                            <a:pt x="166" y="3"/>
                          </a:moveTo>
                          <a:lnTo>
                            <a:pt x="0" y="3"/>
                          </a:lnTo>
                          <a:lnTo>
                            <a:pt x="5" y="0"/>
                          </a:lnTo>
                          <a:lnTo>
                            <a:pt x="178" y="0"/>
                          </a:lnTo>
                          <a:lnTo>
                            <a:pt x="166" y="3"/>
                          </a:lnTo>
                          <a:close/>
                        </a:path>
                      </a:pathLst>
                    </a:custGeom>
                    <a:solidFill>
                      <a:srgbClr val="8D8C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57" name="Freeform 527"/>
                    <p:cNvSpPr>
                      <a:spLocks noChangeAspect="1" noEditPoints="1"/>
                    </p:cNvSpPr>
                    <p:nvPr/>
                  </p:nvSpPr>
                  <p:spPr bwMode="auto">
                    <a:xfrm>
                      <a:off x="1980" y="1872"/>
                      <a:ext cx="1133" cy="3"/>
                    </a:xfrm>
                    <a:custGeom>
                      <a:avLst/>
                      <a:gdLst>
                        <a:gd name="T0" fmla="*/ 1130 w 1133"/>
                        <a:gd name="T1" fmla="*/ 3 h 3"/>
                        <a:gd name="T2" fmla="*/ 1023 w 1133"/>
                        <a:gd name="T3" fmla="*/ 3 h 3"/>
                        <a:gd name="T4" fmla="*/ 1023 w 1133"/>
                        <a:gd name="T5" fmla="*/ 0 h 3"/>
                        <a:gd name="T6" fmla="*/ 1133 w 1133"/>
                        <a:gd name="T7" fmla="*/ 0 h 3"/>
                        <a:gd name="T8" fmla="*/ 1130 w 1133"/>
                        <a:gd name="T9" fmla="*/ 3 h 3"/>
                        <a:gd name="T10" fmla="*/ 169 w 1133"/>
                        <a:gd name="T11" fmla="*/ 3 h 3"/>
                        <a:gd name="T12" fmla="*/ 0 w 1133"/>
                        <a:gd name="T13" fmla="*/ 3 h 3"/>
                        <a:gd name="T14" fmla="*/ 4 w 1133"/>
                        <a:gd name="T15" fmla="*/ 0 h 3"/>
                        <a:gd name="T16" fmla="*/ 179 w 1133"/>
                        <a:gd name="T17" fmla="*/ 0 h 3"/>
                        <a:gd name="T18" fmla="*/ 169 w 113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3" h="3">
                          <a:moveTo>
                            <a:pt x="1130" y="3"/>
                          </a:moveTo>
                          <a:lnTo>
                            <a:pt x="1023" y="3"/>
                          </a:lnTo>
                          <a:lnTo>
                            <a:pt x="1023" y="0"/>
                          </a:lnTo>
                          <a:lnTo>
                            <a:pt x="1133" y="0"/>
                          </a:lnTo>
                          <a:lnTo>
                            <a:pt x="1130" y="3"/>
                          </a:lnTo>
                          <a:close/>
                          <a:moveTo>
                            <a:pt x="169" y="3"/>
                          </a:moveTo>
                          <a:lnTo>
                            <a:pt x="0" y="3"/>
                          </a:lnTo>
                          <a:lnTo>
                            <a:pt x="4" y="0"/>
                          </a:lnTo>
                          <a:lnTo>
                            <a:pt x="179" y="0"/>
                          </a:lnTo>
                          <a:lnTo>
                            <a:pt x="169" y="3"/>
                          </a:lnTo>
                          <a:close/>
                        </a:path>
                      </a:pathLst>
                    </a:custGeom>
                    <a:solidFill>
                      <a:srgbClr val="8D8C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58" name="Freeform 528"/>
                    <p:cNvSpPr>
                      <a:spLocks noChangeAspect="1" noEditPoints="1"/>
                    </p:cNvSpPr>
                    <p:nvPr/>
                  </p:nvSpPr>
                  <p:spPr bwMode="auto">
                    <a:xfrm>
                      <a:off x="1982" y="1871"/>
                      <a:ext cx="1131" cy="3"/>
                    </a:xfrm>
                    <a:custGeom>
                      <a:avLst/>
                      <a:gdLst>
                        <a:gd name="T0" fmla="*/ 1129 w 1131"/>
                        <a:gd name="T1" fmla="*/ 3 h 3"/>
                        <a:gd name="T2" fmla="*/ 1021 w 1131"/>
                        <a:gd name="T3" fmla="*/ 3 h 3"/>
                        <a:gd name="T4" fmla="*/ 1021 w 1131"/>
                        <a:gd name="T5" fmla="*/ 0 h 3"/>
                        <a:gd name="T6" fmla="*/ 1131 w 1131"/>
                        <a:gd name="T7" fmla="*/ 0 h 3"/>
                        <a:gd name="T8" fmla="*/ 1129 w 1131"/>
                        <a:gd name="T9" fmla="*/ 3 h 3"/>
                        <a:gd name="T10" fmla="*/ 173 w 1131"/>
                        <a:gd name="T11" fmla="*/ 3 h 3"/>
                        <a:gd name="T12" fmla="*/ 0 w 1131"/>
                        <a:gd name="T13" fmla="*/ 3 h 3"/>
                        <a:gd name="T14" fmla="*/ 4 w 1131"/>
                        <a:gd name="T15" fmla="*/ 0 h 3"/>
                        <a:gd name="T16" fmla="*/ 183 w 1131"/>
                        <a:gd name="T17" fmla="*/ 0 h 3"/>
                        <a:gd name="T18" fmla="*/ 173 w 113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1" h="3">
                          <a:moveTo>
                            <a:pt x="1129" y="3"/>
                          </a:moveTo>
                          <a:lnTo>
                            <a:pt x="1021" y="3"/>
                          </a:lnTo>
                          <a:lnTo>
                            <a:pt x="1021" y="0"/>
                          </a:lnTo>
                          <a:lnTo>
                            <a:pt x="1131" y="0"/>
                          </a:lnTo>
                          <a:lnTo>
                            <a:pt x="1129" y="3"/>
                          </a:lnTo>
                          <a:close/>
                          <a:moveTo>
                            <a:pt x="173" y="3"/>
                          </a:moveTo>
                          <a:lnTo>
                            <a:pt x="0" y="3"/>
                          </a:lnTo>
                          <a:lnTo>
                            <a:pt x="4" y="0"/>
                          </a:lnTo>
                          <a:lnTo>
                            <a:pt x="183" y="0"/>
                          </a:lnTo>
                          <a:lnTo>
                            <a:pt x="173" y="3"/>
                          </a:lnTo>
                          <a:close/>
                        </a:path>
                      </a:pathLst>
                    </a:custGeom>
                    <a:solidFill>
                      <a:srgbClr val="8D8C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59" name="Freeform 529"/>
                    <p:cNvSpPr>
                      <a:spLocks noChangeAspect="1" noEditPoints="1"/>
                    </p:cNvSpPr>
                    <p:nvPr/>
                  </p:nvSpPr>
                  <p:spPr bwMode="auto">
                    <a:xfrm>
                      <a:off x="1984" y="1869"/>
                      <a:ext cx="1130" cy="3"/>
                    </a:xfrm>
                    <a:custGeom>
                      <a:avLst/>
                      <a:gdLst>
                        <a:gd name="T0" fmla="*/ 1129 w 1130"/>
                        <a:gd name="T1" fmla="*/ 3 h 3"/>
                        <a:gd name="T2" fmla="*/ 1019 w 1130"/>
                        <a:gd name="T3" fmla="*/ 3 h 3"/>
                        <a:gd name="T4" fmla="*/ 1019 w 1130"/>
                        <a:gd name="T5" fmla="*/ 0 h 3"/>
                        <a:gd name="T6" fmla="*/ 1130 w 1130"/>
                        <a:gd name="T7" fmla="*/ 0 h 3"/>
                        <a:gd name="T8" fmla="*/ 1129 w 1130"/>
                        <a:gd name="T9" fmla="*/ 3 h 3"/>
                        <a:gd name="T10" fmla="*/ 175 w 1130"/>
                        <a:gd name="T11" fmla="*/ 3 h 3"/>
                        <a:gd name="T12" fmla="*/ 0 w 1130"/>
                        <a:gd name="T13" fmla="*/ 3 h 3"/>
                        <a:gd name="T14" fmla="*/ 3 w 1130"/>
                        <a:gd name="T15" fmla="*/ 0 h 3"/>
                        <a:gd name="T16" fmla="*/ 185 w 1130"/>
                        <a:gd name="T17" fmla="*/ 0 h 3"/>
                        <a:gd name="T18" fmla="*/ 175 w 1130"/>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0" h="3">
                          <a:moveTo>
                            <a:pt x="1129" y="3"/>
                          </a:moveTo>
                          <a:lnTo>
                            <a:pt x="1019" y="3"/>
                          </a:lnTo>
                          <a:lnTo>
                            <a:pt x="1019" y="0"/>
                          </a:lnTo>
                          <a:lnTo>
                            <a:pt x="1130" y="0"/>
                          </a:lnTo>
                          <a:lnTo>
                            <a:pt x="1129" y="3"/>
                          </a:lnTo>
                          <a:close/>
                          <a:moveTo>
                            <a:pt x="175" y="3"/>
                          </a:moveTo>
                          <a:lnTo>
                            <a:pt x="0" y="3"/>
                          </a:lnTo>
                          <a:lnTo>
                            <a:pt x="3" y="0"/>
                          </a:lnTo>
                          <a:lnTo>
                            <a:pt x="185" y="0"/>
                          </a:lnTo>
                          <a:lnTo>
                            <a:pt x="175" y="3"/>
                          </a:lnTo>
                          <a:close/>
                        </a:path>
                      </a:pathLst>
                    </a:custGeom>
                    <a:solidFill>
                      <a:srgbClr val="8C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60" name="Freeform 530"/>
                    <p:cNvSpPr>
                      <a:spLocks noChangeAspect="1" noEditPoints="1"/>
                    </p:cNvSpPr>
                    <p:nvPr/>
                  </p:nvSpPr>
                  <p:spPr bwMode="auto">
                    <a:xfrm>
                      <a:off x="1986" y="1867"/>
                      <a:ext cx="1130" cy="4"/>
                    </a:xfrm>
                    <a:custGeom>
                      <a:avLst/>
                      <a:gdLst>
                        <a:gd name="T0" fmla="*/ 1127 w 1130"/>
                        <a:gd name="T1" fmla="*/ 4 h 4"/>
                        <a:gd name="T2" fmla="*/ 1017 w 1130"/>
                        <a:gd name="T3" fmla="*/ 4 h 4"/>
                        <a:gd name="T4" fmla="*/ 1017 w 1130"/>
                        <a:gd name="T5" fmla="*/ 0 h 4"/>
                        <a:gd name="T6" fmla="*/ 1130 w 1130"/>
                        <a:gd name="T7" fmla="*/ 0 h 4"/>
                        <a:gd name="T8" fmla="*/ 1127 w 1130"/>
                        <a:gd name="T9" fmla="*/ 4 h 4"/>
                        <a:gd name="T10" fmla="*/ 179 w 1130"/>
                        <a:gd name="T11" fmla="*/ 4 h 4"/>
                        <a:gd name="T12" fmla="*/ 0 w 1130"/>
                        <a:gd name="T13" fmla="*/ 4 h 4"/>
                        <a:gd name="T14" fmla="*/ 4 w 1130"/>
                        <a:gd name="T15" fmla="*/ 0 h 4"/>
                        <a:gd name="T16" fmla="*/ 189 w 1130"/>
                        <a:gd name="T17" fmla="*/ 0 h 4"/>
                        <a:gd name="T18" fmla="*/ 179 w 1130"/>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0" h="4">
                          <a:moveTo>
                            <a:pt x="1127" y="4"/>
                          </a:moveTo>
                          <a:lnTo>
                            <a:pt x="1017" y="4"/>
                          </a:lnTo>
                          <a:lnTo>
                            <a:pt x="1017" y="0"/>
                          </a:lnTo>
                          <a:lnTo>
                            <a:pt x="1130" y="0"/>
                          </a:lnTo>
                          <a:lnTo>
                            <a:pt x="1127" y="4"/>
                          </a:lnTo>
                          <a:close/>
                          <a:moveTo>
                            <a:pt x="179" y="4"/>
                          </a:moveTo>
                          <a:lnTo>
                            <a:pt x="0" y="4"/>
                          </a:lnTo>
                          <a:lnTo>
                            <a:pt x="4" y="0"/>
                          </a:lnTo>
                          <a:lnTo>
                            <a:pt x="189" y="0"/>
                          </a:lnTo>
                          <a:lnTo>
                            <a:pt x="179" y="4"/>
                          </a:lnTo>
                          <a:close/>
                        </a:path>
                      </a:pathLst>
                    </a:custGeom>
                    <a:solidFill>
                      <a:srgbClr val="8C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61" name="Freeform 531"/>
                    <p:cNvSpPr>
                      <a:spLocks noChangeAspect="1" noEditPoints="1"/>
                    </p:cNvSpPr>
                    <p:nvPr/>
                  </p:nvSpPr>
                  <p:spPr bwMode="auto">
                    <a:xfrm>
                      <a:off x="1987" y="1865"/>
                      <a:ext cx="1130" cy="4"/>
                    </a:xfrm>
                    <a:custGeom>
                      <a:avLst/>
                      <a:gdLst>
                        <a:gd name="T0" fmla="*/ 1127 w 1130"/>
                        <a:gd name="T1" fmla="*/ 4 h 4"/>
                        <a:gd name="T2" fmla="*/ 1016 w 1130"/>
                        <a:gd name="T3" fmla="*/ 4 h 4"/>
                        <a:gd name="T4" fmla="*/ 1018 w 1130"/>
                        <a:gd name="T5" fmla="*/ 0 h 4"/>
                        <a:gd name="T6" fmla="*/ 1130 w 1130"/>
                        <a:gd name="T7" fmla="*/ 0 h 4"/>
                        <a:gd name="T8" fmla="*/ 1127 w 1130"/>
                        <a:gd name="T9" fmla="*/ 4 h 4"/>
                        <a:gd name="T10" fmla="*/ 182 w 1130"/>
                        <a:gd name="T11" fmla="*/ 4 h 4"/>
                        <a:gd name="T12" fmla="*/ 0 w 1130"/>
                        <a:gd name="T13" fmla="*/ 4 h 4"/>
                        <a:gd name="T14" fmla="*/ 5 w 1130"/>
                        <a:gd name="T15" fmla="*/ 0 h 4"/>
                        <a:gd name="T16" fmla="*/ 192 w 1130"/>
                        <a:gd name="T17" fmla="*/ 0 h 4"/>
                        <a:gd name="T18" fmla="*/ 182 w 1130"/>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0" h="4">
                          <a:moveTo>
                            <a:pt x="1127" y="4"/>
                          </a:moveTo>
                          <a:lnTo>
                            <a:pt x="1016" y="4"/>
                          </a:lnTo>
                          <a:lnTo>
                            <a:pt x="1018" y="0"/>
                          </a:lnTo>
                          <a:lnTo>
                            <a:pt x="1130" y="0"/>
                          </a:lnTo>
                          <a:lnTo>
                            <a:pt x="1127" y="4"/>
                          </a:lnTo>
                          <a:close/>
                          <a:moveTo>
                            <a:pt x="182" y="4"/>
                          </a:moveTo>
                          <a:lnTo>
                            <a:pt x="0" y="4"/>
                          </a:lnTo>
                          <a:lnTo>
                            <a:pt x="5" y="0"/>
                          </a:lnTo>
                          <a:lnTo>
                            <a:pt x="192" y="0"/>
                          </a:lnTo>
                          <a:lnTo>
                            <a:pt x="182" y="4"/>
                          </a:lnTo>
                          <a:close/>
                        </a:path>
                      </a:pathLst>
                    </a:custGeom>
                    <a:solidFill>
                      <a:srgbClr val="8C8B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62" name="Freeform 532"/>
                    <p:cNvSpPr>
                      <a:spLocks noChangeAspect="1" noEditPoints="1"/>
                    </p:cNvSpPr>
                    <p:nvPr/>
                  </p:nvSpPr>
                  <p:spPr bwMode="auto">
                    <a:xfrm>
                      <a:off x="1990" y="1864"/>
                      <a:ext cx="1127" cy="3"/>
                    </a:xfrm>
                    <a:custGeom>
                      <a:avLst/>
                      <a:gdLst>
                        <a:gd name="T0" fmla="*/ 1126 w 1127"/>
                        <a:gd name="T1" fmla="*/ 3 h 3"/>
                        <a:gd name="T2" fmla="*/ 1013 w 1127"/>
                        <a:gd name="T3" fmla="*/ 3 h 3"/>
                        <a:gd name="T4" fmla="*/ 1015 w 1127"/>
                        <a:gd name="T5" fmla="*/ 0 h 3"/>
                        <a:gd name="T6" fmla="*/ 1127 w 1127"/>
                        <a:gd name="T7" fmla="*/ 0 h 3"/>
                        <a:gd name="T8" fmla="*/ 1126 w 1127"/>
                        <a:gd name="T9" fmla="*/ 3 h 3"/>
                        <a:gd name="T10" fmla="*/ 185 w 1127"/>
                        <a:gd name="T11" fmla="*/ 3 h 3"/>
                        <a:gd name="T12" fmla="*/ 0 w 1127"/>
                        <a:gd name="T13" fmla="*/ 3 h 3"/>
                        <a:gd name="T14" fmla="*/ 3 w 1127"/>
                        <a:gd name="T15" fmla="*/ 0 h 3"/>
                        <a:gd name="T16" fmla="*/ 195 w 1127"/>
                        <a:gd name="T17" fmla="*/ 0 h 3"/>
                        <a:gd name="T18" fmla="*/ 185 w 1127"/>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7" h="3">
                          <a:moveTo>
                            <a:pt x="1126" y="3"/>
                          </a:moveTo>
                          <a:lnTo>
                            <a:pt x="1013" y="3"/>
                          </a:lnTo>
                          <a:lnTo>
                            <a:pt x="1015" y="0"/>
                          </a:lnTo>
                          <a:lnTo>
                            <a:pt x="1127" y="0"/>
                          </a:lnTo>
                          <a:lnTo>
                            <a:pt x="1126" y="3"/>
                          </a:lnTo>
                          <a:close/>
                          <a:moveTo>
                            <a:pt x="185" y="3"/>
                          </a:moveTo>
                          <a:lnTo>
                            <a:pt x="0" y="3"/>
                          </a:lnTo>
                          <a:lnTo>
                            <a:pt x="3" y="0"/>
                          </a:lnTo>
                          <a:lnTo>
                            <a:pt x="195" y="0"/>
                          </a:lnTo>
                          <a:lnTo>
                            <a:pt x="185" y="3"/>
                          </a:lnTo>
                          <a:close/>
                        </a:path>
                      </a:pathLst>
                    </a:custGeom>
                    <a:solidFill>
                      <a:srgbClr val="8C8B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63" name="Freeform 533"/>
                    <p:cNvSpPr>
                      <a:spLocks noChangeAspect="1" noEditPoints="1"/>
                    </p:cNvSpPr>
                    <p:nvPr/>
                  </p:nvSpPr>
                  <p:spPr bwMode="auto">
                    <a:xfrm>
                      <a:off x="1992" y="1862"/>
                      <a:ext cx="1126" cy="3"/>
                    </a:xfrm>
                    <a:custGeom>
                      <a:avLst/>
                      <a:gdLst>
                        <a:gd name="T0" fmla="*/ 1125 w 1126"/>
                        <a:gd name="T1" fmla="*/ 3 h 3"/>
                        <a:gd name="T2" fmla="*/ 1013 w 1126"/>
                        <a:gd name="T3" fmla="*/ 3 h 3"/>
                        <a:gd name="T4" fmla="*/ 1013 w 1126"/>
                        <a:gd name="T5" fmla="*/ 0 h 3"/>
                        <a:gd name="T6" fmla="*/ 1126 w 1126"/>
                        <a:gd name="T7" fmla="*/ 0 h 3"/>
                        <a:gd name="T8" fmla="*/ 1125 w 1126"/>
                        <a:gd name="T9" fmla="*/ 3 h 3"/>
                        <a:gd name="T10" fmla="*/ 187 w 1126"/>
                        <a:gd name="T11" fmla="*/ 3 h 3"/>
                        <a:gd name="T12" fmla="*/ 0 w 1126"/>
                        <a:gd name="T13" fmla="*/ 3 h 3"/>
                        <a:gd name="T14" fmla="*/ 4 w 1126"/>
                        <a:gd name="T15" fmla="*/ 0 h 3"/>
                        <a:gd name="T16" fmla="*/ 199 w 1126"/>
                        <a:gd name="T17" fmla="*/ 0 h 3"/>
                        <a:gd name="T18" fmla="*/ 187 w 1126"/>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6" h="3">
                          <a:moveTo>
                            <a:pt x="1125" y="3"/>
                          </a:moveTo>
                          <a:lnTo>
                            <a:pt x="1013" y="3"/>
                          </a:lnTo>
                          <a:lnTo>
                            <a:pt x="1013" y="0"/>
                          </a:lnTo>
                          <a:lnTo>
                            <a:pt x="1126" y="0"/>
                          </a:lnTo>
                          <a:lnTo>
                            <a:pt x="1125" y="3"/>
                          </a:lnTo>
                          <a:close/>
                          <a:moveTo>
                            <a:pt x="187" y="3"/>
                          </a:moveTo>
                          <a:lnTo>
                            <a:pt x="0" y="3"/>
                          </a:lnTo>
                          <a:lnTo>
                            <a:pt x="4" y="0"/>
                          </a:lnTo>
                          <a:lnTo>
                            <a:pt x="199" y="0"/>
                          </a:lnTo>
                          <a:lnTo>
                            <a:pt x="187" y="3"/>
                          </a:lnTo>
                          <a:close/>
                        </a:path>
                      </a:pathLst>
                    </a:custGeom>
                    <a:solidFill>
                      <a:srgbClr val="8C8B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64" name="Freeform 534"/>
                    <p:cNvSpPr>
                      <a:spLocks noChangeAspect="1" noEditPoints="1"/>
                    </p:cNvSpPr>
                    <p:nvPr/>
                  </p:nvSpPr>
                  <p:spPr bwMode="auto">
                    <a:xfrm>
                      <a:off x="1993" y="1861"/>
                      <a:ext cx="1127" cy="3"/>
                    </a:xfrm>
                    <a:custGeom>
                      <a:avLst/>
                      <a:gdLst>
                        <a:gd name="T0" fmla="*/ 1124 w 1127"/>
                        <a:gd name="T1" fmla="*/ 3 h 3"/>
                        <a:gd name="T2" fmla="*/ 1012 w 1127"/>
                        <a:gd name="T3" fmla="*/ 3 h 3"/>
                        <a:gd name="T4" fmla="*/ 1012 w 1127"/>
                        <a:gd name="T5" fmla="*/ 0 h 3"/>
                        <a:gd name="T6" fmla="*/ 1127 w 1127"/>
                        <a:gd name="T7" fmla="*/ 0 h 3"/>
                        <a:gd name="T8" fmla="*/ 1124 w 1127"/>
                        <a:gd name="T9" fmla="*/ 3 h 3"/>
                        <a:gd name="T10" fmla="*/ 192 w 1127"/>
                        <a:gd name="T11" fmla="*/ 3 h 3"/>
                        <a:gd name="T12" fmla="*/ 0 w 1127"/>
                        <a:gd name="T13" fmla="*/ 3 h 3"/>
                        <a:gd name="T14" fmla="*/ 4 w 1127"/>
                        <a:gd name="T15" fmla="*/ 0 h 3"/>
                        <a:gd name="T16" fmla="*/ 202 w 1127"/>
                        <a:gd name="T17" fmla="*/ 0 h 3"/>
                        <a:gd name="T18" fmla="*/ 192 w 1127"/>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7" h="3">
                          <a:moveTo>
                            <a:pt x="1124" y="3"/>
                          </a:moveTo>
                          <a:lnTo>
                            <a:pt x="1012" y="3"/>
                          </a:lnTo>
                          <a:lnTo>
                            <a:pt x="1012" y="0"/>
                          </a:lnTo>
                          <a:lnTo>
                            <a:pt x="1127" y="0"/>
                          </a:lnTo>
                          <a:lnTo>
                            <a:pt x="1124" y="3"/>
                          </a:lnTo>
                          <a:close/>
                          <a:moveTo>
                            <a:pt x="192" y="3"/>
                          </a:moveTo>
                          <a:lnTo>
                            <a:pt x="0" y="3"/>
                          </a:lnTo>
                          <a:lnTo>
                            <a:pt x="4" y="0"/>
                          </a:lnTo>
                          <a:lnTo>
                            <a:pt x="202" y="0"/>
                          </a:lnTo>
                          <a:lnTo>
                            <a:pt x="192" y="3"/>
                          </a:lnTo>
                          <a:close/>
                        </a:path>
                      </a:pathLst>
                    </a:custGeom>
                    <a:solidFill>
                      <a:srgbClr val="8B8A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65" name="Freeform 535"/>
                    <p:cNvSpPr>
                      <a:spLocks noChangeAspect="1" noEditPoints="1"/>
                    </p:cNvSpPr>
                    <p:nvPr/>
                  </p:nvSpPr>
                  <p:spPr bwMode="auto">
                    <a:xfrm>
                      <a:off x="1996" y="1859"/>
                      <a:ext cx="1125" cy="3"/>
                    </a:xfrm>
                    <a:custGeom>
                      <a:avLst/>
                      <a:gdLst>
                        <a:gd name="T0" fmla="*/ 1122 w 1125"/>
                        <a:gd name="T1" fmla="*/ 3 h 3"/>
                        <a:gd name="T2" fmla="*/ 1009 w 1125"/>
                        <a:gd name="T3" fmla="*/ 3 h 3"/>
                        <a:gd name="T4" fmla="*/ 1009 w 1125"/>
                        <a:gd name="T5" fmla="*/ 0 h 3"/>
                        <a:gd name="T6" fmla="*/ 1125 w 1125"/>
                        <a:gd name="T7" fmla="*/ 0 h 3"/>
                        <a:gd name="T8" fmla="*/ 1122 w 1125"/>
                        <a:gd name="T9" fmla="*/ 3 h 3"/>
                        <a:gd name="T10" fmla="*/ 195 w 1125"/>
                        <a:gd name="T11" fmla="*/ 3 h 3"/>
                        <a:gd name="T12" fmla="*/ 0 w 1125"/>
                        <a:gd name="T13" fmla="*/ 3 h 3"/>
                        <a:gd name="T14" fmla="*/ 4 w 1125"/>
                        <a:gd name="T15" fmla="*/ 0 h 3"/>
                        <a:gd name="T16" fmla="*/ 205 w 1125"/>
                        <a:gd name="T17" fmla="*/ 0 h 3"/>
                        <a:gd name="T18" fmla="*/ 195 w 1125"/>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5" h="3">
                          <a:moveTo>
                            <a:pt x="1122" y="3"/>
                          </a:moveTo>
                          <a:lnTo>
                            <a:pt x="1009" y="3"/>
                          </a:lnTo>
                          <a:lnTo>
                            <a:pt x="1009" y="0"/>
                          </a:lnTo>
                          <a:lnTo>
                            <a:pt x="1125" y="0"/>
                          </a:lnTo>
                          <a:lnTo>
                            <a:pt x="1122" y="3"/>
                          </a:lnTo>
                          <a:close/>
                          <a:moveTo>
                            <a:pt x="195" y="3"/>
                          </a:moveTo>
                          <a:lnTo>
                            <a:pt x="0" y="3"/>
                          </a:lnTo>
                          <a:lnTo>
                            <a:pt x="4" y="0"/>
                          </a:lnTo>
                          <a:lnTo>
                            <a:pt x="205" y="0"/>
                          </a:lnTo>
                          <a:lnTo>
                            <a:pt x="195" y="3"/>
                          </a:lnTo>
                          <a:close/>
                        </a:path>
                      </a:pathLst>
                    </a:custGeom>
                    <a:solidFill>
                      <a:srgbClr val="8B8A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66" name="Freeform 536"/>
                    <p:cNvSpPr>
                      <a:spLocks noChangeAspect="1" noEditPoints="1"/>
                    </p:cNvSpPr>
                    <p:nvPr/>
                  </p:nvSpPr>
                  <p:spPr bwMode="auto">
                    <a:xfrm>
                      <a:off x="1997" y="1858"/>
                      <a:ext cx="1124" cy="3"/>
                    </a:xfrm>
                    <a:custGeom>
                      <a:avLst/>
                      <a:gdLst>
                        <a:gd name="T0" fmla="*/ 1123 w 1124"/>
                        <a:gd name="T1" fmla="*/ 3 h 3"/>
                        <a:gd name="T2" fmla="*/ 1008 w 1124"/>
                        <a:gd name="T3" fmla="*/ 3 h 3"/>
                        <a:gd name="T4" fmla="*/ 1008 w 1124"/>
                        <a:gd name="T5" fmla="*/ 0 h 3"/>
                        <a:gd name="T6" fmla="*/ 1124 w 1124"/>
                        <a:gd name="T7" fmla="*/ 0 h 3"/>
                        <a:gd name="T8" fmla="*/ 1123 w 1124"/>
                        <a:gd name="T9" fmla="*/ 3 h 3"/>
                        <a:gd name="T10" fmla="*/ 198 w 1124"/>
                        <a:gd name="T11" fmla="*/ 3 h 3"/>
                        <a:gd name="T12" fmla="*/ 0 w 1124"/>
                        <a:gd name="T13" fmla="*/ 3 h 3"/>
                        <a:gd name="T14" fmla="*/ 5 w 1124"/>
                        <a:gd name="T15" fmla="*/ 0 h 3"/>
                        <a:gd name="T16" fmla="*/ 208 w 1124"/>
                        <a:gd name="T17" fmla="*/ 0 h 3"/>
                        <a:gd name="T18" fmla="*/ 198 w 1124"/>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4" h="3">
                          <a:moveTo>
                            <a:pt x="1123" y="3"/>
                          </a:moveTo>
                          <a:lnTo>
                            <a:pt x="1008" y="3"/>
                          </a:lnTo>
                          <a:lnTo>
                            <a:pt x="1008" y="0"/>
                          </a:lnTo>
                          <a:lnTo>
                            <a:pt x="1124" y="0"/>
                          </a:lnTo>
                          <a:lnTo>
                            <a:pt x="1123" y="3"/>
                          </a:lnTo>
                          <a:close/>
                          <a:moveTo>
                            <a:pt x="198" y="3"/>
                          </a:moveTo>
                          <a:lnTo>
                            <a:pt x="0" y="3"/>
                          </a:lnTo>
                          <a:lnTo>
                            <a:pt x="5" y="0"/>
                          </a:lnTo>
                          <a:lnTo>
                            <a:pt x="208" y="0"/>
                          </a:lnTo>
                          <a:lnTo>
                            <a:pt x="198" y="3"/>
                          </a:lnTo>
                          <a:close/>
                        </a:path>
                      </a:pathLst>
                    </a:custGeom>
                    <a:solidFill>
                      <a:srgbClr val="8B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67" name="Freeform 537"/>
                    <p:cNvSpPr>
                      <a:spLocks noChangeAspect="1" noEditPoints="1"/>
                    </p:cNvSpPr>
                    <p:nvPr/>
                  </p:nvSpPr>
                  <p:spPr bwMode="auto">
                    <a:xfrm>
                      <a:off x="2000" y="1855"/>
                      <a:ext cx="1123" cy="4"/>
                    </a:xfrm>
                    <a:custGeom>
                      <a:avLst/>
                      <a:gdLst>
                        <a:gd name="T0" fmla="*/ 1121 w 1123"/>
                        <a:gd name="T1" fmla="*/ 4 h 4"/>
                        <a:gd name="T2" fmla="*/ 1005 w 1123"/>
                        <a:gd name="T3" fmla="*/ 4 h 4"/>
                        <a:gd name="T4" fmla="*/ 1005 w 1123"/>
                        <a:gd name="T5" fmla="*/ 0 h 4"/>
                        <a:gd name="T6" fmla="*/ 1123 w 1123"/>
                        <a:gd name="T7" fmla="*/ 0 h 4"/>
                        <a:gd name="T8" fmla="*/ 1121 w 1123"/>
                        <a:gd name="T9" fmla="*/ 4 h 4"/>
                        <a:gd name="T10" fmla="*/ 201 w 1123"/>
                        <a:gd name="T11" fmla="*/ 4 h 4"/>
                        <a:gd name="T12" fmla="*/ 0 w 1123"/>
                        <a:gd name="T13" fmla="*/ 4 h 4"/>
                        <a:gd name="T14" fmla="*/ 3 w 1123"/>
                        <a:gd name="T15" fmla="*/ 0 h 4"/>
                        <a:gd name="T16" fmla="*/ 211 w 1123"/>
                        <a:gd name="T17" fmla="*/ 0 h 4"/>
                        <a:gd name="T18" fmla="*/ 201 w 1123"/>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3" h="4">
                          <a:moveTo>
                            <a:pt x="1121" y="4"/>
                          </a:moveTo>
                          <a:lnTo>
                            <a:pt x="1005" y="4"/>
                          </a:lnTo>
                          <a:lnTo>
                            <a:pt x="1005" y="0"/>
                          </a:lnTo>
                          <a:lnTo>
                            <a:pt x="1123" y="0"/>
                          </a:lnTo>
                          <a:lnTo>
                            <a:pt x="1121" y="4"/>
                          </a:lnTo>
                          <a:close/>
                          <a:moveTo>
                            <a:pt x="201" y="4"/>
                          </a:moveTo>
                          <a:lnTo>
                            <a:pt x="0" y="4"/>
                          </a:lnTo>
                          <a:lnTo>
                            <a:pt x="3" y="0"/>
                          </a:lnTo>
                          <a:lnTo>
                            <a:pt x="211" y="0"/>
                          </a:lnTo>
                          <a:lnTo>
                            <a:pt x="201" y="4"/>
                          </a:lnTo>
                          <a:close/>
                        </a:path>
                      </a:pathLst>
                    </a:custGeom>
                    <a:solidFill>
                      <a:srgbClr val="8B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68" name="Freeform 538"/>
                    <p:cNvSpPr>
                      <a:spLocks noChangeAspect="1" noEditPoints="1"/>
                    </p:cNvSpPr>
                    <p:nvPr/>
                  </p:nvSpPr>
                  <p:spPr bwMode="auto">
                    <a:xfrm>
                      <a:off x="2002" y="1854"/>
                      <a:ext cx="1122" cy="4"/>
                    </a:xfrm>
                    <a:custGeom>
                      <a:avLst/>
                      <a:gdLst>
                        <a:gd name="T0" fmla="*/ 1119 w 1122"/>
                        <a:gd name="T1" fmla="*/ 4 h 4"/>
                        <a:gd name="T2" fmla="*/ 1003 w 1122"/>
                        <a:gd name="T3" fmla="*/ 4 h 4"/>
                        <a:gd name="T4" fmla="*/ 1003 w 1122"/>
                        <a:gd name="T5" fmla="*/ 0 h 4"/>
                        <a:gd name="T6" fmla="*/ 1122 w 1122"/>
                        <a:gd name="T7" fmla="*/ 0 h 4"/>
                        <a:gd name="T8" fmla="*/ 1119 w 1122"/>
                        <a:gd name="T9" fmla="*/ 4 h 4"/>
                        <a:gd name="T10" fmla="*/ 203 w 1122"/>
                        <a:gd name="T11" fmla="*/ 4 h 4"/>
                        <a:gd name="T12" fmla="*/ 0 w 1122"/>
                        <a:gd name="T13" fmla="*/ 4 h 4"/>
                        <a:gd name="T14" fmla="*/ 4 w 1122"/>
                        <a:gd name="T15" fmla="*/ 0 h 4"/>
                        <a:gd name="T16" fmla="*/ 213 w 1122"/>
                        <a:gd name="T17" fmla="*/ 0 h 4"/>
                        <a:gd name="T18" fmla="*/ 203 w 1122"/>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2" h="4">
                          <a:moveTo>
                            <a:pt x="1119" y="4"/>
                          </a:moveTo>
                          <a:lnTo>
                            <a:pt x="1003" y="4"/>
                          </a:lnTo>
                          <a:lnTo>
                            <a:pt x="1003" y="0"/>
                          </a:lnTo>
                          <a:lnTo>
                            <a:pt x="1122" y="0"/>
                          </a:lnTo>
                          <a:lnTo>
                            <a:pt x="1119" y="4"/>
                          </a:lnTo>
                          <a:close/>
                          <a:moveTo>
                            <a:pt x="203" y="4"/>
                          </a:moveTo>
                          <a:lnTo>
                            <a:pt x="0" y="4"/>
                          </a:lnTo>
                          <a:lnTo>
                            <a:pt x="4" y="0"/>
                          </a:lnTo>
                          <a:lnTo>
                            <a:pt x="213" y="0"/>
                          </a:lnTo>
                          <a:lnTo>
                            <a:pt x="203" y="4"/>
                          </a:lnTo>
                          <a:close/>
                        </a:path>
                      </a:pathLst>
                    </a:custGeom>
                    <a:solidFill>
                      <a:srgbClr val="8B898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69" name="Freeform 539"/>
                    <p:cNvSpPr>
                      <a:spLocks noChangeAspect="1" noEditPoints="1"/>
                    </p:cNvSpPr>
                    <p:nvPr/>
                  </p:nvSpPr>
                  <p:spPr bwMode="auto">
                    <a:xfrm>
                      <a:off x="2003" y="1852"/>
                      <a:ext cx="1123" cy="3"/>
                    </a:xfrm>
                    <a:custGeom>
                      <a:avLst/>
                      <a:gdLst>
                        <a:gd name="T0" fmla="*/ 1120 w 1123"/>
                        <a:gd name="T1" fmla="*/ 3 h 3"/>
                        <a:gd name="T2" fmla="*/ 1002 w 1123"/>
                        <a:gd name="T3" fmla="*/ 3 h 3"/>
                        <a:gd name="T4" fmla="*/ 1002 w 1123"/>
                        <a:gd name="T5" fmla="*/ 0 h 3"/>
                        <a:gd name="T6" fmla="*/ 1123 w 1123"/>
                        <a:gd name="T7" fmla="*/ 0 h 3"/>
                        <a:gd name="T8" fmla="*/ 1120 w 1123"/>
                        <a:gd name="T9" fmla="*/ 3 h 3"/>
                        <a:gd name="T10" fmla="*/ 208 w 1123"/>
                        <a:gd name="T11" fmla="*/ 3 h 3"/>
                        <a:gd name="T12" fmla="*/ 0 w 1123"/>
                        <a:gd name="T13" fmla="*/ 3 h 3"/>
                        <a:gd name="T14" fmla="*/ 5 w 1123"/>
                        <a:gd name="T15" fmla="*/ 0 h 3"/>
                        <a:gd name="T16" fmla="*/ 218 w 1123"/>
                        <a:gd name="T17" fmla="*/ 0 h 3"/>
                        <a:gd name="T18" fmla="*/ 208 w 112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3" h="3">
                          <a:moveTo>
                            <a:pt x="1120" y="3"/>
                          </a:moveTo>
                          <a:lnTo>
                            <a:pt x="1002" y="3"/>
                          </a:lnTo>
                          <a:lnTo>
                            <a:pt x="1002" y="0"/>
                          </a:lnTo>
                          <a:lnTo>
                            <a:pt x="1123" y="0"/>
                          </a:lnTo>
                          <a:lnTo>
                            <a:pt x="1120" y="3"/>
                          </a:lnTo>
                          <a:close/>
                          <a:moveTo>
                            <a:pt x="208" y="3"/>
                          </a:moveTo>
                          <a:lnTo>
                            <a:pt x="0" y="3"/>
                          </a:lnTo>
                          <a:lnTo>
                            <a:pt x="5" y="0"/>
                          </a:lnTo>
                          <a:lnTo>
                            <a:pt x="218" y="0"/>
                          </a:lnTo>
                          <a:lnTo>
                            <a:pt x="208" y="3"/>
                          </a:lnTo>
                          <a:close/>
                        </a:path>
                      </a:pathLst>
                    </a:custGeom>
                    <a:solidFill>
                      <a:srgbClr val="8A89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70" name="Freeform 540"/>
                    <p:cNvSpPr>
                      <a:spLocks noChangeAspect="1" noEditPoints="1"/>
                    </p:cNvSpPr>
                    <p:nvPr/>
                  </p:nvSpPr>
                  <p:spPr bwMode="auto">
                    <a:xfrm>
                      <a:off x="2006" y="1851"/>
                      <a:ext cx="1120" cy="3"/>
                    </a:xfrm>
                    <a:custGeom>
                      <a:avLst/>
                      <a:gdLst>
                        <a:gd name="T0" fmla="*/ 1118 w 1120"/>
                        <a:gd name="T1" fmla="*/ 3 h 3"/>
                        <a:gd name="T2" fmla="*/ 999 w 1120"/>
                        <a:gd name="T3" fmla="*/ 3 h 3"/>
                        <a:gd name="T4" fmla="*/ 999 w 1120"/>
                        <a:gd name="T5" fmla="*/ 0 h 3"/>
                        <a:gd name="T6" fmla="*/ 1120 w 1120"/>
                        <a:gd name="T7" fmla="*/ 0 h 3"/>
                        <a:gd name="T8" fmla="*/ 1118 w 1120"/>
                        <a:gd name="T9" fmla="*/ 3 h 3"/>
                        <a:gd name="T10" fmla="*/ 209 w 1120"/>
                        <a:gd name="T11" fmla="*/ 3 h 3"/>
                        <a:gd name="T12" fmla="*/ 0 w 1120"/>
                        <a:gd name="T13" fmla="*/ 3 h 3"/>
                        <a:gd name="T14" fmla="*/ 3 w 1120"/>
                        <a:gd name="T15" fmla="*/ 0 h 3"/>
                        <a:gd name="T16" fmla="*/ 219 w 1120"/>
                        <a:gd name="T17" fmla="*/ 0 h 3"/>
                        <a:gd name="T18" fmla="*/ 209 w 1120"/>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0" h="3">
                          <a:moveTo>
                            <a:pt x="1118" y="3"/>
                          </a:moveTo>
                          <a:lnTo>
                            <a:pt x="999" y="3"/>
                          </a:lnTo>
                          <a:lnTo>
                            <a:pt x="999" y="0"/>
                          </a:lnTo>
                          <a:lnTo>
                            <a:pt x="1120" y="0"/>
                          </a:lnTo>
                          <a:lnTo>
                            <a:pt x="1118" y="3"/>
                          </a:lnTo>
                          <a:close/>
                          <a:moveTo>
                            <a:pt x="209" y="3"/>
                          </a:moveTo>
                          <a:lnTo>
                            <a:pt x="0" y="3"/>
                          </a:lnTo>
                          <a:lnTo>
                            <a:pt x="3" y="0"/>
                          </a:lnTo>
                          <a:lnTo>
                            <a:pt x="219" y="0"/>
                          </a:lnTo>
                          <a:lnTo>
                            <a:pt x="209" y="3"/>
                          </a:lnTo>
                          <a:close/>
                        </a:path>
                      </a:pathLst>
                    </a:custGeom>
                    <a:solidFill>
                      <a:srgbClr val="8A89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71" name="Freeform 541"/>
                    <p:cNvSpPr>
                      <a:spLocks noChangeAspect="1" noEditPoints="1"/>
                    </p:cNvSpPr>
                    <p:nvPr/>
                  </p:nvSpPr>
                  <p:spPr bwMode="auto">
                    <a:xfrm>
                      <a:off x="2008" y="1849"/>
                      <a:ext cx="1119" cy="3"/>
                    </a:xfrm>
                    <a:custGeom>
                      <a:avLst/>
                      <a:gdLst>
                        <a:gd name="T0" fmla="*/ 1118 w 1119"/>
                        <a:gd name="T1" fmla="*/ 3 h 3"/>
                        <a:gd name="T2" fmla="*/ 997 w 1119"/>
                        <a:gd name="T3" fmla="*/ 3 h 3"/>
                        <a:gd name="T4" fmla="*/ 997 w 1119"/>
                        <a:gd name="T5" fmla="*/ 0 h 3"/>
                        <a:gd name="T6" fmla="*/ 1119 w 1119"/>
                        <a:gd name="T7" fmla="*/ 0 h 3"/>
                        <a:gd name="T8" fmla="*/ 1118 w 1119"/>
                        <a:gd name="T9" fmla="*/ 3 h 3"/>
                        <a:gd name="T10" fmla="*/ 213 w 1119"/>
                        <a:gd name="T11" fmla="*/ 3 h 3"/>
                        <a:gd name="T12" fmla="*/ 0 w 1119"/>
                        <a:gd name="T13" fmla="*/ 3 h 3"/>
                        <a:gd name="T14" fmla="*/ 4 w 1119"/>
                        <a:gd name="T15" fmla="*/ 0 h 3"/>
                        <a:gd name="T16" fmla="*/ 223 w 1119"/>
                        <a:gd name="T17" fmla="*/ 0 h 3"/>
                        <a:gd name="T18" fmla="*/ 213 w 1119"/>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9" h="3">
                          <a:moveTo>
                            <a:pt x="1118" y="3"/>
                          </a:moveTo>
                          <a:lnTo>
                            <a:pt x="997" y="3"/>
                          </a:lnTo>
                          <a:lnTo>
                            <a:pt x="997" y="0"/>
                          </a:lnTo>
                          <a:lnTo>
                            <a:pt x="1119" y="0"/>
                          </a:lnTo>
                          <a:lnTo>
                            <a:pt x="1118" y="3"/>
                          </a:lnTo>
                          <a:close/>
                          <a:moveTo>
                            <a:pt x="213" y="3"/>
                          </a:moveTo>
                          <a:lnTo>
                            <a:pt x="0" y="3"/>
                          </a:lnTo>
                          <a:lnTo>
                            <a:pt x="4" y="0"/>
                          </a:lnTo>
                          <a:lnTo>
                            <a:pt x="223" y="0"/>
                          </a:lnTo>
                          <a:lnTo>
                            <a:pt x="213" y="3"/>
                          </a:lnTo>
                          <a:close/>
                        </a:path>
                      </a:pathLst>
                    </a:custGeom>
                    <a:solidFill>
                      <a:srgbClr val="8988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72" name="Freeform 542"/>
                    <p:cNvSpPr>
                      <a:spLocks noChangeAspect="1" noEditPoints="1"/>
                    </p:cNvSpPr>
                    <p:nvPr/>
                  </p:nvSpPr>
                  <p:spPr bwMode="auto">
                    <a:xfrm>
                      <a:off x="2009" y="1848"/>
                      <a:ext cx="1120" cy="3"/>
                    </a:xfrm>
                    <a:custGeom>
                      <a:avLst/>
                      <a:gdLst>
                        <a:gd name="T0" fmla="*/ 1117 w 1120"/>
                        <a:gd name="T1" fmla="*/ 3 h 3"/>
                        <a:gd name="T2" fmla="*/ 996 w 1120"/>
                        <a:gd name="T3" fmla="*/ 3 h 3"/>
                        <a:gd name="T4" fmla="*/ 996 w 1120"/>
                        <a:gd name="T5" fmla="*/ 0 h 3"/>
                        <a:gd name="T6" fmla="*/ 1120 w 1120"/>
                        <a:gd name="T7" fmla="*/ 0 h 3"/>
                        <a:gd name="T8" fmla="*/ 1117 w 1120"/>
                        <a:gd name="T9" fmla="*/ 3 h 3"/>
                        <a:gd name="T10" fmla="*/ 216 w 1120"/>
                        <a:gd name="T11" fmla="*/ 3 h 3"/>
                        <a:gd name="T12" fmla="*/ 0 w 1120"/>
                        <a:gd name="T13" fmla="*/ 3 h 3"/>
                        <a:gd name="T14" fmla="*/ 4 w 1120"/>
                        <a:gd name="T15" fmla="*/ 0 h 3"/>
                        <a:gd name="T16" fmla="*/ 228 w 1120"/>
                        <a:gd name="T17" fmla="*/ 0 h 3"/>
                        <a:gd name="T18" fmla="*/ 216 w 1120"/>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0" h="3">
                          <a:moveTo>
                            <a:pt x="1117" y="3"/>
                          </a:moveTo>
                          <a:lnTo>
                            <a:pt x="996" y="3"/>
                          </a:lnTo>
                          <a:lnTo>
                            <a:pt x="996" y="0"/>
                          </a:lnTo>
                          <a:lnTo>
                            <a:pt x="1120" y="0"/>
                          </a:lnTo>
                          <a:lnTo>
                            <a:pt x="1117" y="3"/>
                          </a:lnTo>
                          <a:close/>
                          <a:moveTo>
                            <a:pt x="216" y="3"/>
                          </a:moveTo>
                          <a:lnTo>
                            <a:pt x="0" y="3"/>
                          </a:lnTo>
                          <a:lnTo>
                            <a:pt x="4" y="0"/>
                          </a:lnTo>
                          <a:lnTo>
                            <a:pt x="228" y="0"/>
                          </a:lnTo>
                          <a:lnTo>
                            <a:pt x="216" y="3"/>
                          </a:lnTo>
                          <a:close/>
                        </a:path>
                      </a:pathLst>
                    </a:custGeom>
                    <a:solidFill>
                      <a:srgbClr val="8988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73" name="Freeform 543"/>
                    <p:cNvSpPr>
                      <a:spLocks noChangeAspect="1" noEditPoints="1"/>
                    </p:cNvSpPr>
                    <p:nvPr/>
                  </p:nvSpPr>
                  <p:spPr bwMode="auto">
                    <a:xfrm>
                      <a:off x="2012" y="1845"/>
                      <a:ext cx="1118" cy="4"/>
                    </a:xfrm>
                    <a:custGeom>
                      <a:avLst/>
                      <a:gdLst>
                        <a:gd name="T0" fmla="*/ 1115 w 1118"/>
                        <a:gd name="T1" fmla="*/ 4 h 4"/>
                        <a:gd name="T2" fmla="*/ 993 w 1118"/>
                        <a:gd name="T3" fmla="*/ 4 h 4"/>
                        <a:gd name="T4" fmla="*/ 993 w 1118"/>
                        <a:gd name="T5" fmla="*/ 0 h 4"/>
                        <a:gd name="T6" fmla="*/ 1118 w 1118"/>
                        <a:gd name="T7" fmla="*/ 0 h 4"/>
                        <a:gd name="T8" fmla="*/ 1115 w 1118"/>
                        <a:gd name="T9" fmla="*/ 4 h 4"/>
                        <a:gd name="T10" fmla="*/ 219 w 1118"/>
                        <a:gd name="T11" fmla="*/ 4 h 4"/>
                        <a:gd name="T12" fmla="*/ 0 w 1118"/>
                        <a:gd name="T13" fmla="*/ 4 h 4"/>
                        <a:gd name="T14" fmla="*/ 4 w 1118"/>
                        <a:gd name="T15" fmla="*/ 0 h 4"/>
                        <a:gd name="T16" fmla="*/ 229 w 1118"/>
                        <a:gd name="T17" fmla="*/ 0 h 4"/>
                        <a:gd name="T18" fmla="*/ 219 w 1118"/>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8" h="4">
                          <a:moveTo>
                            <a:pt x="1115" y="4"/>
                          </a:moveTo>
                          <a:lnTo>
                            <a:pt x="993" y="4"/>
                          </a:lnTo>
                          <a:lnTo>
                            <a:pt x="993" y="0"/>
                          </a:lnTo>
                          <a:lnTo>
                            <a:pt x="1118" y="0"/>
                          </a:lnTo>
                          <a:lnTo>
                            <a:pt x="1115" y="4"/>
                          </a:lnTo>
                          <a:close/>
                          <a:moveTo>
                            <a:pt x="219" y="4"/>
                          </a:moveTo>
                          <a:lnTo>
                            <a:pt x="0" y="4"/>
                          </a:lnTo>
                          <a:lnTo>
                            <a:pt x="4" y="0"/>
                          </a:lnTo>
                          <a:lnTo>
                            <a:pt x="229" y="0"/>
                          </a:lnTo>
                          <a:lnTo>
                            <a:pt x="219" y="4"/>
                          </a:lnTo>
                          <a:close/>
                        </a:path>
                      </a:pathLst>
                    </a:custGeom>
                    <a:solidFill>
                      <a:srgbClr val="8988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74" name="Freeform 544"/>
                    <p:cNvSpPr>
                      <a:spLocks noChangeAspect="1" noEditPoints="1"/>
                    </p:cNvSpPr>
                    <p:nvPr/>
                  </p:nvSpPr>
                  <p:spPr bwMode="auto">
                    <a:xfrm>
                      <a:off x="2013" y="1843"/>
                      <a:ext cx="1117" cy="5"/>
                    </a:xfrm>
                    <a:custGeom>
                      <a:avLst/>
                      <a:gdLst>
                        <a:gd name="T0" fmla="*/ 1116 w 1117"/>
                        <a:gd name="T1" fmla="*/ 5 h 5"/>
                        <a:gd name="T2" fmla="*/ 992 w 1117"/>
                        <a:gd name="T3" fmla="*/ 5 h 5"/>
                        <a:gd name="T4" fmla="*/ 992 w 1117"/>
                        <a:gd name="T5" fmla="*/ 0 h 5"/>
                        <a:gd name="T6" fmla="*/ 1117 w 1117"/>
                        <a:gd name="T7" fmla="*/ 0 h 5"/>
                        <a:gd name="T8" fmla="*/ 1116 w 1117"/>
                        <a:gd name="T9" fmla="*/ 5 h 5"/>
                        <a:gd name="T10" fmla="*/ 224 w 1117"/>
                        <a:gd name="T11" fmla="*/ 5 h 5"/>
                        <a:gd name="T12" fmla="*/ 0 w 1117"/>
                        <a:gd name="T13" fmla="*/ 5 h 5"/>
                        <a:gd name="T14" fmla="*/ 5 w 1117"/>
                        <a:gd name="T15" fmla="*/ 0 h 5"/>
                        <a:gd name="T16" fmla="*/ 234 w 1117"/>
                        <a:gd name="T17" fmla="*/ 0 h 5"/>
                        <a:gd name="T18" fmla="*/ 224 w 1117"/>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7" h="5">
                          <a:moveTo>
                            <a:pt x="1116" y="5"/>
                          </a:moveTo>
                          <a:lnTo>
                            <a:pt x="992" y="5"/>
                          </a:lnTo>
                          <a:lnTo>
                            <a:pt x="992" y="0"/>
                          </a:lnTo>
                          <a:lnTo>
                            <a:pt x="1117" y="0"/>
                          </a:lnTo>
                          <a:lnTo>
                            <a:pt x="1116" y="5"/>
                          </a:lnTo>
                          <a:close/>
                          <a:moveTo>
                            <a:pt x="224" y="5"/>
                          </a:moveTo>
                          <a:lnTo>
                            <a:pt x="0" y="5"/>
                          </a:lnTo>
                          <a:lnTo>
                            <a:pt x="5" y="0"/>
                          </a:lnTo>
                          <a:lnTo>
                            <a:pt x="234" y="0"/>
                          </a:lnTo>
                          <a:lnTo>
                            <a:pt x="224" y="5"/>
                          </a:lnTo>
                          <a:close/>
                        </a:path>
                      </a:pathLst>
                    </a:custGeom>
                    <a:solidFill>
                      <a:srgbClr val="89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75" name="Freeform 545"/>
                    <p:cNvSpPr>
                      <a:spLocks noChangeAspect="1" noEditPoints="1"/>
                    </p:cNvSpPr>
                    <p:nvPr/>
                  </p:nvSpPr>
                  <p:spPr bwMode="auto">
                    <a:xfrm>
                      <a:off x="2016" y="1842"/>
                      <a:ext cx="1115" cy="3"/>
                    </a:xfrm>
                    <a:custGeom>
                      <a:avLst/>
                      <a:gdLst>
                        <a:gd name="T0" fmla="*/ 1114 w 1115"/>
                        <a:gd name="T1" fmla="*/ 3 h 3"/>
                        <a:gd name="T2" fmla="*/ 989 w 1115"/>
                        <a:gd name="T3" fmla="*/ 3 h 3"/>
                        <a:gd name="T4" fmla="*/ 990 w 1115"/>
                        <a:gd name="T5" fmla="*/ 0 h 3"/>
                        <a:gd name="T6" fmla="*/ 1115 w 1115"/>
                        <a:gd name="T7" fmla="*/ 0 h 3"/>
                        <a:gd name="T8" fmla="*/ 1114 w 1115"/>
                        <a:gd name="T9" fmla="*/ 3 h 3"/>
                        <a:gd name="T10" fmla="*/ 225 w 1115"/>
                        <a:gd name="T11" fmla="*/ 3 h 3"/>
                        <a:gd name="T12" fmla="*/ 0 w 1115"/>
                        <a:gd name="T13" fmla="*/ 3 h 3"/>
                        <a:gd name="T14" fmla="*/ 3 w 1115"/>
                        <a:gd name="T15" fmla="*/ 0 h 3"/>
                        <a:gd name="T16" fmla="*/ 235 w 1115"/>
                        <a:gd name="T17" fmla="*/ 0 h 3"/>
                        <a:gd name="T18" fmla="*/ 225 w 1115"/>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5" h="3">
                          <a:moveTo>
                            <a:pt x="1114" y="3"/>
                          </a:moveTo>
                          <a:lnTo>
                            <a:pt x="989" y="3"/>
                          </a:lnTo>
                          <a:lnTo>
                            <a:pt x="990" y="0"/>
                          </a:lnTo>
                          <a:lnTo>
                            <a:pt x="1115" y="0"/>
                          </a:lnTo>
                          <a:lnTo>
                            <a:pt x="1114" y="3"/>
                          </a:lnTo>
                          <a:close/>
                          <a:moveTo>
                            <a:pt x="225" y="3"/>
                          </a:moveTo>
                          <a:lnTo>
                            <a:pt x="0" y="3"/>
                          </a:lnTo>
                          <a:lnTo>
                            <a:pt x="3" y="0"/>
                          </a:lnTo>
                          <a:lnTo>
                            <a:pt x="235" y="0"/>
                          </a:lnTo>
                          <a:lnTo>
                            <a:pt x="225" y="3"/>
                          </a:lnTo>
                          <a:close/>
                        </a:path>
                      </a:pathLst>
                    </a:custGeom>
                    <a:solidFill>
                      <a:srgbClr val="89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76" name="Freeform 546"/>
                    <p:cNvSpPr>
                      <a:spLocks noChangeAspect="1" noEditPoints="1"/>
                    </p:cNvSpPr>
                    <p:nvPr/>
                  </p:nvSpPr>
                  <p:spPr bwMode="auto">
                    <a:xfrm>
                      <a:off x="2018" y="1841"/>
                      <a:ext cx="1115" cy="2"/>
                    </a:xfrm>
                    <a:custGeom>
                      <a:avLst/>
                      <a:gdLst>
                        <a:gd name="T0" fmla="*/ 1112 w 1115"/>
                        <a:gd name="T1" fmla="*/ 2 h 2"/>
                        <a:gd name="T2" fmla="*/ 987 w 1115"/>
                        <a:gd name="T3" fmla="*/ 2 h 2"/>
                        <a:gd name="T4" fmla="*/ 988 w 1115"/>
                        <a:gd name="T5" fmla="*/ 0 h 2"/>
                        <a:gd name="T6" fmla="*/ 1115 w 1115"/>
                        <a:gd name="T7" fmla="*/ 0 h 2"/>
                        <a:gd name="T8" fmla="*/ 1112 w 1115"/>
                        <a:gd name="T9" fmla="*/ 2 h 2"/>
                        <a:gd name="T10" fmla="*/ 229 w 1115"/>
                        <a:gd name="T11" fmla="*/ 2 h 2"/>
                        <a:gd name="T12" fmla="*/ 0 w 1115"/>
                        <a:gd name="T13" fmla="*/ 2 h 2"/>
                        <a:gd name="T14" fmla="*/ 4 w 1115"/>
                        <a:gd name="T15" fmla="*/ 0 h 2"/>
                        <a:gd name="T16" fmla="*/ 239 w 1115"/>
                        <a:gd name="T17" fmla="*/ 0 h 2"/>
                        <a:gd name="T18" fmla="*/ 229 w 1115"/>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5" h="2">
                          <a:moveTo>
                            <a:pt x="1112" y="2"/>
                          </a:moveTo>
                          <a:lnTo>
                            <a:pt x="987" y="2"/>
                          </a:lnTo>
                          <a:lnTo>
                            <a:pt x="988" y="0"/>
                          </a:lnTo>
                          <a:lnTo>
                            <a:pt x="1115" y="0"/>
                          </a:lnTo>
                          <a:lnTo>
                            <a:pt x="1112" y="2"/>
                          </a:lnTo>
                          <a:close/>
                          <a:moveTo>
                            <a:pt x="229" y="2"/>
                          </a:moveTo>
                          <a:lnTo>
                            <a:pt x="0" y="2"/>
                          </a:lnTo>
                          <a:lnTo>
                            <a:pt x="4" y="0"/>
                          </a:lnTo>
                          <a:lnTo>
                            <a:pt x="239" y="0"/>
                          </a:lnTo>
                          <a:lnTo>
                            <a:pt x="229" y="2"/>
                          </a:lnTo>
                          <a:close/>
                        </a:path>
                      </a:pathLst>
                    </a:custGeom>
                    <a:solidFill>
                      <a:srgbClr val="8887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77" name="Freeform 547"/>
                    <p:cNvSpPr>
                      <a:spLocks noChangeAspect="1" noEditPoints="1"/>
                    </p:cNvSpPr>
                    <p:nvPr/>
                  </p:nvSpPr>
                  <p:spPr bwMode="auto">
                    <a:xfrm>
                      <a:off x="2019" y="1839"/>
                      <a:ext cx="1115" cy="3"/>
                    </a:xfrm>
                    <a:custGeom>
                      <a:avLst/>
                      <a:gdLst>
                        <a:gd name="T0" fmla="*/ 1112 w 1115"/>
                        <a:gd name="T1" fmla="*/ 3 h 3"/>
                        <a:gd name="T2" fmla="*/ 987 w 1115"/>
                        <a:gd name="T3" fmla="*/ 3 h 3"/>
                        <a:gd name="T4" fmla="*/ 987 w 1115"/>
                        <a:gd name="T5" fmla="*/ 0 h 3"/>
                        <a:gd name="T6" fmla="*/ 1115 w 1115"/>
                        <a:gd name="T7" fmla="*/ 0 h 3"/>
                        <a:gd name="T8" fmla="*/ 1112 w 1115"/>
                        <a:gd name="T9" fmla="*/ 3 h 3"/>
                        <a:gd name="T10" fmla="*/ 232 w 1115"/>
                        <a:gd name="T11" fmla="*/ 3 h 3"/>
                        <a:gd name="T12" fmla="*/ 0 w 1115"/>
                        <a:gd name="T13" fmla="*/ 3 h 3"/>
                        <a:gd name="T14" fmla="*/ 4 w 1115"/>
                        <a:gd name="T15" fmla="*/ 0 h 3"/>
                        <a:gd name="T16" fmla="*/ 242 w 1115"/>
                        <a:gd name="T17" fmla="*/ 0 h 3"/>
                        <a:gd name="T18" fmla="*/ 232 w 1115"/>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5" h="3">
                          <a:moveTo>
                            <a:pt x="1112" y="3"/>
                          </a:moveTo>
                          <a:lnTo>
                            <a:pt x="987" y="3"/>
                          </a:lnTo>
                          <a:lnTo>
                            <a:pt x="987" y="0"/>
                          </a:lnTo>
                          <a:lnTo>
                            <a:pt x="1115" y="0"/>
                          </a:lnTo>
                          <a:lnTo>
                            <a:pt x="1112" y="3"/>
                          </a:lnTo>
                          <a:close/>
                          <a:moveTo>
                            <a:pt x="232" y="3"/>
                          </a:moveTo>
                          <a:lnTo>
                            <a:pt x="0" y="3"/>
                          </a:lnTo>
                          <a:lnTo>
                            <a:pt x="4" y="0"/>
                          </a:lnTo>
                          <a:lnTo>
                            <a:pt x="242" y="0"/>
                          </a:lnTo>
                          <a:lnTo>
                            <a:pt x="232" y="3"/>
                          </a:lnTo>
                          <a:close/>
                        </a:path>
                      </a:pathLst>
                    </a:custGeom>
                    <a:solidFill>
                      <a:srgbClr val="8887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78" name="Freeform 548"/>
                    <p:cNvSpPr>
                      <a:spLocks noChangeAspect="1" noEditPoints="1"/>
                    </p:cNvSpPr>
                    <p:nvPr/>
                  </p:nvSpPr>
                  <p:spPr bwMode="auto">
                    <a:xfrm>
                      <a:off x="2022" y="1838"/>
                      <a:ext cx="1112" cy="3"/>
                    </a:xfrm>
                    <a:custGeom>
                      <a:avLst/>
                      <a:gdLst>
                        <a:gd name="T0" fmla="*/ 1111 w 1112"/>
                        <a:gd name="T1" fmla="*/ 3 h 3"/>
                        <a:gd name="T2" fmla="*/ 984 w 1112"/>
                        <a:gd name="T3" fmla="*/ 3 h 3"/>
                        <a:gd name="T4" fmla="*/ 984 w 1112"/>
                        <a:gd name="T5" fmla="*/ 0 h 3"/>
                        <a:gd name="T6" fmla="*/ 1112 w 1112"/>
                        <a:gd name="T7" fmla="*/ 0 h 3"/>
                        <a:gd name="T8" fmla="*/ 1111 w 1112"/>
                        <a:gd name="T9" fmla="*/ 3 h 3"/>
                        <a:gd name="T10" fmla="*/ 235 w 1112"/>
                        <a:gd name="T11" fmla="*/ 3 h 3"/>
                        <a:gd name="T12" fmla="*/ 0 w 1112"/>
                        <a:gd name="T13" fmla="*/ 3 h 3"/>
                        <a:gd name="T14" fmla="*/ 4 w 1112"/>
                        <a:gd name="T15" fmla="*/ 0 h 3"/>
                        <a:gd name="T16" fmla="*/ 245 w 1112"/>
                        <a:gd name="T17" fmla="*/ 0 h 3"/>
                        <a:gd name="T18" fmla="*/ 235 w 1112"/>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2" h="3">
                          <a:moveTo>
                            <a:pt x="1111" y="3"/>
                          </a:moveTo>
                          <a:lnTo>
                            <a:pt x="984" y="3"/>
                          </a:lnTo>
                          <a:lnTo>
                            <a:pt x="984" y="0"/>
                          </a:lnTo>
                          <a:lnTo>
                            <a:pt x="1112" y="0"/>
                          </a:lnTo>
                          <a:lnTo>
                            <a:pt x="1111" y="3"/>
                          </a:lnTo>
                          <a:close/>
                          <a:moveTo>
                            <a:pt x="235" y="3"/>
                          </a:moveTo>
                          <a:lnTo>
                            <a:pt x="0" y="3"/>
                          </a:lnTo>
                          <a:lnTo>
                            <a:pt x="4" y="0"/>
                          </a:lnTo>
                          <a:lnTo>
                            <a:pt x="245" y="0"/>
                          </a:lnTo>
                          <a:lnTo>
                            <a:pt x="235" y="3"/>
                          </a:lnTo>
                          <a:close/>
                        </a:path>
                      </a:pathLst>
                    </a:custGeom>
                    <a:solidFill>
                      <a:srgbClr val="8887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79" name="Freeform 549"/>
                    <p:cNvSpPr>
                      <a:spLocks noChangeAspect="1" noEditPoints="1"/>
                    </p:cNvSpPr>
                    <p:nvPr/>
                  </p:nvSpPr>
                  <p:spPr bwMode="auto">
                    <a:xfrm>
                      <a:off x="2023" y="1835"/>
                      <a:ext cx="1113" cy="4"/>
                    </a:xfrm>
                    <a:custGeom>
                      <a:avLst/>
                      <a:gdLst>
                        <a:gd name="T0" fmla="*/ 1111 w 1113"/>
                        <a:gd name="T1" fmla="*/ 4 h 4"/>
                        <a:gd name="T2" fmla="*/ 983 w 1113"/>
                        <a:gd name="T3" fmla="*/ 4 h 4"/>
                        <a:gd name="T4" fmla="*/ 983 w 1113"/>
                        <a:gd name="T5" fmla="*/ 0 h 4"/>
                        <a:gd name="T6" fmla="*/ 1113 w 1113"/>
                        <a:gd name="T7" fmla="*/ 0 h 4"/>
                        <a:gd name="T8" fmla="*/ 1111 w 1113"/>
                        <a:gd name="T9" fmla="*/ 4 h 4"/>
                        <a:gd name="T10" fmla="*/ 238 w 1113"/>
                        <a:gd name="T11" fmla="*/ 4 h 4"/>
                        <a:gd name="T12" fmla="*/ 0 w 1113"/>
                        <a:gd name="T13" fmla="*/ 4 h 4"/>
                        <a:gd name="T14" fmla="*/ 5 w 1113"/>
                        <a:gd name="T15" fmla="*/ 0 h 4"/>
                        <a:gd name="T16" fmla="*/ 250 w 1113"/>
                        <a:gd name="T17" fmla="*/ 0 h 4"/>
                        <a:gd name="T18" fmla="*/ 238 w 1113"/>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3" h="4">
                          <a:moveTo>
                            <a:pt x="1111" y="4"/>
                          </a:moveTo>
                          <a:lnTo>
                            <a:pt x="983" y="4"/>
                          </a:lnTo>
                          <a:lnTo>
                            <a:pt x="983" y="0"/>
                          </a:lnTo>
                          <a:lnTo>
                            <a:pt x="1113" y="0"/>
                          </a:lnTo>
                          <a:lnTo>
                            <a:pt x="1111" y="4"/>
                          </a:lnTo>
                          <a:close/>
                          <a:moveTo>
                            <a:pt x="238" y="4"/>
                          </a:moveTo>
                          <a:lnTo>
                            <a:pt x="0" y="4"/>
                          </a:lnTo>
                          <a:lnTo>
                            <a:pt x="5" y="0"/>
                          </a:lnTo>
                          <a:lnTo>
                            <a:pt x="250" y="0"/>
                          </a:lnTo>
                          <a:lnTo>
                            <a:pt x="238" y="4"/>
                          </a:lnTo>
                          <a:close/>
                        </a:path>
                      </a:pathLst>
                    </a:custGeom>
                    <a:solidFill>
                      <a:srgbClr val="8786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80" name="Freeform 550"/>
                    <p:cNvSpPr>
                      <a:spLocks noChangeAspect="1" noEditPoints="1"/>
                    </p:cNvSpPr>
                    <p:nvPr/>
                  </p:nvSpPr>
                  <p:spPr bwMode="auto">
                    <a:xfrm>
                      <a:off x="2026" y="1833"/>
                      <a:ext cx="1111" cy="5"/>
                    </a:xfrm>
                    <a:custGeom>
                      <a:avLst/>
                      <a:gdLst>
                        <a:gd name="T0" fmla="*/ 1108 w 1111"/>
                        <a:gd name="T1" fmla="*/ 5 h 5"/>
                        <a:gd name="T2" fmla="*/ 980 w 1111"/>
                        <a:gd name="T3" fmla="*/ 5 h 5"/>
                        <a:gd name="T4" fmla="*/ 980 w 1111"/>
                        <a:gd name="T5" fmla="*/ 0 h 5"/>
                        <a:gd name="T6" fmla="*/ 1111 w 1111"/>
                        <a:gd name="T7" fmla="*/ 0 h 5"/>
                        <a:gd name="T8" fmla="*/ 1108 w 1111"/>
                        <a:gd name="T9" fmla="*/ 5 h 5"/>
                        <a:gd name="T10" fmla="*/ 241 w 1111"/>
                        <a:gd name="T11" fmla="*/ 5 h 5"/>
                        <a:gd name="T12" fmla="*/ 0 w 1111"/>
                        <a:gd name="T13" fmla="*/ 5 h 5"/>
                        <a:gd name="T14" fmla="*/ 3 w 1111"/>
                        <a:gd name="T15" fmla="*/ 0 h 5"/>
                        <a:gd name="T16" fmla="*/ 251 w 1111"/>
                        <a:gd name="T17" fmla="*/ 0 h 5"/>
                        <a:gd name="T18" fmla="*/ 241 w 1111"/>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1" h="5">
                          <a:moveTo>
                            <a:pt x="1108" y="5"/>
                          </a:moveTo>
                          <a:lnTo>
                            <a:pt x="980" y="5"/>
                          </a:lnTo>
                          <a:lnTo>
                            <a:pt x="980" y="0"/>
                          </a:lnTo>
                          <a:lnTo>
                            <a:pt x="1111" y="0"/>
                          </a:lnTo>
                          <a:lnTo>
                            <a:pt x="1108" y="5"/>
                          </a:lnTo>
                          <a:close/>
                          <a:moveTo>
                            <a:pt x="241" y="5"/>
                          </a:moveTo>
                          <a:lnTo>
                            <a:pt x="0" y="5"/>
                          </a:lnTo>
                          <a:lnTo>
                            <a:pt x="3" y="0"/>
                          </a:lnTo>
                          <a:lnTo>
                            <a:pt x="251" y="0"/>
                          </a:lnTo>
                          <a:lnTo>
                            <a:pt x="241" y="5"/>
                          </a:lnTo>
                          <a:close/>
                        </a:path>
                      </a:pathLst>
                    </a:custGeom>
                    <a:solidFill>
                      <a:srgbClr val="8786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81" name="Freeform 551"/>
                    <p:cNvSpPr>
                      <a:spLocks noChangeAspect="1" noEditPoints="1"/>
                    </p:cNvSpPr>
                    <p:nvPr/>
                  </p:nvSpPr>
                  <p:spPr bwMode="auto">
                    <a:xfrm>
                      <a:off x="2028" y="1832"/>
                      <a:ext cx="1111" cy="3"/>
                    </a:xfrm>
                    <a:custGeom>
                      <a:avLst/>
                      <a:gdLst>
                        <a:gd name="T0" fmla="*/ 1108 w 1111"/>
                        <a:gd name="T1" fmla="*/ 3 h 3"/>
                        <a:gd name="T2" fmla="*/ 978 w 1111"/>
                        <a:gd name="T3" fmla="*/ 3 h 3"/>
                        <a:gd name="T4" fmla="*/ 978 w 1111"/>
                        <a:gd name="T5" fmla="*/ 0 h 3"/>
                        <a:gd name="T6" fmla="*/ 1111 w 1111"/>
                        <a:gd name="T7" fmla="*/ 0 h 3"/>
                        <a:gd name="T8" fmla="*/ 1108 w 1111"/>
                        <a:gd name="T9" fmla="*/ 3 h 3"/>
                        <a:gd name="T10" fmla="*/ 245 w 1111"/>
                        <a:gd name="T11" fmla="*/ 3 h 3"/>
                        <a:gd name="T12" fmla="*/ 0 w 1111"/>
                        <a:gd name="T13" fmla="*/ 3 h 3"/>
                        <a:gd name="T14" fmla="*/ 4 w 1111"/>
                        <a:gd name="T15" fmla="*/ 0 h 3"/>
                        <a:gd name="T16" fmla="*/ 255 w 1111"/>
                        <a:gd name="T17" fmla="*/ 0 h 3"/>
                        <a:gd name="T18" fmla="*/ 245 w 111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1" h="3">
                          <a:moveTo>
                            <a:pt x="1108" y="3"/>
                          </a:moveTo>
                          <a:lnTo>
                            <a:pt x="978" y="3"/>
                          </a:lnTo>
                          <a:lnTo>
                            <a:pt x="978" y="0"/>
                          </a:lnTo>
                          <a:lnTo>
                            <a:pt x="1111" y="0"/>
                          </a:lnTo>
                          <a:lnTo>
                            <a:pt x="1108" y="3"/>
                          </a:lnTo>
                          <a:close/>
                          <a:moveTo>
                            <a:pt x="245" y="3"/>
                          </a:moveTo>
                          <a:lnTo>
                            <a:pt x="0" y="3"/>
                          </a:lnTo>
                          <a:lnTo>
                            <a:pt x="4" y="0"/>
                          </a:lnTo>
                          <a:lnTo>
                            <a:pt x="255" y="0"/>
                          </a:lnTo>
                          <a:lnTo>
                            <a:pt x="245" y="3"/>
                          </a:lnTo>
                          <a:close/>
                        </a:path>
                      </a:pathLst>
                    </a:custGeom>
                    <a:solidFill>
                      <a:srgbClr val="87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82" name="Freeform 552"/>
                    <p:cNvSpPr>
                      <a:spLocks noChangeAspect="1" noEditPoints="1"/>
                    </p:cNvSpPr>
                    <p:nvPr/>
                  </p:nvSpPr>
                  <p:spPr bwMode="auto">
                    <a:xfrm>
                      <a:off x="2029" y="1830"/>
                      <a:ext cx="1110" cy="3"/>
                    </a:xfrm>
                    <a:custGeom>
                      <a:avLst/>
                      <a:gdLst>
                        <a:gd name="T0" fmla="*/ 1108 w 1110"/>
                        <a:gd name="T1" fmla="*/ 3 h 3"/>
                        <a:gd name="T2" fmla="*/ 977 w 1110"/>
                        <a:gd name="T3" fmla="*/ 3 h 3"/>
                        <a:gd name="T4" fmla="*/ 977 w 1110"/>
                        <a:gd name="T5" fmla="*/ 0 h 3"/>
                        <a:gd name="T6" fmla="*/ 1110 w 1110"/>
                        <a:gd name="T7" fmla="*/ 0 h 3"/>
                        <a:gd name="T8" fmla="*/ 1108 w 1110"/>
                        <a:gd name="T9" fmla="*/ 3 h 3"/>
                        <a:gd name="T10" fmla="*/ 248 w 1110"/>
                        <a:gd name="T11" fmla="*/ 3 h 3"/>
                        <a:gd name="T12" fmla="*/ 0 w 1110"/>
                        <a:gd name="T13" fmla="*/ 3 h 3"/>
                        <a:gd name="T14" fmla="*/ 4 w 1110"/>
                        <a:gd name="T15" fmla="*/ 0 h 3"/>
                        <a:gd name="T16" fmla="*/ 258 w 1110"/>
                        <a:gd name="T17" fmla="*/ 0 h 3"/>
                        <a:gd name="T18" fmla="*/ 248 w 1110"/>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0" h="3">
                          <a:moveTo>
                            <a:pt x="1108" y="3"/>
                          </a:moveTo>
                          <a:lnTo>
                            <a:pt x="977" y="3"/>
                          </a:lnTo>
                          <a:lnTo>
                            <a:pt x="977" y="0"/>
                          </a:lnTo>
                          <a:lnTo>
                            <a:pt x="1110" y="0"/>
                          </a:lnTo>
                          <a:lnTo>
                            <a:pt x="1108" y="3"/>
                          </a:lnTo>
                          <a:close/>
                          <a:moveTo>
                            <a:pt x="248" y="3"/>
                          </a:moveTo>
                          <a:lnTo>
                            <a:pt x="0" y="3"/>
                          </a:lnTo>
                          <a:lnTo>
                            <a:pt x="4" y="0"/>
                          </a:lnTo>
                          <a:lnTo>
                            <a:pt x="258" y="0"/>
                          </a:lnTo>
                          <a:lnTo>
                            <a:pt x="248" y="3"/>
                          </a:lnTo>
                          <a:close/>
                        </a:path>
                      </a:pathLst>
                    </a:custGeom>
                    <a:solidFill>
                      <a:srgbClr val="87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83" name="Freeform 553"/>
                    <p:cNvSpPr>
                      <a:spLocks noChangeAspect="1" noEditPoints="1"/>
                    </p:cNvSpPr>
                    <p:nvPr/>
                  </p:nvSpPr>
                  <p:spPr bwMode="auto">
                    <a:xfrm>
                      <a:off x="2032" y="1829"/>
                      <a:ext cx="1108" cy="3"/>
                    </a:xfrm>
                    <a:custGeom>
                      <a:avLst/>
                      <a:gdLst>
                        <a:gd name="T0" fmla="*/ 1107 w 1108"/>
                        <a:gd name="T1" fmla="*/ 3 h 3"/>
                        <a:gd name="T2" fmla="*/ 974 w 1108"/>
                        <a:gd name="T3" fmla="*/ 3 h 3"/>
                        <a:gd name="T4" fmla="*/ 974 w 1108"/>
                        <a:gd name="T5" fmla="*/ 0 h 3"/>
                        <a:gd name="T6" fmla="*/ 1108 w 1108"/>
                        <a:gd name="T7" fmla="*/ 0 h 3"/>
                        <a:gd name="T8" fmla="*/ 1107 w 1108"/>
                        <a:gd name="T9" fmla="*/ 3 h 3"/>
                        <a:gd name="T10" fmla="*/ 251 w 1108"/>
                        <a:gd name="T11" fmla="*/ 3 h 3"/>
                        <a:gd name="T12" fmla="*/ 0 w 1108"/>
                        <a:gd name="T13" fmla="*/ 3 h 3"/>
                        <a:gd name="T14" fmla="*/ 3 w 1108"/>
                        <a:gd name="T15" fmla="*/ 0 h 3"/>
                        <a:gd name="T16" fmla="*/ 261 w 1108"/>
                        <a:gd name="T17" fmla="*/ 0 h 3"/>
                        <a:gd name="T18" fmla="*/ 251 w 1108"/>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8" h="3">
                          <a:moveTo>
                            <a:pt x="1107" y="3"/>
                          </a:moveTo>
                          <a:lnTo>
                            <a:pt x="974" y="3"/>
                          </a:lnTo>
                          <a:lnTo>
                            <a:pt x="974" y="0"/>
                          </a:lnTo>
                          <a:lnTo>
                            <a:pt x="1108" y="0"/>
                          </a:lnTo>
                          <a:lnTo>
                            <a:pt x="1107" y="3"/>
                          </a:lnTo>
                          <a:close/>
                          <a:moveTo>
                            <a:pt x="251" y="3"/>
                          </a:moveTo>
                          <a:lnTo>
                            <a:pt x="0" y="3"/>
                          </a:lnTo>
                          <a:lnTo>
                            <a:pt x="3" y="0"/>
                          </a:lnTo>
                          <a:lnTo>
                            <a:pt x="261" y="0"/>
                          </a:lnTo>
                          <a:lnTo>
                            <a:pt x="251" y="3"/>
                          </a:lnTo>
                          <a:close/>
                        </a:path>
                      </a:pathLst>
                    </a:custGeom>
                    <a:solidFill>
                      <a:srgbClr val="878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84" name="Freeform 554"/>
                    <p:cNvSpPr>
                      <a:spLocks noChangeAspect="1" noEditPoints="1"/>
                    </p:cNvSpPr>
                    <p:nvPr/>
                  </p:nvSpPr>
                  <p:spPr bwMode="auto">
                    <a:xfrm>
                      <a:off x="2033" y="1828"/>
                      <a:ext cx="1109" cy="2"/>
                    </a:xfrm>
                    <a:custGeom>
                      <a:avLst/>
                      <a:gdLst>
                        <a:gd name="T0" fmla="*/ 1106 w 1109"/>
                        <a:gd name="T1" fmla="*/ 2 h 2"/>
                        <a:gd name="T2" fmla="*/ 973 w 1109"/>
                        <a:gd name="T3" fmla="*/ 2 h 2"/>
                        <a:gd name="T4" fmla="*/ 973 w 1109"/>
                        <a:gd name="T5" fmla="*/ 0 h 2"/>
                        <a:gd name="T6" fmla="*/ 1109 w 1109"/>
                        <a:gd name="T7" fmla="*/ 0 h 2"/>
                        <a:gd name="T8" fmla="*/ 1106 w 1109"/>
                        <a:gd name="T9" fmla="*/ 2 h 2"/>
                        <a:gd name="T10" fmla="*/ 254 w 1109"/>
                        <a:gd name="T11" fmla="*/ 2 h 2"/>
                        <a:gd name="T12" fmla="*/ 0 w 1109"/>
                        <a:gd name="T13" fmla="*/ 2 h 2"/>
                        <a:gd name="T14" fmla="*/ 5 w 1109"/>
                        <a:gd name="T15" fmla="*/ 0 h 2"/>
                        <a:gd name="T16" fmla="*/ 264 w 1109"/>
                        <a:gd name="T17" fmla="*/ 0 h 2"/>
                        <a:gd name="T18" fmla="*/ 254 w 1109"/>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9" h="2">
                          <a:moveTo>
                            <a:pt x="1106" y="2"/>
                          </a:moveTo>
                          <a:lnTo>
                            <a:pt x="973" y="2"/>
                          </a:lnTo>
                          <a:lnTo>
                            <a:pt x="973" y="0"/>
                          </a:lnTo>
                          <a:lnTo>
                            <a:pt x="1109" y="0"/>
                          </a:lnTo>
                          <a:lnTo>
                            <a:pt x="1106" y="2"/>
                          </a:lnTo>
                          <a:close/>
                          <a:moveTo>
                            <a:pt x="254" y="2"/>
                          </a:moveTo>
                          <a:lnTo>
                            <a:pt x="0" y="2"/>
                          </a:lnTo>
                          <a:lnTo>
                            <a:pt x="5" y="0"/>
                          </a:lnTo>
                          <a:lnTo>
                            <a:pt x="264" y="0"/>
                          </a:lnTo>
                          <a:lnTo>
                            <a:pt x="254" y="2"/>
                          </a:lnTo>
                          <a:close/>
                        </a:path>
                      </a:pathLst>
                    </a:custGeom>
                    <a:solidFill>
                      <a:srgbClr val="8685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85" name="Freeform 555"/>
                    <p:cNvSpPr>
                      <a:spLocks noChangeAspect="1" noEditPoints="1"/>
                    </p:cNvSpPr>
                    <p:nvPr/>
                  </p:nvSpPr>
                  <p:spPr bwMode="auto">
                    <a:xfrm>
                      <a:off x="2035" y="1826"/>
                      <a:ext cx="1108" cy="3"/>
                    </a:xfrm>
                    <a:custGeom>
                      <a:avLst/>
                      <a:gdLst>
                        <a:gd name="T0" fmla="*/ 1105 w 1108"/>
                        <a:gd name="T1" fmla="*/ 3 h 3"/>
                        <a:gd name="T2" fmla="*/ 971 w 1108"/>
                        <a:gd name="T3" fmla="*/ 3 h 3"/>
                        <a:gd name="T4" fmla="*/ 971 w 1108"/>
                        <a:gd name="T5" fmla="*/ 0 h 3"/>
                        <a:gd name="T6" fmla="*/ 1108 w 1108"/>
                        <a:gd name="T7" fmla="*/ 0 h 3"/>
                        <a:gd name="T8" fmla="*/ 1105 w 1108"/>
                        <a:gd name="T9" fmla="*/ 3 h 3"/>
                        <a:gd name="T10" fmla="*/ 258 w 1108"/>
                        <a:gd name="T11" fmla="*/ 3 h 3"/>
                        <a:gd name="T12" fmla="*/ 0 w 1108"/>
                        <a:gd name="T13" fmla="*/ 3 h 3"/>
                        <a:gd name="T14" fmla="*/ 4 w 1108"/>
                        <a:gd name="T15" fmla="*/ 0 h 3"/>
                        <a:gd name="T16" fmla="*/ 268 w 1108"/>
                        <a:gd name="T17" fmla="*/ 0 h 3"/>
                        <a:gd name="T18" fmla="*/ 258 w 1108"/>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8" h="3">
                          <a:moveTo>
                            <a:pt x="1105" y="3"/>
                          </a:moveTo>
                          <a:lnTo>
                            <a:pt x="971" y="3"/>
                          </a:lnTo>
                          <a:lnTo>
                            <a:pt x="971" y="0"/>
                          </a:lnTo>
                          <a:lnTo>
                            <a:pt x="1108" y="0"/>
                          </a:lnTo>
                          <a:lnTo>
                            <a:pt x="1105" y="3"/>
                          </a:lnTo>
                          <a:close/>
                          <a:moveTo>
                            <a:pt x="258" y="3"/>
                          </a:moveTo>
                          <a:lnTo>
                            <a:pt x="0" y="3"/>
                          </a:lnTo>
                          <a:lnTo>
                            <a:pt x="4" y="0"/>
                          </a:lnTo>
                          <a:lnTo>
                            <a:pt x="268" y="0"/>
                          </a:lnTo>
                          <a:lnTo>
                            <a:pt x="258" y="3"/>
                          </a:lnTo>
                          <a:close/>
                        </a:path>
                      </a:pathLst>
                    </a:custGeom>
                    <a:solidFill>
                      <a:srgbClr val="8685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86" name="Freeform 556"/>
                    <p:cNvSpPr>
                      <a:spLocks noChangeAspect="1" noEditPoints="1"/>
                    </p:cNvSpPr>
                    <p:nvPr/>
                  </p:nvSpPr>
                  <p:spPr bwMode="auto">
                    <a:xfrm>
                      <a:off x="2038" y="1823"/>
                      <a:ext cx="1105" cy="5"/>
                    </a:xfrm>
                    <a:custGeom>
                      <a:avLst/>
                      <a:gdLst>
                        <a:gd name="T0" fmla="*/ 1104 w 1105"/>
                        <a:gd name="T1" fmla="*/ 5 h 5"/>
                        <a:gd name="T2" fmla="*/ 968 w 1105"/>
                        <a:gd name="T3" fmla="*/ 5 h 5"/>
                        <a:gd name="T4" fmla="*/ 968 w 1105"/>
                        <a:gd name="T5" fmla="*/ 0 h 5"/>
                        <a:gd name="T6" fmla="*/ 1105 w 1105"/>
                        <a:gd name="T7" fmla="*/ 0 h 5"/>
                        <a:gd name="T8" fmla="*/ 1104 w 1105"/>
                        <a:gd name="T9" fmla="*/ 5 h 5"/>
                        <a:gd name="T10" fmla="*/ 259 w 1105"/>
                        <a:gd name="T11" fmla="*/ 5 h 5"/>
                        <a:gd name="T12" fmla="*/ 0 w 1105"/>
                        <a:gd name="T13" fmla="*/ 5 h 5"/>
                        <a:gd name="T14" fmla="*/ 4 w 1105"/>
                        <a:gd name="T15" fmla="*/ 0 h 5"/>
                        <a:gd name="T16" fmla="*/ 271 w 1105"/>
                        <a:gd name="T17" fmla="*/ 0 h 5"/>
                        <a:gd name="T18" fmla="*/ 259 w 1105"/>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5" h="5">
                          <a:moveTo>
                            <a:pt x="1104" y="5"/>
                          </a:moveTo>
                          <a:lnTo>
                            <a:pt x="968" y="5"/>
                          </a:lnTo>
                          <a:lnTo>
                            <a:pt x="968" y="0"/>
                          </a:lnTo>
                          <a:lnTo>
                            <a:pt x="1105" y="0"/>
                          </a:lnTo>
                          <a:lnTo>
                            <a:pt x="1104" y="5"/>
                          </a:lnTo>
                          <a:close/>
                          <a:moveTo>
                            <a:pt x="259" y="5"/>
                          </a:moveTo>
                          <a:lnTo>
                            <a:pt x="0" y="5"/>
                          </a:lnTo>
                          <a:lnTo>
                            <a:pt x="4" y="0"/>
                          </a:lnTo>
                          <a:lnTo>
                            <a:pt x="271" y="0"/>
                          </a:lnTo>
                          <a:lnTo>
                            <a:pt x="259" y="5"/>
                          </a:lnTo>
                          <a:close/>
                        </a:path>
                      </a:pathLst>
                    </a:custGeom>
                    <a:solidFill>
                      <a:srgbClr val="8584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87" name="Freeform 557"/>
                    <p:cNvSpPr>
                      <a:spLocks noChangeAspect="1" noEditPoints="1"/>
                    </p:cNvSpPr>
                    <p:nvPr/>
                  </p:nvSpPr>
                  <p:spPr bwMode="auto">
                    <a:xfrm>
                      <a:off x="2039" y="1822"/>
                      <a:ext cx="1105" cy="4"/>
                    </a:xfrm>
                    <a:custGeom>
                      <a:avLst/>
                      <a:gdLst>
                        <a:gd name="T0" fmla="*/ 1104 w 1105"/>
                        <a:gd name="T1" fmla="*/ 4 h 4"/>
                        <a:gd name="T2" fmla="*/ 967 w 1105"/>
                        <a:gd name="T3" fmla="*/ 4 h 4"/>
                        <a:gd name="T4" fmla="*/ 967 w 1105"/>
                        <a:gd name="T5" fmla="*/ 0 h 4"/>
                        <a:gd name="T6" fmla="*/ 1105 w 1105"/>
                        <a:gd name="T7" fmla="*/ 0 h 4"/>
                        <a:gd name="T8" fmla="*/ 1104 w 1105"/>
                        <a:gd name="T9" fmla="*/ 4 h 4"/>
                        <a:gd name="T10" fmla="*/ 264 w 1105"/>
                        <a:gd name="T11" fmla="*/ 4 h 4"/>
                        <a:gd name="T12" fmla="*/ 0 w 1105"/>
                        <a:gd name="T13" fmla="*/ 4 h 4"/>
                        <a:gd name="T14" fmla="*/ 5 w 1105"/>
                        <a:gd name="T15" fmla="*/ 0 h 4"/>
                        <a:gd name="T16" fmla="*/ 274 w 1105"/>
                        <a:gd name="T17" fmla="*/ 0 h 4"/>
                        <a:gd name="T18" fmla="*/ 264 w 1105"/>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5" h="4">
                          <a:moveTo>
                            <a:pt x="1104" y="4"/>
                          </a:moveTo>
                          <a:lnTo>
                            <a:pt x="967" y="4"/>
                          </a:lnTo>
                          <a:lnTo>
                            <a:pt x="967" y="0"/>
                          </a:lnTo>
                          <a:lnTo>
                            <a:pt x="1105" y="0"/>
                          </a:lnTo>
                          <a:lnTo>
                            <a:pt x="1104" y="4"/>
                          </a:lnTo>
                          <a:close/>
                          <a:moveTo>
                            <a:pt x="264" y="4"/>
                          </a:moveTo>
                          <a:lnTo>
                            <a:pt x="0" y="4"/>
                          </a:lnTo>
                          <a:lnTo>
                            <a:pt x="5" y="0"/>
                          </a:lnTo>
                          <a:lnTo>
                            <a:pt x="274" y="0"/>
                          </a:lnTo>
                          <a:lnTo>
                            <a:pt x="264" y="4"/>
                          </a:lnTo>
                          <a:close/>
                        </a:path>
                      </a:pathLst>
                    </a:custGeom>
                    <a:solidFill>
                      <a:srgbClr val="8584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88" name="Freeform 558"/>
                    <p:cNvSpPr>
                      <a:spLocks noChangeAspect="1" noEditPoints="1"/>
                    </p:cNvSpPr>
                    <p:nvPr/>
                  </p:nvSpPr>
                  <p:spPr bwMode="auto">
                    <a:xfrm>
                      <a:off x="2042" y="1820"/>
                      <a:ext cx="1104" cy="3"/>
                    </a:xfrm>
                    <a:custGeom>
                      <a:avLst/>
                      <a:gdLst>
                        <a:gd name="T0" fmla="*/ 1101 w 1104"/>
                        <a:gd name="T1" fmla="*/ 3 h 3"/>
                        <a:gd name="T2" fmla="*/ 964 w 1104"/>
                        <a:gd name="T3" fmla="*/ 3 h 3"/>
                        <a:gd name="T4" fmla="*/ 964 w 1104"/>
                        <a:gd name="T5" fmla="*/ 0 h 3"/>
                        <a:gd name="T6" fmla="*/ 1104 w 1104"/>
                        <a:gd name="T7" fmla="*/ 0 h 3"/>
                        <a:gd name="T8" fmla="*/ 1101 w 1104"/>
                        <a:gd name="T9" fmla="*/ 3 h 3"/>
                        <a:gd name="T10" fmla="*/ 267 w 1104"/>
                        <a:gd name="T11" fmla="*/ 3 h 3"/>
                        <a:gd name="T12" fmla="*/ 0 w 1104"/>
                        <a:gd name="T13" fmla="*/ 3 h 3"/>
                        <a:gd name="T14" fmla="*/ 3 w 1104"/>
                        <a:gd name="T15" fmla="*/ 0 h 3"/>
                        <a:gd name="T16" fmla="*/ 277 w 1104"/>
                        <a:gd name="T17" fmla="*/ 0 h 3"/>
                        <a:gd name="T18" fmla="*/ 267 w 1104"/>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4" h="3">
                          <a:moveTo>
                            <a:pt x="1101" y="3"/>
                          </a:moveTo>
                          <a:lnTo>
                            <a:pt x="964" y="3"/>
                          </a:lnTo>
                          <a:lnTo>
                            <a:pt x="964" y="0"/>
                          </a:lnTo>
                          <a:lnTo>
                            <a:pt x="1104" y="0"/>
                          </a:lnTo>
                          <a:lnTo>
                            <a:pt x="1101" y="3"/>
                          </a:lnTo>
                          <a:close/>
                          <a:moveTo>
                            <a:pt x="267" y="3"/>
                          </a:moveTo>
                          <a:lnTo>
                            <a:pt x="0" y="3"/>
                          </a:lnTo>
                          <a:lnTo>
                            <a:pt x="3" y="0"/>
                          </a:lnTo>
                          <a:lnTo>
                            <a:pt x="277" y="0"/>
                          </a:lnTo>
                          <a:lnTo>
                            <a:pt x="267" y="3"/>
                          </a:lnTo>
                          <a:close/>
                        </a:path>
                      </a:pathLst>
                    </a:custGeom>
                    <a:solidFill>
                      <a:srgbClr val="8584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89" name="Freeform 559"/>
                    <p:cNvSpPr>
                      <a:spLocks noChangeAspect="1" noEditPoints="1"/>
                    </p:cNvSpPr>
                    <p:nvPr/>
                  </p:nvSpPr>
                  <p:spPr bwMode="auto">
                    <a:xfrm>
                      <a:off x="2044" y="1819"/>
                      <a:ext cx="1103" cy="3"/>
                    </a:xfrm>
                    <a:custGeom>
                      <a:avLst/>
                      <a:gdLst>
                        <a:gd name="T0" fmla="*/ 1100 w 1103"/>
                        <a:gd name="T1" fmla="*/ 3 h 3"/>
                        <a:gd name="T2" fmla="*/ 962 w 1103"/>
                        <a:gd name="T3" fmla="*/ 3 h 3"/>
                        <a:gd name="T4" fmla="*/ 964 w 1103"/>
                        <a:gd name="T5" fmla="*/ 0 h 3"/>
                        <a:gd name="T6" fmla="*/ 1103 w 1103"/>
                        <a:gd name="T7" fmla="*/ 0 h 3"/>
                        <a:gd name="T8" fmla="*/ 1100 w 1103"/>
                        <a:gd name="T9" fmla="*/ 3 h 3"/>
                        <a:gd name="T10" fmla="*/ 269 w 1103"/>
                        <a:gd name="T11" fmla="*/ 3 h 3"/>
                        <a:gd name="T12" fmla="*/ 0 w 1103"/>
                        <a:gd name="T13" fmla="*/ 3 h 3"/>
                        <a:gd name="T14" fmla="*/ 4 w 1103"/>
                        <a:gd name="T15" fmla="*/ 0 h 3"/>
                        <a:gd name="T16" fmla="*/ 279 w 1103"/>
                        <a:gd name="T17" fmla="*/ 0 h 3"/>
                        <a:gd name="T18" fmla="*/ 269 w 110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3" h="3">
                          <a:moveTo>
                            <a:pt x="1100" y="3"/>
                          </a:moveTo>
                          <a:lnTo>
                            <a:pt x="962" y="3"/>
                          </a:lnTo>
                          <a:lnTo>
                            <a:pt x="964" y="0"/>
                          </a:lnTo>
                          <a:lnTo>
                            <a:pt x="1103" y="0"/>
                          </a:lnTo>
                          <a:lnTo>
                            <a:pt x="1100" y="3"/>
                          </a:lnTo>
                          <a:close/>
                          <a:moveTo>
                            <a:pt x="269" y="3"/>
                          </a:moveTo>
                          <a:lnTo>
                            <a:pt x="0" y="3"/>
                          </a:lnTo>
                          <a:lnTo>
                            <a:pt x="4" y="0"/>
                          </a:lnTo>
                          <a:lnTo>
                            <a:pt x="279" y="0"/>
                          </a:lnTo>
                          <a:lnTo>
                            <a:pt x="269" y="3"/>
                          </a:lnTo>
                          <a:close/>
                        </a:path>
                      </a:pathLst>
                    </a:custGeom>
                    <a:solidFill>
                      <a:srgbClr val="8483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90" name="Freeform 560"/>
                    <p:cNvSpPr>
                      <a:spLocks noChangeAspect="1" noEditPoints="1"/>
                    </p:cNvSpPr>
                    <p:nvPr/>
                  </p:nvSpPr>
                  <p:spPr bwMode="auto">
                    <a:xfrm>
                      <a:off x="2045" y="1818"/>
                      <a:ext cx="1102" cy="2"/>
                    </a:xfrm>
                    <a:custGeom>
                      <a:avLst/>
                      <a:gdLst>
                        <a:gd name="T0" fmla="*/ 1101 w 1102"/>
                        <a:gd name="T1" fmla="*/ 2 h 2"/>
                        <a:gd name="T2" fmla="*/ 961 w 1102"/>
                        <a:gd name="T3" fmla="*/ 2 h 2"/>
                        <a:gd name="T4" fmla="*/ 963 w 1102"/>
                        <a:gd name="T5" fmla="*/ 0 h 2"/>
                        <a:gd name="T6" fmla="*/ 1102 w 1102"/>
                        <a:gd name="T7" fmla="*/ 0 h 2"/>
                        <a:gd name="T8" fmla="*/ 1101 w 1102"/>
                        <a:gd name="T9" fmla="*/ 2 h 2"/>
                        <a:gd name="T10" fmla="*/ 274 w 1102"/>
                        <a:gd name="T11" fmla="*/ 2 h 2"/>
                        <a:gd name="T12" fmla="*/ 0 w 1102"/>
                        <a:gd name="T13" fmla="*/ 2 h 2"/>
                        <a:gd name="T14" fmla="*/ 4 w 1102"/>
                        <a:gd name="T15" fmla="*/ 0 h 2"/>
                        <a:gd name="T16" fmla="*/ 284 w 1102"/>
                        <a:gd name="T17" fmla="*/ 0 h 2"/>
                        <a:gd name="T18" fmla="*/ 274 w 110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2" h="2">
                          <a:moveTo>
                            <a:pt x="1101" y="2"/>
                          </a:moveTo>
                          <a:lnTo>
                            <a:pt x="961" y="2"/>
                          </a:lnTo>
                          <a:lnTo>
                            <a:pt x="963" y="0"/>
                          </a:lnTo>
                          <a:lnTo>
                            <a:pt x="1102" y="0"/>
                          </a:lnTo>
                          <a:lnTo>
                            <a:pt x="1101" y="2"/>
                          </a:lnTo>
                          <a:close/>
                          <a:moveTo>
                            <a:pt x="274" y="2"/>
                          </a:moveTo>
                          <a:lnTo>
                            <a:pt x="0" y="2"/>
                          </a:lnTo>
                          <a:lnTo>
                            <a:pt x="4" y="0"/>
                          </a:lnTo>
                          <a:lnTo>
                            <a:pt x="284" y="0"/>
                          </a:lnTo>
                          <a:lnTo>
                            <a:pt x="274" y="2"/>
                          </a:lnTo>
                          <a:close/>
                        </a:path>
                      </a:pathLst>
                    </a:custGeom>
                    <a:solidFill>
                      <a:srgbClr val="8483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91" name="Freeform 561"/>
                    <p:cNvSpPr>
                      <a:spLocks noChangeAspect="1" noEditPoints="1"/>
                    </p:cNvSpPr>
                    <p:nvPr/>
                  </p:nvSpPr>
                  <p:spPr bwMode="auto">
                    <a:xfrm>
                      <a:off x="2048" y="1816"/>
                      <a:ext cx="1101" cy="3"/>
                    </a:xfrm>
                    <a:custGeom>
                      <a:avLst/>
                      <a:gdLst>
                        <a:gd name="T0" fmla="*/ 1099 w 1101"/>
                        <a:gd name="T1" fmla="*/ 3 h 3"/>
                        <a:gd name="T2" fmla="*/ 960 w 1101"/>
                        <a:gd name="T3" fmla="*/ 3 h 3"/>
                        <a:gd name="T4" fmla="*/ 960 w 1101"/>
                        <a:gd name="T5" fmla="*/ 0 h 3"/>
                        <a:gd name="T6" fmla="*/ 1101 w 1101"/>
                        <a:gd name="T7" fmla="*/ 0 h 3"/>
                        <a:gd name="T8" fmla="*/ 1099 w 1101"/>
                        <a:gd name="T9" fmla="*/ 3 h 3"/>
                        <a:gd name="T10" fmla="*/ 275 w 1101"/>
                        <a:gd name="T11" fmla="*/ 3 h 3"/>
                        <a:gd name="T12" fmla="*/ 0 w 1101"/>
                        <a:gd name="T13" fmla="*/ 3 h 3"/>
                        <a:gd name="T14" fmla="*/ 4 w 1101"/>
                        <a:gd name="T15" fmla="*/ 0 h 3"/>
                        <a:gd name="T16" fmla="*/ 285 w 1101"/>
                        <a:gd name="T17" fmla="*/ 0 h 3"/>
                        <a:gd name="T18" fmla="*/ 275 w 110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1" h="3">
                          <a:moveTo>
                            <a:pt x="1099" y="3"/>
                          </a:moveTo>
                          <a:lnTo>
                            <a:pt x="960" y="3"/>
                          </a:lnTo>
                          <a:lnTo>
                            <a:pt x="960" y="0"/>
                          </a:lnTo>
                          <a:lnTo>
                            <a:pt x="1101" y="0"/>
                          </a:lnTo>
                          <a:lnTo>
                            <a:pt x="1099" y="3"/>
                          </a:lnTo>
                          <a:close/>
                          <a:moveTo>
                            <a:pt x="275" y="3"/>
                          </a:moveTo>
                          <a:lnTo>
                            <a:pt x="0" y="3"/>
                          </a:lnTo>
                          <a:lnTo>
                            <a:pt x="4" y="0"/>
                          </a:lnTo>
                          <a:lnTo>
                            <a:pt x="285" y="0"/>
                          </a:lnTo>
                          <a:lnTo>
                            <a:pt x="275" y="3"/>
                          </a:lnTo>
                          <a:close/>
                        </a:path>
                      </a:pathLst>
                    </a:custGeom>
                    <a:solidFill>
                      <a:srgbClr val="84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92" name="Freeform 562"/>
                    <p:cNvSpPr>
                      <a:spLocks noChangeAspect="1" noEditPoints="1"/>
                    </p:cNvSpPr>
                    <p:nvPr/>
                  </p:nvSpPr>
                  <p:spPr bwMode="auto">
                    <a:xfrm>
                      <a:off x="2049" y="1813"/>
                      <a:ext cx="1101" cy="5"/>
                    </a:xfrm>
                    <a:custGeom>
                      <a:avLst/>
                      <a:gdLst>
                        <a:gd name="T0" fmla="*/ 1098 w 1101"/>
                        <a:gd name="T1" fmla="*/ 5 h 5"/>
                        <a:gd name="T2" fmla="*/ 959 w 1101"/>
                        <a:gd name="T3" fmla="*/ 5 h 5"/>
                        <a:gd name="T4" fmla="*/ 959 w 1101"/>
                        <a:gd name="T5" fmla="*/ 0 h 5"/>
                        <a:gd name="T6" fmla="*/ 1101 w 1101"/>
                        <a:gd name="T7" fmla="*/ 0 h 5"/>
                        <a:gd name="T8" fmla="*/ 1098 w 1101"/>
                        <a:gd name="T9" fmla="*/ 5 h 5"/>
                        <a:gd name="T10" fmla="*/ 280 w 1101"/>
                        <a:gd name="T11" fmla="*/ 5 h 5"/>
                        <a:gd name="T12" fmla="*/ 0 w 1101"/>
                        <a:gd name="T13" fmla="*/ 5 h 5"/>
                        <a:gd name="T14" fmla="*/ 5 w 1101"/>
                        <a:gd name="T15" fmla="*/ 0 h 5"/>
                        <a:gd name="T16" fmla="*/ 290 w 1101"/>
                        <a:gd name="T17" fmla="*/ 0 h 5"/>
                        <a:gd name="T18" fmla="*/ 280 w 1101"/>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1" h="5">
                          <a:moveTo>
                            <a:pt x="1098" y="5"/>
                          </a:moveTo>
                          <a:lnTo>
                            <a:pt x="959" y="5"/>
                          </a:lnTo>
                          <a:lnTo>
                            <a:pt x="959" y="0"/>
                          </a:lnTo>
                          <a:lnTo>
                            <a:pt x="1101" y="0"/>
                          </a:lnTo>
                          <a:lnTo>
                            <a:pt x="1098" y="5"/>
                          </a:lnTo>
                          <a:close/>
                          <a:moveTo>
                            <a:pt x="280" y="5"/>
                          </a:moveTo>
                          <a:lnTo>
                            <a:pt x="0" y="5"/>
                          </a:lnTo>
                          <a:lnTo>
                            <a:pt x="5" y="0"/>
                          </a:lnTo>
                          <a:lnTo>
                            <a:pt x="290" y="0"/>
                          </a:lnTo>
                          <a:lnTo>
                            <a:pt x="280" y="5"/>
                          </a:lnTo>
                          <a:close/>
                        </a:path>
                      </a:pathLst>
                    </a:custGeom>
                    <a:solidFill>
                      <a:srgbClr val="84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93" name="Freeform 563"/>
                    <p:cNvSpPr>
                      <a:spLocks noChangeAspect="1" noEditPoints="1"/>
                    </p:cNvSpPr>
                    <p:nvPr/>
                  </p:nvSpPr>
                  <p:spPr bwMode="auto">
                    <a:xfrm>
                      <a:off x="2052" y="1812"/>
                      <a:ext cx="1100" cy="4"/>
                    </a:xfrm>
                    <a:custGeom>
                      <a:avLst/>
                      <a:gdLst>
                        <a:gd name="T0" fmla="*/ 1097 w 1100"/>
                        <a:gd name="T1" fmla="*/ 4 h 4"/>
                        <a:gd name="T2" fmla="*/ 956 w 1100"/>
                        <a:gd name="T3" fmla="*/ 4 h 4"/>
                        <a:gd name="T4" fmla="*/ 956 w 1100"/>
                        <a:gd name="T5" fmla="*/ 0 h 4"/>
                        <a:gd name="T6" fmla="*/ 1100 w 1100"/>
                        <a:gd name="T7" fmla="*/ 0 h 4"/>
                        <a:gd name="T8" fmla="*/ 1097 w 1100"/>
                        <a:gd name="T9" fmla="*/ 4 h 4"/>
                        <a:gd name="T10" fmla="*/ 281 w 1100"/>
                        <a:gd name="T11" fmla="*/ 4 h 4"/>
                        <a:gd name="T12" fmla="*/ 0 w 1100"/>
                        <a:gd name="T13" fmla="*/ 4 h 4"/>
                        <a:gd name="T14" fmla="*/ 3 w 1100"/>
                        <a:gd name="T15" fmla="*/ 0 h 4"/>
                        <a:gd name="T16" fmla="*/ 291 w 1100"/>
                        <a:gd name="T17" fmla="*/ 0 h 4"/>
                        <a:gd name="T18" fmla="*/ 281 w 1100"/>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0" h="4">
                          <a:moveTo>
                            <a:pt x="1097" y="4"/>
                          </a:moveTo>
                          <a:lnTo>
                            <a:pt x="956" y="4"/>
                          </a:lnTo>
                          <a:lnTo>
                            <a:pt x="956" y="0"/>
                          </a:lnTo>
                          <a:lnTo>
                            <a:pt x="1100" y="0"/>
                          </a:lnTo>
                          <a:lnTo>
                            <a:pt x="1097" y="4"/>
                          </a:lnTo>
                          <a:close/>
                          <a:moveTo>
                            <a:pt x="281" y="4"/>
                          </a:moveTo>
                          <a:lnTo>
                            <a:pt x="0" y="4"/>
                          </a:lnTo>
                          <a:lnTo>
                            <a:pt x="3" y="0"/>
                          </a:lnTo>
                          <a:lnTo>
                            <a:pt x="291" y="0"/>
                          </a:lnTo>
                          <a:lnTo>
                            <a:pt x="281" y="4"/>
                          </a:lnTo>
                          <a:close/>
                        </a:path>
                      </a:pathLst>
                    </a:custGeom>
                    <a:solidFill>
                      <a:srgbClr val="84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94" name="Freeform 564"/>
                    <p:cNvSpPr>
                      <a:spLocks noChangeAspect="1" noEditPoints="1"/>
                    </p:cNvSpPr>
                    <p:nvPr/>
                  </p:nvSpPr>
                  <p:spPr bwMode="auto">
                    <a:xfrm>
                      <a:off x="2054" y="1810"/>
                      <a:ext cx="1099" cy="3"/>
                    </a:xfrm>
                    <a:custGeom>
                      <a:avLst/>
                      <a:gdLst>
                        <a:gd name="T0" fmla="*/ 1096 w 1099"/>
                        <a:gd name="T1" fmla="*/ 3 h 3"/>
                        <a:gd name="T2" fmla="*/ 954 w 1099"/>
                        <a:gd name="T3" fmla="*/ 3 h 3"/>
                        <a:gd name="T4" fmla="*/ 954 w 1099"/>
                        <a:gd name="T5" fmla="*/ 0 h 3"/>
                        <a:gd name="T6" fmla="*/ 1099 w 1099"/>
                        <a:gd name="T7" fmla="*/ 0 h 3"/>
                        <a:gd name="T8" fmla="*/ 1096 w 1099"/>
                        <a:gd name="T9" fmla="*/ 3 h 3"/>
                        <a:gd name="T10" fmla="*/ 285 w 1099"/>
                        <a:gd name="T11" fmla="*/ 3 h 3"/>
                        <a:gd name="T12" fmla="*/ 0 w 1099"/>
                        <a:gd name="T13" fmla="*/ 3 h 3"/>
                        <a:gd name="T14" fmla="*/ 4 w 1099"/>
                        <a:gd name="T15" fmla="*/ 0 h 3"/>
                        <a:gd name="T16" fmla="*/ 295 w 1099"/>
                        <a:gd name="T17" fmla="*/ 0 h 3"/>
                        <a:gd name="T18" fmla="*/ 285 w 1099"/>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9" h="3">
                          <a:moveTo>
                            <a:pt x="1096" y="3"/>
                          </a:moveTo>
                          <a:lnTo>
                            <a:pt x="954" y="3"/>
                          </a:lnTo>
                          <a:lnTo>
                            <a:pt x="954" y="0"/>
                          </a:lnTo>
                          <a:lnTo>
                            <a:pt x="1099" y="0"/>
                          </a:lnTo>
                          <a:lnTo>
                            <a:pt x="1096" y="3"/>
                          </a:lnTo>
                          <a:close/>
                          <a:moveTo>
                            <a:pt x="285" y="3"/>
                          </a:moveTo>
                          <a:lnTo>
                            <a:pt x="0" y="3"/>
                          </a:lnTo>
                          <a:lnTo>
                            <a:pt x="4" y="0"/>
                          </a:lnTo>
                          <a:lnTo>
                            <a:pt x="295" y="0"/>
                          </a:lnTo>
                          <a:lnTo>
                            <a:pt x="285" y="3"/>
                          </a:lnTo>
                          <a:close/>
                        </a:path>
                      </a:pathLst>
                    </a:custGeom>
                    <a:solidFill>
                      <a:srgbClr val="8382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95" name="Freeform 565"/>
                    <p:cNvSpPr>
                      <a:spLocks noChangeAspect="1" noEditPoints="1"/>
                    </p:cNvSpPr>
                    <p:nvPr/>
                  </p:nvSpPr>
                  <p:spPr bwMode="auto">
                    <a:xfrm>
                      <a:off x="2055" y="1809"/>
                      <a:ext cx="1098" cy="3"/>
                    </a:xfrm>
                    <a:custGeom>
                      <a:avLst/>
                      <a:gdLst>
                        <a:gd name="T0" fmla="*/ 1097 w 1098"/>
                        <a:gd name="T1" fmla="*/ 3 h 3"/>
                        <a:gd name="T2" fmla="*/ 953 w 1098"/>
                        <a:gd name="T3" fmla="*/ 3 h 3"/>
                        <a:gd name="T4" fmla="*/ 953 w 1098"/>
                        <a:gd name="T5" fmla="*/ 0 h 3"/>
                        <a:gd name="T6" fmla="*/ 1098 w 1098"/>
                        <a:gd name="T7" fmla="*/ 0 h 3"/>
                        <a:gd name="T8" fmla="*/ 1097 w 1098"/>
                        <a:gd name="T9" fmla="*/ 3 h 3"/>
                        <a:gd name="T10" fmla="*/ 288 w 1098"/>
                        <a:gd name="T11" fmla="*/ 3 h 3"/>
                        <a:gd name="T12" fmla="*/ 0 w 1098"/>
                        <a:gd name="T13" fmla="*/ 3 h 3"/>
                        <a:gd name="T14" fmla="*/ 4 w 1098"/>
                        <a:gd name="T15" fmla="*/ 0 h 3"/>
                        <a:gd name="T16" fmla="*/ 300 w 1098"/>
                        <a:gd name="T17" fmla="*/ 0 h 3"/>
                        <a:gd name="T18" fmla="*/ 288 w 1098"/>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8" h="3">
                          <a:moveTo>
                            <a:pt x="1097" y="3"/>
                          </a:moveTo>
                          <a:lnTo>
                            <a:pt x="953" y="3"/>
                          </a:lnTo>
                          <a:lnTo>
                            <a:pt x="953" y="0"/>
                          </a:lnTo>
                          <a:lnTo>
                            <a:pt x="1098" y="0"/>
                          </a:lnTo>
                          <a:lnTo>
                            <a:pt x="1097" y="3"/>
                          </a:lnTo>
                          <a:close/>
                          <a:moveTo>
                            <a:pt x="288" y="3"/>
                          </a:moveTo>
                          <a:lnTo>
                            <a:pt x="0" y="3"/>
                          </a:lnTo>
                          <a:lnTo>
                            <a:pt x="4" y="0"/>
                          </a:lnTo>
                          <a:lnTo>
                            <a:pt x="300" y="0"/>
                          </a:lnTo>
                          <a:lnTo>
                            <a:pt x="288" y="3"/>
                          </a:lnTo>
                          <a:close/>
                        </a:path>
                      </a:pathLst>
                    </a:custGeom>
                    <a:solidFill>
                      <a:srgbClr val="8382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96" name="Freeform 566"/>
                    <p:cNvSpPr>
                      <a:spLocks noChangeAspect="1" noEditPoints="1"/>
                    </p:cNvSpPr>
                    <p:nvPr/>
                  </p:nvSpPr>
                  <p:spPr bwMode="auto">
                    <a:xfrm>
                      <a:off x="2058" y="1807"/>
                      <a:ext cx="1097" cy="3"/>
                    </a:xfrm>
                    <a:custGeom>
                      <a:avLst/>
                      <a:gdLst>
                        <a:gd name="T0" fmla="*/ 1095 w 1097"/>
                        <a:gd name="T1" fmla="*/ 3 h 3"/>
                        <a:gd name="T2" fmla="*/ 950 w 1097"/>
                        <a:gd name="T3" fmla="*/ 3 h 3"/>
                        <a:gd name="T4" fmla="*/ 950 w 1097"/>
                        <a:gd name="T5" fmla="*/ 0 h 3"/>
                        <a:gd name="T6" fmla="*/ 1097 w 1097"/>
                        <a:gd name="T7" fmla="*/ 0 h 3"/>
                        <a:gd name="T8" fmla="*/ 1095 w 1097"/>
                        <a:gd name="T9" fmla="*/ 3 h 3"/>
                        <a:gd name="T10" fmla="*/ 291 w 1097"/>
                        <a:gd name="T11" fmla="*/ 3 h 3"/>
                        <a:gd name="T12" fmla="*/ 0 w 1097"/>
                        <a:gd name="T13" fmla="*/ 3 h 3"/>
                        <a:gd name="T14" fmla="*/ 3 w 1097"/>
                        <a:gd name="T15" fmla="*/ 0 h 3"/>
                        <a:gd name="T16" fmla="*/ 301 w 1097"/>
                        <a:gd name="T17" fmla="*/ 0 h 3"/>
                        <a:gd name="T18" fmla="*/ 291 w 1097"/>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7" h="3">
                          <a:moveTo>
                            <a:pt x="1095" y="3"/>
                          </a:moveTo>
                          <a:lnTo>
                            <a:pt x="950" y="3"/>
                          </a:lnTo>
                          <a:lnTo>
                            <a:pt x="950" y="0"/>
                          </a:lnTo>
                          <a:lnTo>
                            <a:pt x="1097" y="0"/>
                          </a:lnTo>
                          <a:lnTo>
                            <a:pt x="1095" y="3"/>
                          </a:lnTo>
                          <a:close/>
                          <a:moveTo>
                            <a:pt x="291" y="3"/>
                          </a:moveTo>
                          <a:lnTo>
                            <a:pt x="0" y="3"/>
                          </a:lnTo>
                          <a:lnTo>
                            <a:pt x="3" y="0"/>
                          </a:lnTo>
                          <a:lnTo>
                            <a:pt x="301" y="0"/>
                          </a:lnTo>
                          <a:lnTo>
                            <a:pt x="291" y="3"/>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97" name="Freeform 567"/>
                    <p:cNvSpPr>
                      <a:spLocks noChangeAspect="1" noEditPoints="1"/>
                    </p:cNvSpPr>
                    <p:nvPr/>
                  </p:nvSpPr>
                  <p:spPr bwMode="auto">
                    <a:xfrm>
                      <a:off x="2059" y="1806"/>
                      <a:ext cx="1097" cy="3"/>
                    </a:xfrm>
                    <a:custGeom>
                      <a:avLst/>
                      <a:gdLst>
                        <a:gd name="T0" fmla="*/ 1094 w 1097"/>
                        <a:gd name="T1" fmla="*/ 3 h 3"/>
                        <a:gd name="T2" fmla="*/ 949 w 1097"/>
                        <a:gd name="T3" fmla="*/ 3 h 3"/>
                        <a:gd name="T4" fmla="*/ 949 w 1097"/>
                        <a:gd name="T5" fmla="*/ 0 h 3"/>
                        <a:gd name="T6" fmla="*/ 1097 w 1097"/>
                        <a:gd name="T7" fmla="*/ 0 h 3"/>
                        <a:gd name="T8" fmla="*/ 1094 w 1097"/>
                        <a:gd name="T9" fmla="*/ 3 h 3"/>
                        <a:gd name="T10" fmla="*/ 296 w 1097"/>
                        <a:gd name="T11" fmla="*/ 3 h 3"/>
                        <a:gd name="T12" fmla="*/ 0 w 1097"/>
                        <a:gd name="T13" fmla="*/ 3 h 3"/>
                        <a:gd name="T14" fmla="*/ 5 w 1097"/>
                        <a:gd name="T15" fmla="*/ 0 h 3"/>
                        <a:gd name="T16" fmla="*/ 306 w 1097"/>
                        <a:gd name="T17" fmla="*/ 0 h 3"/>
                        <a:gd name="T18" fmla="*/ 296 w 1097"/>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7" h="3">
                          <a:moveTo>
                            <a:pt x="1094" y="3"/>
                          </a:moveTo>
                          <a:lnTo>
                            <a:pt x="949" y="3"/>
                          </a:lnTo>
                          <a:lnTo>
                            <a:pt x="949" y="0"/>
                          </a:lnTo>
                          <a:lnTo>
                            <a:pt x="1097" y="0"/>
                          </a:lnTo>
                          <a:lnTo>
                            <a:pt x="1094" y="3"/>
                          </a:lnTo>
                          <a:close/>
                          <a:moveTo>
                            <a:pt x="296" y="3"/>
                          </a:moveTo>
                          <a:lnTo>
                            <a:pt x="0" y="3"/>
                          </a:lnTo>
                          <a:lnTo>
                            <a:pt x="5" y="0"/>
                          </a:lnTo>
                          <a:lnTo>
                            <a:pt x="306" y="0"/>
                          </a:lnTo>
                          <a:lnTo>
                            <a:pt x="296" y="3"/>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grpSp>
              <p:grpSp>
                <p:nvGrpSpPr>
                  <p:cNvPr id="35" name="Group 568"/>
                  <p:cNvGrpSpPr>
                    <a:grpSpLocks noChangeAspect="1"/>
                  </p:cNvGrpSpPr>
                  <p:nvPr/>
                </p:nvGrpSpPr>
                <p:grpSpPr bwMode="auto">
                  <a:xfrm>
                    <a:off x="3264" y="1200"/>
                    <a:ext cx="1437" cy="1572"/>
                    <a:chOff x="1918" y="1500"/>
                    <a:chExt cx="1437" cy="1297"/>
                  </a:xfrm>
                </p:grpSpPr>
                <p:sp>
                  <p:nvSpPr>
                    <p:cNvPr id="298" name="Freeform 569"/>
                    <p:cNvSpPr>
                      <a:spLocks noChangeAspect="1" noEditPoints="1"/>
                    </p:cNvSpPr>
                    <p:nvPr/>
                  </p:nvSpPr>
                  <p:spPr bwMode="auto">
                    <a:xfrm>
                      <a:off x="2061" y="1805"/>
                      <a:ext cx="1096" cy="2"/>
                    </a:xfrm>
                    <a:custGeom>
                      <a:avLst/>
                      <a:gdLst>
                        <a:gd name="T0" fmla="*/ 1094 w 1096"/>
                        <a:gd name="T1" fmla="*/ 2 h 2"/>
                        <a:gd name="T2" fmla="*/ 947 w 1096"/>
                        <a:gd name="T3" fmla="*/ 2 h 2"/>
                        <a:gd name="T4" fmla="*/ 947 w 1096"/>
                        <a:gd name="T5" fmla="*/ 0 h 2"/>
                        <a:gd name="T6" fmla="*/ 1096 w 1096"/>
                        <a:gd name="T7" fmla="*/ 0 h 2"/>
                        <a:gd name="T8" fmla="*/ 1094 w 1096"/>
                        <a:gd name="T9" fmla="*/ 2 h 2"/>
                        <a:gd name="T10" fmla="*/ 298 w 1096"/>
                        <a:gd name="T11" fmla="*/ 2 h 2"/>
                        <a:gd name="T12" fmla="*/ 0 w 1096"/>
                        <a:gd name="T13" fmla="*/ 2 h 2"/>
                        <a:gd name="T14" fmla="*/ 4 w 1096"/>
                        <a:gd name="T15" fmla="*/ 0 h 2"/>
                        <a:gd name="T16" fmla="*/ 308 w 1096"/>
                        <a:gd name="T17" fmla="*/ 0 h 2"/>
                        <a:gd name="T18" fmla="*/ 298 w 1096"/>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2">
                          <a:moveTo>
                            <a:pt x="1094" y="2"/>
                          </a:moveTo>
                          <a:lnTo>
                            <a:pt x="947" y="2"/>
                          </a:lnTo>
                          <a:lnTo>
                            <a:pt x="947" y="0"/>
                          </a:lnTo>
                          <a:lnTo>
                            <a:pt x="1096" y="0"/>
                          </a:lnTo>
                          <a:lnTo>
                            <a:pt x="1094" y="2"/>
                          </a:lnTo>
                          <a:close/>
                          <a:moveTo>
                            <a:pt x="298" y="2"/>
                          </a:moveTo>
                          <a:lnTo>
                            <a:pt x="0" y="2"/>
                          </a:lnTo>
                          <a:lnTo>
                            <a:pt x="4" y="0"/>
                          </a:lnTo>
                          <a:lnTo>
                            <a:pt x="308" y="0"/>
                          </a:lnTo>
                          <a:lnTo>
                            <a:pt x="298" y="2"/>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99" name="Freeform 570"/>
                    <p:cNvSpPr>
                      <a:spLocks noChangeAspect="1" noEditPoints="1"/>
                    </p:cNvSpPr>
                    <p:nvPr/>
                  </p:nvSpPr>
                  <p:spPr bwMode="auto">
                    <a:xfrm>
                      <a:off x="2064" y="1802"/>
                      <a:ext cx="1093" cy="4"/>
                    </a:xfrm>
                    <a:custGeom>
                      <a:avLst/>
                      <a:gdLst>
                        <a:gd name="T0" fmla="*/ 1092 w 1093"/>
                        <a:gd name="T1" fmla="*/ 4 h 4"/>
                        <a:gd name="T2" fmla="*/ 944 w 1093"/>
                        <a:gd name="T3" fmla="*/ 4 h 4"/>
                        <a:gd name="T4" fmla="*/ 944 w 1093"/>
                        <a:gd name="T5" fmla="*/ 0 h 4"/>
                        <a:gd name="T6" fmla="*/ 1093 w 1093"/>
                        <a:gd name="T7" fmla="*/ 0 h 4"/>
                        <a:gd name="T8" fmla="*/ 1092 w 1093"/>
                        <a:gd name="T9" fmla="*/ 4 h 4"/>
                        <a:gd name="T10" fmla="*/ 301 w 1093"/>
                        <a:gd name="T11" fmla="*/ 4 h 4"/>
                        <a:gd name="T12" fmla="*/ 0 w 1093"/>
                        <a:gd name="T13" fmla="*/ 4 h 4"/>
                        <a:gd name="T14" fmla="*/ 4 w 1093"/>
                        <a:gd name="T15" fmla="*/ 0 h 4"/>
                        <a:gd name="T16" fmla="*/ 311 w 1093"/>
                        <a:gd name="T17" fmla="*/ 0 h 4"/>
                        <a:gd name="T18" fmla="*/ 301 w 1093"/>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3" h="4">
                          <a:moveTo>
                            <a:pt x="1092" y="4"/>
                          </a:moveTo>
                          <a:lnTo>
                            <a:pt x="944" y="4"/>
                          </a:lnTo>
                          <a:lnTo>
                            <a:pt x="944" y="0"/>
                          </a:lnTo>
                          <a:lnTo>
                            <a:pt x="1093" y="0"/>
                          </a:lnTo>
                          <a:lnTo>
                            <a:pt x="1092" y="4"/>
                          </a:lnTo>
                          <a:close/>
                          <a:moveTo>
                            <a:pt x="301" y="4"/>
                          </a:moveTo>
                          <a:lnTo>
                            <a:pt x="0" y="4"/>
                          </a:lnTo>
                          <a:lnTo>
                            <a:pt x="4" y="0"/>
                          </a:lnTo>
                          <a:lnTo>
                            <a:pt x="311" y="0"/>
                          </a:lnTo>
                          <a:lnTo>
                            <a:pt x="301" y="4"/>
                          </a:lnTo>
                          <a:close/>
                        </a:path>
                      </a:pathLst>
                    </a:custGeom>
                    <a:solidFill>
                      <a:srgbClr val="828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00" name="Freeform 571"/>
                    <p:cNvSpPr>
                      <a:spLocks noChangeAspect="1" noEditPoints="1"/>
                    </p:cNvSpPr>
                    <p:nvPr/>
                  </p:nvSpPr>
                  <p:spPr bwMode="auto">
                    <a:xfrm>
                      <a:off x="2065" y="1800"/>
                      <a:ext cx="1094" cy="5"/>
                    </a:xfrm>
                    <a:custGeom>
                      <a:avLst/>
                      <a:gdLst>
                        <a:gd name="T0" fmla="*/ 1092 w 1094"/>
                        <a:gd name="T1" fmla="*/ 5 h 5"/>
                        <a:gd name="T2" fmla="*/ 943 w 1094"/>
                        <a:gd name="T3" fmla="*/ 5 h 5"/>
                        <a:gd name="T4" fmla="*/ 943 w 1094"/>
                        <a:gd name="T5" fmla="*/ 0 h 5"/>
                        <a:gd name="T6" fmla="*/ 1094 w 1094"/>
                        <a:gd name="T7" fmla="*/ 0 h 5"/>
                        <a:gd name="T8" fmla="*/ 1092 w 1094"/>
                        <a:gd name="T9" fmla="*/ 5 h 5"/>
                        <a:gd name="T10" fmla="*/ 304 w 1094"/>
                        <a:gd name="T11" fmla="*/ 5 h 5"/>
                        <a:gd name="T12" fmla="*/ 0 w 1094"/>
                        <a:gd name="T13" fmla="*/ 5 h 5"/>
                        <a:gd name="T14" fmla="*/ 5 w 1094"/>
                        <a:gd name="T15" fmla="*/ 0 h 5"/>
                        <a:gd name="T16" fmla="*/ 314 w 1094"/>
                        <a:gd name="T17" fmla="*/ 0 h 5"/>
                        <a:gd name="T18" fmla="*/ 304 w 1094"/>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4" h="5">
                          <a:moveTo>
                            <a:pt x="1092" y="5"/>
                          </a:moveTo>
                          <a:lnTo>
                            <a:pt x="943" y="5"/>
                          </a:lnTo>
                          <a:lnTo>
                            <a:pt x="943" y="0"/>
                          </a:lnTo>
                          <a:lnTo>
                            <a:pt x="1094" y="0"/>
                          </a:lnTo>
                          <a:lnTo>
                            <a:pt x="1092" y="5"/>
                          </a:lnTo>
                          <a:close/>
                          <a:moveTo>
                            <a:pt x="304" y="5"/>
                          </a:moveTo>
                          <a:lnTo>
                            <a:pt x="0" y="5"/>
                          </a:lnTo>
                          <a:lnTo>
                            <a:pt x="5" y="0"/>
                          </a:lnTo>
                          <a:lnTo>
                            <a:pt x="314" y="0"/>
                          </a:lnTo>
                          <a:lnTo>
                            <a:pt x="304" y="5"/>
                          </a:lnTo>
                          <a:close/>
                        </a:path>
                      </a:pathLst>
                    </a:custGeom>
                    <a:solidFill>
                      <a:srgbClr val="828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01" name="Freeform 572"/>
                    <p:cNvSpPr>
                      <a:spLocks noChangeAspect="1" noEditPoints="1"/>
                    </p:cNvSpPr>
                    <p:nvPr/>
                  </p:nvSpPr>
                  <p:spPr bwMode="auto">
                    <a:xfrm>
                      <a:off x="2068" y="1799"/>
                      <a:ext cx="1092" cy="3"/>
                    </a:xfrm>
                    <a:custGeom>
                      <a:avLst/>
                      <a:gdLst>
                        <a:gd name="T0" fmla="*/ 1089 w 1092"/>
                        <a:gd name="T1" fmla="*/ 3 h 3"/>
                        <a:gd name="T2" fmla="*/ 940 w 1092"/>
                        <a:gd name="T3" fmla="*/ 3 h 3"/>
                        <a:gd name="T4" fmla="*/ 940 w 1092"/>
                        <a:gd name="T5" fmla="*/ 0 h 3"/>
                        <a:gd name="T6" fmla="*/ 1092 w 1092"/>
                        <a:gd name="T7" fmla="*/ 0 h 3"/>
                        <a:gd name="T8" fmla="*/ 1089 w 1092"/>
                        <a:gd name="T9" fmla="*/ 3 h 3"/>
                        <a:gd name="T10" fmla="*/ 307 w 1092"/>
                        <a:gd name="T11" fmla="*/ 3 h 3"/>
                        <a:gd name="T12" fmla="*/ 0 w 1092"/>
                        <a:gd name="T13" fmla="*/ 3 h 3"/>
                        <a:gd name="T14" fmla="*/ 3 w 1092"/>
                        <a:gd name="T15" fmla="*/ 0 h 3"/>
                        <a:gd name="T16" fmla="*/ 317 w 1092"/>
                        <a:gd name="T17" fmla="*/ 0 h 3"/>
                        <a:gd name="T18" fmla="*/ 307 w 1092"/>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3">
                          <a:moveTo>
                            <a:pt x="1089" y="3"/>
                          </a:moveTo>
                          <a:lnTo>
                            <a:pt x="940" y="3"/>
                          </a:lnTo>
                          <a:lnTo>
                            <a:pt x="940" y="0"/>
                          </a:lnTo>
                          <a:lnTo>
                            <a:pt x="1092" y="0"/>
                          </a:lnTo>
                          <a:lnTo>
                            <a:pt x="1089" y="3"/>
                          </a:lnTo>
                          <a:close/>
                          <a:moveTo>
                            <a:pt x="307" y="3"/>
                          </a:moveTo>
                          <a:lnTo>
                            <a:pt x="0" y="3"/>
                          </a:lnTo>
                          <a:lnTo>
                            <a:pt x="3" y="0"/>
                          </a:lnTo>
                          <a:lnTo>
                            <a:pt x="317" y="0"/>
                          </a:lnTo>
                          <a:lnTo>
                            <a:pt x="307" y="3"/>
                          </a:lnTo>
                          <a:close/>
                        </a:path>
                      </a:pathLst>
                    </a:custGeom>
                    <a:solidFill>
                      <a:srgbClr val="818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02" name="Freeform 573"/>
                    <p:cNvSpPr>
                      <a:spLocks noChangeAspect="1" noEditPoints="1"/>
                    </p:cNvSpPr>
                    <p:nvPr/>
                  </p:nvSpPr>
                  <p:spPr bwMode="auto">
                    <a:xfrm>
                      <a:off x="2070" y="1797"/>
                      <a:ext cx="1092" cy="3"/>
                    </a:xfrm>
                    <a:custGeom>
                      <a:avLst/>
                      <a:gdLst>
                        <a:gd name="T0" fmla="*/ 1089 w 1092"/>
                        <a:gd name="T1" fmla="*/ 3 h 3"/>
                        <a:gd name="T2" fmla="*/ 938 w 1092"/>
                        <a:gd name="T3" fmla="*/ 3 h 3"/>
                        <a:gd name="T4" fmla="*/ 938 w 1092"/>
                        <a:gd name="T5" fmla="*/ 0 h 3"/>
                        <a:gd name="T6" fmla="*/ 1092 w 1092"/>
                        <a:gd name="T7" fmla="*/ 0 h 3"/>
                        <a:gd name="T8" fmla="*/ 1089 w 1092"/>
                        <a:gd name="T9" fmla="*/ 3 h 3"/>
                        <a:gd name="T10" fmla="*/ 309 w 1092"/>
                        <a:gd name="T11" fmla="*/ 3 h 3"/>
                        <a:gd name="T12" fmla="*/ 0 w 1092"/>
                        <a:gd name="T13" fmla="*/ 3 h 3"/>
                        <a:gd name="T14" fmla="*/ 4 w 1092"/>
                        <a:gd name="T15" fmla="*/ 0 h 3"/>
                        <a:gd name="T16" fmla="*/ 321 w 1092"/>
                        <a:gd name="T17" fmla="*/ 0 h 3"/>
                        <a:gd name="T18" fmla="*/ 309 w 1092"/>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2" h="3">
                          <a:moveTo>
                            <a:pt x="1089" y="3"/>
                          </a:moveTo>
                          <a:lnTo>
                            <a:pt x="938" y="3"/>
                          </a:lnTo>
                          <a:lnTo>
                            <a:pt x="938" y="0"/>
                          </a:lnTo>
                          <a:lnTo>
                            <a:pt x="1092" y="0"/>
                          </a:lnTo>
                          <a:lnTo>
                            <a:pt x="1089" y="3"/>
                          </a:lnTo>
                          <a:close/>
                          <a:moveTo>
                            <a:pt x="309" y="3"/>
                          </a:moveTo>
                          <a:lnTo>
                            <a:pt x="0" y="3"/>
                          </a:lnTo>
                          <a:lnTo>
                            <a:pt x="4" y="0"/>
                          </a:lnTo>
                          <a:lnTo>
                            <a:pt x="321" y="0"/>
                          </a:lnTo>
                          <a:lnTo>
                            <a:pt x="309" y="3"/>
                          </a:lnTo>
                          <a:close/>
                        </a:path>
                      </a:pathLst>
                    </a:custGeom>
                    <a:solidFill>
                      <a:srgbClr val="818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03" name="Freeform 574"/>
                    <p:cNvSpPr>
                      <a:spLocks noChangeAspect="1" noEditPoints="1"/>
                    </p:cNvSpPr>
                    <p:nvPr/>
                  </p:nvSpPr>
                  <p:spPr bwMode="auto">
                    <a:xfrm>
                      <a:off x="2071" y="1796"/>
                      <a:ext cx="1091" cy="3"/>
                    </a:xfrm>
                    <a:custGeom>
                      <a:avLst/>
                      <a:gdLst>
                        <a:gd name="T0" fmla="*/ 1089 w 1091"/>
                        <a:gd name="T1" fmla="*/ 3 h 3"/>
                        <a:gd name="T2" fmla="*/ 937 w 1091"/>
                        <a:gd name="T3" fmla="*/ 3 h 3"/>
                        <a:gd name="T4" fmla="*/ 938 w 1091"/>
                        <a:gd name="T5" fmla="*/ 0 h 3"/>
                        <a:gd name="T6" fmla="*/ 1091 w 1091"/>
                        <a:gd name="T7" fmla="*/ 0 h 3"/>
                        <a:gd name="T8" fmla="*/ 1089 w 1091"/>
                        <a:gd name="T9" fmla="*/ 3 h 3"/>
                        <a:gd name="T10" fmla="*/ 314 w 1091"/>
                        <a:gd name="T11" fmla="*/ 3 h 3"/>
                        <a:gd name="T12" fmla="*/ 0 w 1091"/>
                        <a:gd name="T13" fmla="*/ 3 h 3"/>
                        <a:gd name="T14" fmla="*/ 4 w 1091"/>
                        <a:gd name="T15" fmla="*/ 0 h 3"/>
                        <a:gd name="T16" fmla="*/ 324 w 1091"/>
                        <a:gd name="T17" fmla="*/ 0 h 3"/>
                        <a:gd name="T18" fmla="*/ 314 w 109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1" h="3">
                          <a:moveTo>
                            <a:pt x="1089" y="3"/>
                          </a:moveTo>
                          <a:lnTo>
                            <a:pt x="937" y="3"/>
                          </a:lnTo>
                          <a:lnTo>
                            <a:pt x="938" y="0"/>
                          </a:lnTo>
                          <a:lnTo>
                            <a:pt x="1091" y="0"/>
                          </a:lnTo>
                          <a:lnTo>
                            <a:pt x="1089" y="3"/>
                          </a:lnTo>
                          <a:close/>
                          <a:moveTo>
                            <a:pt x="314" y="3"/>
                          </a:moveTo>
                          <a:lnTo>
                            <a:pt x="0" y="3"/>
                          </a:lnTo>
                          <a:lnTo>
                            <a:pt x="4" y="0"/>
                          </a:lnTo>
                          <a:lnTo>
                            <a:pt x="324" y="0"/>
                          </a:lnTo>
                          <a:lnTo>
                            <a:pt x="314" y="3"/>
                          </a:lnTo>
                          <a:close/>
                        </a:path>
                      </a:pathLst>
                    </a:custGeom>
                    <a:solidFill>
                      <a:srgbClr val="818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04" name="Freeform 575"/>
                    <p:cNvSpPr>
                      <a:spLocks noChangeAspect="1" noEditPoints="1"/>
                    </p:cNvSpPr>
                    <p:nvPr/>
                  </p:nvSpPr>
                  <p:spPr bwMode="auto">
                    <a:xfrm>
                      <a:off x="2074" y="1794"/>
                      <a:ext cx="1089" cy="3"/>
                    </a:xfrm>
                    <a:custGeom>
                      <a:avLst/>
                      <a:gdLst>
                        <a:gd name="T0" fmla="*/ 1088 w 1089"/>
                        <a:gd name="T1" fmla="*/ 3 h 3"/>
                        <a:gd name="T2" fmla="*/ 934 w 1089"/>
                        <a:gd name="T3" fmla="*/ 3 h 3"/>
                        <a:gd name="T4" fmla="*/ 935 w 1089"/>
                        <a:gd name="T5" fmla="*/ 0 h 3"/>
                        <a:gd name="T6" fmla="*/ 1089 w 1089"/>
                        <a:gd name="T7" fmla="*/ 0 h 3"/>
                        <a:gd name="T8" fmla="*/ 1088 w 1089"/>
                        <a:gd name="T9" fmla="*/ 3 h 3"/>
                        <a:gd name="T10" fmla="*/ 317 w 1089"/>
                        <a:gd name="T11" fmla="*/ 3 h 3"/>
                        <a:gd name="T12" fmla="*/ 0 w 1089"/>
                        <a:gd name="T13" fmla="*/ 3 h 3"/>
                        <a:gd name="T14" fmla="*/ 3 w 1089"/>
                        <a:gd name="T15" fmla="*/ 0 h 3"/>
                        <a:gd name="T16" fmla="*/ 327 w 1089"/>
                        <a:gd name="T17" fmla="*/ 0 h 3"/>
                        <a:gd name="T18" fmla="*/ 317 w 1089"/>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9" h="3">
                          <a:moveTo>
                            <a:pt x="1088" y="3"/>
                          </a:moveTo>
                          <a:lnTo>
                            <a:pt x="934" y="3"/>
                          </a:lnTo>
                          <a:lnTo>
                            <a:pt x="935" y="0"/>
                          </a:lnTo>
                          <a:lnTo>
                            <a:pt x="1089" y="0"/>
                          </a:lnTo>
                          <a:lnTo>
                            <a:pt x="1088" y="3"/>
                          </a:lnTo>
                          <a:close/>
                          <a:moveTo>
                            <a:pt x="317" y="3"/>
                          </a:moveTo>
                          <a:lnTo>
                            <a:pt x="0" y="3"/>
                          </a:lnTo>
                          <a:lnTo>
                            <a:pt x="3" y="0"/>
                          </a:lnTo>
                          <a:lnTo>
                            <a:pt x="327" y="0"/>
                          </a:lnTo>
                          <a:lnTo>
                            <a:pt x="317" y="3"/>
                          </a:lnTo>
                          <a:close/>
                        </a:path>
                      </a:pathLst>
                    </a:custGeom>
                    <a:solidFill>
                      <a:srgbClr val="807F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05" name="Freeform 576"/>
                    <p:cNvSpPr>
                      <a:spLocks noChangeAspect="1" noEditPoints="1"/>
                    </p:cNvSpPr>
                    <p:nvPr/>
                  </p:nvSpPr>
                  <p:spPr bwMode="auto">
                    <a:xfrm>
                      <a:off x="2075" y="1792"/>
                      <a:ext cx="1090" cy="4"/>
                    </a:xfrm>
                    <a:custGeom>
                      <a:avLst/>
                      <a:gdLst>
                        <a:gd name="T0" fmla="*/ 1087 w 1090"/>
                        <a:gd name="T1" fmla="*/ 4 h 4"/>
                        <a:gd name="T2" fmla="*/ 934 w 1090"/>
                        <a:gd name="T3" fmla="*/ 4 h 4"/>
                        <a:gd name="T4" fmla="*/ 934 w 1090"/>
                        <a:gd name="T5" fmla="*/ 0 h 4"/>
                        <a:gd name="T6" fmla="*/ 1090 w 1090"/>
                        <a:gd name="T7" fmla="*/ 0 h 4"/>
                        <a:gd name="T8" fmla="*/ 1087 w 1090"/>
                        <a:gd name="T9" fmla="*/ 4 h 4"/>
                        <a:gd name="T10" fmla="*/ 320 w 1090"/>
                        <a:gd name="T11" fmla="*/ 4 h 4"/>
                        <a:gd name="T12" fmla="*/ 0 w 1090"/>
                        <a:gd name="T13" fmla="*/ 4 h 4"/>
                        <a:gd name="T14" fmla="*/ 5 w 1090"/>
                        <a:gd name="T15" fmla="*/ 0 h 4"/>
                        <a:gd name="T16" fmla="*/ 330 w 1090"/>
                        <a:gd name="T17" fmla="*/ 0 h 4"/>
                        <a:gd name="T18" fmla="*/ 320 w 1090"/>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0" h="4">
                          <a:moveTo>
                            <a:pt x="1087" y="4"/>
                          </a:moveTo>
                          <a:lnTo>
                            <a:pt x="934" y="4"/>
                          </a:lnTo>
                          <a:lnTo>
                            <a:pt x="934" y="0"/>
                          </a:lnTo>
                          <a:lnTo>
                            <a:pt x="1090" y="0"/>
                          </a:lnTo>
                          <a:lnTo>
                            <a:pt x="1087" y="4"/>
                          </a:lnTo>
                          <a:close/>
                          <a:moveTo>
                            <a:pt x="320" y="4"/>
                          </a:moveTo>
                          <a:lnTo>
                            <a:pt x="0" y="4"/>
                          </a:lnTo>
                          <a:lnTo>
                            <a:pt x="5" y="0"/>
                          </a:lnTo>
                          <a:lnTo>
                            <a:pt x="330" y="0"/>
                          </a:lnTo>
                          <a:lnTo>
                            <a:pt x="320" y="4"/>
                          </a:lnTo>
                          <a:close/>
                        </a:path>
                      </a:pathLst>
                    </a:custGeom>
                    <a:solidFill>
                      <a:srgbClr val="807F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06" name="Freeform 577"/>
                    <p:cNvSpPr>
                      <a:spLocks noChangeAspect="1" noEditPoints="1"/>
                    </p:cNvSpPr>
                    <p:nvPr/>
                  </p:nvSpPr>
                  <p:spPr bwMode="auto">
                    <a:xfrm>
                      <a:off x="2077" y="1790"/>
                      <a:ext cx="1089" cy="4"/>
                    </a:xfrm>
                    <a:custGeom>
                      <a:avLst/>
                      <a:gdLst>
                        <a:gd name="T0" fmla="*/ 1086 w 1089"/>
                        <a:gd name="T1" fmla="*/ 4 h 4"/>
                        <a:gd name="T2" fmla="*/ 932 w 1089"/>
                        <a:gd name="T3" fmla="*/ 4 h 4"/>
                        <a:gd name="T4" fmla="*/ 932 w 1089"/>
                        <a:gd name="T5" fmla="*/ 0 h 4"/>
                        <a:gd name="T6" fmla="*/ 1089 w 1089"/>
                        <a:gd name="T7" fmla="*/ 0 h 4"/>
                        <a:gd name="T8" fmla="*/ 1086 w 1089"/>
                        <a:gd name="T9" fmla="*/ 4 h 4"/>
                        <a:gd name="T10" fmla="*/ 324 w 1089"/>
                        <a:gd name="T11" fmla="*/ 4 h 4"/>
                        <a:gd name="T12" fmla="*/ 0 w 1089"/>
                        <a:gd name="T13" fmla="*/ 4 h 4"/>
                        <a:gd name="T14" fmla="*/ 4 w 1089"/>
                        <a:gd name="T15" fmla="*/ 0 h 4"/>
                        <a:gd name="T16" fmla="*/ 334 w 1089"/>
                        <a:gd name="T17" fmla="*/ 0 h 4"/>
                        <a:gd name="T18" fmla="*/ 324 w 1089"/>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9" h="4">
                          <a:moveTo>
                            <a:pt x="1086" y="4"/>
                          </a:moveTo>
                          <a:lnTo>
                            <a:pt x="932" y="4"/>
                          </a:lnTo>
                          <a:lnTo>
                            <a:pt x="932" y="0"/>
                          </a:lnTo>
                          <a:lnTo>
                            <a:pt x="1089" y="0"/>
                          </a:lnTo>
                          <a:lnTo>
                            <a:pt x="1086" y="4"/>
                          </a:lnTo>
                          <a:close/>
                          <a:moveTo>
                            <a:pt x="324" y="4"/>
                          </a:moveTo>
                          <a:lnTo>
                            <a:pt x="0" y="4"/>
                          </a:lnTo>
                          <a:lnTo>
                            <a:pt x="4" y="0"/>
                          </a:lnTo>
                          <a:lnTo>
                            <a:pt x="334" y="0"/>
                          </a:lnTo>
                          <a:lnTo>
                            <a:pt x="324" y="4"/>
                          </a:lnTo>
                          <a:close/>
                        </a:path>
                      </a:pathLst>
                    </a:custGeom>
                    <a:solidFill>
                      <a:srgbClr val="7F7E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07" name="Freeform 578"/>
                    <p:cNvSpPr>
                      <a:spLocks noChangeAspect="1" noEditPoints="1"/>
                    </p:cNvSpPr>
                    <p:nvPr/>
                  </p:nvSpPr>
                  <p:spPr bwMode="auto">
                    <a:xfrm>
                      <a:off x="2080" y="1789"/>
                      <a:ext cx="1086" cy="3"/>
                    </a:xfrm>
                    <a:custGeom>
                      <a:avLst/>
                      <a:gdLst>
                        <a:gd name="T0" fmla="*/ 1085 w 1086"/>
                        <a:gd name="T1" fmla="*/ 3 h 3"/>
                        <a:gd name="T2" fmla="*/ 929 w 1086"/>
                        <a:gd name="T3" fmla="*/ 3 h 3"/>
                        <a:gd name="T4" fmla="*/ 929 w 1086"/>
                        <a:gd name="T5" fmla="*/ 0 h 3"/>
                        <a:gd name="T6" fmla="*/ 1086 w 1086"/>
                        <a:gd name="T7" fmla="*/ 0 h 3"/>
                        <a:gd name="T8" fmla="*/ 1085 w 1086"/>
                        <a:gd name="T9" fmla="*/ 3 h 3"/>
                        <a:gd name="T10" fmla="*/ 325 w 1086"/>
                        <a:gd name="T11" fmla="*/ 3 h 3"/>
                        <a:gd name="T12" fmla="*/ 0 w 1086"/>
                        <a:gd name="T13" fmla="*/ 3 h 3"/>
                        <a:gd name="T14" fmla="*/ 4 w 1086"/>
                        <a:gd name="T15" fmla="*/ 0 h 3"/>
                        <a:gd name="T16" fmla="*/ 335 w 1086"/>
                        <a:gd name="T17" fmla="*/ 0 h 3"/>
                        <a:gd name="T18" fmla="*/ 325 w 1086"/>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6" h="3">
                          <a:moveTo>
                            <a:pt x="1085" y="3"/>
                          </a:moveTo>
                          <a:lnTo>
                            <a:pt x="929" y="3"/>
                          </a:lnTo>
                          <a:lnTo>
                            <a:pt x="929" y="0"/>
                          </a:lnTo>
                          <a:lnTo>
                            <a:pt x="1086" y="0"/>
                          </a:lnTo>
                          <a:lnTo>
                            <a:pt x="1085" y="3"/>
                          </a:lnTo>
                          <a:close/>
                          <a:moveTo>
                            <a:pt x="325" y="3"/>
                          </a:moveTo>
                          <a:lnTo>
                            <a:pt x="0" y="3"/>
                          </a:lnTo>
                          <a:lnTo>
                            <a:pt x="4" y="0"/>
                          </a:lnTo>
                          <a:lnTo>
                            <a:pt x="335" y="0"/>
                          </a:lnTo>
                          <a:lnTo>
                            <a:pt x="325" y="3"/>
                          </a:lnTo>
                          <a:close/>
                        </a:path>
                      </a:pathLst>
                    </a:custGeom>
                    <a:solidFill>
                      <a:srgbClr val="7F7E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08" name="Freeform 579"/>
                    <p:cNvSpPr>
                      <a:spLocks noChangeAspect="1" noEditPoints="1"/>
                    </p:cNvSpPr>
                    <p:nvPr/>
                  </p:nvSpPr>
                  <p:spPr bwMode="auto">
                    <a:xfrm>
                      <a:off x="2081" y="1787"/>
                      <a:ext cx="1086" cy="3"/>
                    </a:xfrm>
                    <a:custGeom>
                      <a:avLst/>
                      <a:gdLst>
                        <a:gd name="T0" fmla="*/ 1085 w 1086"/>
                        <a:gd name="T1" fmla="*/ 3 h 3"/>
                        <a:gd name="T2" fmla="*/ 928 w 1086"/>
                        <a:gd name="T3" fmla="*/ 3 h 3"/>
                        <a:gd name="T4" fmla="*/ 928 w 1086"/>
                        <a:gd name="T5" fmla="*/ 0 h 3"/>
                        <a:gd name="T6" fmla="*/ 1086 w 1086"/>
                        <a:gd name="T7" fmla="*/ 0 h 3"/>
                        <a:gd name="T8" fmla="*/ 1085 w 1086"/>
                        <a:gd name="T9" fmla="*/ 3 h 3"/>
                        <a:gd name="T10" fmla="*/ 330 w 1086"/>
                        <a:gd name="T11" fmla="*/ 3 h 3"/>
                        <a:gd name="T12" fmla="*/ 0 w 1086"/>
                        <a:gd name="T13" fmla="*/ 3 h 3"/>
                        <a:gd name="T14" fmla="*/ 4 w 1086"/>
                        <a:gd name="T15" fmla="*/ 0 h 3"/>
                        <a:gd name="T16" fmla="*/ 340 w 1086"/>
                        <a:gd name="T17" fmla="*/ 0 h 3"/>
                        <a:gd name="T18" fmla="*/ 330 w 1086"/>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6" h="3">
                          <a:moveTo>
                            <a:pt x="1085" y="3"/>
                          </a:moveTo>
                          <a:lnTo>
                            <a:pt x="928" y="3"/>
                          </a:lnTo>
                          <a:lnTo>
                            <a:pt x="928" y="0"/>
                          </a:lnTo>
                          <a:lnTo>
                            <a:pt x="1086" y="0"/>
                          </a:lnTo>
                          <a:lnTo>
                            <a:pt x="1085" y="3"/>
                          </a:lnTo>
                          <a:close/>
                          <a:moveTo>
                            <a:pt x="330" y="3"/>
                          </a:moveTo>
                          <a:lnTo>
                            <a:pt x="0" y="3"/>
                          </a:lnTo>
                          <a:lnTo>
                            <a:pt x="4" y="0"/>
                          </a:lnTo>
                          <a:lnTo>
                            <a:pt x="340" y="0"/>
                          </a:lnTo>
                          <a:lnTo>
                            <a:pt x="330" y="3"/>
                          </a:lnTo>
                          <a:close/>
                        </a:path>
                      </a:pathLst>
                    </a:custGeom>
                    <a:solidFill>
                      <a:srgbClr val="7F7E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09" name="Freeform 580"/>
                    <p:cNvSpPr>
                      <a:spLocks noChangeAspect="1" noEditPoints="1"/>
                    </p:cNvSpPr>
                    <p:nvPr/>
                  </p:nvSpPr>
                  <p:spPr bwMode="auto">
                    <a:xfrm>
                      <a:off x="2084" y="1786"/>
                      <a:ext cx="1085" cy="3"/>
                    </a:xfrm>
                    <a:custGeom>
                      <a:avLst/>
                      <a:gdLst>
                        <a:gd name="T0" fmla="*/ 1082 w 1085"/>
                        <a:gd name="T1" fmla="*/ 3 h 3"/>
                        <a:gd name="T2" fmla="*/ 925 w 1085"/>
                        <a:gd name="T3" fmla="*/ 3 h 3"/>
                        <a:gd name="T4" fmla="*/ 925 w 1085"/>
                        <a:gd name="T5" fmla="*/ 0 h 3"/>
                        <a:gd name="T6" fmla="*/ 1085 w 1085"/>
                        <a:gd name="T7" fmla="*/ 0 h 3"/>
                        <a:gd name="T8" fmla="*/ 1082 w 1085"/>
                        <a:gd name="T9" fmla="*/ 3 h 3"/>
                        <a:gd name="T10" fmla="*/ 331 w 1085"/>
                        <a:gd name="T11" fmla="*/ 3 h 3"/>
                        <a:gd name="T12" fmla="*/ 0 w 1085"/>
                        <a:gd name="T13" fmla="*/ 3 h 3"/>
                        <a:gd name="T14" fmla="*/ 3 w 1085"/>
                        <a:gd name="T15" fmla="*/ 0 h 3"/>
                        <a:gd name="T16" fmla="*/ 341 w 1085"/>
                        <a:gd name="T17" fmla="*/ 0 h 3"/>
                        <a:gd name="T18" fmla="*/ 331 w 1085"/>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5" h="3">
                          <a:moveTo>
                            <a:pt x="1082" y="3"/>
                          </a:moveTo>
                          <a:lnTo>
                            <a:pt x="925" y="3"/>
                          </a:lnTo>
                          <a:lnTo>
                            <a:pt x="925" y="0"/>
                          </a:lnTo>
                          <a:lnTo>
                            <a:pt x="1085" y="0"/>
                          </a:lnTo>
                          <a:lnTo>
                            <a:pt x="1082" y="3"/>
                          </a:lnTo>
                          <a:close/>
                          <a:moveTo>
                            <a:pt x="331" y="3"/>
                          </a:moveTo>
                          <a:lnTo>
                            <a:pt x="0" y="3"/>
                          </a:lnTo>
                          <a:lnTo>
                            <a:pt x="3" y="0"/>
                          </a:lnTo>
                          <a:lnTo>
                            <a:pt x="341" y="0"/>
                          </a:lnTo>
                          <a:lnTo>
                            <a:pt x="331" y="3"/>
                          </a:lnTo>
                          <a:close/>
                        </a:path>
                      </a:pathLst>
                    </a:custGeom>
                    <a:solidFill>
                      <a:srgbClr val="7F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10" name="Freeform 581"/>
                    <p:cNvSpPr>
                      <a:spLocks noChangeAspect="1" noEditPoints="1"/>
                    </p:cNvSpPr>
                    <p:nvPr/>
                  </p:nvSpPr>
                  <p:spPr bwMode="auto">
                    <a:xfrm>
                      <a:off x="2085" y="1784"/>
                      <a:ext cx="1085" cy="3"/>
                    </a:xfrm>
                    <a:custGeom>
                      <a:avLst/>
                      <a:gdLst>
                        <a:gd name="T0" fmla="*/ 1082 w 1085"/>
                        <a:gd name="T1" fmla="*/ 3 h 3"/>
                        <a:gd name="T2" fmla="*/ 924 w 1085"/>
                        <a:gd name="T3" fmla="*/ 3 h 3"/>
                        <a:gd name="T4" fmla="*/ 924 w 1085"/>
                        <a:gd name="T5" fmla="*/ 0 h 3"/>
                        <a:gd name="T6" fmla="*/ 1085 w 1085"/>
                        <a:gd name="T7" fmla="*/ 0 h 3"/>
                        <a:gd name="T8" fmla="*/ 1082 w 1085"/>
                        <a:gd name="T9" fmla="*/ 3 h 3"/>
                        <a:gd name="T10" fmla="*/ 336 w 1085"/>
                        <a:gd name="T11" fmla="*/ 3 h 3"/>
                        <a:gd name="T12" fmla="*/ 0 w 1085"/>
                        <a:gd name="T13" fmla="*/ 3 h 3"/>
                        <a:gd name="T14" fmla="*/ 5 w 1085"/>
                        <a:gd name="T15" fmla="*/ 0 h 3"/>
                        <a:gd name="T16" fmla="*/ 346 w 1085"/>
                        <a:gd name="T17" fmla="*/ 0 h 3"/>
                        <a:gd name="T18" fmla="*/ 336 w 1085"/>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5" h="3">
                          <a:moveTo>
                            <a:pt x="1082" y="3"/>
                          </a:moveTo>
                          <a:lnTo>
                            <a:pt x="924" y="3"/>
                          </a:lnTo>
                          <a:lnTo>
                            <a:pt x="924" y="0"/>
                          </a:lnTo>
                          <a:lnTo>
                            <a:pt x="1085" y="0"/>
                          </a:lnTo>
                          <a:lnTo>
                            <a:pt x="1082" y="3"/>
                          </a:lnTo>
                          <a:close/>
                          <a:moveTo>
                            <a:pt x="336" y="3"/>
                          </a:moveTo>
                          <a:lnTo>
                            <a:pt x="0" y="3"/>
                          </a:lnTo>
                          <a:lnTo>
                            <a:pt x="5" y="0"/>
                          </a:lnTo>
                          <a:lnTo>
                            <a:pt x="346" y="0"/>
                          </a:lnTo>
                          <a:lnTo>
                            <a:pt x="336" y="3"/>
                          </a:lnTo>
                          <a:close/>
                        </a:path>
                      </a:pathLst>
                    </a:custGeom>
                    <a:solidFill>
                      <a:srgbClr val="7F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11" name="Freeform 582"/>
                    <p:cNvSpPr>
                      <a:spLocks noChangeAspect="1" noEditPoints="1"/>
                    </p:cNvSpPr>
                    <p:nvPr/>
                  </p:nvSpPr>
                  <p:spPr bwMode="auto">
                    <a:xfrm>
                      <a:off x="2087" y="1781"/>
                      <a:ext cx="1083" cy="5"/>
                    </a:xfrm>
                    <a:custGeom>
                      <a:avLst/>
                      <a:gdLst>
                        <a:gd name="T0" fmla="*/ 1082 w 1083"/>
                        <a:gd name="T1" fmla="*/ 5 h 5"/>
                        <a:gd name="T2" fmla="*/ 922 w 1083"/>
                        <a:gd name="T3" fmla="*/ 5 h 5"/>
                        <a:gd name="T4" fmla="*/ 922 w 1083"/>
                        <a:gd name="T5" fmla="*/ 0 h 5"/>
                        <a:gd name="T6" fmla="*/ 1083 w 1083"/>
                        <a:gd name="T7" fmla="*/ 0 h 5"/>
                        <a:gd name="T8" fmla="*/ 1082 w 1083"/>
                        <a:gd name="T9" fmla="*/ 5 h 5"/>
                        <a:gd name="T10" fmla="*/ 338 w 1083"/>
                        <a:gd name="T11" fmla="*/ 5 h 5"/>
                        <a:gd name="T12" fmla="*/ 0 w 1083"/>
                        <a:gd name="T13" fmla="*/ 5 h 5"/>
                        <a:gd name="T14" fmla="*/ 4 w 1083"/>
                        <a:gd name="T15" fmla="*/ 0 h 5"/>
                        <a:gd name="T16" fmla="*/ 350 w 1083"/>
                        <a:gd name="T17" fmla="*/ 0 h 5"/>
                        <a:gd name="T18" fmla="*/ 338 w 1083"/>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3" h="5">
                          <a:moveTo>
                            <a:pt x="1082" y="5"/>
                          </a:moveTo>
                          <a:lnTo>
                            <a:pt x="922" y="5"/>
                          </a:lnTo>
                          <a:lnTo>
                            <a:pt x="922" y="0"/>
                          </a:lnTo>
                          <a:lnTo>
                            <a:pt x="1083" y="0"/>
                          </a:lnTo>
                          <a:lnTo>
                            <a:pt x="1082" y="5"/>
                          </a:lnTo>
                          <a:close/>
                          <a:moveTo>
                            <a:pt x="338" y="5"/>
                          </a:moveTo>
                          <a:lnTo>
                            <a:pt x="0" y="5"/>
                          </a:lnTo>
                          <a:lnTo>
                            <a:pt x="4" y="0"/>
                          </a:lnTo>
                          <a:lnTo>
                            <a:pt x="350" y="0"/>
                          </a:lnTo>
                          <a:lnTo>
                            <a:pt x="338" y="5"/>
                          </a:lnTo>
                          <a:close/>
                        </a:path>
                      </a:pathLst>
                    </a:custGeom>
                    <a:solidFill>
                      <a:srgbClr val="7E7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12" name="Freeform 583"/>
                    <p:cNvSpPr>
                      <a:spLocks noChangeAspect="1" noEditPoints="1"/>
                    </p:cNvSpPr>
                    <p:nvPr/>
                  </p:nvSpPr>
                  <p:spPr bwMode="auto">
                    <a:xfrm>
                      <a:off x="2090" y="1780"/>
                      <a:ext cx="1082" cy="4"/>
                    </a:xfrm>
                    <a:custGeom>
                      <a:avLst/>
                      <a:gdLst>
                        <a:gd name="T0" fmla="*/ 1080 w 1082"/>
                        <a:gd name="T1" fmla="*/ 4 h 4"/>
                        <a:gd name="T2" fmla="*/ 919 w 1082"/>
                        <a:gd name="T3" fmla="*/ 4 h 4"/>
                        <a:gd name="T4" fmla="*/ 919 w 1082"/>
                        <a:gd name="T5" fmla="*/ 0 h 4"/>
                        <a:gd name="T6" fmla="*/ 1082 w 1082"/>
                        <a:gd name="T7" fmla="*/ 0 h 4"/>
                        <a:gd name="T8" fmla="*/ 1080 w 1082"/>
                        <a:gd name="T9" fmla="*/ 4 h 4"/>
                        <a:gd name="T10" fmla="*/ 341 w 1082"/>
                        <a:gd name="T11" fmla="*/ 4 h 4"/>
                        <a:gd name="T12" fmla="*/ 0 w 1082"/>
                        <a:gd name="T13" fmla="*/ 4 h 4"/>
                        <a:gd name="T14" fmla="*/ 4 w 1082"/>
                        <a:gd name="T15" fmla="*/ 0 h 4"/>
                        <a:gd name="T16" fmla="*/ 351 w 1082"/>
                        <a:gd name="T17" fmla="*/ 0 h 4"/>
                        <a:gd name="T18" fmla="*/ 341 w 1082"/>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2" h="4">
                          <a:moveTo>
                            <a:pt x="1080" y="4"/>
                          </a:moveTo>
                          <a:lnTo>
                            <a:pt x="919" y="4"/>
                          </a:lnTo>
                          <a:lnTo>
                            <a:pt x="919" y="0"/>
                          </a:lnTo>
                          <a:lnTo>
                            <a:pt x="1082" y="0"/>
                          </a:lnTo>
                          <a:lnTo>
                            <a:pt x="1080" y="4"/>
                          </a:lnTo>
                          <a:close/>
                          <a:moveTo>
                            <a:pt x="341" y="4"/>
                          </a:moveTo>
                          <a:lnTo>
                            <a:pt x="0" y="4"/>
                          </a:lnTo>
                          <a:lnTo>
                            <a:pt x="4" y="0"/>
                          </a:lnTo>
                          <a:lnTo>
                            <a:pt x="351" y="0"/>
                          </a:lnTo>
                          <a:lnTo>
                            <a:pt x="341" y="4"/>
                          </a:lnTo>
                          <a:close/>
                        </a:path>
                      </a:pathLst>
                    </a:custGeom>
                    <a:solidFill>
                      <a:srgbClr val="7E7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13" name="Freeform 584"/>
                    <p:cNvSpPr>
                      <a:spLocks noChangeAspect="1" noEditPoints="1"/>
                    </p:cNvSpPr>
                    <p:nvPr/>
                  </p:nvSpPr>
                  <p:spPr bwMode="auto">
                    <a:xfrm>
                      <a:off x="2091" y="1779"/>
                      <a:ext cx="1082" cy="2"/>
                    </a:xfrm>
                    <a:custGeom>
                      <a:avLst/>
                      <a:gdLst>
                        <a:gd name="T0" fmla="*/ 1079 w 1082"/>
                        <a:gd name="T1" fmla="*/ 2 h 2"/>
                        <a:gd name="T2" fmla="*/ 918 w 1082"/>
                        <a:gd name="T3" fmla="*/ 2 h 2"/>
                        <a:gd name="T4" fmla="*/ 918 w 1082"/>
                        <a:gd name="T5" fmla="*/ 0 h 2"/>
                        <a:gd name="T6" fmla="*/ 1082 w 1082"/>
                        <a:gd name="T7" fmla="*/ 0 h 2"/>
                        <a:gd name="T8" fmla="*/ 1079 w 1082"/>
                        <a:gd name="T9" fmla="*/ 2 h 2"/>
                        <a:gd name="T10" fmla="*/ 346 w 1082"/>
                        <a:gd name="T11" fmla="*/ 2 h 2"/>
                        <a:gd name="T12" fmla="*/ 0 w 1082"/>
                        <a:gd name="T13" fmla="*/ 2 h 2"/>
                        <a:gd name="T14" fmla="*/ 4 w 1082"/>
                        <a:gd name="T15" fmla="*/ 0 h 2"/>
                        <a:gd name="T16" fmla="*/ 356 w 1082"/>
                        <a:gd name="T17" fmla="*/ 0 h 2"/>
                        <a:gd name="T18" fmla="*/ 346 w 108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2" h="2">
                          <a:moveTo>
                            <a:pt x="1079" y="2"/>
                          </a:moveTo>
                          <a:lnTo>
                            <a:pt x="918" y="2"/>
                          </a:lnTo>
                          <a:lnTo>
                            <a:pt x="918" y="0"/>
                          </a:lnTo>
                          <a:lnTo>
                            <a:pt x="1082" y="0"/>
                          </a:lnTo>
                          <a:lnTo>
                            <a:pt x="1079" y="2"/>
                          </a:lnTo>
                          <a:close/>
                          <a:moveTo>
                            <a:pt x="346" y="2"/>
                          </a:moveTo>
                          <a:lnTo>
                            <a:pt x="0" y="2"/>
                          </a:lnTo>
                          <a:lnTo>
                            <a:pt x="4" y="0"/>
                          </a:lnTo>
                          <a:lnTo>
                            <a:pt x="356" y="0"/>
                          </a:lnTo>
                          <a:lnTo>
                            <a:pt x="346" y="2"/>
                          </a:lnTo>
                          <a:close/>
                        </a:path>
                      </a:pathLst>
                    </a:custGeom>
                    <a:solidFill>
                      <a:srgbClr val="7E7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14" name="Freeform 585"/>
                    <p:cNvSpPr>
                      <a:spLocks noChangeAspect="1" noEditPoints="1"/>
                    </p:cNvSpPr>
                    <p:nvPr/>
                  </p:nvSpPr>
                  <p:spPr bwMode="auto">
                    <a:xfrm>
                      <a:off x="2094" y="1777"/>
                      <a:ext cx="1081" cy="3"/>
                    </a:xfrm>
                    <a:custGeom>
                      <a:avLst/>
                      <a:gdLst>
                        <a:gd name="T0" fmla="*/ 1078 w 1081"/>
                        <a:gd name="T1" fmla="*/ 3 h 3"/>
                        <a:gd name="T2" fmla="*/ 915 w 1081"/>
                        <a:gd name="T3" fmla="*/ 3 h 3"/>
                        <a:gd name="T4" fmla="*/ 915 w 1081"/>
                        <a:gd name="T5" fmla="*/ 0 h 3"/>
                        <a:gd name="T6" fmla="*/ 1081 w 1081"/>
                        <a:gd name="T7" fmla="*/ 0 h 3"/>
                        <a:gd name="T8" fmla="*/ 1078 w 1081"/>
                        <a:gd name="T9" fmla="*/ 3 h 3"/>
                        <a:gd name="T10" fmla="*/ 347 w 1081"/>
                        <a:gd name="T11" fmla="*/ 3 h 3"/>
                        <a:gd name="T12" fmla="*/ 0 w 1081"/>
                        <a:gd name="T13" fmla="*/ 3 h 3"/>
                        <a:gd name="T14" fmla="*/ 3 w 1081"/>
                        <a:gd name="T15" fmla="*/ 0 h 3"/>
                        <a:gd name="T16" fmla="*/ 357 w 1081"/>
                        <a:gd name="T17" fmla="*/ 0 h 3"/>
                        <a:gd name="T18" fmla="*/ 347 w 108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1" h="3">
                          <a:moveTo>
                            <a:pt x="1078" y="3"/>
                          </a:moveTo>
                          <a:lnTo>
                            <a:pt x="915" y="3"/>
                          </a:lnTo>
                          <a:lnTo>
                            <a:pt x="915" y="0"/>
                          </a:lnTo>
                          <a:lnTo>
                            <a:pt x="1081" y="0"/>
                          </a:lnTo>
                          <a:lnTo>
                            <a:pt x="1078" y="3"/>
                          </a:lnTo>
                          <a:close/>
                          <a:moveTo>
                            <a:pt x="347" y="3"/>
                          </a:moveTo>
                          <a:lnTo>
                            <a:pt x="0" y="3"/>
                          </a:lnTo>
                          <a:lnTo>
                            <a:pt x="3" y="0"/>
                          </a:lnTo>
                          <a:lnTo>
                            <a:pt x="357" y="0"/>
                          </a:lnTo>
                          <a:lnTo>
                            <a:pt x="347" y="3"/>
                          </a:lnTo>
                          <a:close/>
                        </a:path>
                      </a:pathLst>
                    </a:custGeom>
                    <a:solidFill>
                      <a:srgbClr val="7D7C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15" name="Freeform 586"/>
                    <p:cNvSpPr>
                      <a:spLocks noChangeAspect="1" noEditPoints="1"/>
                    </p:cNvSpPr>
                    <p:nvPr/>
                  </p:nvSpPr>
                  <p:spPr bwMode="auto">
                    <a:xfrm>
                      <a:off x="2095" y="1776"/>
                      <a:ext cx="1080" cy="3"/>
                    </a:xfrm>
                    <a:custGeom>
                      <a:avLst/>
                      <a:gdLst>
                        <a:gd name="T0" fmla="*/ 1078 w 1080"/>
                        <a:gd name="T1" fmla="*/ 3 h 3"/>
                        <a:gd name="T2" fmla="*/ 914 w 1080"/>
                        <a:gd name="T3" fmla="*/ 3 h 3"/>
                        <a:gd name="T4" fmla="*/ 914 w 1080"/>
                        <a:gd name="T5" fmla="*/ 0 h 3"/>
                        <a:gd name="T6" fmla="*/ 1080 w 1080"/>
                        <a:gd name="T7" fmla="*/ 0 h 3"/>
                        <a:gd name="T8" fmla="*/ 1078 w 1080"/>
                        <a:gd name="T9" fmla="*/ 3 h 3"/>
                        <a:gd name="T10" fmla="*/ 352 w 1080"/>
                        <a:gd name="T11" fmla="*/ 3 h 3"/>
                        <a:gd name="T12" fmla="*/ 0 w 1080"/>
                        <a:gd name="T13" fmla="*/ 3 h 3"/>
                        <a:gd name="T14" fmla="*/ 5 w 1080"/>
                        <a:gd name="T15" fmla="*/ 0 h 3"/>
                        <a:gd name="T16" fmla="*/ 362 w 1080"/>
                        <a:gd name="T17" fmla="*/ 0 h 3"/>
                        <a:gd name="T18" fmla="*/ 352 w 1080"/>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0" h="3">
                          <a:moveTo>
                            <a:pt x="1078" y="3"/>
                          </a:moveTo>
                          <a:lnTo>
                            <a:pt x="914" y="3"/>
                          </a:lnTo>
                          <a:lnTo>
                            <a:pt x="914" y="0"/>
                          </a:lnTo>
                          <a:lnTo>
                            <a:pt x="1080" y="0"/>
                          </a:lnTo>
                          <a:lnTo>
                            <a:pt x="1078" y="3"/>
                          </a:lnTo>
                          <a:close/>
                          <a:moveTo>
                            <a:pt x="352" y="3"/>
                          </a:moveTo>
                          <a:lnTo>
                            <a:pt x="0" y="3"/>
                          </a:lnTo>
                          <a:lnTo>
                            <a:pt x="5" y="0"/>
                          </a:lnTo>
                          <a:lnTo>
                            <a:pt x="362" y="0"/>
                          </a:lnTo>
                          <a:lnTo>
                            <a:pt x="352" y="3"/>
                          </a:lnTo>
                          <a:close/>
                        </a:path>
                      </a:pathLst>
                    </a:custGeom>
                    <a:solidFill>
                      <a:srgbClr val="7D7C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16" name="Freeform 587"/>
                    <p:cNvSpPr>
                      <a:spLocks noChangeAspect="1" noEditPoints="1"/>
                    </p:cNvSpPr>
                    <p:nvPr/>
                  </p:nvSpPr>
                  <p:spPr bwMode="auto">
                    <a:xfrm>
                      <a:off x="2097" y="1774"/>
                      <a:ext cx="1079" cy="3"/>
                    </a:xfrm>
                    <a:custGeom>
                      <a:avLst/>
                      <a:gdLst>
                        <a:gd name="T0" fmla="*/ 1078 w 1079"/>
                        <a:gd name="T1" fmla="*/ 3 h 3"/>
                        <a:gd name="T2" fmla="*/ 912 w 1079"/>
                        <a:gd name="T3" fmla="*/ 3 h 3"/>
                        <a:gd name="T4" fmla="*/ 912 w 1079"/>
                        <a:gd name="T5" fmla="*/ 0 h 3"/>
                        <a:gd name="T6" fmla="*/ 1079 w 1079"/>
                        <a:gd name="T7" fmla="*/ 0 h 3"/>
                        <a:gd name="T8" fmla="*/ 1078 w 1079"/>
                        <a:gd name="T9" fmla="*/ 3 h 3"/>
                        <a:gd name="T10" fmla="*/ 354 w 1079"/>
                        <a:gd name="T11" fmla="*/ 3 h 3"/>
                        <a:gd name="T12" fmla="*/ 0 w 1079"/>
                        <a:gd name="T13" fmla="*/ 3 h 3"/>
                        <a:gd name="T14" fmla="*/ 4 w 1079"/>
                        <a:gd name="T15" fmla="*/ 0 h 3"/>
                        <a:gd name="T16" fmla="*/ 364 w 1079"/>
                        <a:gd name="T17" fmla="*/ 0 h 3"/>
                        <a:gd name="T18" fmla="*/ 354 w 1079"/>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9" h="3">
                          <a:moveTo>
                            <a:pt x="1078" y="3"/>
                          </a:moveTo>
                          <a:lnTo>
                            <a:pt x="912" y="3"/>
                          </a:lnTo>
                          <a:lnTo>
                            <a:pt x="912" y="0"/>
                          </a:lnTo>
                          <a:lnTo>
                            <a:pt x="1079" y="0"/>
                          </a:lnTo>
                          <a:lnTo>
                            <a:pt x="1078" y="3"/>
                          </a:lnTo>
                          <a:close/>
                          <a:moveTo>
                            <a:pt x="354" y="3"/>
                          </a:moveTo>
                          <a:lnTo>
                            <a:pt x="0" y="3"/>
                          </a:lnTo>
                          <a:lnTo>
                            <a:pt x="4" y="0"/>
                          </a:lnTo>
                          <a:lnTo>
                            <a:pt x="364" y="0"/>
                          </a:lnTo>
                          <a:lnTo>
                            <a:pt x="354" y="3"/>
                          </a:lnTo>
                          <a:close/>
                        </a:path>
                      </a:pathLst>
                    </a:custGeom>
                    <a:solidFill>
                      <a:srgbClr val="7D7B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17" name="Freeform 588"/>
                    <p:cNvSpPr>
                      <a:spLocks noChangeAspect="1" noEditPoints="1"/>
                    </p:cNvSpPr>
                    <p:nvPr/>
                  </p:nvSpPr>
                  <p:spPr bwMode="auto">
                    <a:xfrm>
                      <a:off x="2100" y="1773"/>
                      <a:ext cx="1078" cy="3"/>
                    </a:xfrm>
                    <a:custGeom>
                      <a:avLst/>
                      <a:gdLst>
                        <a:gd name="T0" fmla="*/ 1075 w 1078"/>
                        <a:gd name="T1" fmla="*/ 3 h 3"/>
                        <a:gd name="T2" fmla="*/ 909 w 1078"/>
                        <a:gd name="T3" fmla="*/ 3 h 3"/>
                        <a:gd name="T4" fmla="*/ 910 w 1078"/>
                        <a:gd name="T5" fmla="*/ 0 h 3"/>
                        <a:gd name="T6" fmla="*/ 1078 w 1078"/>
                        <a:gd name="T7" fmla="*/ 0 h 3"/>
                        <a:gd name="T8" fmla="*/ 1075 w 1078"/>
                        <a:gd name="T9" fmla="*/ 3 h 3"/>
                        <a:gd name="T10" fmla="*/ 357 w 1078"/>
                        <a:gd name="T11" fmla="*/ 3 h 3"/>
                        <a:gd name="T12" fmla="*/ 0 w 1078"/>
                        <a:gd name="T13" fmla="*/ 3 h 3"/>
                        <a:gd name="T14" fmla="*/ 3 w 1078"/>
                        <a:gd name="T15" fmla="*/ 0 h 3"/>
                        <a:gd name="T16" fmla="*/ 367 w 1078"/>
                        <a:gd name="T17" fmla="*/ 0 h 3"/>
                        <a:gd name="T18" fmla="*/ 357 w 1078"/>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8" h="3">
                          <a:moveTo>
                            <a:pt x="1075" y="3"/>
                          </a:moveTo>
                          <a:lnTo>
                            <a:pt x="909" y="3"/>
                          </a:lnTo>
                          <a:lnTo>
                            <a:pt x="910" y="0"/>
                          </a:lnTo>
                          <a:lnTo>
                            <a:pt x="1078" y="0"/>
                          </a:lnTo>
                          <a:lnTo>
                            <a:pt x="1075" y="3"/>
                          </a:lnTo>
                          <a:close/>
                          <a:moveTo>
                            <a:pt x="357" y="3"/>
                          </a:moveTo>
                          <a:lnTo>
                            <a:pt x="0" y="3"/>
                          </a:lnTo>
                          <a:lnTo>
                            <a:pt x="3" y="0"/>
                          </a:lnTo>
                          <a:lnTo>
                            <a:pt x="367" y="0"/>
                          </a:lnTo>
                          <a:lnTo>
                            <a:pt x="357" y="3"/>
                          </a:lnTo>
                          <a:close/>
                        </a:path>
                      </a:pathLst>
                    </a:custGeom>
                    <a:solidFill>
                      <a:srgbClr val="7D7B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18" name="Freeform 589"/>
                    <p:cNvSpPr>
                      <a:spLocks noChangeAspect="1" noEditPoints="1"/>
                    </p:cNvSpPr>
                    <p:nvPr/>
                  </p:nvSpPr>
                  <p:spPr bwMode="auto">
                    <a:xfrm>
                      <a:off x="2101" y="1770"/>
                      <a:ext cx="1078" cy="4"/>
                    </a:xfrm>
                    <a:custGeom>
                      <a:avLst/>
                      <a:gdLst>
                        <a:gd name="T0" fmla="*/ 1075 w 1078"/>
                        <a:gd name="T1" fmla="*/ 4 h 4"/>
                        <a:gd name="T2" fmla="*/ 908 w 1078"/>
                        <a:gd name="T3" fmla="*/ 4 h 4"/>
                        <a:gd name="T4" fmla="*/ 909 w 1078"/>
                        <a:gd name="T5" fmla="*/ 0 h 4"/>
                        <a:gd name="T6" fmla="*/ 1078 w 1078"/>
                        <a:gd name="T7" fmla="*/ 0 h 4"/>
                        <a:gd name="T8" fmla="*/ 1075 w 1078"/>
                        <a:gd name="T9" fmla="*/ 4 h 4"/>
                        <a:gd name="T10" fmla="*/ 360 w 1078"/>
                        <a:gd name="T11" fmla="*/ 4 h 4"/>
                        <a:gd name="T12" fmla="*/ 0 w 1078"/>
                        <a:gd name="T13" fmla="*/ 4 h 4"/>
                        <a:gd name="T14" fmla="*/ 5 w 1078"/>
                        <a:gd name="T15" fmla="*/ 0 h 4"/>
                        <a:gd name="T16" fmla="*/ 372 w 1078"/>
                        <a:gd name="T17" fmla="*/ 0 h 4"/>
                        <a:gd name="T18" fmla="*/ 360 w 1078"/>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8" h="4">
                          <a:moveTo>
                            <a:pt x="1075" y="4"/>
                          </a:moveTo>
                          <a:lnTo>
                            <a:pt x="908" y="4"/>
                          </a:lnTo>
                          <a:lnTo>
                            <a:pt x="909" y="0"/>
                          </a:lnTo>
                          <a:lnTo>
                            <a:pt x="1078" y="0"/>
                          </a:lnTo>
                          <a:lnTo>
                            <a:pt x="1075" y="4"/>
                          </a:lnTo>
                          <a:close/>
                          <a:moveTo>
                            <a:pt x="360" y="4"/>
                          </a:moveTo>
                          <a:lnTo>
                            <a:pt x="0" y="4"/>
                          </a:lnTo>
                          <a:lnTo>
                            <a:pt x="5" y="0"/>
                          </a:lnTo>
                          <a:lnTo>
                            <a:pt x="372" y="0"/>
                          </a:lnTo>
                          <a:lnTo>
                            <a:pt x="360" y="4"/>
                          </a:lnTo>
                          <a:close/>
                        </a:path>
                      </a:pathLst>
                    </a:custGeom>
                    <a:solidFill>
                      <a:srgbClr val="7D7B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19" name="Freeform 590"/>
                    <p:cNvSpPr>
                      <a:spLocks noChangeAspect="1" noEditPoints="1"/>
                    </p:cNvSpPr>
                    <p:nvPr/>
                  </p:nvSpPr>
                  <p:spPr bwMode="auto">
                    <a:xfrm>
                      <a:off x="2103" y="1768"/>
                      <a:ext cx="1076" cy="5"/>
                    </a:xfrm>
                    <a:custGeom>
                      <a:avLst/>
                      <a:gdLst>
                        <a:gd name="T0" fmla="*/ 1075 w 1076"/>
                        <a:gd name="T1" fmla="*/ 5 h 5"/>
                        <a:gd name="T2" fmla="*/ 907 w 1076"/>
                        <a:gd name="T3" fmla="*/ 5 h 5"/>
                        <a:gd name="T4" fmla="*/ 907 w 1076"/>
                        <a:gd name="T5" fmla="*/ 0 h 5"/>
                        <a:gd name="T6" fmla="*/ 1076 w 1076"/>
                        <a:gd name="T7" fmla="*/ 0 h 5"/>
                        <a:gd name="T8" fmla="*/ 1075 w 1076"/>
                        <a:gd name="T9" fmla="*/ 5 h 5"/>
                        <a:gd name="T10" fmla="*/ 364 w 1076"/>
                        <a:gd name="T11" fmla="*/ 5 h 5"/>
                        <a:gd name="T12" fmla="*/ 0 w 1076"/>
                        <a:gd name="T13" fmla="*/ 5 h 5"/>
                        <a:gd name="T14" fmla="*/ 4 w 1076"/>
                        <a:gd name="T15" fmla="*/ 0 h 5"/>
                        <a:gd name="T16" fmla="*/ 374 w 1076"/>
                        <a:gd name="T17" fmla="*/ 0 h 5"/>
                        <a:gd name="T18" fmla="*/ 364 w 1076"/>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6" h="5">
                          <a:moveTo>
                            <a:pt x="1075" y="5"/>
                          </a:moveTo>
                          <a:lnTo>
                            <a:pt x="907" y="5"/>
                          </a:lnTo>
                          <a:lnTo>
                            <a:pt x="907" y="0"/>
                          </a:lnTo>
                          <a:lnTo>
                            <a:pt x="1076" y="0"/>
                          </a:lnTo>
                          <a:lnTo>
                            <a:pt x="1075" y="5"/>
                          </a:lnTo>
                          <a:close/>
                          <a:moveTo>
                            <a:pt x="364" y="5"/>
                          </a:moveTo>
                          <a:lnTo>
                            <a:pt x="0" y="5"/>
                          </a:lnTo>
                          <a:lnTo>
                            <a:pt x="4" y="0"/>
                          </a:lnTo>
                          <a:lnTo>
                            <a:pt x="374" y="0"/>
                          </a:lnTo>
                          <a:lnTo>
                            <a:pt x="364" y="5"/>
                          </a:lnTo>
                          <a:close/>
                        </a:path>
                      </a:pathLst>
                    </a:custGeom>
                    <a:solidFill>
                      <a:srgbClr val="7C7A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20" name="Freeform 591"/>
                    <p:cNvSpPr>
                      <a:spLocks noChangeAspect="1" noEditPoints="1"/>
                    </p:cNvSpPr>
                    <p:nvPr/>
                  </p:nvSpPr>
                  <p:spPr bwMode="auto">
                    <a:xfrm>
                      <a:off x="2106" y="1767"/>
                      <a:ext cx="1074" cy="3"/>
                    </a:xfrm>
                    <a:custGeom>
                      <a:avLst/>
                      <a:gdLst>
                        <a:gd name="T0" fmla="*/ 1073 w 1074"/>
                        <a:gd name="T1" fmla="*/ 3 h 3"/>
                        <a:gd name="T2" fmla="*/ 904 w 1074"/>
                        <a:gd name="T3" fmla="*/ 3 h 3"/>
                        <a:gd name="T4" fmla="*/ 904 w 1074"/>
                        <a:gd name="T5" fmla="*/ 0 h 3"/>
                        <a:gd name="T6" fmla="*/ 1074 w 1074"/>
                        <a:gd name="T7" fmla="*/ 0 h 3"/>
                        <a:gd name="T8" fmla="*/ 1073 w 1074"/>
                        <a:gd name="T9" fmla="*/ 3 h 3"/>
                        <a:gd name="T10" fmla="*/ 367 w 1074"/>
                        <a:gd name="T11" fmla="*/ 3 h 3"/>
                        <a:gd name="T12" fmla="*/ 0 w 1074"/>
                        <a:gd name="T13" fmla="*/ 3 h 3"/>
                        <a:gd name="T14" fmla="*/ 4 w 1074"/>
                        <a:gd name="T15" fmla="*/ 0 h 3"/>
                        <a:gd name="T16" fmla="*/ 377 w 1074"/>
                        <a:gd name="T17" fmla="*/ 0 h 3"/>
                        <a:gd name="T18" fmla="*/ 367 w 1074"/>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4" h="3">
                          <a:moveTo>
                            <a:pt x="1073" y="3"/>
                          </a:moveTo>
                          <a:lnTo>
                            <a:pt x="904" y="3"/>
                          </a:lnTo>
                          <a:lnTo>
                            <a:pt x="904" y="0"/>
                          </a:lnTo>
                          <a:lnTo>
                            <a:pt x="1074" y="0"/>
                          </a:lnTo>
                          <a:lnTo>
                            <a:pt x="1073" y="3"/>
                          </a:lnTo>
                          <a:close/>
                          <a:moveTo>
                            <a:pt x="367" y="3"/>
                          </a:moveTo>
                          <a:lnTo>
                            <a:pt x="0" y="3"/>
                          </a:lnTo>
                          <a:lnTo>
                            <a:pt x="4" y="0"/>
                          </a:lnTo>
                          <a:lnTo>
                            <a:pt x="377" y="0"/>
                          </a:lnTo>
                          <a:lnTo>
                            <a:pt x="367" y="3"/>
                          </a:lnTo>
                          <a:close/>
                        </a:path>
                      </a:pathLst>
                    </a:custGeom>
                    <a:solidFill>
                      <a:srgbClr val="7C7A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21" name="Freeform 592"/>
                    <p:cNvSpPr>
                      <a:spLocks noChangeAspect="1" noEditPoints="1"/>
                    </p:cNvSpPr>
                    <p:nvPr/>
                  </p:nvSpPr>
                  <p:spPr bwMode="auto">
                    <a:xfrm>
                      <a:off x="2107" y="1766"/>
                      <a:ext cx="1075" cy="2"/>
                    </a:xfrm>
                    <a:custGeom>
                      <a:avLst/>
                      <a:gdLst>
                        <a:gd name="T0" fmla="*/ 1072 w 1075"/>
                        <a:gd name="T1" fmla="*/ 2 h 2"/>
                        <a:gd name="T2" fmla="*/ 903 w 1075"/>
                        <a:gd name="T3" fmla="*/ 2 h 2"/>
                        <a:gd name="T4" fmla="*/ 903 w 1075"/>
                        <a:gd name="T5" fmla="*/ 0 h 2"/>
                        <a:gd name="T6" fmla="*/ 1075 w 1075"/>
                        <a:gd name="T7" fmla="*/ 0 h 2"/>
                        <a:gd name="T8" fmla="*/ 1072 w 1075"/>
                        <a:gd name="T9" fmla="*/ 2 h 2"/>
                        <a:gd name="T10" fmla="*/ 370 w 1075"/>
                        <a:gd name="T11" fmla="*/ 2 h 2"/>
                        <a:gd name="T12" fmla="*/ 0 w 1075"/>
                        <a:gd name="T13" fmla="*/ 2 h 2"/>
                        <a:gd name="T14" fmla="*/ 4 w 1075"/>
                        <a:gd name="T15" fmla="*/ 0 h 2"/>
                        <a:gd name="T16" fmla="*/ 380 w 1075"/>
                        <a:gd name="T17" fmla="*/ 0 h 2"/>
                        <a:gd name="T18" fmla="*/ 370 w 1075"/>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5" h="2">
                          <a:moveTo>
                            <a:pt x="1072" y="2"/>
                          </a:moveTo>
                          <a:lnTo>
                            <a:pt x="903" y="2"/>
                          </a:lnTo>
                          <a:lnTo>
                            <a:pt x="903" y="0"/>
                          </a:lnTo>
                          <a:lnTo>
                            <a:pt x="1075" y="0"/>
                          </a:lnTo>
                          <a:lnTo>
                            <a:pt x="1072" y="2"/>
                          </a:lnTo>
                          <a:close/>
                          <a:moveTo>
                            <a:pt x="370" y="2"/>
                          </a:moveTo>
                          <a:lnTo>
                            <a:pt x="0" y="2"/>
                          </a:lnTo>
                          <a:lnTo>
                            <a:pt x="4" y="0"/>
                          </a:lnTo>
                          <a:lnTo>
                            <a:pt x="380" y="0"/>
                          </a:lnTo>
                          <a:lnTo>
                            <a:pt x="370" y="2"/>
                          </a:lnTo>
                          <a:close/>
                        </a:path>
                      </a:pathLst>
                    </a:custGeom>
                    <a:solidFill>
                      <a:srgbClr val="7B7A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22" name="Freeform 593"/>
                    <p:cNvSpPr>
                      <a:spLocks noChangeAspect="1" noEditPoints="1"/>
                    </p:cNvSpPr>
                    <p:nvPr/>
                  </p:nvSpPr>
                  <p:spPr bwMode="auto">
                    <a:xfrm>
                      <a:off x="2110" y="1764"/>
                      <a:ext cx="1073" cy="3"/>
                    </a:xfrm>
                    <a:custGeom>
                      <a:avLst/>
                      <a:gdLst>
                        <a:gd name="T0" fmla="*/ 1070 w 1073"/>
                        <a:gd name="T1" fmla="*/ 3 h 3"/>
                        <a:gd name="T2" fmla="*/ 900 w 1073"/>
                        <a:gd name="T3" fmla="*/ 3 h 3"/>
                        <a:gd name="T4" fmla="*/ 900 w 1073"/>
                        <a:gd name="T5" fmla="*/ 0 h 3"/>
                        <a:gd name="T6" fmla="*/ 1073 w 1073"/>
                        <a:gd name="T7" fmla="*/ 0 h 3"/>
                        <a:gd name="T8" fmla="*/ 1070 w 1073"/>
                        <a:gd name="T9" fmla="*/ 3 h 3"/>
                        <a:gd name="T10" fmla="*/ 373 w 1073"/>
                        <a:gd name="T11" fmla="*/ 3 h 3"/>
                        <a:gd name="T12" fmla="*/ 0 w 1073"/>
                        <a:gd name="T13" fmla="*/ 3 h 3"/>
                        <a:gd name="T14" fmla="*/ 3 w 1073"/>
                        <a:gd name="T15" fmla="*/ 0 h 3"/>
                        <a:gd name="T16" fmla="*/ 383 w 1073"/>
                        <a:gd name="T17" fmla="*/ 0 h 3"/>
                        <a:gd name="T18" fmla="*/ 373 w 107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3" h="3">
                          <a:moveTo>
                            <a:pt x="1070" y="3"/>
                          </a:moveTo>
                          <a:lnTo>
                            <a:pt x="900" y="3"/>
                          </a:lnTo>
                          <a:lnTo>
                            <a:pt x="900" y="0"/>
                          </a:lnTo>
                          <a:lnTo>
                            <a:pt x="1073" y="0"/>
                          </a:lnTo>
                          <a:lnTo>
                            <a:pt x="1070" y="3"/>
                          </a:lnTo>
                          <a:close/>
                          <a:moveTo>
                            <a:pt x="373" y="3"/>
                          </a:moveTo>
                          <a:lnTo>
                            <a:pt x="0" y="3"/>
                          </a:lnTo>
                          <a:lnTo>
                            <a:pt x="3" y="0"/>
                          </a:lnTo>
                          <a:lnTo>
                            <a:pt x="383" y="0"/>
                          </a:lnTo>
                          <a:lnTo>
                            <a:pt x="373" y="3"/>
                          </a:lnTo>
                          <a:close/>
                        </a:path>
                      </a:pathLst>
                    </a:custGeom>
                    <a:solidFill>
                      <a:srgbClr val="7B7A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23" name="Freeform 594"/>
                    <p:cNvSpPr>
                      <a:spLocks noChangeAspect="1" noEditPoints="1"/>
                    </p:cNvSpPr>
                    <p:nvPr/>
                  </p:nvSpPr>
                  <p:spPr bwMode="auto">
                    <a:xfrm>
                      <a:off x="2111" y="1763"/>
                      <a:ext cx="1072" cy="3"/>
                    </a:xfrm>
                    <a:custGeom>
                      <a:avLst/>
                      <a:gdLst>
                        <a:gd name="T0" fmla="*/ 1071 w 1072"/>
                        <a:gd name="T1" fmla="*/ 3 h 3"/>
                        <a:gd name="T2" fmla="*/ 899 w 1072"/>
                        <a:gd name="T3" fmla="*/ 3 h 3"/>
                        <a:gd name="T4" fmla="*/ 899 w 1072"/>
                        <a:gd name="T5" fmla="*/ 0 h 3"/>
                        <a:gd name="T6" fmla="*/ 1072 w 1072"/>
                        <a:gd name="T7" fmla="*/ 0 h 3"/>
                        <a:gd name="T8" fmla="*/ 1071 w 1072"/>
                        <a:gd name="T9" fmla="*/ 3 h 3"/>
                        <a:gd name="T10" fmla="*/ 376 w 1072"/>
                        <a:gd name="T11" fmla="*/ 3 h 3"/>
                        <a:gd name="T12" fmla="*/ 0 w 1072"/>
                        <a:gd name="T13" fmla="*/ 3 h 3"/>
                        <a:gd name="T14" fmla="*/ 5 w 1072"/>
                        <a:gd name="T15" fmla="*/ 0 h 3"/>
                        <a:gd name="T16" fmla="*/ 386 w 1072"/>
                        <a:gd name="T17" fmla="*/ 0 h 3"/>
                        <a:gd name="T18" fmla="*/ 376 w 1072"/>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2" h="3">
                          <a:moveTo>
                            <a:pt x="1071" y="3"/>
                          </a:moveTo>
                          <a:lnTo>
                            <a:pt x="899" y="3"/>
                          </a:lnTo>
                          <a:lnTo>
                            <a:pt x="899" y="0"/>
                          </a:lnTo>
                          <a:lnTo>
                            <a:pt x="1072" y="0"/>
                          </a:lnTo>
                          <a:lnTo>
                            <a:pt x="1071" y="3"/>
                          </a:lnTo>
                          <a:close/>
                          <a:moveTo>
                            <a:pt x="376" y="3"/>
                          </a:moveTo>
                          <a:lnTo>
                            <a:pt x="0" y="3"/>
                          </a:lnTo>
                          <a:lnTo>
                            <a:pt x="5" y="0"/>
                          </a:lnTo>
                          <a:lnTo>
                            <a:pt x="386" y="0"/>
                          </a:lnTo>
                          <a:lnTo>
                            <a:pt x="376" y="3"/>
                          </a:lnTo>
                          <a:close/>
                        </a:path>
                      </a:pathLst>
                    </a:custGeom>
                    <a:solidFill>
                      <a:srgbClr val="7B7A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24" name="Freeform 595"/>
                    <p:cNvSpPr>
                      <a:spLocks noChangeAspect="1" noEditPoints="1"/>
                    </p:cNvSpPr>
                    <p:nvPr/>
                  </p:nvSpPr>
                  <p:spPr bwMode="auto">
                    <a:xfrm>
                      <a:off x="2113" y="1760"/>
                      <a:ext cx="1072" cy="4"/>
                    </a:xfrm>
                    <a:custGeom>
                      <a:avLst/>
                      <a:gdLst>
                        <a:gd name="T0" fmla="*/ 1070 w 1072"/>
                        <a:gd name="T1" fmla="*/ 4 h 4"/>
                        <a:gd name="T2" fmla="*/ 897 w 1072"/>
                        <a:gd name="T3" fmla="*/ 4 h 4"/>
                        <a:gd name="T4" fmla="*/ 897 w 1072"/>
                        <a:gd name="T5" fmla="*/ 0 h 4"/>
                        <a:gd name="T6" fmla="*/ 1072 w 1072"/>
                        <a:gd name="T7" fmla="*/ 0 h 4"/>
                        <a:gd name="T8" fmla="*/ 1070 w 1072"/>
                        <a:gd name="T9" fmla="*/ 4 h 4"/>
                        <a:gd name="T10" fmla="*/ 380 w 1072"/>
                        <a:gd name="T11" fmla="*/ 4 h 4"/>
                        <a:gd name="T12" fmla="*/ 0 w 1072"/>
                        <a:gd name="T13" fmla="*/ 4 h 4"/>
                        <a:gd name="T14" fmla="*/ 4 w 1072"/>
                        <a:gd name="T15" fmla="*/ 0 h 4"/>
                        <a:gd name="T16" fmla="*/ 390 w 1072"/>
                        <a:gd name="T17" fmla="*/ 0 h 4"/>
                        <a:gd name="T18" fmla="*/ 380 w 1072"/>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2" h="4">
                          <a:moveTo>
                            <a:pt x="1070" y="4"/>
                          </a:moveTo>
                          <a:lnTo>
                            <a:pt x="897" y="4"/>
                          </a:lnTo>
                          <a:lnTo>
                            <a:pt x="897" y="0"/>
                          </a:lnTo>
                          <a:lnTo>
                            <a:pt x="1072" y="0"/>
                          </a:lnTo>
                          <a:lnTo>
                            <a:pt x="1070" y="4"/>
                          </a:lnTo>
                          <a:close/>
                          <a:moveTo>
                            <a:pt x="380" y="4"/>
                          </a:moveTo>
                          <a:lnTo>
                            <a:pt x="0" y="4"/>
                          </a:lnTo>
                          <a:lnTo>
                            <a:pt x="4" y="0"/>
                          </a:lnTo>
                          <a:lnTo>
                            <a:pt x="390" y="0"/>
                          </a:lnTo>
                          <a:lnTo>
                            <a:pt x="380" y="4"/>
                          </a:lnTo>
                          <a:close/>
                        </a:path>
                      </a:pathLst>
                    </a:custGeom>
                    <a:solidFill>
                      <a:srgbClr val="7A79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25" name="Freeform 596"/>
                    <p:cNvSpPr>
                      <a:spLocks noChangeAspect="1" noEditPoints="1"/>
                    </p:cNvSpPr>
                    <p:nvPr/>
                  </p:nvSpPr>
                  <p:spPr bwMode="auto">
                    <a:xfrm>
                      <a:off x="2116" y="1758"/>
                      <a:ext cx="1070" cy="5"/>
                    </a:xfrm>
                    <a:custGeom>
                      <a:avLst/>
                      <a:gdLst>
                        <a:gd name="T0" fmla="*/ 1067 w 1070"/>
                        <a:gd name="T1" fmla="*/ 5 h 5"/>
                        <a:gd name="T2" fmla="*/ 894 w 1070"/>
                        <a:gd name="T3" fmla="*/ 5 h 5"/>
                        <a:gd name="T4" fmla="*/ 894 w 1070"/>
                        <a:gd name="T5" fmla="*/ 0 h 5"/>
                        <a:gd name="T6" fmla="*/ 1070 w 1070"/>
                        <a:gd name="T7" fmla="*/ 0 h 5"/>
                        <a:gd name="T8" fmla="*/ 1067 w 1070"/>
                        <a:gd name="T9" fmla="*/ 5 h 5"/>
                        <a:gd name="T10" fmla="*/ 381 w 1070"/>
                        <a:gd name="T11" fmla="*/ 5 h 5"/>
                        <a:gd name="T12" fmla="*/ 0 w 1070"/>
                        <a:gd name="T13" fmla="*/ 5 h 5"/>
                        <a:gd name="T14" fmla="*/ 2 w 1070"/>
                        <a:gd name="T15" fmla="*/ 0 h 5"/>
                        <a:gd name="T16" fmla="*/ 392 w 1070"/>
                        <a:gd name="T17" fmla="*/ 0 h 5"/>
                        <a:gd name="T18" fmla="*/ 381 w 1070"/>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0" h="5">
                          <a:moveTo>
                            <a:pt x="1067" y="5"/>
                          </a:moveTo>
                          <a:lnTo>
                            <a:pt x="894" y="5"/>
                          </a:lnTo>
                          <a:lnTo>
                            <a:pt x="894" y="0"/>
                          </a:lnTo>
                          <a:lnTo>
                            <a:pt x="1070" y="0"/>
                          </a:lnTo>
                          <a:lnTo>
                            <a:pt x="1067" y="5"/>
                          </a:lnTo>
                          <a:close/>
                          <a:moveTo>
                            <a:pt x="381" y="5"/>
                          </a:moveTo>
                          <a:lnTo>
                            <a:pt x="0" y="5"/>
                          </a:lnTo>
                          <a:lnTo>
                            <a:pt x="2" y="0"/>
                          </a:lnTo>
                          <a:lnTo>
                            <a:pt x="392" y="0"/>
                          </a:lnTo>
                          <a:lnTo>
                            <a:pt x="381" y="5"/>
                          </a:lnTo>
                          <a:close/>
                        </a:path>
                      </a:pathLst>
                    </a:custGeom>
                    <a:solidFill>
                      <a:srgbClr val="7A79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26" name="Freeform 597"/>
                    <p:cNvSpPr>
                      <a:spLocks noChangeAspect="1" noEditPoints="1"/>
                    </p:cNvSpPr>
                    <p:nvPr/>
                  </p:nvSpPr>
                  <p:spPr bwMode="auto">
                    <a:xfrm>
                      <a:off x="2117" y="1757"/>
                      <a:ext cx="1071" cy="3"/>
                    </a:xfrm>
                    <a:custGeom>
                      <a:avLst/>
                      <a:gdLst>
                        <a:gd name="T0" fmla="*/ 1068 w 1071"/>
                        <a:gd name="T1" fmla="*/ 3 h 3"/>
                        <a:gd name="T2" fmla="*/ 893 w 1071"/>
                        <a:gd name="T3" fmla="*/ 3 h 3"/>
                        <a:gd name="T4" fmla="*/ 893 w 1071"/>
                        <a:gd name="T5" fmla="*/ 0 h 3"/>
                        <a:gd name="T6" fmla="*/ 1071 w 1071"/>
                        <a:gd name="T7" fmla="*/ 0 h 3"/>
                        <a:gd name="T8" fmla="*/ 1068 w 1071"/>
                        <a:gd name="T9" fmla="*/ 3 h 3"/>
                        <a:gd name="T10" fmla="*/ 386 w 1071"/>
                        <a:gd name="T11" fmla="*/ 3 h 3"/>
                        <a:gd name="T12" fmla="*/ 0 w 1071"/>
                        <a:gd name="T13" fmla="*/ 3 h 3"/>
                        <a:gd name="T14" fmla="*/ 4 w 1071"/>
                        <a:gd name="T15" fmla="*/ 0 h 3"/>
                        <a:gd name="T16" fmla="*/ 396 w 1071"/>
                        <a:gd name="T17" fmla="*/ 0 h 3"/>
                        <a:gd name="T18" fmla="*/ 386 w 107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1" h="3">
                          <a:moveTo>
                            <a:pt x="1068" y="3"/>
                          </a:moveTo>
                          <a:lnTo>
                            <a:pt x="893" y="3"/>
                          </a:lnTo>
                          <a:lnTo>
                            <a:pt x="893" y="0"/>
                          </a:lnTo>
                          <a:lnTo>
                            <a:pt x="1071" y="0"/>
                          </a:lnTo>
                          <a:lnTo>
                            <a:pt x="1068" y="3"/>
                          </a:lnTo>
                          <a:close/>
                          <a:moveTo>
                            <a:pt x="386" y="3"/>
                          </a:moveTo>
                          <a:lnTo>
                            <a:pt x="0" y="3"/>
                          </a:lnTo>
                          <a:lnTo>
                            <a:pt x="4" y="0"/>
                          </a:lnTo>
                          <a:lnTo>
                            <a:pt x="396" y="0"/>
                          </a:lnTo>
                          <a:lnTo>
                            <a:pt x="386" y="3"/>
                          </a:lnTo>
                          <a:close/>
                        </a:path>
                      </a:pathLst>
                    </a:custGeom>
                    <a:solidFill>
                      <a:srgbClr val="7978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27" name="Freeform 598"/>
                    <p:cNvSpPr>
                      <a:spLocks noChangeAspect="1" noEditPoints="1"/>
                    </p:cNvSpPr>
                    <p:nvPr/>
                  </p:nvSpPr>
                  <p:spPr bwMode="auto">
                    <a:xfrm>
                      <a:off x="2118" y="1755"/>
                      <a:ext cx="1070" cy="3"/>
                    </a:xfrm>
                    <a:custGeom>
                      <a:avLst/>
                      <a:gdLst>
                        <a:gd name="T0" fmla="*/ 1068 w 1070"/>
                        <a:gd name="T1" fmla="*/ 3 h 3"/>
                        <a:gd name="T2" fmla="*/ 892 w 1070"/>
                        <a:gd name="T3" fmla="*/ 3 h 3"/>
                        <a:gd name="T4" fmla="*/ 892 w 1070"/>
                        <a:gd name="T5" fmla="*/ 0 h 3"/>
                        <a:gd name="T6" fmla="*/ 1070 w 1070"/>
                        <a:gd name="T7" fmla="*/ 0 h 3"/>
                        <a:gd name="T8" fmla="*/ 1068 w 1070"/>
                        <a:gd name="T9" fmla="*/ 3 h 3"/>
                        <a:gd name="T10" fmla="*/ 390 w 1070"/>
                        <a:gd name="T11" fmla="*/ 3 h 3"/>
                        <a:gd name="T12" fmla="*/ 0 w 1070"/>
                        <a:gd name="T13" fmla="*/ 3 h 3"/>
                        <a:gd name="T14" fmla="*/ 5 w 1070"/>
                        <a:gd name="T15" fmla="*/ 0 h 3"/>
                        <a:gd name="T16" fmla="*/ 401 w 1070"/>
                        <a:gd name="T17" fmla="*/ 0 h 3"/>
                        <a:gd name="T18" fmla="*/ 390 w 1070"/>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0" h="3">
                          <a:moveTo>
                            <a:pt x="1068" y="3"/>
                          </a:moveTo>
                          <a:lnTo>
                            <a:pt x="892" y="3"/>
                          </a:lnTo>
                          <a:lnTo>
                            <a:pt x="892" y="0"/>
                          </a:lnTo>
                          <a:lnTo>
                            <a:pt x="1070" y="0"/>
                          </a:lnTo>
                          <a:lnTo>
                            <a:pt x="1068" y="3"/>
                          </a:lnTo>
                          <a:close/>
                          <a:moveTo>
                            <a:pt x="390" y="3"/>
                          </a:moveTo>
                          <a:lnTo>
                            <a:pt x="0" y="3"/>
                          </a:lnTo>
                          <a:lnTo>
                            <a:pt x="5" y="0"/>
                          </a:lnTo>
                          <a:lnTo>
                            <a:pt x="401" y="0"/>
                          </a:lnTo>
                          <a:lnTo>
                            <a:pt x="390" y="3"/>
                          </a:lnTo>
                          <a:close/>
                        </a:path>
                      </a:pathLst>
                    </a:custGeom>
                    <a:solidFill>
                      <a:srgbClr val="7978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28" name="Freeform 599"/>
                    <p:cNvSpPr>
                      <a:spLocks noChangeAspect="1" noEditPoints="1"/>
                    </p:cNvSpPr>
                    <p:nvPr/>
                  </p:nvSpPr>
                  <p:spPr bwMode="auto">
                    <a:xfrm>
                      <a:off x="2121" y="1754"/>
                      <a:ext cx="1068" cy="3"/>
                    </a:xfrm>
                    <a:custGeom>
                      <a:avLst/>
                      <a:gdLst>
                        <a:gd name="T0" fmla="*/ 1067 w 1068"/>
                        <a:gd name="T1" fmla="*/ 3 h 3"/>
                        <a:gd name="T2" fmla="*/ 889 w 1068"/>
                        <a:gd name="T3" fmla="*/ 3 h 3"/>
                        <a:gd name="T4" fmla="*/ 889 w 1068"/>
                        <a:gd name="T5" fmla="*/ 0 h 3"/>
                        <a:gd name="T6" fmla="*/ 1068 w 1068"/>
                        <a:gd name="T7" fmla="*/ 0 h 3"/>
                        <a:gd name="T8" fmla="*/ 1067 w 1068"/>
                        <a:gd name="T9" fmla="*/ 3 h 3"/>
                        <a:gd name="T10" fmla="*/ 392 w 1068"/>
                        <a:gd name="T11" fmla="*/ 3 h 3"/>
                        <a:gd name="T12" fmla="*/ 0 w 1068"/>
                        <a:gd name="T13" fmla="*/ 3 h 3"/>
                        <a:gd name="T14" fmla="*/ 5 w 1068"/>
                        <a:gd name="T15" fmla="*/ 0 h 3"/>
                        <a:gd name="T16" fmla="*/ 402 w 1068"/>
                        <a:gd name="T17" fmla="*/ 0 h 3"/>
                        <a:gd name="T18" fmla="*/ 392 w 1068"/>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8" h="3">
                          <a:moveTo>
                            <a:pt x="1067" y="3"/>
                          </a:moveTo>
                          <a:lnTo>
                            <a:pt x="889" y="3"/>
                          </a:lnTo>
                          <a:lnTo>
                            <a:pt x="889" y="0"/>
                          </a:lnTo>
                          <a:lnTo>
                            <a:pt x="1068" y="0"/>
                          </a:lnTo>
                          <a:lnTo>
                            <a:pt x="1067" y="3"/>
                          </a:lnTo>
                          <a:close/>
                          <a:moveTo>
                            <a:pt x="392" y="3"/>
                          </a:moveTo>
                          <a:lnTo>
                            <a:pt x="0" y="3"/>
                          </a:lnTo>
                          <a:lnTo>
                            <a:pt x="5" y="0"/>
                          </a:lnTo>
                          <a:lnTo>
                            <a:pt x="402" y="0"/>
                          </a:lnTo>
                          <a:lnTo>
                            <a:pt x="392" y="3"/>
                          </a:lnTo>
                          <a:close/>
                        </a:path>
                      </a:pathLst>
                    </a:custGeom>
                    <a:solidFill>
                      <a:srgbClr val="7978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29" name="Freeform 600"/>
                    <p:cNvSpPr>
                      <a:spLocks noChangeAspect="1" noEditPoints="1"/>
                    </p:cNvSpPr>
                    <p:nvPr/>
                  </p:nvSpPr>
                  <p:spPr bwMode="auto">
                    <a:xfrm>
                      <a:off x="2123" y="1753"/>
                      <a:ext cx="1068" cy="2"/>
                    </a:xfrm>
                    <a:custGeom>
                      <a:avLst/>
                      <a:gdLst>
                        <a:gd name="T0" fmla="*/ 1065 w 1068"/>
                        <a:gd name="T1" fmla="*/ 2 h 2"/>
                        <a:gd name="T2" fmla="*/ 887 w 1068"/>
                        <a:gd name="T3" fmla="*/ 2 h 2"/>
                        <a:gd name="T4" fmla="*/ 887 w 1068"/>
                        <a:gd name="T5" fmla="*/ 0 h 2"/>
                        <a:gd name="T6" fmla="*/ 1068 w 1068"/>
                        <a:gd name="T7" fmla="*/ 0 h 2"/>
                        <a:gd name="T8" fmla="*/ 1065 w 1068"/>
                        <a:gd name="T9" fmla="*/ 2 h 2"/>
                        <a:gd name="T10" fmla="*/ 396 w 1068"/>
                        <a:gd name="T11" fmla="*/ 2 h 2"/>
                        <a:gd name="T12" fmla="*/ 0 w 1068"/>
                        <a:gd name="T13" fmla="*/ 2 h 2"/>
                        <a:gd name="T14" fmla="*/ 4 w 1068"/>
                        <a:gd name="T15" fmla="*/ 0 h 2"/>
                        <a:gd name="T16" fmla="*/ 406 w 1068"/>
                        <a:gd name="T17" fmla="*/ 0 h 2"/>
                        <a:gd name="T18" fmla="*/ 396 w 1068"/>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8" h="2">
                          <a:moveTo>
                            <a:pt x="1065" y="2"/>
                          </a:moveTo>
                          <a:lnTo>
                            <a:pt x="887" y="2"/>
                          </a:lnTo>
                          <a:lnTo>
                            <a:pt x="887" y="0"/>
                          </a:lnTo>
                          <a:lnTo>
                            <a:pt x="1068" y="0"/>
                          </a:lnTo>
                          <a:lnTo>
                            <a:pt x="1065" y="2"/>
                          </a:lnTo>
                          <a:close/>
                          <a:moveTo>
                            <a:pt x="396" y="2"/>
                          </a:moveTo>
                          <a:lnTo>
                            <a:pt x="0" y="2"/>
                          </a:lnTo>
                          <a:lnTo>
                            <a:pt x="4" y="0"/>
                          </a:lnTo>
                          <a:lnTo>
                            <a:pt x="406" y="0"/>
                          </a:lnTo>
                          <a:lnTo>
                            <a:pt x="396" y="2"/>
                          </a:lnTo>
                          <a:close/>
                        </a:path>
                      </a:pathLst>
                    </a:custGeom>
                    <a:solidFill>
                      <a:srgbClr val="7977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30" name="Freeform 601"/>
                    <p:cNvSpPr>
                      <a:spLocks noChangeAspect="1" noEditPoints="1"/>
                    </p:cNvSpPr>
                    <p:nvPr/>
                  </p:nvSpPr>
                  <p:spPr bwMode="auto">
                    <a:xfrm>
                      <a:off x="2126" y="1750"/>
                      <a:ext cx="1066" cy="4"/>
                    </a:xfrm>
                    <a:custGeom>
                      <a:avLst/>
                      <a:gdLst>
                        <a:gd name="T0" fmla="*/ 1063 w 1066"/>
                        <a:gd name="T1" fmla="*/ 4 h 4"/>
                        <a:gd name="T2" fmla="*/ 884 w 1066"/>
                        <a:gd name="T3" fmla="*/ 4 h 4"/>
                        <a:gd name="T4" fmla="*/ 884 w 1066"/>
                        <a:gd name="T5" fmla="*/ 0 h 4"/>
                        <a:gd name="T6" fmla="*/ 1066 w 1066"/>
                        <a:gd name="T7" fmla="*/ 0 h 4"/>
                        <a:gd name="T8" fmla="*/ 1063 w 1066"/>
                        <a:gd name="T9" fmla="*/ 4 h 4"/>
                        <a:gd name="T10" fmla="*/ 397 w 1066"/>
                        <a:gd name="T11" fmla="*/ 4 h 4"/>
                        <a:gd name="T12" fmla="*/ 0 w 1066"/>
                        <a:gd name="T13" fmla="*/ 4 h 4"/>
                        <a:gd name="T14" fmla="*/ 3 w 1066"/>
                        <a:gd name="T15" fmla="*/ 0 h 4"/>
                        <a:gd name="T16" fmla="*/ 407 w 1066"/>
                        <a:gd name="T17" fmla="*/ 0 h 4"/>
                        <a:gd name="T18" fmla="*/ 397 w 1066"/>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6" h="4">
                          <a:moveTo>
                            <a:pt x="1063" y="4"/>
                          </a:moveTo>
                          <a:lnTo>
                            <a:pt x="884" y="4"/>
                          </a:lnTo>
                          <a:lnTo>
                            <a:pt x="884" y="0"/>
                          </a:lnTo>
                          <a:lnTo>
                            <a:pt x="1066" y="0"/>
                          </a:lnTo>
                          <a:lnTo>
                            <a:pt x="1063" y="4"/>
                          </a:lnTo>
                          <a:close/>
                          <a:moveTo>
                            <a:pt x="397" y="4"/>
                          </a:moveTo>
                          <a:lnTo>
                            <a:pt x="0" y="4"/>
                          </a:lnTo>
                          <a:lnTo>
                            <a:pt x="3" y="0"/>
                          </a:lnTo>
                          <a:lnTo>
                            <a:pt x="407" y="0"/>
                          </a:lnTo>
                          <a:lnTo>
                            <a:pt x="397" y="4"/>
                          </a:lnTo>
                          <a:close/>
                        </a:path>
                      </a:pathLst>
                    </a:custGeom>
                    <a:solidFill>
                      <a:srgbClr val="7977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31" name="Freeform 602"/>
                    <p:cNvSpPr>
                      <a:spLocks noChangeAspect="1" noEditPoints="1"/>
                    </p:cNvSpPr>
                    <p:nvPr/>
                  </p:nvSpPr>
                  <p:spPr bwMode="auto">
                    <a:xfrm>
                      <a:off x="2127" y="1748"/>
                      <a:ext cx="1065" cy="5"/>
                    </a:xfrm>
                    <a:custGeom>
                      <a:avLst/>
                      <a:gdLst>
                        <a:gd name="T0" fmla="*/ 1064 w 1065"/>
                        <a:gd name="T1" fmla="*/ 5 h 5"/>
                        <a:gd name="T2" fmla="*/ 883 w 1065"/>
                        <a:gd name="T3" fmla="*/ 5 h 5"/>
                        <a:gd name="T4" fmla="*/ 885 w 1065"/>
                        <a:gd name="T5" fmla="*/ 0 h 5"/>
                        <a:gd name="T6" fmla="*/ 1065 w 1065"/>
                        <a:gd name="T7" fmla="*/ 0 h 5"/>
                        <a:gd name="T8" fmla="*/ 1064 w 1065"/>
                        <a:gd name="T9" fmla="*/ 5 h 5"/>
                        <a:gd name="T10" fmla="*/ 402 w 1065"/>
                        <a:gd name="T11" fmla="*/ 5 h 5"/>
                        <a:gd name="T12" fmla="*/ 0 w 1065"/>
                        <a:gd name="T13" fmla="*/ 5 h 5"/>
                        <a:gd name="T14" fmla="*/ 4 w 1065"/>
                        <a:gd name="T15" fmla="*/ 0 h 5"/>
                        <a:gd name="T16" fmla="*/ 412 w 1065"/>
                        <a:gd name="T17" fmla="*/ 0 h 5"/>
                        <a:gd name="T18" fmla="*/ 402 w 1065"/>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5" h="5">
                          <a:moveTo>
                            <a:pt x="1064" y="5"/>
                          </a:moveTo>
                          <a:lnTo>
                            <a:pt x="883" y="5"/>
                          </a:lnTo>
                          <a:lnTo>
                            <a:pt x="885" y="0"/>
                          </a:lnTo>
                          <a:lnTo>
                            <a:pt x="1065" y="0"/>
                          </a:lnTo>
                          <a:lnTo>
                            <a:pt x="1064" y="5"/>
                          </a:lnTo>
                          <a:close/>
                          <a:moveTo>
                            <a:pt x="402" y="5"/>
                          </a:moveTo>
                          <a:lnTo>
                            <a:pt x="0" y="5"/>
                          </a:lnTo>
                          <a:lnTo>
                            <a:pt x="4" y="0"/>
                          </a:lnTo>
                          <a:lnTo>
                            <a:pt x="412" y="0"/>
                          </a:lnTo>
                          <a:lnTo>
                            <a:pt x="402" y="5"/>
                          </a:lnTo>
                          <a:close/>
                        </a:path>
                      </a:pathLst>
                    </a:custGeom>
                    <a:solidFill>
                      <a:srgbClr val="78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32" name="Freeform 603"/>
                    <p:cNvSpPr>
                      <a:spLocks noChangeAspect="1" noEditPoints="1"/>
                    </p:cNvSpPr>
                    <p:nvPr/>
                  </p:nvSpPr>
                  <p:spPr bwMode="auto">
                    <a:xfrm>
                      <a:off x="2129" y="1747"/>
                      <a:ext cx="1064" cy="3"/>
                    </a:xfrm>
                    <a:custGeom>
                      <a:avLst/>
                      <a:gdLst>
                        <a:gd name="T0" fmla="*/ 1063 w 1064"/>
                        <a:gd name="T1" fmla="*/ 3 h 3"/>
                        <a:gd name="T2" fmla="*/ 881 w 1064"/>
                        <a:gd name="T3" fmla="*/ 3 h 3"/>
                        <a:gd name="T4" fmla="*/ 883 w 1064"/>
                        <a:gd name="T5" fmla="*/ 0 h 3"/>
                        <a:gd name="T6" fmla="*/ 1064 w 1064"/>
                        <a:gd name="T7" fmla="*/ 0 h 3"/>
                        <a:gd name="T8" fmla="*/ 1063 w 1064"/>
                        <a:gd name="T9" fmla="*/ 3 h 3"/>
                        <a:gd name="T10" fmla="*/ 404 w 1064"/>
                        <a:gd name="T11" fmla="*/ 3 h 3"/>
                        <a:gd name="T12" fmla="*/ 0 w 1064"/>
                        <a:gd name="T13" fmla="*/ 3 h 3"/>
                        <a:gd name="T14" fmla="*/ 4 w 1064"/>
                        <a:gd name="T15" fmla="*/ 0 h 3"/>
                        <a:gd name="T16" fmla="*/ 415 w 1064"/>
                        <a:gd name="T17" fmla="*/ 0 h 3"/>
                        <a:gd name="T18" fmla="*/ 404 w 1064"/>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4" h="3">
                          <a:moveTo>
                            <a:pt x="1063" y="3"/>
                          </a:moveTo>
                          <a:lnTo>
                            <a:pt x="881" y="3"/>
                          </a:lnTo>
                          <a:lnTo>
                            <a:pt x="883" y="0"/>
                          </a:lnTo>
                          <a:lnTo>
                            <a:pt x="1064" y="0"/>
                          </a:lnTo>
                          <a:lnTo>
                            <a:pt x="1063" y="3"/>
                          </a:lnTo>
                          <a:close/>
                          <a:moveTo>
                            <a:pt x="404" y="3"/>
                          </a:moveTo>
                          <a:lnTo>
                            <a:pt x="0" y="3"/>
                          </a:lnTo>
                          <a:lnTo>
                            <a:pt x="4" y="0"/>
                          </a:lnTo>
                          <a:lnTo>
                            <a:pt x="415" y="0"/>
                          </a:lnTo>
                          <a:lnTo>
                            <a:pt x="404" y="3"/>
                          </a:lnTo>
                          <a:close/>
                        </a:path>
                      </a:pathLst>
                    </a:custGeom>
                    <a:solidFill>
                      <a:srgbClr val="78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33" name="Freeform 604"/>
                    <p:cNvSpPr>
                      <a:spLocks noChangeAspect="1" noEditPoints="1"/>
                    </p:cNvSpPr>
                    <p:nvPr/>
                  </p:nvSpPr>
                  <p:spPr bwMode="auto">
                    <a:xfrm>
                      <a:off x="2131" y="1745"/>
                      <a:ext cx="1064" cy="3"/>
                    </a:xfrm>
                    <a:custGeom>
                      <a:avLst/>
                      <a:gdLst>
                        <a:gd name="T0" fmla="*/ 1061 w 1064"/>
                        <a:gd name="T1" fmla="*/ 3 h 3"/>
                        <a:gd name="T2" fmla="*/ 881 w 1064"/>
                        <a:gd name="T3" fmla="*/ 3 h 3"/>
                        <a:gd name="T4" fmla="*/ 881 w 1064"/>
                        <a:gd name="T5" fmla="*/ 0 h 3"/>
                        <a:gd name="T6" fmla="*/ 1064 w 1064"/>
                        <a:gd name="T7" fmla="*/ 0 h 3"/>
                        <a:gd name="T8" fmla="*/ 1061 w 1064"/>
                        <a:gd name="T9" fmla="*/ 3 h 3"/>
                        <a:gd name="T10" fmla="*/ 408 w 1064"/>
                        <a:gd name="T11" fmla="*/ 3 h 3"/>
                        <a:gd name="T12" fmla="*/ 0 w 1064"/>
                        <a:gd name="T13" fmla="*/ 3 h 3"/>
                        <a:gd name="T14" fmla="*/ 5 w 1064"/>
                        <a:gd name="T15" fmla="*/ 0 h 3"/>
                        <a:gd name="T16" fmla="*/ 418 w 1064"/>
                        <a:gd name="T17" fmla="*/ 0 h 3"/>
                        <a:gd name="T18" fmla="*/ 408 w 1064"/>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4" h="3">
                          <a:moveTo>
                            <a:pt x="1061" y="3"/>
                          </a:moveTo>
                          <a:lnTo>
                            <a:pt x="881" y="3"/>
                          </a:lnTo>
                          <a:lnTo>
                            <a:pt x="881" y="0"/>
                          </a:lnTo>
                          <a:lnTo>
                            <a:pt x="1064" y="0"/>
                          </a:lnTo>
                          <a:lnTo>
                            <a:pt x="1061" y="3"/>
                          </a:lnTo>
                          <a:close/>
                          <a:moveTo>
                            <a:pt x="408" y="3"/>
                          </a:moveTo>
                          <a:lnTo>
                            <a:pt x="0" y="3"/>
                          </a:lnTo>
                          <a:lnTo>
                            <a:pt x="5" y="0"/>
                          </a:lnTo>
                          <a:lnTo>
                            <a:pt x="418" y="0"/>
                          </a:lnTo>
                          <a:lnTo>
                            <a:pt x="408" y="3"/>
                          </a:lnTo>
                          <a:close/>
                        </a:path>
                      </a:pathLst>
                    </a:custGeom>
                    <a:solidFill>
                      <a:srgbClr val="78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34" name="Freeform 605"/>
                    <p:cNvSpPr>
                      <a:spLocks noChangeAspect="1" noEditPoints="1"/>
                    </p:cNvSpPr>
                    <p:nvPr/>
                  </p:nvSpPr>
                  <p:spPr bwMode="auto">
                    <a:xfrm>
                      <a:off x="2133" y="1744"/>
                      <a:ext cx="1063" cy="3"/>
                    </a:xfrm>
                    <a:custGeom>
                      <a:avLst/>
                      <a:gdLst>
                        <a:gd name="T0" fmla="*/ 1060 w 1063"/>
                        <a:gd name="T1" fmla="*/ 3 h 3"/>
                        <a:gd name="T2" fmla="*/ 879 w 1063"/>
                        <a:gd name="T3" fmla="*/ 3 h 3"/>
                        <a:gd name="T4" fmla="*/ 879 w 1063"/>
                        <a:gd name="T5" fmla="*/ 0 h 3"/>
                        <a:gd name="T6" fmla="*/ 1063 w 1063"/>
                        <a:gd name="T7" fmla="*/ 0 h 3"/>
                        <a:gd name="T8" fmla="*/ 1060 w 1063"/>
                        <a:gd name="T9" fmla="*/ 3 h 3"/>
                        <a:gd name="T10" fmla="*/ 411 w 1063"/>
                        <a:gd name="T11" fmla="*/ 3 h 3"/>
                        <a:gd name="T12" fmla="*/ 0 w 1063"/>
                        <a:gd name="T13" fmla="*/ 3 h 3"/>
                        <a:gd name="T14" fmla="*/ 4 w 1063"/>
                        <a:gd name="T15" fmla="*/ 0 h 3"/>
                        <a:gd name="T16" fmla="*/ 422 w 1063"/>
                        <a:gd name="T17" fmla="*/ 0 h 3"/>
                        <a:gd name="T18" fmla="*/ 411 w 106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3" h="3">
                          <a:moveTo>
                            <a:pt x="1060" y="3"/>
                          </a:moveTo>
                          <a:lnTo>
                            <a:pt x="879" y="3"/>
                          </a:lnTo>
                          <a:lnTo>
                            <a:pt x="879" y="0"/>
                          </a:lnTo>
                          <a:lnTo>
                            <a:pt x="1063" y="0"/>
                          </a:lnTo>
                          <a:lnTo>
                            <a:pt x="1060" y="3"/>
                          </a:lnTo>
                          <a:close/>
                          <a:moveTo>
                            <a:pt x="411" y="3"/>
                          </a:moveTo>
                          <a:lnTo>
                            <a:pt x="0" y="3"/>
                          </a:lnTo>
                          <a:lnTo>
                            <a:pt x="4" y="0"/>
                          </a:lnTo>
                          <a:lnTo>
                            <a:pt x="422" y="0"/>
                          </a:lnTo>
                          <a:lnTo>
                            <a:pt x="411" y="3"/>
                          </a:lnTo>
                          <a:close/>
                        </a:path>
                      </a:pathLst>
                    </a:custGeom>
                    <a:solidFill>
                      <a:srgbClr val="7776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35" name="Freeform 606"/>
                    <p:cNvSpPr>
                      <a:spLocks noChangeAspect="1" noEditPoints="1"/>
                    </p:cNvSpPr>
                    <p:nvPr/>
                  </p:nvSpPr>
                  <p:spPr bwMode="auto">
                    <a:xfrm>
                      <a:off x="2136" y="1743"/>
                      <a:ext cx="1060" cy="2"/>
                    </a:xfrm>
                    <a:custGeom>
                      <a:avLst/>
                      <a:gdLst>
                        <a:gd name="T0" fmla="*/ 1059 w 1060"/>
                        <a:gd name="T1" fmla="*/ 2 h 2"/>
                        <a:gd name="T2" fmla="*/ 876 w 1060"/>
                        <a:gd name="T3" fmla="*/ 2 h 2"/>
                        <a:gd name="T4" fmla="*/ 876 w 1060"/>
                        <a:gd name="T5" fmla="*/ 0 h 2"/>
                        <a:gd name="T6" fmla="*/ 1060 w 1060"/>
                        <a:gd name="T7" fmla="*/ 0 h 2"/>
                        <a:gd name="T8" fmla="*/ 1059 w 1060"/>
                        <a:gd name="T9" fmla="*/ 2 h 2"/>
                        <a:gd name="T10" fmla="*/ 413 w 1060"/>
                        <a:gd name="T11" fmla="*/ 2 h 2"/>
                        <a:gd name="T12" fmla="*/ 0 w 1060"/>
                        <a:gd name="T13" fmla="*/ 2 h 2"/>
                        <a:gd name="T14" fmla="*/ 3 w 1060"/>
                        <a:gd name="T15" fmla="*/ 0 h 2"/>
                        <a:gd name="T16" fmla="*/ 423 w 1060"/>
                        <a:gd name="T17" fmla="*/ 0 h 2"/>
                        <a:gd name="T18" fmla="*/ 413 w 1060"/>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0" h="2">
                          <a:moveTo>
                            <a:pt x="1059" y="2"/>
                          </a:moveTo>
                          <a:lnTo>
                            <a:pt x="876" y="2"/>
                          </a:lnTo>
                          <a:lnTo>
                            <a:pt x="876" y="0"/>
                          </a:lnTo>
                          <a:lnTo>
                            <a:pt x="1060" y="0"/>
                          </a:lnTo>
                          <a:lnTo>
                            <a:pt x="1059" y="2"/>
                          </a:lnTo>
                          <a:close/>
                          <a:moveTo>
                            <a:pt x="413" y="2"/>
                          </a:moveTo>
                          <a:lnTo>
                            <a:pt x="0" y="2"/>
                          </a:lnTo>
                          <a:lnTo>
                            <a:pt x="3" y="0"/>
                          </a:lnTo>
                          <a:lnTo>
                            <a:pt x="423" y="0"/>
                          </a:lnTo>
                          <a:lnTo>
                            <a:pt x="413" y="2"/>
                          </a:lnTo>
                          <a:close/>
                        </a:path>
                      </a:pathLst>
                    </a:custGeom>
                    <a:solidFill>
                      <a:srgbClr val="7776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36" name="Freeform 607"/>
                    <p:cNvSpPr>
                      <a:spLocks noChangeAspect="1" noEditPoints="1"/>
                    </p:cNvSpPr>
                    <p:nvPr/>
                  </p:nvSpPr>
                  <p:spPr bwMode="auto">
                    <a:xfrm>
                      <a:off x="2137" y="1741"/>
                      <a:ext cx="1061" cy="3"/>
                    </a:xfrm>
                    <a:custGeom>
                      <a:avLst/>
                      <a:gdLst>
                        <a:gd name="T0" fmla="*/ 1059 w 1061"/>
                        <a:gd name="T1" fmla="*/ 3 h 3"/>
                        <a:gd name="T2" fmla="*/ 875 w 1061"/>
                        <a:gd name="T3" fmla="*/ 3 h 3"/>
                        <a:gd name="T4" fmla="*/ 875 w 1061"/>
                        <a:gd name="T5" fmla="*/ 0 h 3"/>
                        <a:gd name="T6" fmla="*/ 1061 w 1061"/>
                        <a:gd name="T7" fmla="*/ 0 h 3"/>
                        <a:gd name="T8" fmla="*/ 1059 w 1061"/>
                        <a:gd name="T9" fmla="*/ 3 h 3"/>
                        <a:gd name="T10" fmla="*/ 418 w 1061"/>
                        <a:gd name="T11" fmla="*/ 3 h 3"/>
                        <a:gd name="T12" fmla="*/ 0 w 1061"/>
                        <a:gd name="T13" fmla="*/ 3 h 3"/>
                        <a:gd name="T14" fmla="*/ 5 w 1061"/>
                        <a:gd name="T15" fmla="*/ 0 h 3"/>
                        <a:gd name="T16" fmla="*/ 428 w 1061"/>
                        <a:gd name="T17" fmla="*/ 0 h 3"/>
                        <a:gd name="T18" fmla="*/ 418 w 106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1" h="3">
                          <a:moveTo>
                            <a:pt x="1059" y="3"/>
                          </a:moveTo>
                          <a:lnTo>
                            <a:pt x="875" y="3"/>
                          </a:lnTo>
                          <a:lnTo>
                            <a:pt x="875" y="0"/>
                          </a:lnTo>
                          <a:lnTo>
                            <a:pt x="1061" y="0"/>
                          </a:lnTo>
                          <a:lnTo>
                            <a:pt x="1059" y="3"/>
                          </a:lnTo>
                          <a:close/>
                          <a:moveTo>
                            <a:pt x="418" y="3"/>
                          </a:moveTo>
                          <a:lnTo>
                            <a:pt x="0" y="3"/>
                          </a:lnTo>
                          <a:lnTo>
                            <a:pt x="5" y="0"/>
                          </a:lnTo>
                          <a:lnTo>
                            <a:pt x="428" y="0"/>
                          </a:lnTo>
                          <a:lnTo>
                            <a:pt x="418" y="3"/>
                          </a:lnTo>
                          <a:close/>
                        </a:path>
                      </a:pathLst>
                    </a:custGeom>
                    <a:solidFill>
                      <a:srgbClr val="7675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37" name="Freeform 608"/>
                    <p:cNvSpPr>
                      <a:spLocks noChangeAspect="1" noEditPoints="1"/>
                    </p:cNvSpPr>
                    <p:nvPr/>
                  </p:nvSpPr>
                  <p:spPr bwMode="auto">
                    <a:xfrm>
                      <a:off x="2139" y="1738"/>
                      <a:ext cx="1060" cy="5"/>
                    </a:xfrm>
                    <a:custGeom>
                      <a:avLst/>
                      <a:gdLst>
                        <a:gd name="T0" fmla="*/ 1057 w 1060"/>
                        <a:gd name="T1" fmla="*/ 5 h 5"/>
                        <a:gd name="T2" fmla="*/ 873 w 1060"/>
                        <a:gd name="T3" fmla="*/ 5 h 5"/>
                        <a:gd name="T4" fmla="*/ 873 w 1060"/>
                        <a:gd name="T5" fmla="*/ 0 h 5"/>
                        <a:gd name="T6" fmla="*/ 1060 w 1060"/>
                        <a:gd name="T7" fmla="*/ 0 h 5"/>
                        <a:gd name="T8" fmla="*/ 1057 w 1060"/>
                        <a:gd name="T9" fmla="*/ 5 h 5"/>
                        <a:gd name="T10" fmla="*/ 420 w 1060"/>
                        <a:gd name="T11" fmla="*/ 5 h 5"/>
                        <a:gd name="T12" fmla="*/ 0 w 1060"/>
                        <a:gd name="T13" fmla="*/ 5 h 5"/>
                        <a:gd name="T14" fmla="*/ 4 w 1060"/>
                        <a:gd name="T15" fmla="*/ 0 h 5"/>
                        <a:gd name="T16" fmla="*/ 430 w 1060"/>
                        <a:gd name="T17" fmla="*/ 0 h 5"/>
                        <a:gd name="T18" fmla="*/ 420 w 1060"/>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0" h="5">
                          <a:moveTo>
                            <a:pt x="1057" y="5"/>
                          </a:moveTo>
                          <a:lnTo>
                            <a:pt x="873" y="5"/>
                          </a:lnTo>
                          <a:lnTo>
                            <a:pt x="873" y="0"/>
                          </a:lnTo>
                          <a:lnTo>
                            <a:pt x="1060" y="0"/>
                          </a:lnTo>
                          <a:lnTo>
                            <a:pt x="1057" y="5"/>
                          </a:lnTo>
                          <a:close/>
                          <a:moveTo>
                            <a:pt x="420" y="5"/>
                          </a:moveTo>
                          <a:lnTo>
                            <a:pt x="0" y="5"/>
                          </a:lnTo>
                          <a:lnTo>
                            <a:pt x="4" y="0"/>
                          </a:lnTo>
                          <a:lnTo>
                            <a:pt x="430" y="0"/>
                          </a:lnTo>
                          <a:lnTo>
                            <a:pt x="420" y="5"/>
                          </a:lnTo>
                          <a:close/>
                        </a:path>
                      </a:pathLst>
                    </a:custGeom>
                    <a:solidFill>
                      <a:srgbClr val="7675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38" name="Freeform 609"/>
                    <p:cNvSpPr>
                      <a:spLocks noChangeAspect="1" noEditPoints="1"/>
                    </p:cNvSpPr>
                    <p:nvPr/>
                  </p:nvSpPr>
                  <p:spPr bwMode="auto">
                    <a:xfrm>
                      <a:off x="2142" y="1737"/>
                      <a:ext cx="1059" cy="4"/>
                    </a:xfrm>
                    <a:custGeom>
                      <a:avLst/>
                      <a:gdLst>
                        <a:gd name="T0" fmla="*/ 1056 w 1059"/>
                        <a:gd name="T1" fmla="*/ 4 h 4"/>
                        <a:gd name="T2" fmla="*/ 870 w 1059"/>
                        <a:gd name="T3" fmla="*/ 4 h 4"/>
                        <a:gd name="T4" fmla="*/ 870 w 1059"/>
                        <a:gd name="T5" fmla="*/ 0 h 4"/>
                        <a:gd name="T6" fmla="*/ 1059 w 1059"/>
                        <a:gd name="T7" fmla="*/ 0 h 4"/>
                        <a:gd name="T8" fmla="*/ 1056 w 1059"/>
                        <a:gd name="T9" fmla="*/ 4 h 4"/>
                        <a:gd name="T10" fmla="*/ 423 w 1059"/>
                        <a:gd name="T11" fmla="*/ 4 h 4"/>
                        <a:gd name="T12" fmla="*/ 0 w 1059"/>
                        <a:gd name="T13" fmla="*/ 4 h 4"/>
                        <a:gd name="T14" fmla="*/ 2 w 1059"/>
                        <a:gd name="T15" fmla="*/ 0 h 4"/>
                        <a:gd name="T16" fmla="*/ 433 w 1059"/>
                        <a:gd name="T17" fmla="*/ 0 h 4"/>
                        <a:gd name="T18" fmla="*/ 423 w 1059"/>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9" h="4">
                          <a:moveTo>
                            <a:pt x="1056" y="4"/>
                          </a:moveTo>
                          <a:lnTo>
                            <a:pt x="870" y="4"/>
                          </a:lnTo>
                          <a:lnTo>
                            <a:pt x="870" y="0"/>
                          </a:lnTo>
                          <a:lnTo>
                            <a:pt x="1059" y="0"/>
                          </a:lnTo>
                          <a:lnTo>
                            <a:pt x="1056" y="4"/>
                          </a:lnTo>
                          <a:close/>
                          <a:moveTo>
                            <a:pt x="423" y="4"/>
                          </a:moveTo>
                          <a:lnTo>
                            <a:pt x="0" y="4"/>
                          </a:lnTo>
                          <a:lnTo>
                            <a:pt x="2" y="0"/>
                          </a:lnTo>
                          <a:lnTo>
                            <a:pt x="433" y="0"/>
                          </a:lnTo>
                          <a:lnTo>
                            <a:pt x="423" y="4"/>
                          </a:lnTo>
                          <a:close/>
                        </a:path>
                      </a:pathLst>
                    </a:custGeom>
                    <a:solidFill>
                      <a:srgbClr val="7675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39" name="Freeform 610"/>
                    <p:cNvSpPr>
                      <a:spLocks noChangeAspect="1" noEditPoints="1"/>
                    </p:cNvSpPr>
                    <p:nvPr/>
                  </p:nvSpPr>
                  <p:spPr bwMode="auto">
                    <a:xfrm>
                      <a:off x="2143" y="1735"/>
                      <a:ext cx="1058" cy="3"/>
                    </a:xfrm>
                    <a:custGeom>
                      <a:avLst/>
                      <a:gdLst>
                        <a:gd name="T0" fmla="*/ 1056 w 1058"/>
                        <a:gd name="T1" fmla="*/ 3 h 3"/>
                        <a:gd name="T2" fmla="*/ 869 w 1058"/>
                        <a:gd name="T3" fmla="*/ 3 h 3"/>
                        <a:gd name="T4" fmla="*/ 869 w 1058"/>
                        <a:gd name="T5" fmla="*/ 0 h 3"/>
                        <a:gd name="T6" fmla="*/ 1058 w 1058"/>
                        <a:gd name="T7" fmla="*/ 0 h 3"/>
                        <a:gd name="T8" fmla="*/ 1056 w 1058"/>
                        <a:gd name="T9" fmla="*/ 3 h 3"/>
                        <a:gd name="T10" fmla="*/ 426 w 1058"/>
                        <a:gd name="T11" fmla="*/ 3 h 3"/>
                        <a:gd name="T12" fmla="*/ 0 w 1058"/>
                        <a:gd name="T13" fmla="*/ 3 h 3"/>
                        <a:gd name="T14" fmla="*/ 4 w 1058"/>
                        <a:gd name="T15" fmla="*/ 0 h 3"/>
                        <a:gd name="T16" fmla="*/ 437 w 1058"/>
                        <a:gd name="T17" fmla="*/ 0 h 3"/>
                        <a:gd name="T18" fmla="*/ 426 w 1058"/>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8" h="3">
                          <a:moveTo>
                            <a:pt x="1056" y="3"/>
                          </a:moveTo>
                          <a:lnTo>
                            <a:pt x="869" y="3"/>
                          </a:lnTo>
                          <a:lnTo>
                            <a:pt x="869" y="0"/>
                          </a:lnTo>
                          <a:lnTo>
                            <a:pt x="1058" y="0"/>
                          </a:lnTo>
                          <a:lnTo>
                            <a:pt x="1056" y="3"/>
                          </a:lnTo>
                          <a:close/>
                          <a:moveTo>
                            <a:pt x="426" y="3"/>
                          </a:moveTo>
                          <a:lnTo>
                            <a:pt x="0" y="3"/>
                          </a:lnTo>
                          <a:lnTo>
                            <a:pt x="4" y="0"/>
                          </a:lnTo>
                          <a:lnTo>
                            <a:pt x="437" y="0"/>
                          </a:lnTo>
                          <a:lnTo>
                            <a:pt x="426" y="3"/>
                          </a:lnTo>
                          <a:close/>
                        </a:path>
                      </a:pathLst>
                    </a:custGeom>
                    <a:solidFill>
                      <a:srgbClr val="7674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40" name="Freeform 611"/>
                    <p:cNvSpPr>
                      <a:spLocks noChangeAspect="1" noEditPoints="1"/>
                    </p:cNvSpPr>
                    <p:nvPr/>
                  </p:nvSpPr>
                  <p:spPr bwMode="auto">
                    <a:xfrm>
                      <a:off x="2144" y="1734"/>
                      <a:ext cx="1058" cy="3"/>
                    </a:xfrm>
                    <a:custGeom>
                      <a:avLst/>
                      <a:gdLst>
                        <a:gd name="T0" fmla="*/ 1057 w 1058"/>
                        <a:gd name="T1" fmla="*/ 3 h 3"/>
                        <a:gd name="T2" fmla="*/ 868 w 1058"/>
                        <a:gd name="T3" fmla="*/ 3 h 3"/>
                        <a:gd name="T4" fmla="*/ 868 w 1058"/>
                        <a:gd name="T5" fmla="*/ 0 h 3"/>
                        <a:gd name="T6" fmla="*/ 1058 w 1058"/>
                        <a:gd name="T7" fmla="*/ 0 h 3"/>
                        <a:gd name="T8" fmla="*/ 1057 w 1058"/>
                        <a:gd name="T9" fmla="*/ 3 h 3"/>
                        <a:gd name="T10" fmla="*/ 431 w 1058"/>
                        <a:gd name="T11" fmla="*/ 3 h 3"/>
                        <a:gd name="T12" fmla="*/ 0 w 1058"/>
                        <a:gd name="T13" fmla="*/ 3 h 3"/>
                        <a:gd name="T14" fmla="*/ 5 w 1058"/>
                        <a:gd name="T15" fmla="*/ 0 h 3"/>
                        <a:gd name="T16" fmla="*/ 441 w 1058"/>
                        <a:gd name="T17" fmla="*/ 0 h 3"/>
                        <a:gd name="T18" fmla="*/ 431 w 1058"/>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8" h="3">
                          <a:moveTo>
                            <a:pt x="1057" y="3"/>
                          </a:moveTo>
                          <a:lnTo>
                            <a:pt x="868" y="3"/>
                          </a:lnTo>
                          <a:lnTo>
                            <a:pt x="868" y="0"/>
                          </a:lnTo>
                          <a:lnTo>
                            <a:pt x="1058" y="0"/>
                          </a:lnTo>
                          <a:lnTo>
                            <a:pt x="1057" y="3"/>
                          </a:lnTo>
                          <a:close/>
                          <a:moveTo>
                            <a:pt x="431" y="3"/>
                          </a:moveTo>
                          <a:lnTo>
                            <a:pt x="0" y="3"/>
                          </a:lnTo>
                          <a:lnTo>
                            <a:pt x="5" y="0"/>
                          </a:lnTo>
                          <a:lnTo>
                            <a:pt x="441" y="0"/>
                          </a:lnTo>
                          <a:lnTo>
                            <a:pt x="431" y="3"/>
                          </a:lnTo>
                          <a:close/>
                        </a:path>
                      </a:pathLst>
                    </a:custGeom>
                    <a:solidFill>
                      <a:srgbClr val="7674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41" name="Freeform 612"/>
                    <p:cNvSpPr>
                      <a:spLocks noChangeAspect="1" noEditPoints="1"/>
                    </p:cNvSpPr>
                    <p:nvPr/>
                  </p:nvSpPr>
                  <p:spPr bwMode="auto">
                    <a:xfrm>
                      <a:off x="2147" y="1732"/>
                      <a:ext cx="1056" cy="3"/>
                    </a:xfrm>
                    <a:custGeom>
                      <a:avLst/>
                      <a:gdLst>
                        <a:gd name="T0" fmla="*/ 1054 w 1056"/>
                        <a:gd name="T1" fmla="*/ 3 h 3"/>
                        <a:gd name="T2" fmla="*/ 865 w 1056"/>
                        <a:gd name="T3" fmla="*/ 3 h 3"/>
                        <a:gd name="T4" fmla="*/ 865 w 1056"/>
                        <a:gd name="T5" fmla="*/ 0 h 3"/>
                        <a:gd name="T6" fmla="*/ 1056 w 1056"/>
                        <a:gd name="T7" fmla="*/ 0 h 3"/>
                        <a:gd name="T8" fmla="*/ 1054 w 1056"/>
                        <a:gd name="T9" fmla="*/ 3 h 3"/>
                        <a:gd name="T10" fmla="*/ 433 w 1056"/>
                        <a:gd name="T11" fmla="*/ 3 h 3"/>
                        <a:gd name="T12" fmla="*/ 0 w 1056"/>
                        <a:gd name="T13" fmla="*/ 3 h 3"/>
                        <a:gd name="T14" fmla="*/ 5 w 1056"/>
                        <a:gd name="T15" fmla="*/ 0 h 3"/>
                        <a:gd name="T16" fmla="*/ 443 w 1056"/>
                        <a:gd name="T17" fmla="*/ 0 h 3"/>
                        <a:gd name="T18" fmla="*/ 433 w 1056"/>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6" h="3">
                          <a:moveTo>
                            <a:pt x="1054" y="3"/>
                          </a:moveTo>
                          <a:lnTo>
                            <a:pt x="865" y="3"/>
                          </a:lnTo>
                          <a:lnTo>
                            <a:pt x="865" y="0"/>
                          </a:lnTo>
                          <a:lnTo>
                            <a:pt x="1056" y="0"/>
                          </a:lnTo>
                          <a:lnTo>
                            <a:pt x="1054" y="3"/>
                          </a:lnTo>
                          <a:close/>
                          <a:moveTo>
                            <a:pt x="433" y="3"/>
                          </a:moveTo>
                          <a:lnTo>
                            <a:pt x="0" y="3"/>
                          </a:lnTo>
                          <a:lnTo>
                            <a:pt x="5" y="0"/>
                          </a:lnTo>
                          <a:lnTo>
                            <a:pt x="443" y="0"/>
                          </a:lnTo>
                          <a:lnTo>
                            <a:pt x="433" y="3"/>
                          </a:lnTo>
                          <a:close/>
                        </a:path>
                      </a:pathLst>
                    </a:custGeom>
                    <a:solidFill>
                      <a:srgbClr val="7574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42" name="Freeform 613"/>
                    <p:cNvSpPr>
                      <a:spLocks noChangeAspect="1" noEditPoints="1"/>
                    </p:cNvSpPr>
                    <p:nvPr/>
                  </p:nvSpPr>
                  <p:spPr bwMode="auto">
                    <a:xfrm>
                      <a:off x="2149" y="1731"/>
                      <a:ext cx="1056" cy="3"/>
                    </a:xfrm>
                    <a:custGeom>
                      <a:avLst/>
                      <a:gdLst>
                        <a:gd name="T0" fmla="*/ 1053 w 1056"/>
                        <a:gd name="T1" fmla="*/ 3 h 3"/>
                        <a:gd name="T2" fmla="*/ 863 w 1056"/>
                        <a:gd name="T3" fmla="*/ 3 h 3"/>
                        <a:gd name="T4" fmla="*/ 863 w 1056"/>
                        <a:gd name="T5" fmla="*/ 0 h 3"/>
                        <a:gd name="T6" fmla="*/ 1056 w 1056"/>
                        <a:gd name="T7" fmla="*/ 0 h 3"/>
                        <a:gd name="T8" fmla="*/ 1053 w 1056"/>
                        <a:gd name="T9" fmla="*/ 3 h 3"/>
                        <a:gd name="T10" fmla="*/ 436 w 1056"/>
                        <a:gd name="T11" fmla="*/ 3 h 3"/>
                        <a:gd name="T12" fmla="*/ 0 w 1056"/>
                        <a:gd name="T13" fmla="*/ 3 h 3"/>
                        <a:gd name="T14" fmla="*/ 4 w 1056"/>
                        <a:gd name="T15" fmla="*/ 0 h 3"/>
                        <a:gd name="T16" fmla="*/ 446 w 1056"/>
                        <a:gd name="T17" fmla="*/ 0 h 3"/>
                        <a:gd name="T18" fmla="*/ 436 w 1056"/>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6" h="3">
                          <a:moveTo>
                            <a:pt x="1053" y="3"/>
                          </a:moveTo>
                          <a:lnTo>
                            <a:pt x="863" y="3"/>
                          </a:lnTo>
                          <a:lnTo>
                            <a:pt x="863" y="0"/>
                          </a:lnTo>
                          <a:lnTo>
                            <a:pt x="1056" y="0"/>
                          </a:lnTo>
                          <a:lnTo>
                            <a:pt x="1053" y="3"/>
                          </a:lnTo>
                          <a:close/>
                          <a:moveTo>
                            <a:pt x="436" y="3"/>
                          </a:moveTo>
                          <a:lnTo>
                            <a:pt x="0" y="3"/>
                          </a:lnTo>
                          <a:lnTo>
                            <a:pt x="4" y="0"/>
                          </a:lnTo>
                          <a:lnTo>
                            <a:pt x="446" y="0"/>
                          </a:lnTo>
                          <a:lnTo>
                            <a:pt x="436" y="3"/>
                          </a:lnTo>
                          <a:close/>
                        </a:path>
                      </a:pathLst>
                    </a:custGeom>
                    <a:solidFill>
                      <a:srgbClr val="7574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43" name="Freeform 614"/>
                    <p:cNvSpPr>
                      <a:spLocks noChangeAspect="1" noEditPoints="1"/>
                    </p:cNvSpPr>
                    <p:nvPr/>
                  </p:nvSpPr>
                  <p:spPr bwMode="auto">
                    <a:xfrm>
                      <a:off x="2152" y="1728"/>
                      <a:ext cx="1053" cy="4"/>
                    </a:xfrm>
                    <a:custGeom>
                      <a:avLst/>
                      <a:gdLst>
                        <a:gd name="T0" fmla="*/ 1051 w 1053"/>
                        <a:gd name="T1" fmla="*/ 4 h 4"/>
                        <a:gd name="T2" fmla="*/ 860 w 1053"/>
                        <a:gd name="T3" fmla="*/ 4 h 4"/>
                        <a:gd name="T4" fmla="*/ 860 w 1053"/>
                        <a:gd name="T5" fmla="*/ 0 h 4"/>
                        <a:gd name="T6" fmla="*/ 1053 w 1053"/>
                        <a:gd name="T7" fmla="*/ 0 h 4"/>
                        <a:gd name="T8" fmla="*/ 1051 w 1053"/>
                        <a:gd name="T9" fmla="*/ 4 h 4"/>
                        <a:gd name="T10" fmla="*/ 438 w 1053"/>
                        <a:gd name="T11" fmla="*/ 4 h 4"/>
                        <a:gd name="T12" fmla="*/ 0 w 1053"/>
                        <a:gd name="T13" fmla="*/ 4 h 4"/>
                        <a:gd name="T14" fmla="*/ 3 w 1053"/>
                        <a:gd name="T15" fmla="*/ 0 h 4"/>
                        <a:gd name="T16" fmla="*/ 449 w 1053"/>
                        <a:gd name="T17" fmla="*/ 0 h 4"/>
                        <a:gd name="T18" fmla="*/ 438 w 1053"/>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3" h="4">
                          <a:moveTo>
                            <a:pt x="1051" y="4"/>
                          </a:moveTo>
                          <a:lnTo>
                            <a:pt x="860" y="4"/>
                          </a:lnTo>
                          <a:lnTo>
                            <a:pt x="860" y="0"/>
                          </a:lnTo>
                          <a:lnTo>
                            <a:pt x="1053" y="0"/>
                          </a:lnTo>
                          <a:lnTo>
                            <a:pt x="1051" y="4"/>
                          </a:lnTo>
                          <a:close/>
                          <a:moveTo>
                            <a:pt x="438" y="4"/>
                          </a:moveTo>
                          <a:lnTo>
                            <a:pt x="0" y="4"/>
                          </a:lnTo>
                          <a:lnTo>
                            <a:pt x="3" y="0"/>
                          </a:lnTo>
                          <a:lnTo>
                            <a:pt x="449" y="0"/>
                          </a:lnTo>
                          <a:lnTo>
                            <a:pt x="438" y="4"/>
                          </a:lnTo>
                          <a:close/>
                        </a:path>
                      </a:pathLst>
                    </a:custGeom>
                    <a:solidFill>
                      <a:srgbClr val="7574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44" name="Freeform 615"/>
                    <p:cNvSpPr>
                      <a:spLocks noChangeAspect="1" noEditPoints="1"/>
                    </p:cNvSpPr>
                    <p:nvPr/>
                  </p:nvSpPr>
                  <p:spPr bwMode="auto">
                    <a:xfrm>
                      <a:off x="2153" y="1727"/>
                      <a:ext cx="1053" cy="4"/>
                    </a:xfrm>
                    <a:custGeom>
                      <a:avLst/>
                      <a:gdLst>
                        <a:gd name="T0" fmla="*/ 1052 w 1053"/>
                        <a:gd name="T1" fmla="*/ 4 h 4"/>
                        <a:gd name="T2" fmla="*/ 859 w 1053"/>
                        <a:gd name="T3" fmla="*/ 4 h 4"/>
                        <a:gd name="T4" fmla="*/ 859 w 1053"/>
                        <a:gd name="T5" fmla="*/ 0 h 4"/>
                        <a:gd name="T6" fmla="*/ 1053 w 1053"/>
                        <a:gd name="T7" fmla="*/ 0 h 4"/>
                        <a:gd name="T8" fmla="*/ 1052 w 1053"/>
                        <a:gd name="T9" fmla="*/ 4 h 4"/>
                        <a:gd name="T10" fmla="*/ 442 w 1053"/>
                        <a:gd name="T11" fmla="*/ 4 h 4"/>
                        <a:gd name="T12" fmla="*/ 0 w 1053"/>
                        <a:gd name="T13" fmla="*/ 4 h 4"/>
                        <a:gd name="T14" fmla="*/ 4 w 1053"/>
                        <a:gd name="T15" fmla="*/ 0 h 4"/>
                        <a:gd name="T16" fmla="*/ 453 w 1053"/>
                        <a:gd name="T17" fmla="*/ 0 h 4"/>
                        <a:gd name="T18" fmla="*/ 442 w 1053"/>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3" h="4">
                          <a:moveTo>
                            <a:pt x="1052" y="4"/>
                          </a:moveTo>
                          <a:lnTo>
                            <a:pt x="859" y="4"/>
                          </a:lnTo>
                          <a:lnTo>
                            <a:pt x="859" y="0"/>
                          </a:lnTo>
                          <a:lnTo>
                            <a:pt x="1053" y="0"/>
                          </a:lnTo>
                          <a:lnTo>
                            <a:pt x="1052" y="4"/>
                          </a:lnTo>
                          <a:close/>
                          <a:moveTo>
                            <a:pt x="442" y="4"/>
                          </a:moveTo>
                          <a:lnTo>
                            <a:pt x="0" y="4"/>
                          </a:lnTo>
                          <a:lnTo>
                            <a:pt x="4" y="0"/>
                          </a:lnTo>
                          <a:lnTo>
                            <a:pt x="453" y="0"/>
                          </a:lnTo>
                          <a:lnTo>
                            <a:pt x="442" y="4"/>
                          </a:lnTo>
                          <a:close/>
                        </a:path>
                      </a:pathLst>
                    </a:custGeom>
                    <a:solidFill>
                      <a:srgbClr val="7573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45" name="Freeform 616"/>
                    <p:cNvSpPr>
                      <a:spLocks noChangeAspect="1" noEditPoints="1"/>
                    </p:cNvSpPr>
                    <p:nvPr/>
                  </p:nvSpPr>
                  <p:spPr bwMode="auto">
                    <a:xfrm>
                      <a:off x="2155" y="1725"/>
                      <a:ext cx="1053" cy="3"/>
                    </a:xfrm>
                    <a:custGeom>
                      <a:avLst/>
                      <a:gdLst>
                        <a:gd name="T0" fmla="*/ 1050 w 1053"/>
                        <a:gd name="T1" fmla="*/ 3 h 3"/>
                        <a:gd name="T2" fmla="*/ 857 w 1053"/>
                        <a:gd name="T3" fmla="*/ 3 h 3"/>
                        <a:gd name="T4" fmla="*/ 858 w 1053"/>
                        <a:gd name="T5" fmla="*/ 0 h 3"/>
                        <a:gd name="T6" fmla="*/ 1053 w 1053"/>
                        <a:gd name="T7" fmla="*/ 0 h 3"/>
                        <a:gd name="T8" fmla="*/ 1050 w 1053"/>
                        <a:gd name="T9" fmla="*/ 3 h 3"/>
                        <a:gd name="T10" fmla="*/ 446 w 1053"/>
                        <a:gd name="T11" fmla="*/ 3 h 3"/>
                        <a:gd name="T12" fmla="*/ 0 w 1053"/>
                        <a:gd name="T13" fmla="*/ 3 h 3"/>
                        <a:gd name="T14" fmla="*/ 4 w 1053"/>
                        <a:gd name="T15" fmla="*/ 0 h 3"/>
                        <a:gd name="T16" fmla="*/ 456 w 1053"/>
                        <a:gd name="T17" fmla="*/ 0 h 3"/>
                        <a:gd name="T18" fmla="*/ 446 w 105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3" h="3">
                          <a:moveTo>
                            <a:pt x="1050" y="3"/>
                          </a:moveTo>
                          <a:lnTo>
                            <a:pt x="857" y="3"/>
                          </a:lnTo>
                          <a:lnTo>
                            <a:pt x="858" y="0"/>
                          </a:lnTo>
                          <a:lnTo>
                            <a:pt x="1053" y="0"/>
                          </a:lnTo>
                          <a:lnTo>
                            <a:pt x="1050" y="3"/>
                          </a:lnTo>
                          <a:close/>
                          <a:moveTo>
                            <a:pt x="446" y="3"/>
                          </a:moveTo>
                          <a:lnTo>
                            <a:pt x="0" y="3"/>
                          </a:lnTo>
                          <a:lnTo>
                            <a:pt x="4" y="0"/>
                          </a:lnTo>
                          <a:lnTo>
                            <a:pt x="456" y="0"/>
                          </a:lnTo>
                          <a:lnTo>
                            <a:pt x="446" y="3"/>
                          </a:lnTo>
                          <a:close/>
                        </a:path>
                      </a:pathLst>
                    </a:custGeom>
                    <a:solidFill>
                      <a:srgbClr val="7573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46" name="Freeform 617"/>
                    <p:cNvSpPr>
                      <a:spLocks noChangeAspect="1" noEditPoints="1"/>
                    </p:cNvSpPr>
                    <p:nvPr/>
                  </p:nvSpPr>
                  <p:spPr bwMode="auto">
                    <a:xfrm>
                      <a:off x="2157" y="1724"/>
                      <a:ext cx="1052" cy="3"/>
                    </a:xfrm>
                    <a:custGeom>
                      <a:avLst/>
                      <a:gdLst>
                        <a:gd name="T0" fmla="*/ 1049 w 1052"/>
                        <a:gd name="T1" fmla="*/ 3 h 3"/>
                        <a:gd name="T2" fmla="*/ 855 w 1052"/>
                        <a:gd name="T3" fmla="*/ 3 h 3"/>
                        <a:gd name="T4" fmla="*/ 856 w 1052"/>
                        <a:gd name="T5" fmla="*/ 0 h 3"/>
                        <a:gd name="T6" fmla="*/ 1052 w 1052"/>
                        <a:gd name="T7" fmla="*/ 0 h 3"/>
                        <a:gd name="T8" fmla="*/ 1049 w 1052"/>
                        <a:gd name="T9" fmla="*/ 3 h 3"/>
                        <a:gd name="T10" fmla="*/ 449 w 1052"/>
                        <a:gd name="T11" fmla="*/ 3 h 3"/>
                        <a:gd name="T12" fmla="*/ 0 w 1052"/>
                        <a:gd name="T13" fmla="*/ 3 h 3"/>
                        <a:gd name="T14" fmla="*/ 3 w 1052"/>
                        <a:gd name="T15" fmla="*/ 0 h 3"/>
                        <a:gd name="T16" fmla="*/ 459 w 1052"/>
                        <a:gd name="T17" fmla="*/ 0 h 3"/>
                        <a:gd name="T18" fmla="*/ 449 w 1052"/>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2" h="3">
                          <a:moveTo>
                            <a:pt x="1049" y="3"/>
                          </a:moveTo>
                          <a:lnTo>
                            <a:pt x="855" y="3"/>
                          </a:lnTo>
                          <a:lnTo>
                            <a:pt x="856" y="0"/>
                          </a:lnTo>
                          <a:lnTo>
                            <a:pt x="1052" y="0"/>
                          </a:lnTo>
                          <a:lnTo>
                            <a:pt x="1049" y="3"/>
                          </a:lnTo>
                          <a:close/>
                          <a:moveTo>
                            <a:pt x="449" y="3"/>
                          </a:moveTo>
                          <a:lnTo>
                            <a:pt x="0" y="3"/>
                          </a:lnTo>
                          <a:lnTo>
                            <a:pt x="3" y="0"/>
                          </a:lnTo>
                          <a:lnTo>
                            <a:pt x="459" y="0"/>
                          </a:lnTo>
                          <a:lnTo>
                            <a:pt x="449" y="3"/>
                          </a:lnTo>
                          <a:close/>
                        </a:path>
                      </a:pathLst>
                    </a:custGeom>
                    <a:solidFill>
                      <a:srgbClr val="747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47" name="Freeform 618"/>
                    <p:cNvSpPr>
                      <a:spLocks noChangeAspect="1" noEditPoints="1"/>
                    </p:cNvSpPr>
                    <p:nvPr/>
                  </p:nvSpPr>
                  <p:spPr bwMode="auto">
                    <a:xfrm>
                      <a:off x="2159" y="1722"/>
                      <a:ext cx="1050" cy="3"/>
                    </a:xfrm>
                    <a:custGeom>
                      <a:avLst/>
                      <a:gdLst>
                        <a:gd name="T0" fmla="*/ 1049 w 1050"/>
                        <a:gd name="T1" fmla="*/ 3 h 3"/>
                        <a:gd name="T2" fmla="*/ 854 w 1050"/>
                        <a:gd name="T3" fmla="*/ 3 h 3"/>
                        <a:gd name="T4" fmla="*/ 854 w 1050"/>
                        <a:gd name="T5" fmla="*/ 0 h 3"/>
                        <a:gd name="T6" fmla="*/ 1050 w 1050"/>
                        <a:gd name="T7" fmla="*/ 0 h 3"/>
                        <a:gd name="T8" fmla="*/ 1049 w 1050"/>
                        <a:gd name="T9" fmla="*/ 3 h 3"/>
                        <a:gd name="T10" fmla="*/ 452 w 1050"/>
                        <a:gd name="T11" fmla="*/ 3 h 3"/>
                        <a:gd name="T12" fmla="*/ 0 w 1050"/>
                        <a:gd name="T13" fmla="*/ 3 h 3"/>
                        <a:gd name="T14" fmla="*/ 4 w 1050"/>
                        <a:gd name="T15" fmla="*/ 0 h 3"/>
                        <a:gd name="T16" fmla="*/ 462 w 1050"/>
                        <a:gd name="T17" fmla="*/ 0 h 3"/>
                        <a:gd name="T18" fmla="*/ 452 w 1050"/>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0" h="3">
                          <a:moveTo>
                            <a:pt x="1049" y="3"/>
                          </a:moveTo>
                          <a:lnTo>
                            <a:pt x="854" y="3"/>
                          </a:lnTo>
                          <a:lnTo>
                            <a:pt x="854" y="0"/>
                          </a:lnTo>
                          <a:lnTo>
                            <a:pt x="1050" y="0"/>
                          </a:lnTo>
                          <a:lnTo>
                            <a:pt x="1049" y="3"/>
                          </a:lnTo>
                          <a:close/>
                          <a:moveTo>
                            <a:pt x="452" y="3"/>
                          </a:moveTo>
                          <a:lnTo>
                            <a:pt x="0" y="3"/>
                          </a:lnTo>
                          <a:lnTo>
                            <a:pt x="4" y="0"/>
                          </a:lnTo>
                          <a:lnTo>
                            <a:pt x="462" y="0"/>
                          </a:lnTo>
                          <a:lnTo>
                            <a:pt x="452" y="3"/>
                          </a:lnTo>
                          <a:close/>
                        </a:path>
                      </a:pathLst>
                    </a:custGeom>
                    <a:solidFill>
                      <a:srgbClr val="747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48" name="Freeform 619"/>
                    <p:cNvSpPr>
                      <a:spLocks noChangeAspect="1" noEditPoints="1"/>
                    </p:cNvSpPr>
                    <p:nvPr/>
                  </p:nvSpPr>
                  <p:spPr bwMode="auto">
                    <a:xfrm>
                      <a:off x="2160" y="1721"/>
                      <a:ext cx="1051" cy="3"/>
                    </a:xfrm>
                    <a:custGeom>
                      <a:avLst/>
                      <a:gdLst>
                        <a:gd name="T0" fmla="*/ 1049 w 1051"/>
                        <a:gd name="T1" fmla="*/ 3 h 3"/>
                        <a:gd name="T2" fmla="*/ 853 w 1051"/>
                        <a:gd name="T3" fmla="*/ 3 h 3"/>
                        <a:gd name="T4" fmla="*/ 853 w 1051"/>
                        <a:gd name="T5" fmla="*/ 0 h 3"/>
                        <a:gd name="T6" fmla="*/ 1051 w 1051"/>
                        <a:gd name="T7" fmla="*/ 0 h 3"/>
                        <a:gd name="T8" fmla="*/ 1049 w 1051"/>
                        <a:gd name="T9" fmla="*/ 3 h 3"/>
                        <a:gd name="T10" fmla="*/ 456 w 1051"/>
                        <a:gd name="T11" fmla="*/ 3 h 3"/>
                        <a:gd name="T12" fmla="*/ 0 w 1051"/>
                        <a:gd name="T13" fmla="*/ 3 h 3"/>
                        <a:gd name="T14" fmla="*/ 5 w 1051"/>
                        <a:gd name="T15" fmla="*/ 0 h 3"/>
                        <a:gd name="T16" fmla="*/ 466 w 1051"/>
                        <a:gd name="T17" fmla="*/ 0 h 3"/>
                        <a:gd name="T18" fmla="*/ 456 w 105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1" h="3">
                          <a:moveTo>
                            <a:pt x="1049" y="3"/>
                          </a:moveTo>
                          <a:lnTo>
                            <a:pt x="853" y="3"/>
                          </a:lnTo>
                          <a:lnTo>
                            <a:pt x="853" y="0"/>
                          </a:lnTo>
                          <a:lnTo>
                            <a:pt x="1051" y="0"/>
                          </a:lnTo>
                          <a:lnTo>
                            <a:pt x="1049" y="3"/>
                          </a:lnTo>
                          <a:close/>
                          <a:moveTo>
                            <a:pt x="456" y="3"/>
                          </a:moveTo>
                          <a:lnTo>
                            <a:pt x="0" y="3"/>
                          </a:lnTo>
                          <a:lnTo>
                            <a:pt x="5" y="0"/>
                          </a:lnTo>
                          <a:lnTo>
                            <a:pt x="466" y="0"/>
                          </a:lnTo>
                          <a:lnTo>
                            <a:pt x="456" y="3"/>
                          </a:lnTo>
                          <a:close/>
                        </a:path>
                      </a:pathLst>
                    </a:custGeom>
                    <a:solidFill>
                      <a:srgbClr val="747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49" name="Freeform 620"/>
                    <p:cNvSpPr>
                      <a:spLocks noChangeAspect="1" noEditPoints="1"/>
                    </p:cNvSpPr>
                    <p:nvPr/>
                  </p:nvSpPr>
                  <p:spPr bwMode="auto">
                    <a:xfrm>
                      <a:off x="2163" y="1719"/>
                      <a:ext cx="1049" cy="3"/>
                    </a:xfrm>
                    <a:custGeom>
                      <a:avLst/>
                      <a:gdLst>
                        <a:gd name="T0" fmla="*/ 1046 w 1049"/>
                        <a:gd name="T1" fmla="*/ 3 h 3"/>
                        <a:gd name="T2" fmla="*/ 850 w 1049"/>
                        <a:gd name="T3" fmla="*/ 3 h 3"/>
                        <a:gd name="T4" fmla="*/ 850 w 1049"/>
                        <a:gd name="T5" fmla="*/ 0 h 3"/>
                        <a:gd name="T6" fmla="*/ 1049 w 1049"/>
                        <a:gd name="T7" fmla="*/ 0 h 3"/>
                        <a:gd name="T8" fmla="*/ 1046 w 1049"/>
                        <a:gd name="T9" fmla="*/ 3 h 3"/>
                        <a:gd name="T10" fmla="*/ 458 w 1049"/>
                        <a:gd name="T11" fmla="*/ 3 h 3"/>
                        <a:gd name="T12" fmla="*/ 0 w 1049"/>
                        <a:gd name="T13" fmla="*/ 3 h 3"/>
                        <a:gd name="T14" fmla="*/ 4 w 1049"/>
                        <a:gd name="T15" fmla="*/ 0 h 3"/>
                        <a:gd name="T16" fmla="*/ 468 w 1049"/>
                        <a:gd name="T17" fmla="*/ 0 h 3"/>
                        <a:gd name="T18" fmla="*/ 458 w 1049"/>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9" h="3">
                          <a:moveTo>
                            <a:pt x="1046" y="3"/>
                          </a:moveTo>
                          <a:lnTo>
                            <a:pt x="850" y="3"/>
                          </a:lnTo>
                          <a:lnTo>
                            <a:pt x="850" y="0"/>
                          </a:lnTo>
                          <a:lnTo>
                            <a:pt x="1049" y="0"/>
                          </a:lnTo>
                          <a:lnTo>
                            <a:pt x="1046" y="3"/>
                          </a:lnTo>
                          <a:close/>
                          <a:moveTo>
                            <a:pt x="458" y="3"/>
                          </a:moveTo>
                          <a:lnTo>
                            <a:pt x="0" y="3"/>
                          </a:lnTo>
                          <a:lnTo>
                            <a:pt x="4" y="0"/>
                          </a:lnTo>
                          <a:lnTo>
                            <a:pt x="468" y="0"/>
                          </a:lnTo>
                          <a:lnTo>
                            <a:pt x="458" y="3"/>
                          </a:lnTo>
                          <a:close/>
                        </a:path>
                      </a:pathLst>
                    </a:custGeom>
                    <a:solidFill>
                      <a:srgbClr val="737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50" name="Freeform 621"/>
                    <p:cNvSpPr>
                      <a:spLocks noChangeAspect="1" noEditPoints="1"/>
                    </p:cNvSpPr>
                    <p:nvPr/>
                  </p:nvSpPr>
                  <p:spPr bwMode="auto">
                    <a:xfrm>
                      <a:off x="2165" y="1717"/>
                      <a:ext cx="1049" cy="4"/>
                    </a:xfrm>
                    <a:custGeom>
                      <a:avLst/>
                      <a:gdLst>
                        <a:gd name="T0" fmla="*/ 1046 w 1049"/>
                        <a:gd name="T1" fmla="*/ 4 h 4"/>
                        <a:gd name="T2" fmla="*/ 848 w 1049"/>
                        <a:gd name="T3" fmla="*/ 4 h 4"/>
                        <a:gd name="T4" fmla="*/ 848 w 1049"/>
                        <a:gd name="T5" fmla="*/ 0 h 4"/>
                        <a:gd name="T6" fmla="*/ 1049 w 1049"/>
                        <a:gd name="T7" fmla="*/ 0 h 4"/>
                        <a:gd name="T8" fmla="*/ 1046 w 1049"/>
                        <a:gd name="T9" fmla="*/ 4 h 4"/>
                        <a:gd name="T10" fmla="*/ 461 w 1049"/>
                        <a:gd name="T11" fmla="*/ 4 h 4"/>
                        <a:gd name="T12" fmla="*/ 0 w 1049"/>
                        <a:gd name="T13" fmla="*/ 4 h 4"/>
                        <a:gd name="T14" fmla="*/ 4 w 1049"/>
                        <a:gd name="T15" fmla="*/ 0 h 4"/>
                        <a:gd name="T16" fmla="*/ 472 w 1049"/>
                        <a:gd name="T17" fmla="*/ 0 h 4"/>
                        <a:gd name="T18" fmla="*/ 461 w 1049"/>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9" h="4">
                          <a:moveTo>
                            <a:pt x="1046" y="4"/>
                          </a:moveTo>
                          <a:lnTo>
                            <a:pt x="848" y="4"/>
                          </a:lnTo>
                          <a:lnTo>
                            <a:pt x="848" y="0"/>
                          </a:lnTo>
                          <a:lnTo>
                            <a:pt x="1049" y="0"/>
                          </a:lnTo>
                          <a:lnTo>
                            <a:pt x="1046" y="4"/>
                          </a:lnTo>
                          <a:close/>
                          <a:moveTo>
                            <a:pt x="461" y="4"/>
                          </a:moveTo>
                          <a:lnTo>
                            <a:pt x="0" y="4"/>
                          </a:lnTo>
                          <a:lnTo>
                            <a:pt x="4" y="0"/>
                          </a:lnTo>
                          <a:lnTo>
                            <a:pt x="472" y="0"/>
                          </a:lnTo>
                          <a:lnTo>
                            <a:pt x="461" y="4"/>
                          </a:lnTo>
                          <a:close/>
                        </a:path>
                      </a:pathLst>
                    </a:custGeom>
                    <a:solidFill>
                      <a:srgbClr val="737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51" name="Freeform 622"/>
                    <p:cNvSpPr>
                      <a:spLocks noChangeAspect="1" noEditPoints="1"/>
                    </p:cNvSpPr>
                    <p:nvPr/>
                  </p:nvSpPr>
                  <p:spPr bwMode="auto">
                    <a:xfrm>
                      <a:off x="2167" y="1715"/>
                      <a:ext cx="1047" cy="4"/>
                    </a:xfrm>
                    <a:custGeom>
                      <a:avLst/>
                      <a:gdLst>
                        <a:gd name="T0" fmla="*/ 1045 w 1047"/>
                        <a:gd name="T1" fmla="*/ 4 h 4"/>
                        <a:gd name="T2" fmla="*/ 846 w 1047"/>
                        <a:gd name="T3" fmla="*/ 4 h 4"/>
                        <a:gd name="T4" fmla="*/ 846 w 1047"/>
                        <a:gd name="T5" fmla="*/ 0 h 4"/>
                        <a:gd name="T6" fmla="*/ 1047 w 1047"/>
                        <a:gd name="T7" fmla="*/ 0 h 4"/>
                        <a:gd name="T8" fmla="*/ 1045 w 1047"/>
                        <a:gd name="T9" fmla="*/ 4 h 4"/>
                        <a:gd name="T10" fmla="*/ 464 w 1047"/>
                        <a:gd name="T11" fmla="*/ 4 h 4"/>
                        <a:gd name="T12" fmla="*/ 0 w 1047"/>
                        <a:gd name="T13" fmla="*/ 4 h 4"/>
                        <a:gd name="T14" fmla="*/ 3 w 1047"/>
                        <a:gd name="T15" fmla="*/ 0 h 4"/>
                        <a:gd name="T16" fmla="*/ 475 w 1047"/>
                        <a:gd name="T17" fmla="*/ 0 h 4"/>
                        <a:gd name="T18" fmla="*/ 464 w 1047"/>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7" h="4">
                          <a:moveTo>
                            <a:pt x="1045" y="4"/>
                          </a:moveTo>
                          <a:lnTo>
                            <a:pt x="846" y="4"/>
                          </a:lnTo>
                          <a:lnTo>
                            <a:pt x="846" y="0"/>
                          </a:lnTo>
                          <a:lnTo>
                            <a:pt x="1047" y="0"/>
                          </a:lnTo>
                          <a:lnTo>
                            <a:pt x="1045" y="4"/>
                          </a:lnTo>
                          <a:close/>
                          <a:moveTo>
                            <a:pt x="464" y="4"/>
                          </a:moveTo>
                          <a:lnTo>
                            <a:pt x="0" y="4"/>
                          </a:lnTo>
                          <a:lnTo>
                            <a:pt x="3" y="0"/>
                          </a:lnTo>
                          <a:lnTo>
                            <a:pt x="475" y="0"/>
                          </a:lnTo>
                          <a:lnTo>
                            <a:pt x="464" y="4"/>
                          </a:lnTo>
                          <a:close/>
                        </a:path>
                      </a:pathLst>
                    </a:custGeom>
                    <a:solidFill>
                      <a:srgbClr val="7371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52" name="Freeform 623"/>
                    <p:cNvSpPr>
                      <a:spLocks noChangeAspect="1" noEditPoints="1"/>
                    </p:cNvSpPr>
                    <p:nvPr/>
                  </p:nvSpPr>
                  <p:spPr bwMode="auto">
                    <a:xfrm>
                      <a:off x="2169" y="1714"/>
                      <a:ext cx="1046" cy="3"/>
                    </a:xfrm>
                    <a:custGeom>
                      <a:avLst/>
                      <a:gdLst>
                        <a:gd name="T0" fmla="*/ 1045 w 1046"/>
                        <a:gd name="T1" fmla="*/ 3 h 3"/>
                        <a:gd name="T2" fmla="*/ 844 w 1046"/>
                        <a:gd name="T3" fmla="*/ 3 h 3"/>
                        <a:gd name="T4" fmla="*/ 844 w 1046"/>
                        <a:gd name="T5" fmla="*/ 0 h 3"/>
                        <a:gd name="T6" fmla="*/ 1046 w 1046"/>
                        <a:gd name="T7" fmla="*/ 0 h 3"/>
                        <a:gd name="T8" fmla="*/ 1045 w 1046"/>
                        <a:gd name="T9" fmla="*/ 3 h 3"/>
                        <a:gd name="T10" fmla="*/ 468 w 1046"/>
                        <a:gd name="T11" fmla="*/ 3 h 3"/>
                        <a:gd name="T12" fmla="*/ 0 w 1046"/>
                        <a:gd name="T13" fmla="*/ 3 h 3"/>
                        <a:gd name="T14" fmla="*/ 4 w 1046"/>
                        <a:gd name="T15" fmla="*/ 0 h 3"/>
                        <a:gd name="T16" fmla="*/ 478 w 1046"/>
                        <a:gd name="T17" fmla="*/ 0 h 3"/>
                        <a:gd name="T18" fmla="*/ 468 w 1046"/>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6" h="3">
                          <a:moveTo>
                            <a:pt x="1045" y="3"/>
                          </a:moveTo>
                          <a:lnTo>
                            <a:pt x="844" y="3"/>
                          </a:lnTo>
                          <a:lnTo>
                            <a:pt x="844" y="0"/>
                          </a:lnTo>
                          <a:lnTo>
                            <a:pt x="1046" y="0"/>
                          </a:lnTo>
                          <a:lnTo>
                            <a:pt x="1045" y="3"/>
                          </a:lnTo>
                          <a:close/>
                          <a:moveTo>
                            <a:pt x="468" y="3"/>
                          </a:moveTo>
                          <a:lnTo>
                            <a:pt x="0" y="3"/>
                          </a:lnTo>
                          <a:lnTo>
                            <a:pt x="4" y="0"/>
                          </a:lnTo>
                          <a:lnTo>
                            <a:pt x="478" y="0"/>
                          </a:lnTo>
                          <a:lnTo>
                            <a:pt x="468" y="3"/>
                          </a:lnTo>
                          <a:close/>
                        </a:path>
                      </a:pathLst>
                    </a:custGeom>
                    <a:solidFill>
                      <a:srgbClr val="7371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53" name="Freeform 624"/>
                    <p:cNvSpPr>
                      <a:spLocks noChangeAspect="1" noEditPoints="1"/>
                    </p:cNvSpPr>
                    <p:nvPr/>
                  </p:nvSpPr>
                  <p:spPr bwMode="auto">
                    <a:xfrm>
                      <a:off x="2170" y="1712"/>
                      <a:ext cx="1046" cy="3"/>
                    </a:xfrm>
                    <a:custGeom>
                      <a:avLst/>
                      <a:gdLst>
                        <a:gd name="T0" fmla="*/ 1044 w 1046"/>
                        <a:gd name="T1" fmla="*/ 3 h 3"/>
                        <a:gd name="T2" fmla="*/ 843 w 1046"/>
                        <a:gd name="T3" fmla="*/ 3 h 3"/>
                        <a:gd name="T4" fmla="*/ 843 w 1046"/>
                        <a:gd name="T5" fmla="*/ 0 h 3"/>
                        <a:gd name="T6" fmla="*/ 1046 w 1046"/>
                        <a:gd name="T7" fmla="*/ 0 h 3"/>
                        <a:gd name="T8" fmla="*/ 1044 w 1046"/>
                        <a:gd name="T9" fmla="*/ 3 h 3"/>
                        <a:gd name="T10" fmla="*/ 472 w 1046"/>
                        <a:gd name="T11" fmla="*/ 3 h 3"/>
                        <a:gd name="T12" fmla="*/ 0 w 1046"/>
                        <a:gd name="T13" fmla="*/ 3 h 3"/>
                        <a:gd name="T14" fmla="*/ 5 w 1046"/>
                        <a:gd name="T15" fmla="*/ 0 h 3"/>
                        <a:gd name="T16" fmla="*/ 482 w 1046"/>
                        <a:gd name="T17" fmla="*/ 0 h 3"/>
                        <a:gd name="T18" fmla="*/ 472 w 1046"/>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6" h="3">
                          <a:moveTo>
                            <a:pt x="1044" y="3"/>
                          </a:moveTo>
                          <a:lnTo>
                            <a:pt x="843" y="3"/>
                          </a:lnTo>
                          <a:lnTo>
                            <a:pt x="843" y="0"/>
                          </a:lnTo>
                          <a:lnTo>
                            <a:pt x="1046" y="0"/>
                          </a:lnTo>
                          <a:lnTo>
                            <a:pt x="1044" y="3"/>
                          </a:lnTo>
                          <a:close/>
                          <a:moveTo>
                            <a:pt x="472" y="3"/>
                          </a:moveTo>
                          <a:lnTo>
                            <a:pt x="0" y="3"/>
                          </a:lnTo>
                          <a:lnTo>
                            <a:pt x="5" y="0"/>
                          </a:lnTo>
                          <a:lnTo>
                            <a:pt x="482" y="0"/>
                          </a:lnTo>
                          <a:lnTo>
                            <a:pt x="472" y="3"/>
                          </a:lnTo>
                          <a:close/>
                        </a:path>
                      </a:pathLst>
                    </a:custGeom>
                    <a:solidFill>
                      <a:srgbClr val="7371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54" name="Freeform 625"/>
                    <p:cNvSpPr>
                      <a:spLocks noChangeAspect="1" noEditPoints="1"/>
                    </p:cNvSpPr>
                    <p:nvPr/>
                  </p:nvSpPr>
                  <p:spPr bwMode="auto">
                    <a:xfrm>
                      <a:off x="2173" y="1711"/>
                      <a:ext cx="1045" cy="3"/>
                    </a:xfrm>
                    <a:custGeom>
                      <a:avLst/>
                      <a:gdLst>
                        <a:gd name="T0" fmla="*/ 1042 w 1045"/>
                        <a:gd name="T1" fmla="*/ 3 h 3"/>
                        <a:gd name="T2" fmla="*/ 840 w 1045"/>
                        <a:gd name="T3" fmla="*/ 3 h 3"/>
                        <a:gd name="T4" fmla="*/ 840 w 1045"/>
                        <a:gd name="T5" fmla="*/ 0 h 3"/>
                        <a:gd name="T6" fmla="*/ 1045 w 1045"/>
                        <a:gd name="T7" fmla="*/ 0 h 3"/>
                        <a:gd name="T8" fmla="*/ 1042 w 1045"/>
                        <a:gd name="T9" fmla="*/ 3 h 3"/>
                        <a:gd name="T10" fmla="*/ 474 w 1045"/>
                        <a:gd name="T11" fmla="*/ 3 h 3"/>
                        <a:gd name="T12" fmla="*/ 0 w 1045"/>
                        <a:gd name="T13" fmla="*/ 3 h 3"/>
                        <a:gd name="T14" fmla="*/ 5 w 1045"/>
                        <a:gd name="T15" fmla="*/ 0 h 3"/>
                        <a:gd name="T16" fmla="*/ 484 w 1045"/>
                        <a:gd name="T17" fmla="*/ 0 h 3"/>
                        <a:gd name="T18" fmla="*/ 474 w 1045"/>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5" h="3">
                          <a:moveTo>
                            <a:pt x="1042" y="3"/>
                          </a:moveTo>
                          <a:lnTo>
                            <a:pt x="840" y="3"/>
                          </a:lnTo>
                          <a:lnTo>
                            <a:pt x="840" y="0"/>
                          </a:lnTo>
                          <a:lnTo>
                            <a:pt x="1045" y="0"/>
                          </a:lnTo>
                          <a:lnTo>
                            <a:pt x="1042" y="3"/>
                          </a:lnTo>
                          <a:close/>
                          <a:moveTo>
                            <a:pt x="474" y="3"/>
                          </a:moveTo>
                          <a:lnTo>
                            <a:pt x="0" y="3"/>
                          </a:lnTo>
                          <a:lnTo>
                            <a:pt x="5" y="0"/>
                          </a:lnTo>
                          <a:lnTo>
                            <a:pt x="484" y="0"/>
                          </a:lnTo>
                          <a:lnTo>
                            <a:pt x="474" y="3"/>
                          </a:lnTo>
                          <a:close/>
                        </a:path>
                      </a:pathLst>
                    </a:custGeom>
                    <a:solidFill>
                      <a:srgbClr val="72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55" name="Freeform 626"/>
                    <p:cNvSpPr>
                      <a:spLocks noChangeAspect="1" noEditPoints="1"/>
                    </p:cNvSpPr>
                    <p:nvPr/>
                  </p:nvSpPr>
                  <p:spPr bwMode="auto">
                    <a:xfrm>
                      <a:off x="2175" y="1709"/>
                      <a:ext cx="1043" cy="3"/>
                    </a:xfrm>
                    <a:custGeom>
                      <a:avLst/>
                      <a:gdLst>
                        <a:gd name="T0" fmla="*/ 1041 w 1043"/>
                        <a:gd name="T1" fmla="*/ 3 h 3"/>
                        <a:gd name="T2" fmla="*/ 838 w 1043"/>
                        <a:gd name="T3" fmla="*/ 3 h 3"/>
                        <a:gd name="T4" fmla="*/ 838 w 1043"/>
                        <a:gd name="T5" fmla="*/ 0 h 3"/>
                        <a:gd name="T6" fmla="*/ 1043 w 1043"/>
                        <a:gd name="T7" fmla="*/ 0 h 3"/>
                        <a:gd name="T8" fmla="*/ 1041 w 1043"/>
                        <a:gd name="T9" fmla="*/ 3 h 3"/>
                        <a:gd name="T10" fmla="*/ 477 w 1043"/>
                        <a:gd name="T11" fmla="*/ 3 h 3"/>
                        <a:gd name="T12" fmla="*/ 0 w 1043"/>
                        <a:gd name="T13" fmla="*/ 3 h 3"/>
                        <a:gd name="T14" fmla="*/ 4 w 1043"/>
                        <a:gd name="T15" fmla="*/ 0 h 3"/>
                        <a:gd name="T16" fmla="*/ 487 w 1043"/>
                        <a:gd name="T17" fmla="*/ 0 h 3"/>
                        <a:gd name="T18" fmla="*/ 477 w 104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3" h="3">
                          <a:moveTo>
                            <a:pt x="1041" y="3"/>
                          </a:moveTo>
                          <a:lnTo>
                            <a:pt x="838" y="3"/>
                          </a:lnTo>
                          <a:lnTo>
                            <a:pt x="838" y="0"/>
                          </a:lnTo>
                          <a:lnTo>
                            <a:pt x="1043" y="0"/>
                          </a:lnTo>
                          <a:lnTo>
                            <a:pt x="1041" y="3"/>
                          </a:lnTo>
                          <a:close/>
                          <a:moveTo>
                            <a:pt x="477" y="3"/>
                          </a:moveTo>
                          <a:lnTo>
                            <a:pt x="0" y="3"/>
                          </a:lnTo>
                          <a:lnTo>
                            <a:pt x="4" y="0"/>
                          </a:lnTo>
                          <a:lnTo>
                            <a:pt x="487" y="0"/>
                          </a:lnTo>
                          <a:lnTo>
                            <a:pt x="477" y="3"/>
                          </a:lnTo>
                          <a:close/>
                        </a:path>
                      </a:pathLst>
                    </a:custGeom>
                    <a:solidFill>
                      <a:srgbClr val="72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56" name="Freeform 627"/>
                    <p:cNvSpPr>
                      <a:spLocks noChangeAspect="1" noEditPoints="1"/>
                    </p:cNvSpPr>
                    <p:nvPr/>
                  </p:nvSpPr>
                  <p:spPr bwMode="auto">
                    <a:xfrm>
                      <a:off x="2178" y="1706"/>
                      <a:ext cx="1041" cy="5"/>
                    </a:xfrm>
                    <a:custGeom>
                      <a:avLst/>
                      <a:gdLst>
                        <a:gd name="T0" fmla="*/ 1040 w 1041"/>
                        <a:gd name="T1" fmla="*/ 5 h 5"/>
                        <a:gd name="T2" fmla="*/ 835 w 1041"/>
                        <a:gd name="T3" fmla="*/ 5 h 5"/>
                        <a:gd name="T4" fmla="*/ 835 w 1041"/>
                        <a:gd name="T5" fmla="*/ 0 h 5"/>
                        <a:gd name="T6" fmla="*/ 1041 w 1041"/>
                        <a:gd name="T7" fmla="*/ 0 h 5"/>
                        <a:gd name="T8" fmla="*/ 1040 w 1041"/>
                        <a:gd name="T9" fmla="*/ 5 h 5"/>
                        <a:gd name="T10" fmla="*/ 479 w 1041"/>
                        <a:gd name="T11" fmla="*/ 5 h 5"/>
                        <a:gd name="T12" fmla="*/ 0 w 1041"/>
                        <a:gd name="T13" fmla="*/ 5 h 5"/>
                        <a:gd name="T14" fmla="*/ 2 w 1041"/>
                        <a:gd name="T15" fmla="*/ 0 h 5"/>
                        <a:gd name="T16" fmla="*/ 489 w 1041"/>
                        <a:gd name="T17" fmla="*/ 0 h 5"/>
                        <a:gd name="T18" fmla="*/ 479 w 1041"/>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1" h="5">
                          <a:moveTo>
                            <a:pt x="1040" y="5"/>
                          </a:moveTo>
                          <a:lnTo>
                            <a:pt x="835" y="5"/>
                          </a:lnTo>
                          <a:lnTo>
                            <a:pt x="835" y="0"/>
                          </a:lnTo>
                          <a:lnTo>
                            <a:pt x="1041" y="0"/>
                          </a:lnTo>
                          <a:lnTo>
                            <a:pt x="1040" y="5"/>
                          </a:lnTo>
                          <a:close/>
                          <a:moveTo>
                            <a:pt x="479" y="5"/>
                          </a:moveTo>
                          <a:lnTo>
                            <a:pt x="0" y="5"/>
                          </a:lnTo>
                          <a:lnTo>
                            <a:pt x="2" y="0"/>
                          </a:lnTo>
                          <a:lnTo>
                            <a:pt x="489" y="0"/>
                          </a:lnTo>
                          <a:lnTo>
                            <a:pt x="479" y="5"/>
                          </a:lnTo>
                          <a:close/>
                        </a:path>
                      </a:pathLst>
                    </a:custGeom>
                    <a:solidFill>
                      <a:srgbClr val="7170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57" name="Freeform 628"/>
                    <p:cNvSpPr>
                      <a:spLocks noChangeAspect="1" noEditPoints="1"/>
                    </p:cNvSpPr>
                    <p:nvPr/>
                  </p:nvSpPr>
                  <p:spPr bwMode="auto">
                    <a:xfrm>
                      <a:off x="2179" y="1705"/>
                      <a:ext cx="1042" cy="4"/>
                    </a:xfrm>
                    <a:custGeom>
                      <a:avLst/>
                      <a:gdLst>
                        <a:gd name="T0" fmla="*/ 1039 w 1042"/>
                        <a:gd name="T1" fmla="*/ 4 h 4"/>
                        <a:gd name="T2" fmla="*/ 834 w 1042"/>
                        <a:gd name="T3" fmla="*/ 4 h 4"/>
                        <a:gd name="T4" fmla="*/ 834 w 1042"/>
                        <a:gd name="T5" fmla="*/ 0 h 4"/>
                        <a:gd name="T6" fmla="*/ 1042 w 1042"/>
                        <a:gd name="T7" fmla="*/ 0 h 4"/>
                        <a:gd name="T8" fmla="*/ 1039 w 1042"/>
                        <a:gd name="T9" fmla="*/ 4 h 4"/>
                        <a:gd name="T10" fmla="*/ 483 w 1042"/>
                        <a:gd name="T11" fmla="*/ 4 h 4"/>
                        <a:gd name="T12" fmla="*/ 0 w 1042"/>
                        <a:gd name="T13" fmla="*/ 4 h 4"/>
                        <a:gd name="T14" fmla="*/ 4 w 1042"/>
                        <a:gd name="T15" fmla="*/ 0 h 4"/>
                        <a:gd name="T16" fmla="*/ 494 w 1042"/>
                        <a:gd name="T17" fmla="*/ 0 h 4"/>
                        <a:gd name="T18" fmla="*/ 483 w 1042"/>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2" h="4">
                          <a:moveTo>
                            <a:pt x="1039" y="4"/>
                          </a:moveTo>
                          <a:lnTo>
                            <a:pt x="834" y="4"/>
                          </a:lnTo>
                          <a:lnTo>
                            <a:pt x="834" y="0"/>
                          </a:lnTo>
                          <a:lnTo>
                            <a:pt x="1042" y="0"/>
                          </a:lnTo>
                          <a:lnTo>
                            <a:pt x="1039" y="4"/>
                          </a:lnTo>
                          <a:close/>
                          <a:moveTo>
                            <a:pt x="483" y="4"/>
                          </a:moveTo>
                          <a:lnTo>
                            <a:pt x="0" y="4"/>
                          </a:lnTo>
                          <a:lnTo>
                            <a:pt x="4" y="0"/>
                          </a:lnTo>
                          <a:lnTo>
                            <a:pt x="494" y="0"/>
                          </a:lnTo>
                          <a:lnTo>
                            <a:pt x="483" y="4"/>
                          </a:lnTo>
                          <a:close/>
                        </a:path>
                      </a:pathLst>
                    </a:custGeom>
                    <a:solidFill>
                      <a:srgbClr val="7170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58" name="Freeform 629"/>
                    <p:cNvSpPr>
                      <a:spLocks noChangeAspect="1" noEditPoints="1"/>
                    </p:cNvSpPr>
                    <p:nvPr/>
                  </p:nvSpPr>
                  <p:spPr bwMode="auto">
                    <a:xfrm>
                      <a:off x="2180" y="1704"/>
                      <a:ext cx="1042" cy="2"/>
                    </a:xfrm>
                    <a:custGeom>
                      <a:avLst/>
                      <a:gdLst>
                        <a:gd name="T0" fmla="*/ 1039 w 1042"/>
                        <a:gd name="T1" fmla="*/ 2 h 2"/>
                        <a:gd name="T2" fmla="*/ 833 w 1042"/>
                        <a:gd name="T3" fmla="*/ 2 h 2"/>
                        <a:gd name="T4" fmla="*/ 833 w 1042"/>
                        <a:gd name="T5" fmla="*/ 0 h 2"/>
                        <a:gd name="T6" fmla="*/ 1042 w 1042"/>
                        <a:gd name="T7" fmla="*/ 0 h 2"/>
                        <a:gd name="T8" fmla="*/ 1039 w 1042"/>
                        <a:gd name="T9" fmla="*/ 2 h 2"/>
                        <a:gd name="T10" fmla="*/ 487 w 1042"/>
                        <a:gd name="T11" fmla="*/ 2 h 2"/>
                        <a:gd name="T12" fmla="*/ 0 w 1042"/>
                        <a:gd name="T13" fmla="*/ 2 h 2"/>
                        <a:gd name="T14" fmla="*/ 5 w 1042"/>
                        <a:gd name="T15" fmla="*/ 0 h 2"/>
                        <a:gd name="T16" fmla="*/ 498 w 1042"/>
                        <a:gd name="T17" fmla="*/ 0 h 2"/>
                        <a:gd name="T18" fmla="*/ 487 w 104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2" h="2">
                          <a:moveTo>
                            <a:pt x="1039" y="2"/>
                          </a:moveTo>
                          <a:lnTo>
                            <a:pt x="833" y="2"/>
                          </a:lnTo>
                          <a:lnTo>
                            <a:pt x="833" y="0"/>
                          </a:lnTo>
                          <a:lnTo>
                            <a:pt x="1042" y="0"/>
                          </a:lnTo>
                          <a:lnTo>
                            <a:pt x="1039" y="2"/>
                          </a:lnTo>
                          <a:close/>
                          <a:moveTo>
                            <a:pt x="487" y="2"/>
                          </a:moveTo>
                          <a:lnTo>
                            <a:pt x="0" y="2"/>
                          </a:lnTo>
                          <a:lnTo>
                            <a:pt x="5" y="0"/>
                          </a:lnTo>
                          <a:lnTo>
                            <a:pt x="498" y="0"/>
                          </a:lnTo>
                          <a:lnTo>
                            <a:pt x="487" y="2"/>
                          </a:lnTo>
                          <a:close/>
                        </a:path>
                      </a:pathLst>
                    </a:custGeom>
                    <a:solidFill>
                      <a:srgbClr val="7170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59" name="Freeform 630"/>
                    <p:cNvSpPr>
                      <a:spLocks noChangeAspect="1" noEditPoints="1"/>
                    </p:cNvSpPr>
                    <p:nvPr/>
                  </p:nvSpPr>
                  <p:spPr bwMode="auto">
                    <a:xfrm>
                      <a:off x="2183" y="1702"/>
                      <a:ext cx="1039" cy="3"/>
                    </a:xfrm>
                    <a:custGeom>
                      <a:avLst/>
                      <a:gdLst>
                        <a:gd name="T0" fmla="*/ 1038 w 1039"/>
                        <a:gd name="T1" fmla="*/ 3 h 3"/>
                        <a:gd name="T2" fmla="*/ 830 w 1039"/>
                        <a:gd name="T3" fmla="*/ 3 h 3"/>
                        <a:gd name="T4" fmla="*/ 830 w 1039"/>
                        <a:gd name="T5" fmla="*/ 0 h 3"/>
                        <a:gd name="T6" fmla="*/ 1039 w 1039"/>
                        <a:gd name="T7" fmla="*/ 0 h 3"/>
                        <a:gd name="T8" fmla="*/ 1038 w 1039"/>
                        <a:gd name="T9" fmla="*/ 3 h 3"/>
                        <a:gd name="T10" fmla="*/ 490 w 1039"/>
                        <a:gd name="T11" fmla="*/ 3 h 3"/>
                        <a:gd name="T12" fmla="*/ 0 w 1039"/>
                        <a:gd name="T13" fmla="*/ 3 h 3"/>
                        <a:gd name="T14" fmla="*/ 3 w 1039"/>
                        <a:gd name="T15" fmla="*/ 0 h 3"/>
                        <a:gd name="T16" fmla="*/ 500 w 1039"/>
                        <a:gd name="T17" fmla="*/ 0 h 3"/>
                        <a:gd name="T18" fmla="*/ 490 w 1039"/>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9" h="3">
                          <a:moveTo>
                            <a:pt x="1038" y="3"/>
                          </a:moveTo>
                          <a:lnTo>
                            <a:pt x="830" y="3"/>
                          </a:lnTo>
                          <a:lnTo>
                            <a:pt x="830" y="0"/>
                          </a:lnTo>
                          <a:lnTo>
                            <a:pt x="1039" y="0"/>
                          </a:lnTo>
                          <a:lnTo>
                            <a:pt x="1038" y="3"/>
                          </a:lnTo>
                          <a:close/>
                          <a:moveTo>
                            <a:pt x="490" y="3"/>
                          </a:moveTo>
                          <a:lnTo>
                            <a:pt x="0" y="3"/>
                          </a:lnTo>
                          <a:lnTo>
                            <a:pt x="3" y="0"/>
                          </a:lnTo>
                          <a:lnTo>
                            <a:pt x="500" y="0"/>
                          </a:lnTo>
                          <a:lnTo>
                            <a:pt x="490" y="3"/>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60" name="Freeform 631"/>
                    <p:cNvSpPr>
                      <a:spLocks noChangeAspect="1" noEditPoints="1"/>
                    </p:cNvSpPr>
                    <p:nvPr/>
                  </p:nvSpPr>
                  <p:spPr bwMode="auto">
                    <a:xfrm>
                      <a:off x="2185" y="1701"/>
                      <a:ext cx="1039" cy="3"/>
                    </a:xfrm>
                    <a:custGeom>
                      <a:avLst/>
                      <a:gdLst>
                        <a:gd name="T0" fmla="*/ 1037 w 1039"/>
                        <a:gd name="T1" fmla="*/ 3 h 3"/>
                        <a:gd name="T2" fmla="*/ 828 w 1039"/>
                        <a:gd name="T3" fmla="*/ 3 h 3"/>
                        <a:gd name="T4" fmla="*/ 830 w 1039"/>
                        <a:gd name="T5" fmla="*/ 0 h 3"/>
                        <a:gd name="T6" fmla="*/ 1039 w 1039"/>
                        <a:gd name="T7" fmla="*/ 0 h 3"/>
                        <a:gd name="T8" fmla="*/ 1037 w 1039"/>
                        <a:gd name="T9" fmla="*/ 3 h 3"/>
                        <a:gd name="T10" fmla="*/ 493 w 1039"/>
                        <a:gd name="T11" fmla="*/ 3 h 3"/>
                        <a:gd name="T12" fmla="*/ 0 w 1039"/>
                        <a:gd name="T13" fmla="*/ 3 h 3"/>
                        <a:gd name="T14" fmla="*/ 4 w 1039"/>
                        <a:gd name="T15" fmla="*/ 0 h 3"/>
                        <a:gd name="T16" fmla="*/ 503 w 1039"/>
                        <a:gd name="T17" fmla="*/ 0 h 3"/>
                        <a:gd name="T18" fmla="*/ 493 w 1039"/>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9" h="3">
                          <a:moveTo>
                            <a:pt x="1037" y="3"/>
                          </a:moveTo>
                          <a:lnTo>
                            <a:pt x="828" y="3"/>
                          </a:lnTo>
                          <a:lnTo>
                            <a:pt x="830" y="0"/>
                          </a:lnTo>
                          <a:lnTo>
                            <a:pt x="1039" y="0"/>
                          </a:lnTo>
                          <a:lnTo>
                            <a:pt x="1037" y="3"/>
                          </a:lnTo>
                          <a:close/>
                          <a:moveTo>
                            <a:pt x="493" y="3"/>
                          </a:moveTo>
                          <a:lnTo>
                            <a:pt x="0" y="3"/>
                          </a:lnTo>
                          <a:lnTo>
                            <a:pt x="4" y="0"/>
                          </a:lnTo>
                          <a:lnTo>
                            <a:pt x="503" y="0"/>
                          </a:lnTo>
                          <a:lnTo>
                            <a:pt x="493" y="3"/>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61" name="Freeform 632"/>
                    <p:cNvSpPr>
                      <a:spLocks noChangeAspect="1" noEditPoints="1"/>
                    </p:cNvSpPr>
                    <p:nvPr/>
                  </p:nvSpPr>
                  <p:spPr bwMode="auto">
                    <a:xfrm>
                      <a:off x="2186" y="1699"/>
                      <a:ext cx="1039" cy="3"/>
                    </a:xfrm>
                    <a:custGeom>
                      <a:avLst/>
                      <a:gdLst>
                        <a:gd name="T0" fmla="*/ 1036 w 1039"/>
                        <a:gd name="T1" fmla="*/ 3 h 3"/>
                        <a:gd name="T2" fmla="*/ 827 w 1039"/>
                        <a:gd name="T3" fmla="*/ 3 h 3"/>
                        <a:gd name="T4" fmla="*/ 829 w 1039"/>
                        <a:gd name="T5" fmla="*/ 0 h 3"/>
                        <a:gd name="T6" fmla="*/ 1039 w 1039"/>
                        <a:gd name="T7" fmla="*/ 0 h 3"/>
                        <a:gd name="T8" fmla="*/ 1036 w 1039"/>
                        <a:gd name="T9" fmla="*/ 3 h 3"/>
                        <a:gd name="T10" fmla="*/ 497 w 1039"/>
                        <a:gd name="T11" fmla="*/ 3 h 3"/>
                        <a:gd name="T12" fmla="*/ 0 w 1039"/>
                        <a:gd name="T13" fmla="*/ 3 h 3"/>
                        <a:gd name="T14" fmla="*/ 5 w 1039"/>
                        <a:gd name="T15" fmla="*/ 0 h 3"/>
                        <a:gd name="T16" fmla="*/ 507 w 1039"/>
                        <a:gd name="T17" fmla="*/ 0 h 3"/>
                        <a:gd name="T18" fmla="*/ 497 w 1039"/>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9" h="3">
                          <a:moveTo>
                            <a:pt x="1036" y="3"/>
                          </a:moveTo>
                          <a:lnTo>
                            <a:pt x="827" y="3"/>
                          </a:lnTo>
                          <a:lnTo>
                            <a:pt x="829" y="0"/>
                          </a:lnTo>
                          <a:lnTo>
                            <a:pt x="1039" y="0"/>
                          </a:lnTo>
                          <a:lnTo>
                            <a:pt x="1036" y="3"/>
                          </a:lnTo>
                          <a:close/>
                          <a:moveTo>
                            <a:pt x="497" y="3"/>
                          </a:moveTo>
                          <a:lnTo>
                            <a:pt x="0" y="3"/>
                          </a:lnTo>
                          <a:lnTo>
                            <a:pt x="5" y="0"/>
                          </a:lnTo>
                          <a:lnTo>
                            <a:pt x="507" y="0"/>
                          </a:lnTo>
                          <a:lnTo>
                            <a:pt x="497" y="3"/>
                          </a:lnTo>
                          <a:close/>
                        </a:path>
                      </a:pathLst>
                    </a:custGeom>
                    <a:solidFill>
                      <a:srgbClr val="706F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62" name="Freeform 633"/>
                    <p:cNvSpPr>
                      <a:spLocks noChangeAspect="1" noEditPoints="1"/>
                    </p:cNvSpPr>
                    <p:nvPr/>
                  </p:nvSpPr>
                  <p:spPr bwMode="auto">
                    <a:xfrm>
                      <a:off x="2189" y="1696"/>
                      <a:ext cx="1038" cy="5"/>
                    </a:xfrm>
                    <a:custGeom>
                      <a:avLst/>
                      <a:gdLst>
                        <a:gd name="T0" fmla="*/ 1035 w 1038"/>
                        <a:gd name="T1" fmla="*/ 5 h 5"/>
                        <a:gd name="T2" fmla="*/ 826 w 1038"/>
                        <a:gd name="T3" fmla="*/ 5 h 5"/>
                        <a:gd name="T4" fmla="*/ 826 w 1038"/>
                        <a:gd name="T5" fmla="*/ 0 h 5"/>
                        <a:gd name="T6" fmla="*/ 1038 w 1038"/>
                        <a:gd name="T7" fmla="*/ 0 h 5"/>
                        <a:gd name="T8" fmla="*/ 1035 w 1038"/>
                        <a:gd name="T9" fmla="*/ 5 h 5"/>
                        <a:gd name="T10" fmla="*/ 499 w 1038"/>
                        <a:gd name="T11" fmla="*/ 5 h 5"/>
                        <a:gd name="T12" fmla="*/ 0 w 1038"/>
                        <a:gd name="T13" fmla="*/ 5 h 5"/>
                        <a:gd name="T14" fmla="*/ 4 w 1038"/>
                        <a:gd name="T15" fmla="*/ 0 h 5"/>
                        <a:gd name="T16" fmla="*/ 509 w 1038"/>
                        <a:gd name="T17" fmla="*/ 0 h 5"/>
                        <a:gd name="T18" fmla="*/ 499 w 1038"/>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8" h="5">
                          <a:moveTo>
                            <a:pt x="1035" y="5"/>
                          </a:moveTo>
                          <a:lnTo>
                            <a:pt x="826" y="5"/>
                          </a:lnTo>
                          <a:lnTo>
                            <a:pt x="826" y="0"/>
                          </a:lnTo>
                          <a:lnTo>
                            <a:pt x="1038" y="0"/>
                          </a:lnTo>
                          <a:lnTo>
                            <a:pt x="1035" y="5"/>
                          </a:lnTo>
                          <a:close/>
                          <a:moveTo>
                            <a:pt x="499" y="5"/>
                          </a:moveTo>
                          <a:lnTo>
                            <a:pt x="0" y="5"/>
                          </a:lnTo>
                          <a:lnTo>
                            <a:pt x="4" y="0"/>
                          </a:lnTo>
                          <a:lnTo>
                            <a:pt x="509" y="0"/>
                          </a:lnTo>
                          <a:lnTo>
                            <a:pt x="499" y="5"/>
                          </a:lnTo>
                          <a:close/>
                        </a:path>
                      </a:pathLst>
                    </a:custGeom>
                    <a:solidFill>
                      <a:srgbClr val="706F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63" name="Freeform 634"/>
                    <p:cNvSpPr>
                      <a:spLocks noChangeAspect="1" noEditPoints="1"/>
                    </p:cNvSpPr>
                    <p:nvPr/>
                  </p:nvSpPr>
                  <p:spPr bwMode="auto">
                    <a:xfrm>
                      <a:off x="2191" y="1695"/>
                      <a:ext cx="1037" cy="4"/>
                    </a:xfrm>
                    <a:custGeom>
                      <a:avLst/>
                      <a:gdLst>
                        <a:gd name="T0" fmla="*/ 1034 w 1037"/>
                        <a:gd name="T1" fmla="*/ 4 h 4"/>
                        <a:gd name="T2" fmla="*/ 824 w 1037"/>
                        <a:gd name="T3" fmla="*/ 4 h 4"/>
                        <a:gd name="T4" fmla="*/ 824 w 1037"/>
                        <a:gd name="T5" fmla="*/ 0 h 4"/>
                        <a:gd name="T6" fmla="*/ 1037 w 1037"/>
                        <a:gd name="T7" fmla="*/ 0 h 4"/>
                        <a:gd name="T8" fmla="*/ 1034 w 1037"/>
                        <a:gd name="T9" fmla="*/ 4 h 4"/>
                        <a:gd name="T10" fmla="*/ 502 w 1037"/>
                        <a:gd name="T11" fmla="*/ 4 h 4"/>
                        <a:gd name="T12" fmla="*/ 0 w 1037"/>
                        <a:gd name="T13" fmla="*/ 4 h 4"/>
                        <a:gd name="T14" fmla="*/ 4 w 1037"/>
                        <a:gd name="T15" fmla="*/ 0 h 4"/>
                        <a:gd name="T16" fmla="*/ 513 w 1037"/>
                        <a:gd name="T17" fmla="*/ 0 h 4"/>
                        <a:gd name="T18" fmla="*/ 502 w 1037"/>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7" h="4">
                          <a:moveTo>
                            <a:pt x="1034" y="4"/>
                          </a:moveTo>
                          <a:lnTo>
                            <a:pt x="824" y="4"/>
                          </a:lnTo>
                          <a:lnTo>
                            <a:pt x="824" y="0"/>
                          </a:lnTo>
                          <a:lnTo>
                            <a:pt x="1037" y="0"/>
                          </a:lnTo>
                          <a:lnTo>
                            <a:pt x="1034" y="4"/>
                          </a:lnTo>
                          <a:close/>
                          <a:moveTo>
                            <a:pt x="502" y="4"/>
                          </a:moveTo>
                          <a:lnTo>
                            <a:pt x="0" y="4"/>
                          </a:lnTo>
                          <a:lnTo>
                            <a:pt x="4" y="0"/>
                          </a:lnTo>
                          <a:lnTo>
                            <a:pt x="513" y="0"/>
                          </a:lnTo>
                          <a:lnTo>
                            <a:pt x="502" y="4"/>
                          </a:lnTo>
                          <a:close/>
                        </a:path>
                      </a:pathLst>
                    </a:custGeom>
                    <a:solidFill>
                      <a:srgbClr val="706F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64" name="Freeform 635"/>
                    <p:cNvSpPr>
                      <a:spLocks noChangeAspect="1" noEditPoints="1"/>
                    </p:cNvSpPr>
                    <p:nvPr/>
                  </p:nvSpPr>
                  <p:spPr bwMode="auto">
                    <a:xfrm>
                      <a:off x="2193" y="1693"/>
                      <a:ext cx="1035" cy="3"/>
                    </a:xfrm>
                    <a:custGeom>
                      <a:avLst/>
                      <a:gdLst>
                        <a:gd name="T0" fmla="*/ 1034 w 1035"/>
                        <a:gd name="T1" fmla="*/ 3 h 3"/>
                        <a:gd name="T2" fmla="*/ 822 w 1035"/>
                        <a:gd name="T3" fmla="*/ 3 h 3"/>
                        <a:gd name="T4" fmla="*/ 822 w 1035"/>
                        <a:gd name="T5" fmla="*/ 0 h 3"/>
                        <a:gd name="T6" fmla="*/ 1035 w 1035"/>
                        <a:gd name="T7" fmla="*/ 0 h 3"/>
                        <a:gd name="T8" fmla="*/ 1034 w 1035"/>
                        <a:gd name="T9" fmla="*/ 3 h 3"/>
                        <a:gd name="T10" fmla="*/ 505 w 1035"/>
                        <a:gd name="T11" fmla="*/ 3 h 3"/>
                        <a:gd name="T12" fmla="*/ 0 w 1035"/>
                        <a:gd name="T13" fmla="*/ 3 h 3"/>
                        <a:gd name="T14" fmla="*/ 3 w 1035"/>
                        <a:gd name="T15" fmla="*/ 0 h 3"/>
                        <a:gd name="T16" fmla="*/ 515 w 1035"/>
                        <a:gd name="T17" fmla="*/ 0 h 3"/>
                        <a:gd name="T18" fmla="*/ 505 w 1035"/>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5" h="3">
                          <a:moveTo>
                            <a:pt x="1034" y="3"/>
                          </a:moveTo>
                          <a:lnTo>
                            <a:pt x="822" y="3"/>
                          </a:lnTo>
                          <a:lnTo>
                            <a:pt x="822" y="0"/>
                          </a:lnTo>
                          <a:lnTo>
                            <a:pt x="1035" y="0"/>
                          </a:lnTo>
                          <a:lnTo>
                            <a:pt x="1034" y="3"/>
                          </a:lnTo>
                          <a:close/>
                          <a:moveTo>
                            <a:pt x="505" y="3"/>
                          </a:moveTo>
                          <a:lnTo>
                            <a:pt x="0" y="3"/>
                          </a:lnTo>
                          <a:lnTo>
                            <a:pt x="3" y="0"/>
                          </a:lnTo>
                          <a:lnTo>
                            <a:pt x="515" y="0"/>
                          </a:lnTo>
                          <a:lnTo>
                            <a:pt x="505" y="3"/>
                          </a:lnTo>
                          <a:close/>
                        </a:path>
                      </a:pathLst>
                    </a:custGeom>
                    <a:solidFill>
                      <a:srgbClr val="706E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65" name="Freeform 636"/>
                    <p:cNvSpPr>
                      <a:spLocks noChangeAspect="1" noEditPoints="1"/>
                    </p:cNvSpPr>
                    <p:nvPr/>
                  </p:nvSpPr>
                  <p:spPr bwMode="auto">
                    <a:xfrm>
                      <a:off x="2195" y="1692"/>
                      <a:ext cx="1034" cy="3"/>
                    </a:xfrm>
                    <a:custGeom>
                      <a:avLst/>
                      <a:gdLst>
                        <a:gd name="T0" fmla="*/ 1033 w 1034"/>
                        <a:gd name="T1" fmla="*/ 3 h 3"/>
                        <a:gd name="T2" fmla="*/ 820 w 1034"/>
                        <a:gd name="T3" fmla="*/ 3 h 3"/>
                        <a:gd name="T4" fmla="*/ 820 w 1034"/>
                        <a:gd name="T5" fmla="*/ 0 h 3"/>
                        <a:gd name="T6" fmla="*/ 1034 w 1034"/>
                        <a:gd name="T7" fmla="*/ 0 h 3"/>
                        <a:gd name="T8" fmla="*/ 1033 w 1034"/>
                        <a:gd name="T9" fmla="*/ 3 h 3"/>
                        <a:gd name="T10" fmla="*/ 509 w 1034"/>
                        <a:gd name="T11" fmla="*/ 3 h 3"/>
                        <a:gd name="T12" fmla="*/ 0 w 1034"/>
                        <a:gd name="T13" fmla="*/ 3 h 3"/>
                        <a:gd name="T14" fmla="*/ 4 w 1034"/>
                        <a:gd name="T15" fmla="*/ 0 h 3"/>
                        <a:gd name="T16" fmla="*/ 519 w 1034"/>
                        <a:gd name="T17" fmla="*/ 0 h 3"/>
                        <a:gd name="T18" fmla="*/ 509 w 1034"/>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3">
                          <a:moveTo>
                            <a:pt x="1033" y="3"/>
                          </a:moveTo>
                          <a:lnTo>
                            <a:pt x="820" y="3"/>
                          </a:lnTo>
                          <a:lnTo>
                            <a:pt x="820" y="0"/>
                          </a:lnTo>
                          <a:lnTo>
                            <a:pt x="1034" y="0"/>
                          </a:lnTo>
                          <a:lnTo>
                            <a:pt x="1033" y="3"/>
                          </a:lnTo>
                          <a:close/>
                          <a:moveTo>
                            <a:pt x="509" y="3"/>
                          </a:moveTo>
                          <a:lnTo>
                            <a:pt x="0" y="3"/>
                          </a:lnTo>
                          <a:lnTo>
                            <a:pt x="4" y="0"/>
                          </a:lnTo>
                          <a:lnTo>
                            <a:pt x="519" y="0"/>
                          </a:lnTo>
                          <a:lnTo>
                            <a:pt x="509" y="3"/>
                          </a:lnTo>
                          <a:close/>
                        </a:path>
                      </a:pathLst>
                    </a:custGeom>
                    <a:solidFill>
                      <a:srgbClr val="706E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66" name="Freeform 637"/>
                    <p:cNvSpPr>
                      <a:spLocks noChangeAspect="1" noEditPoints="1"/>
                    </p:cNvSpPr>
                    <p:nvPr/>
                  </p:nvSpPr>
                  <p:spPr bwMode="auto">
                    <a:xfrm>
                      <a:off x="2196" y="1691"/>
                      <a:ext cx="1035" cy="2"/>
                    </a:xfrm>
                    <a:custGeom>
                      <a:avLst/>
                      <a:gdLst>
                        <a:gd name="T0" fmla="*/ 1032 w 1035"/>
                        <a:gd name="T1" fmla="*/ 2 h 2"/>
                        <a:gd name="T2" fmla="*/ 819 w 1035"/>
                        <a:gd name="T3" fmla="*/ 2 h 2"/>
                        <a:gd name="T4" fmla="*/ 819 w 1035"/>
                        <a:gd name="T5" fmla="*/ 0 h 2"/>
                        <a:gd name="T6" fmla="*/ 1035 w 1035"/>
                        <a:gd name="T7" fmla="*/ 0 h 2"/>
                        <a:gd name="T8" fmla="*/ 1032 w 1035"/>
                        <a:gd name="T9" fmla="*/ 2 h 2"/>
                        <a:gd name="T10" fmla="*/ 512 w 1035"/>
                        <a:gd name="T11" fmla="*/ 2 h 2"/>
                        <a:gd name="T12" fmla="*/ 0 w 1035"/>
                        <a:gd name="T13" fmla="*/ 2 h 2"/>
                        <a:gd name="T14" fmla="*/ 5 w 1035"/>
                        <a:gd name="T15" fmla="*/ 0 h 2"/>
                        <a:gd name="T16" fmla="*/ 523 w 1035"/>
                        <a:gd name="T17" fmla="*/ 0 h 2"/>
                        <a:gd name="T18" fmla="*/ 512 w 1035"/>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5" h="2">
                          <a:moveTo>
                            <a:pt x="1032" y="2"/>
                          </a:moveTo>
                          <a:lnTo>
                            <a:pt x="819" y="2"/>
                          </a:lnTo>
                          <a:lnTo>
                            <a:pt x="819" y="0"/>
                          </a:lnTo>
                          <a:lnTo>
                            <a:pt x="1035" y="0"/>
                          </a:lnTo>
                          <a:lnTo>
                            <a:pt x="1032" y="2"/>
                          </a:lnTo>
                          <a:close/>
                          <a:moveTo>
                            <a:pt x="512" y="2"/>
                          </a:moveTo>
                          <a:lnTo>
                            <a:pt x="0" y="2"/>
                          </a:lnTo>
                          <a:lnTo>
                            <a:pt x="5" y="0"/>
                          </a:lnTo>
                          <a:lnTo>
                            <a:pt x="523" y="0"/>
                          </a:lnTo>
                          <a:lnTo>
                            <a:pt x="512" y="2"/>
                          </a:lnTo>
                          <a:close/>
                        </a:path>
                      </a:pathLst>
                    </a:custGeom>
                    <a:solidFill>
                      <a:srgbClr val="6F6D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67" name="Freeform 638"/>
                    <p:cNvSpPr>
                      <a:spLocks noChangeAspect="1" noEditPoints="1"/>
                    </p:cNvSpPr>
                    <p:nvPr/>
                  </p:nvSpPr>
                  <p:spPr bwMode="auto">
                    <a:xfrm>
                      <a:off x="2199" y="1689"/>
                      <a:ext cx="1033" cy="3"/>
                    </a:xfrm>
                    <a:custGeom>
                      <a:avLst/>
                      <a:gdLst>
                        <a:gd name="T0" fmla="*/ 1030 w 1033"/>
                        <a:gd name="T1" fmla="*/ 3 h 3"/>
                        <a:gd name="T2" fmla="*/ 816 w 1033"/>
                        <a:gd name="T3" fmla="*/ 3 h 3"/>
                        <a:gd name="T4" fmla="*/ 816 w 1033"/>
                        <a:gd name="T5" fmla="*/ 0 h 3"/>
                        <a:gd name="T6" fmla="*/ 1033 w 1033"/>
                        <a:gd name="T7" fmla="*/ 0 h 3"/>
                        <a:gd name="T8" fmla="*/ 1030 w 1033"/>
                        <a:gd name="T9" fmla="*/ 3 h 3"/>
                        <a:gd name="T10" fmla="*/ 515 w 1033"/>
                        <a:gd name="T11" fmla="*/ 3 h 3"/>
                        <a:gd name="T12" fmla="*/ 0 w 1033"/>
                        <a:gd name="T13" fmla="*/ 3 h 3"/>
                        <a:gd name="T14" fmla="*/ 5 w 1033"/>
                        <a:gd name="T15" fmla="*/ 0 h 3"/>
                        <a:gd name="T16" fmla="*/ 525 w 1033"/>
                        <a:gd name="T17" fmla="*/ 0 h 3"/>
                        <a:gd name="T18" fmla="*/ 515 w 103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3" h="3">
                          <a:moveTo>
                            <a:pt x="1030" y="3"/>
                          </a:moveTo>
                          <a:lnTo>
                            <a:pt x="816" y="3"/>
                          </a:lnTo>
                          <a:lnTo>
                            <a:pt x="816" y="0"/>
                          </a:lnTo>
                          <a:lnTo>
                            <a:pt x="1033" y="0"/>
                          </a:lnTo>
                          <a:lnTo>
                            <a:pt x="1030" y="3"/>
                          </a:lnTo>
                          <a:close/>
                          <a:moveTo>
                            <a:pt x="515" y="3"/>
                          </a:moveTo>
                          <a:lnTo>
                            <a:pt x="0" y="3"/>
                          </a:lnTo>
                          <a:lnTo>
                            <a:pt x="5" y="0"/>
                          </a:lnTo>
                          <a:lnTo>
                            <a:pt x="525" y="0"/>
                          </a:lnTo>
                          <a:lnTo>
                            <a:pt x="515" y="3"/>
                          </a:lnTo>
                          <a:close/>
                        </a:path>
                      </a:pathLst>
                    </a:custGeom>
                    <a:solidFill>
                      <a:srgbClr val="6F6D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68" name="Freeform 639"/>
                    <p:cNvSpPr>
                      <a:spLocks noChangeAspect="1" noEditPoints="1"/>
                    </p:cNvSpPr>
                    <p:nvPr/>
                  </p:nvSpPr>
                  <p:spPr bwMode="auto">
                    <a:xfrm>
                      <a:off x="2201" y="1688"/>
                      <a:ext cx="1031" cy="3"/>
                    </a:xfrm>
                    <a:custGeom>
                      <a:avLst/>
                      <a:gdLst>
                        <a:gd name="T0" fmla="*/ 1030 w 1031"/>
                        <a:gd name="T1" fmla="*/ 3 h 3"/>
                        <a:gd name="T2" fmla="*/ 814 w 1031"/>
                        <a:gd name="T3" fmla="*/ 3 h 3"/>
                        <a:gd name="T4" fmla="*/ 814 w 1031"/>
                        <a:gd name="T5" fmla="*/ 0 h 3"/>
                        <a:gd name="T6" fmla="*/ 1031 w 1031"/>
                        <a:gd name="T7" fmla="*/ 0 h 3"/>
                        <a:gd name="T8" fmla="*/ 1030 w 1031"/>
                        <a:gd name="T9" fmla="*/ 3 h 3"/>
                        <a:gd name="T10" fmla="*/ 518 w 1031"/>
                        <a:gd name="T11" fmla="*/ 3 h 3"/>
                        <a:gd name="T12" fmla="*/ 0 w 1031"/>
                        <a:gd name="T13" fmla="*/ 3 h 3"/>
                        <a:gd name="T14" fmla="*/ 4 w 1031"/>
                        <a:gd name="T15" fmla="*/ 0 h 3"/>
                        <a:gd name="T16" fmla="*/ 528 w 1031"/>
                        <a:gd name="T17" fmla="*/ 0 h 3"/>
                        <a:gd name="T18" fmla="*/ 518 w 103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1" h="3">
                          <a:moveTo>
                            <a:pt x="1030" y="3"/>
                          </a:moveTo>
                          <a:lnTo>
                            <a:pt x="814" y="3"/>
                          </a:lnTo>
                          <a:lnTo>
                            <a:pt x="814" y="0"/>
                          </a:lnTo>
                          <a:lnTo>
                            <a:pt x="1031" y="0"/>
                          </a:lnTo>
                          <a:lnTo>
                            <a:pt x="1030" y="3"/>
                          </a:lnTo>
                          <a:close/>
                          <a:moveTo>
                            <a:pt x="518" y="3"/>
                          </a:moveTo>
                          <a:lnTo>
                            <a:pt x="0" y="3"/>
                          </a:lnTo>
                          <a:lnTo>
                            <a:pt x="4" y="0"/>
                          </a:lnTo>
                          <a:lnTo>
                            <a:pt x="528" y="0"/>
                          </a:lnTo>
                          <a:lnTo>
                            <a:pt x="518" y="3"/>
                          </a:lnTo>
                          <a:close/>
                        </a:path>
                      </a:pathLst>
                    </a:custGeom>
                    <a:solidFill>
                      <a:srgbClr val="6F6D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69" name="Freeform 640"/>
                    <p:cNvSpPr>
                      <a:spLocks noChangeAspect="1" noEditPoints="1"/>
                    </p:cNvSpPr>
                    <p:nvPr/>
                  </p:nvSpPr>
                  <p:spPr bwMode="auto">
                    <a:xfrm>
                      <a:off x="2204" y="1685"/>
                      <a:ext cx="1030" cy="4"/>
                    </a:xfrm>
                    <a:custGeom>
                      <a:avLst/>
                      <a:gdLst>
                        <a:gd name="T0" fmla="*/ 1028 w 1030"/>
                        <a:gd name="T1" fmla="*/ 4 h 4"/>
                        <a:gd name="T2" fmla="*/ 811 w 1030"/>
                        <a:gd name="T3" fmla="*/ 4 h 4"/>
                        <a:gd name="T4" fmla="*/ 811 w 1030"/>
                        <a:gd name="T5" fmla="*/ 0 h 4"/>
                        <a:gd name="T6" fmla="*/ 1030 w 1030"/>
                        <a:gd name="T7" fmla="*/ 0 h 4"/>
                        <a:gd name="T8" fmla="*/ 1028 w 1030"/>
                        <a:gd name="T9" fmla="*/ 4 h 4"/>
                        <a:gd name="T10" fmla="*/ 520 w 1030"/>
                        <a:gd name="T11" fmla="*/ 4 h 4"/>
                        <a:gd name="T12" fmla="*/ 0 w 1030"/>
                        <a:gd name="T13" fmla="*/ 4 h 4"/>
                        <a:gd name="T14" fmla="*/ 2 w 1030"/>
                        <a:gd name="T15" fmla="*/ 0 h 4"/>
                        <a:gd name="T16" fmla="*/ 530 w 1030"/>
                        <a:gd name="T17" fmla="*/ 0 h 4"/>
                        <a:gd name="T18" fmla="*/ 520 w 1030"/>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0" h="4">
                          <a:moveTo>
                            <a:pt x="1028" y="4"/>
                          </a:moveTo>
                          <a:lnTo>
                            <a:pt x="811" y="4"/>
                          </a:lnTo>
                          <a:lnTo>
                            <a:pt x="811" y="0"/>
                          </a:lnTo>
                          <a:lnTo>
                            <a:pt x="1030" y="0"/>
                          </a:lnTo>
                          <a:lnTo>
                            <a:pt x="1028" y="4"/>
                          </a:lnTo>
                          <a:close/>
                          <a:moveTo>
                            <a:pt x="520" y="4"/>
                          </a:moveTo>
                          <a:lnTo>
                            <a:pt x="0" y="4"/>
                          </a:lnTo>
                          <a:lnTo>
                            <a:pt x="2" y="0"/>
                          </a:lnTo>
                          <a:lnTo>
                            <a:pt x="530" y="0"/>
                          </a:lnTo>
                          <a:lnTo>
                            <a:pt x="520" y="4"/>
                          </a:lnTo>
                          <a:close/>
                        </a:path>
                      </a:pathLst>
                    </a:custGeom>
                    <a:solidFill>
                      <a:srgbClr val="6E6D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70" name="Freeform 641"/>
                    <p:cNvSpPr>
                      <a:spLocks noChangeAspect="1" noEditPoints="1"/>
                    </p:cNvSpPr>
                    <p:nvPr/>
                  </p:nvSpPr>
                  <p:spPr bwMode="auto">
                    <a:xfrm>
                      <a:off x="2205" y="1683"/>
                      <a:ext cx="1030" cy="5"/>
                    </a:xfrm>
                    <a:custGeom>
                      <a:avLst/>
                      <a:gdLst>
                        <a:gd name="T0" fmla="*/ 1027 w 1030"/>
                        <a:gd name="T1" fmla="*/ 5 h 5"/>
                        <a:gd name="T2" fmla="*/ 810 w 1030"/>
                        <a:gd name="T3" fmla="*/ 5 h 5"/>
                        <a:gd name="T4" fmla="*/ 810 w 1030"/>
                        <a:gd name="T5" fmla="*/ 0 h 5"/>
                        <a:gd name="T6" fmla="*/ 1030 w 1030"/>
                        <a:gd name="T7" fmla="*/ 0 h 5"/>
                        <a:gd name="T8" fmla="*/ 1027 w 1030"/>
                        <a:gd name="T9" fmla="*/ 5 h 5"/>
                        <a:gd name="T10" fmla="*/ 524 w 1030"/>
                        <a:gd name="T11" fmla="*/ 5 h 5"/>
                        <a:gd name="T12" fmla="*/ 0 w 1030"/>
                        <a:gd name="T13" fmla="*/ 5 h 5"/>
                        <a:gd name="T14" fmla="*/ 4 w 1030"/>
                        <a:gd name="T15" fmla="*/ 0 h 5"/>
                        <a:gd name="T16" fmla="*/ 535 w 1030"/>
                        <a:gd name="T17" fmla="*/ 0 h 5"/>
                        <a:gd name="T18" fmla="*/ 524 w 1030"/>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0" h="5">
                          <a:moveTo>
                            <a:pt x="1027" y="5"/>
                          </a:moveTo>
                          <a:lnTo>
                            <a:pt x="810" y="5"/>
                          </a:lnTo>
                          <a:lnTo>
                            <a:pt x="810" y="0"/>
                          </a:lnTo>
                          <a:lnTo>
                            <a:pt x="1030" y="0"/>
                          </a:lnTo>
                          <a:lnTo>
                            <a:pt x="1027" y="5"/>
                          </a:lnTo>
                          <a:close/>
                          <a:moveTo>
                            <a:pt x="524" y="5"/>
                          </a:moveTo>
                          <a:lnTo>
                            <a:pt x="0" y="5"/>
                          </a:lnTo>
                          <a:lnTo>
                            <a:pt x="4" y="0"/>
                          </a:lnTo>
                          <a:lnTo>
                            <a:pt x="535" y="0"/>
                          </a:lnTo>
                          <a:lnTo>
                            <a:pt x="524" y="5"/>
                          </a:lnTo>
                          <a:close/>
                        </a:path>
                      </a:pathLst>
                    </a:custGeom>
                    <a:solidFill>
                      <a:srgbClr val="6E6D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71" name="Freeform 642"/>
                    <p:cNvSpPr>
                      <a:spLocks noChangeAspect="1" noEditPoints="1"/>
                    </p:cNvSpPr>
                    <p:nvPr/>
                  </p:nvSpPr>
                  <p:spPr bwMode="auto">
                    <a:xfrm>
                      <a:off x="2206" y="1682"/>
                      <a:ext cx="1031" cy="3"/>
                    </a:xfrm>
                    <a:custGeom>
                      <a:avLst/>
                      <a:gdLst>
                        <a:gd name="T0" fmla="*/ 1028 w 1031"/>
                        <a:gd name="T1" fmla="*/ 3 h 3"/>
                        <a:gd name="T2" fmla="*/ 809 w 1031"/>
                        <a:gd name="T3" fmla="*/ 3 h 3"/>
                        <a:gd name="T4" fmla="*/ 809 w 1031"/>
                        <a:gd name="T5" fmla="*/ 0 h 3"/>
                        <a:gd name="T6" fmla="*/ 1031 w 1031"/>
                        <a:gd name="T7" fmla="*/ 0 h 3"/>
                        <a:gd name="T8" fmla="*/ 1028 w 1031"/>
                        <a:gd name="T9" fmla="*/ 3 h 3"/>
                        <a:gd name="T10" fmla="*/ 528 w 1031"/>
                        <a:gd name="T11" fmla="*/ 3 h 3"/>
                        <a:gd name="T12" fmla="*/ 0 w 1031"/>
                        <a:gd name="T13" fmla="*/ 3 h 3"/>
                        <a:gd name="T14" fmla="*/ 5 w 1031"/>
                        <a:gd name="T15" fmla="*/ 0 h 3"/>
                        <a:gd name="T16" fmla="*/ 538 w 1031"/>
                        <a:gd name="T17" fmla="*/ 0 h 3"/>
                        <a:gd name="T18" fmla="*/ 528 w 103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1" h="3">
                          <a:moveTo>
                            <a:pt x="1028" y="3"/>
                          </a:moveTo>
                          <a:lnTo>
                            <a:pt x="809" y="3"/>
                          </a:lnTo>
                          <a:lnTo>
                            <a:pt x="809" y="0"/>
                          </a:lnTo>
                          <a:lnTo>
                            <a:pt x="1031" y="0"/>
                          </a:lnTo>
                          <a:lnTo>
                            <a:pt x="1028" y="3"/>
                          </a:lnTo>
                          <a:close/>
                          <a:moveTo>
                            <a:pt x="528" y="3"/>
                          </a:moveTo>
                          <a:lnTo>
                            <a:pt x="0" y="3"/>
                          </a:lnTo>
                          <a:lnTo>
                            <a:pt x="5" y="0"/>
                          </a:lnTo>
                          <a:lnTo>
                            <a:pt x="538" y="0"/>
                          </a:lnTo>
                          <a:lnTo>
                            <a:pt x="528" y="3"/>
                          </a:lnTo>
                          <a:close/>
                        </a:path>
                      </a:pathLst>
                    </a:custGeom>
                    <a:solidFill>
                      <a:srgbClr val="6E6C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72" name="Freeform 643"/>
                    <p:cNvSpPr>
                      <a:spLocks noChangeAspect="1" noEditPoints="1"/>
                    </p:cNvSpPr>
                    <p:nvPr/>
                  </p:nvSpPr>
                  <p:spPr bwMode="auto">
                    <a:xfrm>
                      <a:off x="2209" y="1680"/>
                      <a:ext cx="1028" cy="3"/>
                    </a:xfrm>
                    <a:custGeom>
                      <a:avLst/>
                      <a:gdLst>
                        <a:gd name="T0" fmla="*/ 1026 w 1028"/>
                        <a:gd name="T1" fmla="*/ 3 h 3"/>
                        <a:gd name="T2" fmla="*/ 806 w 1028"/>
                        <a:gd name="T3" fmla="*/ 3 h 3"/>
                        <a:gd name="T4" fmla="*/ 806 w 1028"/>
                        <a:gd name="T5" fmla="*/ 0 h 3"/>
                        <a:gd name="T6" fmla="*/ 1028 w 1028"/>
                        <a:gd name="T7" fmla="*/ 0 h 3"/>
                        <a:gd name="T8" fmla="*/ 1026 w 1028"/>
                        <a:gd name="T9" fmla="*/ 3 h 3"/>
                        <a:gd name="T10" fmla="*/ 531 w 1028"/>
                        <a:gd name="T11" fmla="*/ 3 h 3"/>
                        <a:gd name="T12" fmla="*/ 0 w 1028"/>
                        <a:gd name="T13" fmla="*/ 3 h 3"/>
                        <a:gd name="T14" fmla="*/ 3 w 1028"/>
                        <a:gd name="T15" fmla="*/ 0 h 3"/>
                        <a:gd name="T16" fmla="*/ 541 w 1028"/>
                        <a:gd name="T17" fmla="*/ 0 h 3"/>
                        <a:gd name="T18" fmla="*/ 531 w 1028"/>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8" h="3">
                          <a:moveTo>
                            <a:pt x="1026" y="3"/>
                          </a:moveTo>
                          <a:lnTo>
                            <a:pt x="806" y="3"/>
                          </a:lnTo>
                          <a:lnTo>
                            <a:pt x="806" y="0"/>
                          </a:lnTo>
                          <a:lnTo>
                            <a:pt x="1028" y="0"/>
                          </a:lnTo>
                          <a:lnTo>
                            <a:pt x="1026" y="3"/>
                          </a:lnTo>
                          <a:close/>
                          <a:moveTo>
                            <a:pt x="531" y="3"/>
                          </a:moveTo>
                          <a:lnTo>
                            <a:pt x="0" y="3"/>
                          </a:lnTo>
                          <a:lnTo>
                            <a:pt x="3" y="0"/>
                          </a:lnTo>
                          <a:lnTo>
                            <a:pt x="541" y="0"/>
                          </a:lnTo>
                          <a:lnTo>
                            <a:pt x="531" y="3"/>
                          </a:lnTo>
                          <a:close/>
                        </a:path>
                      </a:pathLst>
                    </a:custGeom>
                    <a:solidFill>
                      <a:srgbClr val="6E6C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73" name="Freeform 644"/>
                    <p:cNvSpPr>
                      <a:spLocks noChangeAspect="1" noEditPoints="1"/>
                    </p:cNvSpPr>
                    <p:nvPr/>
                  </p:nvSpPr>
                  <p:spPr bwMode="auto">
                    <a:xfrm>
                      <a:off x="2211" y="1679"/>
                      <a:ext cx="1027" cy="3"/>
                    </a:xfrm>
                    <a:custGeom>
                      <a:avLst/>
                      <a:gdLst>
                        <a:gd name="T0" fmla="*/ 1026 w 1027"/>
                        <a:gd name="T1" fmla="*/ 3 h 3"/>
                        <a:gd name="T2" fmla="*/ 804 w 1027"/>
                        <a:gd name="T3" fmla="*/ 3 h 3"/>
                        <a:gd name="T4" fmla="*/ 804 w 1027"/>
                        <a:gd name="T5" fmla="*/ 0 h 3"/>
                        <a:gd name="T6" fmla="*/ 1027 w 1027"/>
                        <a:gd name="T7" fmla="*/ 0 h 3"/>
                        <a:gd name="T8" fmla="*/ 1026 w 1027"/>
                        <a:gd name="T9" fmla="*/ 3 h 3"/>
                        <a:gd name="T10" fmla="*/ 533 w 1027"/>
                        <a:gd name="T11" fmla="*/ 3 h 3"/>
                        <a:gd name="T12" fmla="*/ 0 w 1027"/>
                        <a:gd name="T13" fmla="*/ 3 h 3"/>
                        <a:gd name="T14" fmla="*/ 4 w 1027"/>
                        <a:gd name="T15" fmla="*/ 0 h 3"/>
                        <a:gd name="T16" fmla="*/ 544 w 1027"/>
                        <a:gd name="T17" fmla="*/ 0 h 3"/>
                        <a:gd name="T18" fmla="*/ 533 w 1027"/>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7" h="3">
                          <a:moveTo>
                            <a:pt x="1026" y="3"/>
                          </a:moveTo>
                          <a:lnTo>
                            <a:pt x="804" y="3"/>
                          </a:lnTo>
                          <a:lnTo>
                            <a:pt x="804" y="0"/>
                          </a:lnTo>
                          <a:lnTo>
                            <a:pt x="1027" y="0"/>
                          </a:lnTo>
                          <a:lnTo>
                            <a:pt x="1026" y="3"/>
                          </a:lnTo>
                          <a:close/>
                          <a:moveTo>
                            <a:pt x="533" y="3"/>
                          </a:moveTo>
                          <a:lnTo>
                            <a:pt x="0" y="3"/>
                          </a:lnTo>
                          <a:lnTo>
                            <a:pt x="4" y="0"/>
                          </a:lnTo>
                          <a:lnTo>
                            <a:pt x="544" y="0"/>
                          </a:lnTo>
                          <a:lnTo>
                            <a:pt x="533" y="3"/>
                          </a:lnTo>
                          <a:close/>
                        </a:path>
                      </a:pathLst>
                    </a:custGeom>
                    <a:solidFill>
                      <a:srgbClr val="6E6C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74" name="Freeform 645"/>
                    <p:cNvSpPr>
                      <a:spLocks noChangeAspect="1" noEditPoints="1"/>
                    </p:cNvSpPr>
                    <p:nvPr/>
                  </p:nvSpPr>
                  <p:spPr bwMode="auto">
                    <a:xfrm>
                      <a:off x="2212" y="1678"/>
                      <a:ext cx="1028" cy="2"/>
                    </a:xfrm>
                    <a:custGeom>
                      <a:avLst/>
                      <a:gdLst>
                        <a:gd name="T0" fmla="*/ 1025 w 1028"/>
                        <a:gd name="T1" fmla="*/ 2 h 2"/>
                        <a:gd name="T2" fmla="*/ 803 w 1028"/>
                        <a:gd name="T3" fmla="*/ 2 h 2"/>
                        <a:gd name="T4" fmla="*/ 804 w 1028"/>
                        <a:gd name="T5" fmla="*/ 0 h 2"/>
                        <a:gd name="T6" fmla="*/ 1028 w 1028"/>
                        <a:gd name="T7" fmla="*/ 0 h 2"/>
                        <a:gd name="T8" fmla="*/ 1025 w 1028"/>
                        <a:gd name="T9" fmla="*/ 2 h 2"/>
                        <a:gd name="T10" fmla="*/ 538 w 1028"/>
                        <a:gd name="T11" fmla="*/ 2 h 2"/>
                        <a:gd name="T12" fmla="*/ 0 w 1028"/>
                        <a:gd name="T13" fmla="*/ 2 h 2"/>
                        <a:gd name="T14" fmla="*/ 4 w 1028"/>
                        <a:gd name="T15" fmla="*/ 0 h 2"/>
                        <a:gd name="T16" fmla="*/ 548 w 1028"/>
                        <a:gd name="T17" fmla="*/ 0 h 2"/>
                        <a:gd name="T18" fmla="*/ 538 w 1028"/>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8" h="2">
                          <a:moveTo>
                            <a:pt x="1025" y="2"/>
                          </a:moveTo>
                          <a:lnTo>
                            <a:pt x="803" y="2"/>
                          </a:lnTo>
                          <a:lnTo>
                            <a:pt x="804" y="0"/>
                          </a:lnTo>
                          <a:lnTo>
                            <a:pt x="1028" y="0"/>
                          </a:lnTo>
                          <a:lnTo>
                            <a:pt x="1025" y="2"/>
                          </a:lnTo>
                          <a:close/>
                          <a:moveTo>
                            <a:pt x="538" y="2"/>
                          </a:moveTo>
                          <a:lnTo>
                            <a:pt x="0" y="2"/>
                          </a:lnTo>
                          <a:lnTo>
                            <a:pt x="4" y="0"/>
                          </a:lnTo>
                          <a:lnTo>
                            <a:pt x="548" y="0"/>
                          </a:lnTo>
                          <a:lnTo>
                            <a:pt x="538" y="2"/>
                          </a:lnTo>
                          <a:close/>
                        </a:path>
                      </a:pathLst>
                    </a:custGeom>
                    <a:solidFill>
                      <a:srgbClr val="6D6B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75" name="Freeform 646"/>
                    <p:cNvSpPr>
                      <a:spLocks noChangeAspect="1" noEditPoints="1"/>
                    </p:cNvSpPr>
                    <p:nvPr/>
                  </p:nvSpPr>
                  <p:spPr bwMode="auto">
                    <a:xfrm>
                      <a:off x="2215" y="1675"/>
                      <a:ext cx="1026" cy="4"/>
                    </a:xfrm>
                    <a:custGeom>
                      <a:avLst/>
                      <a:gdLst>
                        <a:gd name="T0" fmla="*/ 1023 w 1026"/>
                        <a:gd name="T1" fmla="*/ 4 h 4"/>
                        <a:gd name="T2" fmla="*/ 800 w 1026"/>
                        <a:gd name="T3" fmla="*/ 4 h 4"/>
                        <a:gd name="T4" fmla="*/ 801 w 1026"/>
                        <a:gd name="T5" fmla="*/ 0 h 4"/>
                        <a:gd name="T6" fmla="*/ 1026 w 1026"/>
                        <a:gd name="T7" fmla="*/ 0 h 4"/>
                        <a:gd name="T8" fmla="*/ 1023 w 1026"/>
                        <a:gd name="T9" fmla="*/ 4 h 4"/>
                        <a:gd name="T10" fmla="*/ 540 w 1026"/>
                        <a:gd name="T11" fmla="*/ 4 h 4"/>
                        <a:gd name="T12" fmla="*/ 0 w 1026"/>
                        <a:gd name="T13" fmla="*/ 4 h 4"/>
                        <a:gd name="T14" fmla="*/ 4 w 1026"/>
                        <a:gd name="T15" fmla="*/ 0 h 4"/>
                        <a:gd name="T16" fmla="*/ 550 w 1026"/>
                        <a:gd name="T17" fmla="*/ 0 h 4"/>
                        <a:gd name="T18" fmla="*/ 540 w 1026"/>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6" h="4">
                          <a:moveTo>
                            <a:pt x="1023" y="4"/>
                          </a:moveTo>
                          <a:lnTo>
                            <a:pt x="800" y="4"/>
                          </a:lnTo>
                          <a:lnTo>
                            <a:pt x="801" y="0"/>
                          </a:lnTo>
                          <a:lnTo>
                            <a:pt x="1026" y="0"/>
                          </a:lnTo>
                          <a:lnTo>
                            <a:pt x="1023" y="4"/>
                          </a:lnTo>
                          <a:close/>
                          <a:moveTo>
                            <a:pt x="540" y="4"/>
                          </a:moveTo>
                          <a:lnTo>
                            <a:pt x="0" y="4"/>
                          </a:lnTo>
                          <a:lnTo>
                            <a:pt x="4" y="0"/>
                          </a:lnTo>
                          <a:lnTo>
                            <a:pt x="550" y="0"/>
                          </a:lnTo>
                          <a:lnTo>
                            <a:pt x="540" y="4"/>
                          </a:lnTo>
                          <a:close/>
                        </a:path>
                      </a:pathLst>
                    </a:custGeom>
                    <a:solidFill>
                      <a:srgbClr val="6D6B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76" name="Freeform 647"/>
                    <p:cNvSpPr>
                      <a:spLocks noChangeAspect="1" noEditPoints="1"/>
                    </p:cNvSpPr>
                    <p:nvPr/>
                  </p:nvSpPr>
                  <p:spPr bwMode="auto">
                    <a:xfrm>
                      <a:off x="2216" y="1673"/>
                      <a:ext cx="1025" cy="5"/>
                    </a:xfrm>
                    <a:custGeom>
                      <a:avLst/>
                      <a:gdLst>
                        <a:gd name="T0" fmla="*/ 1024 w 1025"/>
                        <a:gd name="T1" fmla="*/ 5 h 5"/>
                        <a:gd name="T2" fmla="*/ 800 w 1025"/>
                        <a:gd name="T3" fmla="*/ 5 h 5"/>
                        <a:gd name="T4" fmla="*/ 800 w 1025"/>
                        <a:gd name="T5" fmla="*/ 0 h 5"/>
                        <a:gd name="T6" fmla="*/ 1025 w 1025"/>
                        <a:gd name="T7" fmla="*/ 0 h 5"/>
                        <a:gd name="T8" fmla="*/ 1024 w 1025"/>
                        <a:gd name="T9" fmla="*/ 5 h 5"/>
                        <a:gd name="T10" fmla="*/ 544 w 1025"/>
                        <a:gd name="T11" fmla="*/ 5 h 5"/>
                        <a:gd name="T12" fmla="*/ 0 w 1025"/>
                        <a:gd name="T13" fmla="*/ 5 h 5"/>
                        <a:gd name="T14" fmla="*/ 5 w 1025"/>
                        <a:gd name="T15" fmla="*/ 0 h 5"/>
                        <a:gd name="T16" fmla="*/ 554 w 1025"/>
                        <a:gd name="T17" fmla="*/ 0 h 5"/>
                        <a:gd name="T18" fmla="*/ 544 w 1025"/>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5" h="5">
                          <a:moveTo>
                            <a:pt x="1024" y="5"/>
                          </a:moveTo>
                          <a:lnTo>
                            <a:pt x="800" y="5"/>
                          </a:lnTo>
                          <a:lnTo>
                            <a:pt x="800" y="0"/>
                          </a:lnTo>
                          <a:lnTo>
                            <a:pt x="1025" y="0"/>
                          </a:lnTo>
                          <a:lnTo>
                            <a:pt x="1024" y="5"/>
                          </a:lnTo>
                          <a:close/>
                          <a:moveTo>
                            <a:pt x="544" y="5"/>
                          </a:moveTo>
                          <a:lnTo>
                            <a:pt x="0" y="5"/>
                          </a:lnTo>
                          <a:lnTo>
                            <a:pt x="5" y="0"/>
                          </a:lnTo>
                          <a:lnTo>
                            <a:pt x="554" y="0"/>
                          </a:lnTo>
                          <a:lnTo>
                            <a:pt x="544" y="5"/>
                          </a:lnTo>
                          <a:close/>
                        </a:path>
                      </a:pathLst>
                    </a:custGeom>
                    <a:solidFill>
                      <a:srgbClr val="6C6A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77" name="Freeform 648"/>
                    <p:cNvSpPr>
                      <a:spLocks noChangeAspect="1" noEditPoints="1"/>
                    </p:cNvSpPr>
                    <p:nvPr/>
                  </p:nvSpPr>
                  <p:spPr bwMode="auto">
                    <a:xfrm>
                      <a:off x="2219" y="1672"/>
                      <a:ext cx="1023" cy="3"/>
                    </a:xfrm>
                    <a:custGeom>
                      <a:avLst/>
                      <a:gdLst>
                        <a:gd name="T0" fmla="*/ 1022 w 1023"/>
                        <a:gd name="T1" fmla="*/ 3 h 3"/>
                        <a:gd name="T2" fmla="*/ 797 w 1023"/>
                        <a:gd name="T3" fmla="*/ 3 h 3"/>
                        <a:gd name="T4" fmla="*/ 797 w 1023"/>
                        <a:gd name="T5" fmla="*/ 0 h 3"/>
                        <a:gd name="T6" fmla="*/ 1023 w 1023"/>
                        <a:gd name="T7" fmla="*/ 0 h 3"/>
                        <a:gd name="T8" fmla="*/ 1022 w 1023"/>
                        <a:gd name="T9" fmla="*/ 3 h 3"/>
                        <a:gd name="T10" fmla="*/ 546 w 1023"/>
                        <a:gd name="T11" fmla="*/ 3 h 3"/>
                        <a:gd name="T12" fmla="*/ 0 w 1023"/>
                        <a:gd name="T13" fmla="*/ 3 h 3"/>
                        <a:gd name="T14" fmla="*/ 3 w 1023"/>
                        <a:gd name="T15" fmla="*/ 0 h 3"/>
                        <a:gd name="T16" fmla="*/ 557 w 1023"/>
                        <a:gd name="T17" fmla="*/ 0 h 3"/>
                        <a:gd name="T18" fmla="*/ 546 w 102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3" h="3">
                          <a:moveTo>
                            <a:pt x="1022" y="3"/>
                          </a:moveTo>
                          <a:lnTo>
                            <a:pt x="797" y="3"/>
                          </a:lnTo>
                          <a:lnTo>
                            <a:pt x="797" y="0"/>
                          </a:lnTo>
                          <a:lnTo>
                            <a:pt x="1023" y="0"/>
                          </a:lnTo>
                          <a:lnTo>
                            <a:pt x="1022" y="3"/>
                          </a:lnTo>
                          <a:close/>
                          <a:moveTo>
                            <a:pt x="546" y="3"/>
                          </a:moveTo>
                          <a:lnTo>
                            <a:pt x="0" y="3"/>
                          </a:lnTo>
                          <a:lnTo>
                            <a:pt x="3" y="0"/>
                          </a:lnTo>
                          <a:lnTo>
                            <a:pt x="557" y="0"/>
                          </a:lnTo>
                          <a:lnTo>
                            <a:pt x="546" y="3"/>
                          </a:lnTo>
                          <a:close/>
                        </a:path>
                      </a:pathLst>
                    </a:custGeom>
                    <a:solidFill>
                      <a:srgbClr val="6C6A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78" name="Freeform 649"/>
                    <p:cNvSpPr>
                      <a:spLocks noChangeAspect="1" noEditPoints="1"/>
                    </p:cNvSpPr>
                    <p:nvPr/>
                  </p:nvSpPr>
                  <p:spPr bwMode="auto">
                    <a:xfrm>
                      <a:off x="2221" y="1670"/>
                      <a:ext cx="1023" cy="3"/>
                    </a:xfrm>
                    <a:custGeom>
                      <a:avLst/>
                      <a:gdLst>
                        <a:gd name="T0" fmla="*/ 1020 w 1023"/>
                        <a:gd name="T1" fmla="*/ 3 h 3"/>
                        <a:gd name="T2" fmla="*/ 795 w 1023"/>
                        <a:gd name="T3" fmla="*/ 3 h 3"/>
                        <a:gd name="T4" fmla="*/ 795 w 1023"/>
                        <a:gd name="T5" fmla="*/ 0 h 3"/>
                        <a:gd name="T6" fmla="*/ 1023 w 1023"/>
                        <a:gd name="T7" fmla="*/ 0 h 3"/>
                        <a:gd name="T8" fmla="*/ 1020 w 1023"/>
                        <a:gd name="T9" fmla="*/ 3 h 3"/>
                        <a:gd name="T10" fmla="*/ 549 w 1023"/>
                        <a:gd name="T11" fmla="*/ 3 h 3"/>
                        <a:gd name="T12" fmla="*/ 0 w 1023"/>
                        <a:gd name="T13" fmla="*/ 3 h 3"/>
                        <a:gd name="T14" fmla="*/ 4 w 1023"/>
                        <a:gd name="T15" fmla="*/ 0 h 3"/>
                        <a:gd name="T16" fmla="*/ 559 w 1023"/>
                        <a:gd name="T17" fmla="*/ 0 h 3"/>
                        <a:gd name="T18" fmla="*/ 549 w 102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3" h="3">
                          <a:moveTo>
                            <a:pt x="1020" y="3"/>
                          </a:moveTo>
                          <a:lnTo>
                            <a:pt x="795" y="3"/>
                          </a:lnTo>
                          <a:lnTo>
                            <a:pt x="795" y="0"/>
                          </a:lnTo>
                          <a:lnTo>
                            <a:pt x="1023" y="0"/>
                          </a:lnTo>
                          <a:lnTo>
                            <a:pt x="1020" y="3"/>
                          </a:lnTo>
                          <a:close/>
                          <a:moveTo>
                            <a:pt x="549" y="3"/>
                          </a:moveTo>
                          <a:lnTo>
                            <a:pt x="0" y="3"/>
                          </a:lnTo>
                          <a:lnTo>
                            <a:pt x="4" y="0"/>
                          </a:lnTo>
                          <a:lnTo>
                            <a:pt x="559" y="0"/>
                          </a:lnTo>
                          <a:lnTo>
                            <a:pt x="549" y="3"/>
                          </a:lnTo>
                          <a:close/>
                        </a:path>
                      </a:pathLst>
                    </a:custGeom>
                    <a:solidFill>
                      <a:srgbClr val="6C6A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79" name="Freeform 650"/>
                    <p:cNvSpPr>
                      <a:spLocks noChangeAspect="1" noEditPoints="1"/>
                    </p:cNvSpPr>
                    <p:nvPr/>
                  </p:nvSpPr>
                  <p:spPr bwMode="auto">
                    <a:xfrm>
                      <a:off x="2222" y="1669"/>
                      <a:ext cx="1023" cy="3"/>
                    </a:xfrm>
                    <a:custGeom>
                      <a:avLst/>
                      <a:gdLst>
                        <a:gd name="T0" fmla="*/ 1020 w 1023"/>
                        <a:gd name="T1" fmla="*/ 3 h 3"/>
                        <a:gd name="T2" fmla="*/ 794 w 1023"/>
                        <a:gd name="T3" fmla="*/ 3 h 3"/>
                        <a:gd name="T4" fmla="*/ 794 w 1023"/>
                        <a:gd name="T5" fmla="*/ 0 h 3"/>
                        <a:gd name="T6" fmla="*/ 1023 w 1023"/>
                        <a:gd name="T7" fmla="*/ 0 h 3"/>
                        <a:gd name="T8" fmla="*/ 1020 w 1023"/>
                        <a:gd name="T9" fmla="*/ 3 h 3"/>
                        <a:gd name="T10" fmla="*/ 554 w 1023"/>
                        <a:gd name="T11" fmla="*/ 3 h 3"/>
                        <a:gd name="T12" fmla="*/ 0 w 1023"/>
                        <a:gd name="T13" fmla="*/ 3 h 3"/>
                        <a:gd name="T14" fmla="*/ 5 w 1023"/>
                        <a:gd name="T15" fmla="*/ 0 h 3"/>
                        <a:gd name="T16" fmla="*/ 564 w 1023"/>
                        <a:gd name="T17" fmla="*/ 0 h 3"/>
                        <a:gd name="T18" fmla="*/ 554 w 102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3" h="3">
                          <a:moveTo>
                            <a:pt x="1020" y="3"/>
                          </a:moveTo>
                          <a:lnTo>
                            <a:pt x="794" y="3"/>
                          </a:lnTo>
                          <a:lnTo>
                            <a:pt x="794" y="0"/>
                          </a:lnTo>
                          <a:lnTo>
                            <a:pt x="1023" y="0"/>
                          </a:lnTo>
                          <a:lnTo>
                            <a:pt x="1020" y="3"/>
                          </a:lnTo>
                          <a:close/>
                          <a:moveTo>
                            <a:pt x="554" y="3"/>
                          </a:moveTo>
                          <a:lnTo>
                            <a:pt x="0" y="3"/>
                          </a:lnTo>
                          <a:lnTo>
                            <a:pt x="5" y="0"/>
                          </a:lnTo>
                          <a:lnTo>
                            <a:pt x="564" y="0"/>
                          </a:lnTo>
                          <a:lnTo>
                            <a:pt x="554" y="3"/>
                          </a:lnTo>
                          <a:close/>
                        </a:path>
                      </a:pathLst>
                    </a:custGeom>
                    <a:solidFill>
                      <a:srgbClr val="6C6A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80" name="Freeform 651"/>
                    <p:cNvSpPr>
                      <a:spLocks noChangeAspect="1" noEditPoints="1"/>
                    </p:cNvSpPr>
                    <p:nvPr/>
                  </p:nvSpPr>
                  <p:spPr bwMode="auto">
                    <a:xfrm>
                      <a:off x="2225" y="1668"/>
                      <a:ext cx="1020" cy="2"/>
                    </a:xfrm>
                    <a:custGeom>
                      <a:avLst/>
                      <a:gdLst>
                        <a:gd name="T0" fmla="*/ 1019 w 1020"/>
                        <a:gd name="T1" fmla="*/ 2 h 2"/>
                        <a:gd name="T2" fmla="*/ 791 w 1020"/>
                        <a:gd name="T3" fmla="*/ 2 h 2"/>
                        <a:gd name="T4" fmla="*/ 791 w 1020"/>
                        <a:gd name="T5" fmla="*/ 0 h 2"/>
                        <a:gd name="T6" fmla="*/ 1020 w 1020"/>
                        <a:gd name="T7" fmla="*/ 0 h 2"/>
                        <a:gd name="T8" fmla="*/ 1019 w 1020"/>
                        <a:gd name="T9" fmla="*/ 2 h 2"/>
                        <a:gd name="T10" fmla="*/ 555 w 1020"/>
                        <a:gd name="T11" fmla="*/ 2 h 2"/>
                        <a:gd name="T12" fmla="*/ 0 w 1020"/>
                        <a:gd name="T13" fmla="*/ 2 h 2"/>
                        <a:gd name="T14" fmla="*/ 3 w 1020"/>
                        <a:gd name="T15" fmla="*/ 0 h 2"/>
                        <a:gd name="T16" fmla="*/ 565 w 1020"/>
                        <a:gd name="T17" fmla="*/ 0 h 2"/>
                        <a:gd name="T18" fmla="*/ 555 w 1020"/>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0" h="2">
                          <a:moveTo>
                            <a:pt x="1019" y="2"/>
                          </a:moveTo>
                          <a:lnTo>
                            <a:pt x="791" y="2"/>
                          </a:lnTo>
                          <a:lnTo>
                            <a:pt x="791" y="0"/>
                          </a:lnTo>
                          <a:lnTo>
                            <a:pt x="1020" y="0"/>
                          </a:lnTo>
                          <a:lnTo>
                            <a:pt x="1019" y="2"/>
                          </a:lnTo>
                          <a:close/>
                          <a:moveTo>
                            <a:pt x="555" y="2"/>
                          </a:moveTo>
                          <a:lnTo>
                            <a:pt x="0" y="2"/>
                          </a:lnTo>
                          <a:lnTo>
                            <a:pt x="3" y="0"/>
                          </a:lnTo>
                          <a:lnTo>
                            <a:pt x="565" y="0"/>
                          </a:lnTo>
                          <a:lnTo>
                            <a:pt x="555" y="2"/>
                          </a:lnTo>
                          <a:close/>
                        </a:path>
                      </a:pathLst>
                    </a:custGeom>
                    <a:solidFill>
                      <a:srgbClr val="6C6A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81" name="Freeform 652"/>
                    <p:cNvSpPr>
                      <a:spLocks noChangeAspect="1" noEditPoints="1"/>
                    </p:cNvSpPr>
                    <p:nvPr/>
                  </p:nvSpPr>
                  <p:spPr bwMode="auto">
                    <a:xfrm>
                      <a:off x="2227" y="1665"/>
                      <a:ext cx="1020" cy="4"/>
                    </a:xfrm>
                    <a:custGeom>
                      <a:avLst/>
                      <a:gdLst>
                        <a:gd name="T0" fmla="*/ 1018 w 1020"/>
                        <a:gd name="T1" fmla="*/ 4 h 4"/>
                        <a:gd name="T2" fmla="*/ 789 w 1020"/>
                        <a:gd name="T3" fmla="*/ 4 h 4"/>
                        <a:gd name="T4" fmla="*/ 789 w 1020"/>
                        <a:gd name="T5" fmla="*/ 0 h 4"/>
                        <a:gd name="T6" fmla="*/ 1020 w 1020"/>
                        <a:gd name="T7" fmla="*/ 0 h 4"/>
                        <a:gd name="T8" fmla="*/ 1018 w 1020"/>
                        <a:gd name="T9" fmla="*/ 4 h 4"/>
                        <a:gd name="T10" fmla="*/ 559 w 1020"/>
                        <a:gd name="T11" fmla="*/ 4 h 4"/>
                        <a:gd name="T12" fmla="*/ 0 w 1020"/>
                        <a:gd name="T13" fmla="*/ 4 h 4"/>
                        <a:gd name="T14" fmla="*/ 4 w 1020"/>
                        <a:gd name="T15" fmla="*/ 0 h 4"/>
                        <a:gd name="T16" fmla="*/ 569 w 1020"/>
                        <a:gd name="T17" fmla="*/ 0 h 4"/>
                        <a:gd name="T18" fmla="*/ 559 w 1020"/>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0" h="4">
                          <a:moveTo>
                            <a:pt x="1018" y="4"/>
                          </a:moveTo>
                          <a:lnTo>
                            <a:pt x="789" y="4"/>
                          </a:lnTo>
                          <a:lnTo>
                            <a:pt x="789" y="0"/>
                          </a:lnTo>
                          <a:lnTo>
                            <a:pt x="1020" y="0"/>
                          </a:lnTo>
                          <a:lnTo>
                            <a:pt x="1018" y="4"/>
                          </a:lnTo>
                          <a:close/>
                          <a:moveTo>
                            <a:pt x="559" y="4"/>
                          </a:moveTo>
                          <a:lnTo>
                            <a:pt x="0" y="4"/>
                          </a:lnTo>
                          <a:lnTo>
                            <a:pt x="4" y="0"/>
                          </a:lnTo>
                          <a:lnTo>
                            <a:pt x="569" y="0"/>
                          </a:lnTo>
                          <a:lnTo>
                            <a:pt x="559" y="4"/>
                          </a:lnTo>
                          <a:close/>
                        </a:path>
                      </a:pathLst>
                    </a:custGeom>
                    <a:solidFill>
                      <a:srgbClr val="6B69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82" name="Freeform 653"/>
                    <p:cNvSpPr>
                      <a:spLocks noChangeAspect="1" noEditPoints="1"/>
                    </p:cNvSpPr>
                    <p:nvPr/>
                  </p:nvSpPr>
                  <p:spPr bwMode="auto">
                    <a:xfrm>
                      <a:off x="2228" y="1663"/>
                      <a:ext cx="1020" cy="5"/>
                    </a:xfrm>
                    <a:custGeom>
                      <a:avLst/>
                      <a:gdLst>
                        <a:gd name="T0" fmla="*/ 1017 w 1020"/>
                        <a:gd name="T1" fmla="*/ 5 h 5"/>
                        <a:gd name="T2" fmla="*/ 788 w 1020"/>
                        <a:gd name="T3" fmla="*/ 5 h 5"/>
                        <a:gd name="T4" fmla="*/ 788 w 1020"/>
                        <a:gd name="T5" fmla="*/ 0 h 5"/>
                        <a:gd name="T6" fmla="*/ 1020 w 1020"/>
                        <a:gd name="T7" fmla="*/ 0 h 5"/>
                        <a:gd name="T8" fmla="*/ 1017 w 1020"/>
                        <a:gd name="T9" fmla="*/ 5 h 5"/>
                        <a:gd name="T10" fmla="*/ 562 w 1020"/>
                        <a:gd name="T11" fmla="*/ 5 h 5"/>
                        <a:gd name="T12" fmla="*/ 0 w 1020"/>
                        <a:gd name="T13" fmla="*/ 5 h 5"/>
                        <a:gd name="T14" fmla="*/ 4 w 1020"/>
                        <a:gd name="T15" fmla="*/ 0 h 5"/>
                        <a:gd name="T16" fmla="*/ 573 w 1020"/>
                        <a:gd name="T17" fmla="*/ 0 h 5"/>
                        <a:gd name="T18" fmla="*/ 562 w 1020"/>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0" h="5">
                          <a:moveTo>
                            <a:pt x="1017" y="5"/>
                          </a:moveTo>
                          <a:lnTo>
                            <a:pt x="788" y="5"/>
                          </a:lnTo>
                          <a:lnTo>
                            <a:pt x="788" y="0"/>
                          </a:lnTo>
                          <a:lnTo>
                            <a:pt x="1020" y="0"/>
                          </a:lnTo>
                          <a:lnTo>
                            <a:pt x="1017" y="5"/>
                          </a:lnTo>
                          <a:close/>
                          <a:moveTo>
                            <a:pt x="562" y="5"/>
                          </a:moveTo>
                          <a:lnTo>
                            <a:pt x="0" y="5"/>
                          </a:lnTo>
                          <a:lnTo>
                            <a:pt x="4" y="0"/>
                          </a:lnTo>
                          <a:lnTo>
                            <a:pt x="573" y="0"/>
                          </a:lnTo>
                          <a:lnTo>
                            <a:pt x="562" y="5"/>
                          </a:lnTo>
                          <a:close/>
                        </a:path>
                      </a:pathLst>
                    </a:custGeom>
                    <a:solidFill>
                      <a:srgbClr val="6B69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83" name="Freeform 654"/>
                    <p:cNvSpPr>
                      <a:spLocks noChangeAspect="1" noEditPoints="1"/>
                    </p:cNvSpPr>
                    <p:nvPr/>
                  </p:nvSpPr>
                  <p:spPr bwMode="auto">
                    <a:xfrm>
                      <a:off x="2231" y="1662"/>
                      <a:ext cx="1019" cy="3"/>
                    </a:xfrm>
                    <a:custGeom>
                      <a:avLst/>
                      <a:gdLst>
                        <a:gd name="T0" fmla="*/ 1016 w 1019"/>
                        <a:gd name="T1" fmla="*/ 3 h 3"/>
                        <a:gd name="T2" fmla="*/ 785 w 1019"/>
                        <a:gd name="T3" fmla="*/ 3 h 3"/>
                        <a:gd name="T4" fmla="*/ 785 w 1019"/>
                        <a:gd name="T5" fmla="*/ 0 h 3"/>
                        <a:gd name="T6" fmla="*/ 1019 w 1019"/>
                        <a:gd name="T7" fmla="*/ 0 h 3"/>
                        <a:gd name="T8" fmla="*/ 1016 w 1019"/>
                        <a:gd name="T9" fmla="*/ 3 h 3"/>
                        <a:gd name="T10" fmla="*/ 565 w 1019"/>
                        <a:gd name="T11" fmla="*/ 3 h 3"/>
                        <a:gd name="T12" fmla="*/ 0 w 1019"/>
                        <a:gd name="T13" fmla="*/ 3 h 3"/>
                        <a:gd name="T14" fmla="*/ 4 w 1019"/>
                        <a:gd name="T15" fmla="*/ 0 h 3"/>
                        <a:gd name="T16" fmla="*/ 575 w 1019"/>
                        <a:gd name="T17" fmla="*/ 0 h 3"/>
                        <a:gd name="T18" fmla="*/ 565 w 1019"/>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9" h="3">
                          <a:moveTo>
                            <a:pt x="1016" y="3"/>
                          </a:moveTo>
                          <a:lnTo>
                            <a:pt x="785" y="3"/>
                          </a:lnTo>
                          <a:lnTo>
                            <a:pt x="785" y="0"/>
                          </a:lnTo>
                          <a:lnTo>
                            <a:pt x="1019" y="0"/>
                          </a:lnTo>
                          <a:lnTo>
                            <a:pt x="1016" y="3"/>
                          </a:lnTo>
                          <a:close/>
                          <a:moveTo>
                            <a:pt x="565" y="3"/>
                          </a:moveTo>
                          <a:lnTo>
                            <a:pt x="0" y="3"/>
                          </a:lnTo>
                          <a:lnTo>
                            <a:pt x="4" y="0"/>
                          </a:lnTo>
                          <a:lnTo>
                            <a:pt x="575" y="0"/>
                          </a:lnTo>
                          <a:lnTo>
                            <a:pt x="565" y="3"/>
                          </a:lnTo>
                          <a:close/>
                        </a:path>
                      </a:pathLst>
                    </a:custGeom>
                    <a:solidFill>
                      <a:srgbClr val="6B69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84" name="Freeform 655"/>
                    <p:cNvSpPr>
                      <a:spLocks noChangeAspect="1" noEditPoints="1"/>
                    </p:cNvSpPr>
                    <p:nvPr/>
                  </p:nvSpPr>
                  <p:spPr bwMode="auto">
                    <a:xfrm>
                      <a:off x="2232" y="1660"/>
                      <a:ext cx="1018" cy="3"/>
                    </a:xfrm>
                    <a:custGeom>
                      <a:avLst/>
                      <a:gdLst>
                        <a:gd name="T0" fmla="*/ 1016 w 1018"/>
                        <a:gd name="T1" fmla="*/ 3 h 3"/>
                        <a:gd name="T2" fmla="*/ 784 w 1018"/>
                        <a:gd name="T3" fmla="*/ 3 h 3"/>
                        <a:gd name="T4" fmla="*/ 784 w 1018"/>
                        <a:gd name="T5" fmla="*/ 0 h 3"/>
                        <a:gd name="T6" fmla="*/ 1018 w 1018"/>
                        <a:gd name="T7" fmla="*/ 0 h 3"/>
                        <a:gd name="T8" fmla="*/ 1016 w 1018"/>
                        <a:gd name="T9" fmla="*/ 3 h 3"/>
                        <a:gd name="T10" fmla="*/ 569 w 1018"/>
                        <a:gd name="T11" fmla="*/ 3 h 3"/>
                        <a:gd name="T12" fmla="*/ 0 w 1018"/>
                        <a:gd name="T13" fmla="*/ 3 h 3"/>
                        <a:gd name="T14" fmla="*/ 5 w 1018"/>
                        <a:gd name="T15" fmla="*/ 0 h 3"/>
                        <a:gd name="T16" fmla="*/ 580 w 1018"/>
                        <a:gd name="T17" fmla="*/ 0 h 3"/>
                        <a:gd name="T18" fmla="*/ 569 w 1018"/>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8" h="3">
                          <a:moveTo>
                            <a:pt x="1016" y="3"/>
                          </a:moveTo>
                          <a:lnTo>
                            <a:pt x="784" y="3"/>
                          </a:lnTo>
                          <a:lnTo>
                            <a:pt x="784" y="0"/>
                          </a:lnTo>
                          <a:lnTo>
                            <a:pt x="1018" y="0"/>
                          </a:lnTo>
                          <a:lnTo>
                            <a:pt x="1016" y="3"/>
                          </a:lnTo>
                          <a:close/>
                          <a:moveTo>
                            <a:pt x="569" y="3"/>
                          </a:moveTo>
                          <a:lnTo>
                            <a:pt x="0" y="3"/>
                          </a:lnTo>
                          <a:lnTo>
                            <a:pt x="5" y="0"/>
                          </a:lnTo>
                          <a:lnTo>
                            <a:pt x="580" y="0"/>
                          </a:lnTo>
                          <a:lnTo>
                            <a:pt x="569" y="3"/>
                          </a:lnTo>
                          <a:close/>
                        </a:path>
                      </a:pathLst>
                    </a:custGeom>
                    <a:solidFill>
                      <a:srgbClr val="6A68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85" name="Freeform 656"/>
                    <p:cNvSpPr>
                      <a:spLocks noChangeAspect="1" noEditPoints="1"/>
                    </p:cNvSpPr>
                    <p:nvPr/>
                  </p:nvSpPr>
                  <p:spPr bwMode="auto">
                    <a:xfrm>
                      <a:off x="2235" y="1659"/>
                      <a:ext cx="1016" cy="3"/>
                    </a:xfrm>
                    <a:custGeom>
                      <a:avLst/>
                      <a:gdLst>
                        <a:gd name="T0" fmla="*/ 1015 w 1016"/>
                        <a:gd name="T1" fmla="*/ 3 h 3"/>
                        <a:gd name="T2" fmla="*/ 781 w 1016"/>
                        <a:gd name="T3" fmla="*/ 3 h 3"/>
                        <a:gd name="T4" fmla="*/ 781 w 1016"/>
                        <a:gd name="T5" fmla="*/ 0 h 3"/>
                        <a:gd name="T6" fmla="*/ 1016 w 1016"/>
                        <a:gd name="T7" fmla="*/ 0 h 3"/>
                        <a:gd name="T8" fmla="*/ 1015 w 1016"/>
                        <a:gd name="T9" fmla="*/ 3 h 3"/>
                        <a:gd name="T10" fmla="*/ 571 w 1016"/>
                        <a:gd name="T11" fmla="*/ 3 h 3"/>
                        <a:gd name="T12" fmla="*/ 0 w 1016"/>
                        <a:gd name="T13" fmla="*/ 3 h 3"/>
                        <a:gd name="T14" fmla="*/ 3 w 1016"/>
                        <a:gd name="T15" fmla="*/ 0 h 3"/>
                        <a:gd name="T16" fmla="*/ 581 w 1016"/>
                        <a:gd name="T17" fmla="*/ 0 h 3"/>
                        <a:gd name="T18" fmla="*/ 571 w 1016"/>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6" h="3">
                          <a:moveTo>
                            <a:pt x="1015" y="3"/>
                          </a:moveTo>
                          <a:lnTo>
                            <a:pt x="781" y="3"/>
                          </a:lnTo>
                          <a:lnTo>
                            <a:pt x="781" y="0"/>
                          </a:lnTo>
                          <a:lnTo>
                            <a:pt x="1016" y="0"/>
                          </a:lnTo>
                          <a:lnTo>
                            <a:pt x="1015" y="3"/>
                          </a:lnTo>
                          <a:close/>
                          <a:moveTo>
                            <a:pt x="571" y="3"/>
                          </a:moveTo>
                          <a:lnTo>
                            <a:pt x="0" y="3"/>
                          </a:lnTo>
                          <a:lnTo>
                            <a:pt x="3" y="0"/>
                          </a:lnTo>
                          <a:lnTo>
                            <a:pt x="581" y="0"/>
                          </a:lnTo>
                          <a:lnTo>
                            <a:pt x="571" y="3"/>
                          </a:lnTo>
                          <a:close/>
                        </a:path>
                      </a:pathLst>
                    </a:custGeom>
                    <a:solidFill>
                      <a:srgbClr val="6A68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86" name="Freeform 657"/>
                    <p:cNvSpPr>
                      <a:spLocks noChangeAspect="1" noEditPoints="1"/>
                    </p:cNvSpPr>
                    <p:nvPr/>
                  </p:nvSpPr>
                  <p:spPr bwMode="auto">
                    <a:xfrm>
                      <a:off x="2237" y="1657"/>
                      <a:ext cx="1015" cy="3"/>
                    </a:xfrm>
                    <a:custGeom>
                      <a:avLst/>
                      <a:gdLst>
                        <a:gd name="T0" fmla="*/ 1013 w 1015"/>
                        <a:gd name="T1" fmla="*/ 3 h 3"/>
                        <a:gd name="T2" fmla="*/ 779 w 1015"/>
                        <a:gd name="T3" fmla="*/ 3 h 3"/>
                        <a:gd name="T4" fmla="*/ 779 w 1015"/>
                        <a:gd name="T5" fmla="*/ 0 h 3"/>
                        <a:gd name="T6" fmla="*/ 1015 w 1015"/>
                        <a:gd name="T7" fmla="*/ 0 h 3"/>
                        <a:gd name="T8" fmla="*/ 1013 w 1015"/>
                        <a:gd name="T9" fmla="*/ 3 h 3"/>
                        <a:gd name="T10" fmla="*/ 575 w 1015"/>
                        <a:gd name="T11" fmla="*/ 3 h 3"/>
                        <a:gd name="T12" fmla="*/ 0 w 1015"/>
                        <a:gd name="T13" fmla="*/ 3 h 3"/>
                        <a:gd name="T14" fmla="*/ 4 w 1015"/>
                        <a:gd name="T15" fmla="*/ 0 h 3"/>
                        <a:gd name="T16" fmla="*/ 585 w 1015"/>
                        <a:gd name="T17" fmla="*/ 0 h 3"/>
                        <a:gd name="T18" fmla="*/ 575 w 1015"/>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5" h="3">
                          <a:moveTo>
                            <a:pt x="1013" y="3"/>
                          </a:moveTo>
                          <a:lnTo>
                            <a:pt x="779" y="3"/>
                          </a:lnTo>
                          <a:lnTo>
                            <a:pt x="779" y="0"/>
                          </a:lnTo>
                          <a:lnTo>
                            <a:pt x="1015" y="0"/>
                          </a:lnTo>
                          <a:lnTo>
                            <a:pt x="1013" y="3"/>
                          </a:lnTo>
                          <a:close/>
                          <a:moveTo>
                            <a:pt x="575" y="3"/>
                          </a:moveTo>
                          <a:lnTo>
                            <a:pt x="0" y="3"/>
                          </a:lnTo>
                          <a:lnTo>
                            <a:pt x="4" y="0"/>
                          </a:lnTo>
                          <a:lnTo>
                            <a:pt x="585" y="0"/>
                          </a:lnTo>
                          <a:lnTo>
                            <a:pt x="575" y="3"/>
                          </a:lnTo>
                          <a:close/>
                        </a:path>
                      </a:pathLst>
                    </a:custGeom>
                    <a:solidFill>
                      <a:srgbClr val="6A68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87" name="Freeform 658"/>
                    <p:cNvSpPr>
                      <a:spLocks noChangeAspect="1" noEditPoints="1"/>
                    </p:cNvSpPr>
                    <p:nvPr/>
                  </p:nvSpPr>
                  <p:spPr bwMode="auto">
                    <a:xfrm>
                      <a:off x="2238" y="1656"/>
                      <a:ext cx="1016" cy="3"/>
                    </a:xfrm>
                    <a:custGeom>
                      <a:avLst/>
                      <a:gdLst>
                        <a:gd name="T0" fmla="*/ 1013 w 1016"/>
                        <a:gd name="T1" fmla="*/ 3 h 3"/>
                        <a:gd name="T2" fmla="*/ 778 w 1016"/>
                        <a:gd name="T3" fmla="*/ 3 h 3"/>
                        <a:gd name="T4" fmla="*/ 778 w 1016"/>
                        <a:gd name="T5" fmla="*/ 0 h 3"/>
                        <a:gd name="T6" fmla="*/ 1016 w 1016"/>
                        <a:gd name="T7" fmla="*/ 0 h 3"/>
                        <a:gd name="T8" fmla="*/ 1013 w 1016"/>
                        <a:gd name="T9" fmla="*/ 3 h 3"/>
                        <a:gd name="T10" fmla="*/ 578 w 1016"/>
                        <a:gd name="T11" fmla="*/ 3 h 3"/>
                        <a:gd name="T12" fmla="*/ 0 w 1016"/>
                        <a:gd name="T13" fmla="*/ 3 h 3"/>
                        <a:gd name="T14" fmla="*/ 4 w 1016"/>
                        <a:gd name="T15" fmla="*/ 0 h 3"/>
                        <a:gd name="T16" fmla="*/ 588 w 1016"/>
                        <a:gd name="T17" fmla="*/ 0 h 3"/>
                        <a:gd name="T18" fmla="*/ 578 w 1016"/>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6" h="3">
                          <a:moveTo>
                            <a:pt x="1013" y="3"/>
                          </a:moveTo>
                          <a:lnTo>
                            <a:pt x="778" y="3"/>
                          </a:lnTo>
                          <a:lnTo>
                            <a:pt x="778" y="0"/>
                          </a:lnTo>
                          <a:lnTo>
                            <a:pt x="1016" y="0"/>
                          </a:lnTo>
                          <a:lnTo>
                            <a:pt x="1013" y="3"/>
                          </a:lnTo>
                          <a:close/>
                          <a:moveTo>
                            <a:pt x="578" y="3"/>
                          </a:moveTo>
                          <a:lnTo>
                            <a:pt x="0" y="3"/>
                          </a:lnTo>
                          <a:lnTo>
                            <a:pt x="4" y="0"/>
                          </a:lnTo>
                          <a:lnTo>
                            <a:pt x="588" y="0"/>
                          </a:lnTo>
                          <a:lnTo>
                            <a:pt x="578" y="3"/>
                          </a:lnTo>
                          <a:close/>
                        </a:path>
                      </a:pathLst>
                    </a:custGeom>
                    <a:solidFill>
                      <a:srgbClr val="6A68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88" name="Freeform 659"/>
                    <p:cNvSpPr>
                      <a:spLocks noChangeAspect="1" noEditPoints="1"/>
                    </p:cNvSpPr>
                    <p:nvPr/>
                  </p:nvSpPr>
                  <p:spPr bwMode="auto">
                    <a:xfrm>
                      <a:off x="2241" y="1653"/>
                      <a:ext cx="1013" cy="4"/>
                    </a:xfrm>
                    <a:custGeom>
                      <a:avLst/>
                      <a:gdLst>
                        <a:gd name="T0" fmla="*/ 1011 w 1013"/>
                        <a:gd name="T1" fmla="*/ 4 h 4"/>
                        <a:gd name="T2" fmla="*/ 775 w 1013"/>
                        <a:gd name="T3" fmla="*/ 4 h 4"/>
                        <a:gd name="T4" fmla="*/ 777 w 1013"/>
                        <a:gd name="T5" fmla="*/ 0 h 4"/>
                        <a:gd name="T6" fmla="*/ 1013 w 1013"/>
                        <a:gd name="T7" fmla="*/ 0 h 4"/>
                        <a:gd name="T8" fmla="*/ 1011 w 1013"/>
                        <a:gd name="T9" fmla="*/ 4 h 4"/>
                        <a:gd name="T10" fmla="*/ 581 w 1013"/>
                        <a:gd name="T11" fmla="*/ 4 h 4"/>
                        <a:gd name="T12" fmla="*/ 0 w 1013"/>
                        <a:gd name="T13" fmla="*/ 4 h 4"/>
                        <a:gd name="T14" fmla="*/ 4 w 1013"/>
                        <a:gd name="T15" fmla="*/ 0 h 4"/>
                        <a:gd name="T16" fmla="*/ 591 w 1013"/>
                        <a:gd name="T17" fmla="*/ 0 h 4"/>
                        <a:gd name="T18" fmla="*/ 581 w 1013"/>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3" h="4">
                          <a:moveTo>
                            <a:pt x="1011" y="4"/>
                          </a:moveTo>
                          <a:lnTo>
                            <a:pt x="775" y="4"/>
                          </a:lnTo>
                          <a:lnTo>
                            <a:pt x="777" y="0"/>
                          </a:lnTo>
                          <a:lnTo>
                            <a:pt x="1013" y="0"/>
                          </a:lnTo>
                          <a:lnTo>
                            <a:pt x="1011" y="4"/>
                          </a:lnTo>
                          <a:close/>
                          <a:moveTo>
                            <a:pt x="581" y="4"/>
                          </a:moveTo>
                          <a:lnTo>
                            <a:pt x="0" y="4"/>
                          </a:lnTo>
                          <a:lnTo>
                            <a:pt x="4" y="0"/>
                          </a:lnTo>
                          <a:lnTo>
                            <a:pt x="591" y="0"/>
                          </a:lnTo>
                          <a:lnTo>
                            <a:pt x="581" y="4"/>
                          </a:lnTo>
                          <a:close/>
                        </a:path>
                      </a:pathLst>
                    </a:custGeom>
                    <a:solidFill>
                      <a:srgbClr val="6A68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89" name="Freeform 660"/>
                    <p:cNvSpPr>
                      <a:spLocks noChangeAspect="1" noEditPoints="1"/>
                    </p:cNvSpPr>
                    <p:nvPr/>
                  </p:nvSpPr>
                  <p:spPr bwMode="auto">
                    <a:xfrm>
                      <a:off x="2242" y="1652"/>
                      <a:ext cx="1013" cy="4"/>
                    </a:xfrm>
                    <a:custGeom>
                      <a:avLst/>
                      <a:gdLst>
                        <a:gd name="T0" fmla="*/ 1012 w 1013"/>
                        <a:gd name="T1" fmla="*/ 4 h 4"/>
                        <a:gd name="T2" fmla="*/ 774 w 1013"/>
                        <a:gd name="T3" fmla="*/ 4 h 4"/>
                        <a:gd name="T4" fmla="*/ 776 w 1013"/>
                        <a:gd name="T5" fmla="*/ 0 h 4"/>
                        <a:gd name="T6" fmla="*/ 1013 w 1013"/>
                        <a:gd name="T7" fmla="*/ 0 h 4"/>
                        <a:gd name="T8" fmla="*/ 1012 w 1013"/>
                        <a:gd name="T9" fmla="*/ 4 h 4"/>
                        <a:gd name="T10" fmla="*/ 584 w 1013"/>
                        <a:gd name="T11" fmla="*/ 4 h 4"/>
                        <a:gd name="T12" fmla="*/ 0 w 1013"/>
                        <a:gd name="T13" fmla="*/ 4 h 4"/>
                        <a:gd name="T14" fmla="*/ 5 w 1013"/>
                        <a:gd name="T15" fmla="*/ 0 h 4"/>
                        <a:gd name="T16" fmla="*/ 596 w 1013"/>
                        <a:gd name="T17" fmla="*/ 0 h 4"/>
                        <a:gd name="T18" fmla="*/ 584 w 1013"/>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3" h="4">
                          <a:moveTo>
                            <a:pt x="1012" y="4"/>
                          </a:moveTo>
                          <a:lnTo>
                            <a:pt x="774" y="4"/>
                          </a:lnTo>
                          <a:lnTo>
                            <a:pt x="776" y="0"/>
                          </a:lnTo>
                          <a:lnTo>
                            <a:pt x="1013" y="0"/>
                          </a:lnTo>
                          <a:lnTo>
                            <a:pt x="1012" y="4"/>
                          </a:lnTo>
                          <a:close/>
                          <a:moveTo>
                            <a:pt x="584" y="4"/>
                          </a:moveTo>
                          <a:lnTo>
                            <a:pt x="0" y="4"/>
                          </a:lnTo>
                          <a:lnTo>
                            <a:pt x="5" y="0"/>
                          </a:lnTo>
                          <a:lnTo>
                            <a:pt x="596" y="0"/>
                          </a:lnTo>
                          <a:lnTo>
                            <a:pt x="584" y="4"/>
                          </a:lnTo>
                          <a:close/>
                        </a:path>
                      </a:pathLst>
                    </a:custGeom>
                    <a:solidFill>
                      <a:srgbClr val="6967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90" name="Freeform 661"/>
                    <p:cNvSpPr>
                      <a:spLocks noChangeAspect="1" noEditPoints="1"/>
                    </p:cNvSpPr>
                    <p:nvPr/>
                  </p:nvSpPr>
                  <p:spPr bwMode="auto">
                    <a:xfrm>
                      <a:off x="2245" y="1650"/>
                      <a:ext cx="1012" cy="3"/>
                    </a:xfrm>
                    <a:custGeom>
                      <a:avLst/>
                      <a:gdLst>
                        <a:gd name="T0" fmla="*/ 1009 w 1012"/>
                        <a:gd name="T1" fmla="*/ 3 h 3"/>
                        <a:gd name="T2" fmla="*/ 773 w 1012"/>
                        <a:gd name="T3" fmla="*/ 3 h 3"/>
                        <a:gd name="T4" fmla="*/ 773 w 1012"/>
                        <a:gd name="T5" fmla="*/ 0 h 3"/>
                        <a:gd name="T6" fmla="*/ 1012 w 1012"/>
                        <a:gd name="T7" fmla="*/ 0 h 3"/>
                        <a:gd name="T8" fmla="*/ 1009 w 1012"/>
                        <a:gd name="T9" fmla="*/ 3 h 3"/>
                        <a:gd name="T10" fmla="*/ 587 w 1012"/>
                        <a:gd name="T11" fmla="*/ 3 h 3"/>
                        <a:gd name="T12" fmla="*/ 0 w 1012"/>
                        <a:gd name="T13" fmla="*/ 3 h 3"/>
                        <a:gd name="T14" fmla="*/ 3 w 1012"/>
                        <a:gd name="T15" fmla="*/ 0 h 3"/>
                        <a:gd name="T16" fmla="*/ 597 w 1012"/>
                        <a:gd name="T17" fmla="*/ 0 h 3"/>
                        <a:gd name="T18" fmla="*/ 587 w 1012"/>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2" h="3">
                          <a:moveTo>
                            <a:pt x="1009" y="3"/>
                          </a:moveTo>
                          <a:lnTo>
                            <a:pt x="773" y="3"/>
                          </a:lnTo>
                          <a:lnTo>
                            <a:pt x="773" y="0"/>
                          </a:lnTo>
                          <a:lnTo>
                            <a:pt x="1012" y="0"/>
                          </a:lnTo>
                          <a:lnTo>
                            <a:pt x="1009" y="3"/>
                          </a:lnTo>
                          <a:close/>
                          <a:moveTo>
                            <a:pt x="587" y="3"/>
                          </a:moveTo>
                          <a:lnTo>
                            <a:pt x="0" y="3"/>
                          </a:lnTo>
                          <a:lnTo>
                            <a:pt x="3" y="0"/>
                          </a:lnTo>
                          <a:lnTo>
                            <a:pt x="597" y="0"/>
                          </a:lnTo>
                          <a:lnTo>
                            <a:pt x="587" y="3"/>
                          </a:lnTo>
                          <a:close/>
                        </a:path>
                      </a:pathLst>
                    </a:custGeom>
                    <a:solidFill>
                      <a:srgbClr val="6967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91" name="Freeform 662"/>
                    <p:cNvSpPr>
                      <a:spLocks noChangeAspect="1" noEditPoints="1"/>
                    </p:cNvSpPr>
                    <p:nvPr/>
                  </p:nvSpPr>
                  <p:spPr bwMode="auto">
                    <a:xfrm>
                      <a:off x="2247" y="1649"/>
                      <a:ext cx="1011" cy="3"/>
                    </a:xfrm>
                    <a:custGeom>
                      <a:avLst/>
                      <a:gdLst>
                        <a:gd name="T0" fmla="*/ 1008 w 1011"/>
                        <a:gd name="T1" fmla="*/ 3 h 3"/>
                        <a:gd name="T2" fmla="*/ 771 w 1011"/>
                        <a:gd name="T3" fmla="*/ 3 h 3"/>
                        <a:gd name="T4" fmla="*/ 771 w 1011"/>
                        <a:gd name="T5" fmla="*/ 0 h 3"/>
                        <a:gd name="T6" fmla="*/ 1011 w 1011"/>
                        <a:gd name="T7" fmla="*/ 0 h 3"/>
                        <a:gd name="T8" fmla="*/ 1008 w 1011"/>
                        <a:gd name="T9" fmla="*/ 3 h 3"/>
                        <a:gd name="T10" fmla="*/ 591 w 1011"/>
                        <a:gd name="T11" fmla="*/ 3 h 3"/>
                        <a:gd name="T12" fmla="*/ 0 w 1011"/>
                        <a:gd name="T13" fmla="*/ 3 h 3"/>
                        <a:gd name="T14" fmla="*/ 4 w 1011"/>
                        <a:gd name="T15" fmla="*/ 0 h 3"/>
                        <a:gd name="T16" fmla="*/ 601 w 1011"/>
                        <a:gd name="T17" fmla="*/ 0 h 3"/>
                        <a:gd name="T18" fmla="*/ 591 w 101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3">
                          <a:moveTo>
                            <a:pt x="1008" y="3"/>
                          </a:moveTo>
                          <a:lnTo>
                            <a:pt x="771" y="3"/>
                          </a:lnTo>
                          <a:lnTo>
                            <a:pt x="771" y="0"/>
                          </a:lnTo>
                          <a:lnTo>
                            <a:pt x="1011" y="0"/>
                          </a:lnTo>
                          <a:lnTo>
                            <a:pt x="1008" y="3"/>
                          </a:lnTo>
                          <a:close/>
                          <a:moveTo>
                            <a:pt x="591" y="3"/>
                          </a:moveTo>
                          <a:lnTo>
                            <a:pt x="0" y="3"/>
                          </a:lnTo>
                          <a:lnTo>
                            <a:pt x="4" y="0"/>
                          </a:lnTo>
                          <a:lnTo>
                            <a:pt x="601" y="0"/>
                          </a:lnTo>
                          <a:lnTo>
                            <a:pt x="591" y="3"/>
                          </a:lnTo>
                          <a:close/>
                        </a:path>
                      </a:pathLst>
                    </a:custGeom>
                    <a:solidFill>
                      <a:srgbClr val="6866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92" name="Freeform 663"/>
                    <p:cNvSpPr>
                      <a:spLocks noChangeAspect="1" noEditPoints="1"/>
                    </p:cNvSpPr>
                    <p:nvPr/>
                  </p:nvSpPr>
                  <p:spPr bwMode="auto">
                    <a:xfrm>
                      <a:off x="2248" y="1647"/>
                      <a:ext cx="1010" cy="3"/>
                    </a:xfrm>
                    <a:custGeom>
                      <a:avLst/>
                      <a:gdLst>
                        <a:gd name="T0" fmla="*/ 1009 w 1010"/>
                        <a:gd name="T1" fmla="*/ 3 h 3"/>
                        <a:gd name="T2" fmla="*/ 770 w 1010"/>
                        <a:gd name="T3" fmla="*/ 3 h 3"/>
                        <a:gd name="T4" fmla="*/ 770 w 1010"/>
                        <a:gd name="T5" fmla="*/ 0 h 3"/>
                        <a:gd name="T6" fmla="*/ 1010 w 1010"/>
                        <a:gd name="T7" fmla="*/ 0 h 3"/>
                        <a:gd name="T8" fmla="*/ 1009 w 1010"/>
                        <a:gd name="T9" fmla="*/ 3 h 3"/>
                        <a:gd name="T10" fmla="*/ 594 w 1010"/>
                        <a:gd name="T11" fmla="*/ 3 h 3"/>
                        <a:gd name="T12" fmla="*/ 0 w 1010"/>
                        <a:gd name="T13" fmla="*/ 3 h 3"/>
                        <a:gd name="T14" fmla="*/ 4 w 1010"/>
                        <a:gd name="T15" fmla="*/ 0 h 3"/>
                        <a:gd name="T16" fmla="*/ 604 w 1010"/>
                        <a:gd name="T17" fmla="*/ 0 h 3"/>
                        <a:gd name="T18" fmla="*/ 594 w 1010"/>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0" h="3">
                          <a:moveTo>
                            <a:pt x="1009" y="3"/>
                          </a:moveTo>
                          <a:lnTo>
                            <a:pt x="770" y="3"/>
                          </a:lnTo>
                          <a:lnTo>
                            <a:pt x="770" y="0"/>
                          </a:lnTo>
                          <a:lnTo>
                            <a:pt x="1010" y="0"/>
                          </a:lnTo>
                          <a:lnTo>
                            <a:pt x="1009" y="3"/>
                          </a:lnTo>
                          <a:close/>
                          <a:moveTo>
                            <a:pt x="594" y="3"/>
                          </a:moveTo>
                          <a:lnTo>
                            <a:pt x="0" y="3"/>
                          </a:lnTo>
                          <a:lnTo>
                            <a:pt x="4" y="0"/>
                          </a:lnTo>
                          <a:lnTo>
                            <a:pt x="604" y="0"/>
                          </a:lnTo>
                          <a:lnTo>
                            <a:pt x="594" y="3"/>
                          </a:lnTo>
                          <a:close/>
                        </a:path>
                      </a:pathLst>
                    </a:custGeom>
                    <a:solidFill>
                      <a:srgbClr val="6866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93" name="Freeform 664"/>
                    <p:cNvSpPr>
                      <a:spLocks noChangeAspect="1" noEditPoints="1"/>
                    </p:cNvSpPr>
                    <p:nvPr/>
                  </p:nvSpPr>
                  <p:spPr bwMode="auto">
                    <a:xfrm>
                      <a:off x="2251" y="1646"/>
                      <a:ext cx="1009" cy="3"/>
                    </a:xfrm>
                    <a:custGeom>
                      <a:avLst/>
                      <a:gdLst>
                        <a:gd name="T0" fmla="*/ 1007 w 1009"/>
                        <a:gd name="T1" fmla="*/ 3 h 3"/>
                        <a:gd name="T2" fmla="*/ 767 w 1009"/>
                        <a:gd name="T3" fmla="*/ 3 h 3"/>
                        <a:gd name="T4" fmla="*/ 767 w 1009"/>
                        <a:gd name="T5" fmla="*/ 0 h 3"/>
                        <a:gd name="T6" fmla="*/ 1009 w 1009"/>
                        <a:gd name="T7" fmla="*/ 0 h 3"/>
                        <a:gd name="T8" fmla="*/ 1007 w 1009"/>
                        <a:gd name="T9" fmla="*/ 3 h 3"/>
                        <a:gd name="T10" fmla="*/ 597 w 1009"/>
                        <a:gd name="T11" fmla="*/ 3 h 3"/>
                        <a:gd name="T12" fmla="*/ 0 w 1009"/>
                        <a:gd name="T13" fmla="*/ 3 h 3"/>
                        <a:gd name="T14" fmla="*/ 3 w 1009"/>
                        <a:gd name="T15" fmla="*/ 0 h 3"/>
                        <a:gd name="T16" fmla="*/ 607 w 1009"/>
                        <a:gd name="T17" fmla="*/ 0 h 3"/>
                        <a:gd name="T18" fmla="*/ 597 w 1009"/>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9" h="3">
                          <a:moveTo>
                            <a:pt x="1007" y="3"/>
                          </a:moveTo>
                          <a:lnTo>
                            <a:pt x="767" y="3"/>
                          </a:lnTo>
                          <a:lnTo>
                            <a:pt x="767" y="0"/>
                          </a:lnTo>
                          <a:lnTo>
                            <a:pt x="1009" y="0"/>
                          </a:lnTo>
                          <a:lnTo>
                            <a:pt x="1007" y="3"/>
                          </a:lnTo>
                          <a:close/>
                          <a:moveTo>
                            <a:pt x="597" y="3"/>
                          </a:moveTo>
                          <a:lnTo>
                            <a:pt x="0" y="3"/>
                          </a:lnTo>
                          <a:lnTo>
                            <a:pt x="3" y="0"/>
                          </a:lnTo>
                          <a:lnTo>
                            <a:pt x="607" y="0"/>
                          </a:lnTo>
                          <a:lnTo>
                            <a:pt x="597" y="3"/>
                          </a:lnTo>
                          <a:close/>
                        </a:path>
                      </a:pathLst>
                    </a:custGeom>
                    <a:solidFill>
                      <a:srgbClr val="6866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94" name="Freeform 665"/>
                    <p:cNvSpPr>
                      <a:spLocks noChangeAspect="1" noEditPoints="1"/>
                    </p:cNvSpPr>
                    <p:nvPr/>
                  </p:nvSpPr>
                  <p:spPr bwMode="auto">
                    <a:xfrm>
                      <a:off x="2252" y="1643"/>
                      <a:ext cx="1009" cy="4"/>
                    </a:xfrm>
                    <a:custGeom>
                      <a:avLst/>
                      <a:gdLst>
                        <a:gd name="T0" fmla="*/ 1006 w 1009"/>
                        <a:gd name="T1" fmla="*/ 4 h 4"/>
                        <a:gd name="T2" fmla="*/ 766 w 1009"/>
                        <a:gd name="T3" fmla="*/ 4 h 4"/>
                        <a:gd name="T4" fmla="*/ 766 w 1009"/>
                        <a:gd name="T5" fmla="*/ 0 h 4"/>
                        <a:gd name="T6" fmla="*/ 1009 w 1009"/>
                        <a:gd name="T7" fmla="*/ 0 h 4"/>
                        <a:gd name="T8" fmla="*/ 1006 w 1009"/>
                        <a:gd name="T9" fmla="*/ 4 h 4"/>
                        <a:gd name="T10" fmla="*/ 600 w 1009"/>
                        <a:gd name="T11" fmla="*/ 4 h 4"/>
                        <a:gd name="T12" fmla="*/ 0 w 1009"/>
                        <a:gd name="T13" fmla="*/ 4 h 4"/>
                        <a:gd name="T14" fmla="*/ 5 w 1009"/>
                        <a:gd name="T15" fmla="*/ 0 h 4"/>
                        <a:gd name="T16" fmla="*/ 610 w 1009"/>
                        <a:gd name="T17" fmla="*/ 0 h 4"/>
                        <a:gd name="T18" fmla="*/ 600 w 1009"/>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9" h="4">
                          <a:moveTo>
                            <a:pt x="1006" y="4"/>
                          </a:moveTo>
                          <a:lnTo>
                            <a:pt x="766" y="4"/>
                          </a:lnTo>
                          <a:lnTo>
                            <a:pt x="766" y="0"/>
                          </a:lnTo>
                          <a:lnTo>
                            <a:pt x="1009" y="0"/>
                          </a:lnTo>
                          <a:lnTo>
                            <a:pt x="1006" y="4"/>
                          </a:lnTo>
                          <a:close/>
                          <a:moveTo>
                            <a:pt x="600" y="4"/>
                          </a:moveTo>
                          <a:lnTo>
                            <a:pt x="0" y="4"/>
                          </a:lnTo>
                          <a:lnTo>
                            <a:pt x="5" y="0"/>
                          </a:lnTo>
                          <a:lnTo>
                            <a:pt x="610" y="0"/>
                          </a:lnTo>
                          <a:lnTo>
                            <a:pt x="600" y="4"/>
                          </a:lnTo>
                          <a:close/>
                        </a:path>
                      </a:pathLst>
                    </a:custGeom>
                    <a:solidFill>
                      <a:srgbClr val="6865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95" name="Freeform 666"/>
                    <p:cNvSpPr>
                      <a:spLocks noChangeAspect="1" noEditPoints="1"/>
                    </p:cNvSpPr>
                    <p:nvPr/>
                  </p:nvSpPr>
                  <p:spPr bwMode="auto">
                    <a:xfrm>
                      <a:off x="2254" y="1642"/>
                      <a:ext cx="1009" cy="4"/>
                    </a:xfrm>
                    <a:custGeom>
                      <a:avLst/>
                      <a:gdLst>
                        <a:gd name="T0" fmla="*/ 1006 w 1009"/>
                        <a:gd name="T1" fmla="*/ 4 h 4"/>
                        <a:gd name="T2" fmla="*/ 764 w 1009"/>
                        <a:gd name="T3" fmla="*/ 4 h 4"/>
                        <a:gd name="T4" fmla="*/ 764 w 1009"/>
                        <a:gd name="T5" fmla="*/ 0 h 4"/>
                        <a:gd name="T6" fmla="*/ 1009 w 1009"/>
                        <a:gd name="T7" fmla="*/ 0 h 4"/>
                        <a:gd name="T8" fmla="*/ 1006 w 1009"/>
                        <a:gd name="T9" fmla="*/ 4 h 4"/>
                        <a:gd name="T10" fmla="*/ 604 w 1009"/>
                        <a:gd name="T11" fmla="*/ 4 h 4"/>
                        <a:gd name="T12" fmla="*/ 0 w 1009"/>
                        <a:gd name="T13" fmla="*/ 4 h 4"/>
                        <a:gd name="T14" fmla="*/ 4 w 1009"/>
                        <a:gd name="T15" fmla="*/ 0 h 4"/>
                        <a:gd name="T16" fmla="*/ 614 w 1009"/>
                        <a:gd name="T17" fmla="*/ 0 h 4"/>
                        <a:gd name="T18" fmla="*/ 604 w 1009"/>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9" h="4">
                          <a:moveTo>
                            <a:pt x="1006" y="4"/>
                          </a:moveTo>
                          <a:lnTo>
                            <a:pt x="764" y="4"/>
                          </a:lnTo>
                          <a:lnTo>
                            <a:pt x="764" y="0"/>
                          </a:lnTo>
                          <a:lnTo>
                            <a:pt x="1009" y="0"/>
                          </a:lnTo>
                          <a:lnTo>
                            <a:pt x="1006" y="4"/>
                          </a:lnTo>
                          <a:close/>
                          <a:moveTo>
                            <a:pt x="604" y="4"/>
                          </a:moveTo>
                          <a:lnTo>
                            <a:pt x="0" y="4"/>
                          </a:lnTo>
                          <a:lnTo>
                            <a:pt x="4" y="0"/>
                          </a:lnTo>
                          <a:lnTo>
                            <a:pt x="614" y="0"/>
                          </a:lnTo>
                          <a:lnTo>
                            <a:pt x="604" y="4"/>
                          </a:lnTo>
                          <a:close/>
                        </a:path>
                      </a:pathLst>
                    </a:custGeom>
                    <a:solidFill>
                      <a:srgbClr val="6865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96" name="Freeform 667"/>
                    <p:cNvSpPr>
                      <a:spLocks noChangeAspect="1" noEditPoints="1"/>
                    </p:cNvSpPr>
                    <p:nvPr/>
                  </p:nvSpPr>
                  <p:spPr bwMode="auto">
                    <a:xfrm>
                      <a:off x="2257" y="1640"/>
                      <a:ext cx="1006" cy="3"/>
                    </a:xfrm>
                    <a:custGeom>
                      <a:avLst/>
                      <a:gdLst>
                        <a:gd name="T0" fmla="*/ 1004 w 1006"/>
                        <a:gd name="T1" fmla="*/ 3 h 3"/>
                        <a:gd name="T2" fmla="*/ 761 w 1006"/>
                        <a:gd name="T3" fmla="*/ 3 h 3"/>
                        <a:gd name="T4" fmla="*/ 761 w 1006"/>
                        <a:gd name="T5" fmla="*/ 0 h 3"/>
                        <a:gd name="T6" fmla="*/ 1006 w 1006"/>
                        <a:gd name="T7" fmla="*/ 0 h 3"/>
                        <a:gd name="T8" fmla="*/ 1004 w 1006"/>
                        <a:gd name="T9" fmla="*/ 3 h 3"/>
                        <a:gd name="T10" fmla="*/ 605 w 1006"/>
                        <a:gd name="T11" fmla="*/ 3 h 3"/>
                        <a:gd name="T12" fmla="*/ 0 w 1006"/>
                        <a:gd name="T13" fmla="*/ 3 h 3"/>
                        <a:gd name="T14" fmla="*/ 4 w 1006"/>
                        <a:gd name="T15" fmla="*/ 0 h 3"/>
                        <a:gd name="T16" fmla="*/ 615 w 1006"/>
                        <a:gd name="T17" fmla="*/ 0 h 3"/>
                        <a:gd name="T18" fmla="*/ 605 w 1006"/>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6" h="3">
                          <a:moveTo>
                            <a:pt x="1004" y="3"/>
                          </a:moveTo>
                          <a:lnTo>
                            <a:pt x="761" y="3"/>
                          </a:lnTo>
                          <a:lnTo>
                            <a:pt x="761" y="0"/>
                          </a:lnTo>
                          <a:lnTo>
                            <a:pt x="1006" y="0"/>
                          </a:lnTo>
                          <a:lnTo>
                            <a:pt x="1004" y="3"/>
                          </a:lnTo>
                          <a:close/>
                          <a:moveTo>
                            <a:pt x="605" y="3"/>
                          </a:moveTo>
                          <a:lnTo>
                            <a:pt x="0" y="3"/>
                          </a:lnTo>
                          <a:lnTo>
                            <a:pt x="4" y="0"/>
                          </a:lnTo>
                          <a:lnTo>
                            <a:pt x="615" y="0"/>
                          </a:lnTo>
                          <a:lnTo>
                            <a:pt x="605" y="3"/>
                          </a:lnTo>
                          <a:close/>
                        </a:path>
                      </a:pathLst>
                    </a:custGeom>
                    <a:solidFill>
                      <a:srgbClr val="6765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97" name="Freeform 668"/>
                    <p:cNvSpPr>
                      <a:spLocks noChangeAspect="1" noEditPoints="1"/>
                    </p:cNvSpPr>
                    <p:nvPr/>
                  </p:nvSpPr>
                  <p:spPr bwMode="auto">
                    <a:xfrm>
                      <a:off x="2258" y="1639"/>
                      <a:ext cx="1006" cy="3"/>
                    </a:xfrm>
                    <a:custGeom>
                      <a:avLst/>
                      <a:gdLst>
                        <a:gd name="T0" fmla="*/ 1005 w 1006"/>
                        <a:gd name="T1" fmla="*/ 3 h 3"/>
                        <a:gd name="T2" fmla="*/ 760 w 1006"/>
                        <a:gd name="T3" fmla="*/ 3 h 3"/>
                        <a:gd name="T4" fmla="*/ 760 w 1006"/>
                        <a:gd name="T5" fmla="*/ 0 h 3"/>
                        <a:gd name="T6" fmla="*/ 1006 w 1006"/>
                        <a:gd name="T7" fmla="*/ 0 h 3"/>
                        <a:gd name="T8" fmla="*/ 1005 w 1006"/>
                        <a:gd name="T9" fmla="*/ 3 h 3"/>
                        <a:gd name="T10" fmla="*/ 610 w 1006"/>
                        <a:gd name="T11" fmla="*/ 3 h 3"/>
                        <a:gd name="T12" fmla="*/ 0 w 1006"/>
                        <a:gd name="T13" fmla="*/ 3 h 3"/>
                        <a:gd name="T14" fmla="*/ 5 w 1006"/>
                        <a:gd name="T15" fmla="*/ 0 h 3"/>
                        <a:gd name="T16" fmla="*/ 620 w 1006"/>
                        <a:gd name="T17" fmla="*/ 0 h 3"/>
                        <a:gd name="T18" fmla="*/ 610 w 1006"/>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6" h="3">
                          <a:moveTo>
                            <a:pt x="1005" y="3"/>
                          </a:moveTo>
                          <a:lnTo>
                            <a:pt x="760" y="3"/>
                          </a:lnTo>
                          <a:lnTo>
                            <a:pt x="760" y="0"/>
                          </a:lnTo>
                          <a:lnTo>
                            <a:pt x="1006" y="0"/>
                          </a:lnTo>
                          <a:lnTo>
                            <a:pt x="1005" y="3"/>
                          </a:lnTo>
                          <a:close/>
                          <a:moveTo>
                            <a:pt x="610" y="3"/>
                          </a:moveTo>
                          <a:lnTo>
                            <a:pt x="0" y="3"/>
                          </a:lnTo>
                          <a:lnTo>
                            <a:pt x="5" y="0"/>
                          </a:lnTo>
                          <a:lnTo>
                            <a:pt x="620" y="0"/>
                          </a:lnTo>
                          <a:lnTo>
                            <a:pt x="610" y="3"/>
                          </a:lnTo>
                          <a:close/>
                        </a:path>
                      </a:pathLst>
                    </a:custGeom>
                    <a:solidFill>
                      <a:srgbClr val="6765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98" name="Freeform 669"/>
                    <p:cNvSpPr>
                      <a:spLocks noChangeAspect="1" noEditPoints="1"/>
                    </p:cNvSpPr>
                    <p:nvPr/>
                  </p:nvSpPr>
                  <p:spPr bwMode="auto">
                    <a:xfrm>
                      <a:off x="2261" y="1637"/>
                      <a:ext cx="1004" cy="3"/>
                    </a:xfrm>
                    <a:custGeom>
                      <a:avLst/>
                      <a:gdLst>
                        <a:gd name="T0" fmla="*/ 1002 w 1004"/>
                        <a:gd name="T1" fmla="*/ 3 h 3"/>
                        <a:gd name="T2" fmla="*/ 757 w 1004"/>
                        <a:gd name="T3" fmla="*/ 3 h 3"/>
                        <a:gd name="T4" fmla="*/ 757 w 1004"/>
                        <a:gd name="T5" fmla="*/ 0 h 3"/>
                        <a:gd name="T6" fmla="*/ 1004 w 1004"/>
                        <a:gd name="T7" fmla="*/ 0 h 3"/>
                        <a:gd name="T8" fmla="*/ 1002 w 1004"/>
                        <a:gd name="T9" fmla="*/ 3 h 3"/>
                        <a:gd name="T10" fmla="*/ 611 w 1004"/>
                        <a:gd name="T11" fmla="*/ 3 h 3"/>
                        <a:gd name="T12" fmla="*/ 0 w 1004"/>
                        <a:gd name="T13" fmla="*/ 3 h 3"/>
                        <a:gd name="T14" fmla="*/ 3 w 1004"/>
                        <a:gd name="T15" fmla="*/ 0 h 3"/>
                        <a:gd name="T16" fmla="*/ 623 w 1004"/>
                        <a:gd name="T17" fmla="*/ 0 h 3"/>
                        <a:gd name="T18" fmla="*/ 611 w 1004"/>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4" h="3">
                          <a:moveTo>
                            <a:pt x="1002" y="3"/>
                          </a:moveTo>
                          <a:lnTo>
                            <a:pt x="757" y="3"/>
                          </a:lnTo>
                          <a:lnTo>
                            <a:pt x="757" y="0"/>
                          </a:lnTo>
                          <a:lnTo>
                            <a:pt x="1004" y="0"/>
                          </a:lnTo>
                          <a:lnTo>
                            <a:pt x="1002" y="3"/>
                          </a:lnTo>
                          <a:close/>
                          <a:moveTo>
                            <a:pt x="611" y="3"/>
                          </a:moveTo>
                          <a:lnTo>
                            <a:pt x="0" y="3"/>
                          </a:lnTo>
                          <a:lnTo>
                            <a:pt x="3" y="0"/>
                          </a:lnTo>
                          <a:lnTo>
                            <a:pt x="623" y="0"/>
                          </a:lnTo>
                          <a:lnTo>
                            <a:pt x="611" y="3"/>
                          </a:lnTo>
                          <a:close/>
                        </a:path>
                      </a:pathLst>
                    </a:custGeom>
                    <a:solidFill>
                      <a:srgbClr val="6765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99" name="Freeform 670"/>
                    <p:cNvSpPr>
                      <a:spLocks noChangeAspect="1" noEditPoints="1"/>
                    </p:cNvSpPr>
                    <p:nvPr/>
                  </p:nvSpPr>
                  <p:spPr bwMode="auto">
                    <a:xfrm>
                      <a:off x="2263" y="1636"/>
                      <a:ext cx="1004" cy="3"/>
                    </a:xfrm>
                    <a:custGeom>
                      <a:avLst/>
                      <a:gdLst>
                        <a:gd name="T0" fmla="*/ 1001 w 1004"/>
                        <a:gd name="T1" fmla="*/ 3 h 3"/>
                        <a:gd name="T2" fmla="*/ 755 w 1004"/>
                        <a:gd name="T3" fmla="*/ 3 h 3"/>
                        <a:gd name="T4" fmla="*/ 755 w 1004"/>
                        <a:gd name="T5" fmla="*/ 0 h 3"/>
                        <a:gd name="T6" fmla="*/ 1004 w 1004"/>
                        <a:gd name="T7" fmla="*/ 0 h 3"/>
                        <a:gd name="T8" fmla="*/ 1001 w 1004"/>
                        <a:gd name="T9" fmla="*/ 3 h 3"/>
                        <a:gd name="T10" fmla="*/ 615 w 1004"/>
                        <a:gd name="T11" fmla="*/ 3 h 3"/>
                        <a:gd name="T12" fmla="*/ 0 w 1004"/>
                        <a:gd name="T13" fmla="*/ 3 h 3"/>
                        <a:gd name="T14" fmla="*/ 4 w 1004"/>
                        <a:gd name="T15" fmla="*/ 0 h 3"/>
                        <a:gd name="T16" fmla="*/ 625 w 1004"/>
                        <a:gd name="T17" fmla="*/ 0 h 3"/>
                        <a:gd name="T18" fmla="*/ 615 w 1004"/>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4" h="3">
                          <a:moveTo>
                            <a:pt x="1001" y="3"/>
                          </a:moveTo>
                          <a:lnTo>
                            <a:pt x="755" y="3"/>
                          </a:lnTo>
                          <a:lnTo>
                            <a:pt x="755" y="0"/>
                          </a:lnTo>
                          <a:lnTo>
                            <a:pt x="1004" y="0"/>
                          </a:lnTo>
                          <a:lnTo>
                            <a:pt x="1001" y="3"/>
                          </a:lnTo>
                          <a:close/>
                          <a:moveTo>
                            <a:pt x="615" y="3"/>
                          </a:moveTo>
                          <a:lnTo>
                            <a:pt x="0" y="3"/>
                          </a:lnTo>
                          <a:lnTo>
                            <a:pt x="4" y="0"/>
                          </a:lnTo>
                          <a:lnTo>
                            <a:pt x="625" y="0"/>
                          </a:lnTo>
                          <a:lnTo>
                            <a:pt x="615" y="3"/>
                          </a:lnTo>
                          <a:close/>
                        </a:path>
                      </a:pathLst>
                    </a:custGeom>
                    <a:solidFill>
                      <a:srgbClr val="6664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00" name="Freeform 671"/>
                    <p:cNvSpPr>
                      <a:spLocks noChangeAspect="1" noEditPoints="1"/>
                    </p:cNvSpPr>
                    <p:nvPr/>
                  </p:nvSpPr>
                  <p:spPr bwMode="auto">
                    <a:xfrm>
                      <a:off x="2264" y="1634"/>
                      <a:ext cx="1003" cy="3"/>
                    </a:xfrm>
                    <a:custGeom>
                      <a:avLst/>
                      <a:gdLst>
                        <a:gd name="T0" fmla="*/ 1001 w 1003"/>
                        <a:gd name="T1" fmla="*/ 3 h 3"/>
                        <a:gd name="T2" fmla="*/ 754 w 1003"/>
                        <a:gd name="T3" fmla="*/ 3 h 3"/>
                        <a:gd name="T4" fmla="*/ 754 w 1003"/>
                        <a:gd name="T5" fmla="*/ 0 h 3"/>
                        <a:gd name="T6" fmla="*/ 1003 w 1003"/>
                        <a:gd name="T7" fmla="*/ 0 h 3"/>
                        <a:gd name="T8" fmla="*/ 1001 w 1003"/>
                        <a:gd name="T9" fmla="*/ 3 h 3"/>
                        <a:gd name="T10" fmla="*/ 620 w 1003"/>
                        <a:gd name="T11" fmla="*/ 3 h 3"/>
                        <a:gd name="T12" fmla="*/ 0 w 1003"/>
                        <a:gd name="T13" fmla="*/ 3 h 3"/>
                        <a:gd name="T14" fmla="*/ 4 w 1003"/>
                        <a:gd name="T15" fmla="*/ 0 h 3"/>
                        <a:gd name="T16" fmla="*/ 630 w 1003"/>
                        <a:gd name="T17" fmla="*/ 0 h 3"/>
                        <a:gd name="T18" fmla="*/ 620 w 100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3" h="3">
                          <a:moveTo>
                            <a:pt x="1001" y="3"/>
                          </a:moveTo>
                          <a:lnTo>
                            <a:pt x="754" y="3"/>
                          </a:lnTo>
                          <a:lnTo>
                            <a:pt x="754" y="0"/>
                          </a:lnTo>
                          <a:lnTo>
                            <a:pt x="1003" y="0"/>
                          </a:lnTo>
                          <a:lnTo>
                            <a:pt x="1001" y="3"/>
                          </a:lnTo>
                          <a:close/>
                          <a:moveTo>
                            <a:pt x="620" y="3"/>
                          </a:moveTo>
                          <a:lnTo>
                            <a:pt x="0" y="3"/>
                          </a:lnTo>
                          <a:lnTo>
                            <a:pt x="4" y="0"/>
                          </a:lnTo>
                          <a:lnTo>
                            <a:pt x="630" y="0"/>
                          </a:lnTo>
                          <a:lnTo>
                            <a:pt x="620" y="3"/>
                          </a:lnTo>
                          <a:close/>
                        </a:path>
                      </a:pathLst>
                    </a:custGeom>
                    <a:solidFill>
                      <a:srgbClr val="6664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01" name="Freeform 672"/>
                    <p:cNvSpPr>
                      <a:spLocks noChangeAspect="1" noEditPoints="1"/>
                    </p:cNvSpPr>
                    <p:nvPr/>
                  </p:nvSpPr>
                  <p:spPr bwMode="auto">
                    <a:xfrm>
                      <a:off x="2267" y="1631"/>
                      <a:ext cx="1001" cy="5"/>
                    </a:xfrm>
                    <a:custGeom>
                      <a:avLst/>
                      <a:gdLst>
                        <a:gd name="T0" fmla="*/ 1000 w 1001"/>
                        <a:gd name="T1" fmla="*/ 5 h 5"/>
                        <a:gd name="T2" fmla="*/ 751 w 1001"/>
                        <a:gd name="T3" fmla="*/ 5 h 5"/>
                        <a:gd name="T4" fmla="*/ 751 w 1001"/>
                        <a:gd name="T5" fmla="*/ 0 h 5"/>
                        <a:gd name="T6" fmla="*/ 1001 w 1001"/>
                        <a:gd name="T7" fmla="*/ 0 h 5"/>
                        <a:gd name="T8" fmla="*/ 1000 w 1001"/>
                        <a:gd name="T9" fmla="*/ 5 h 5"/>
                        <a:gd name="T10" fmla="*/ 621 w 1001"/>
                        <a:gd name="T11" fmla="*/ 5 h 5"/>
                        <a:gd name="T12" fmla="*/ 0 w 1001"/>
                        <a:gd name="T13" fmla="*/ 5 h 5"/>
                        <a:gd name="T14" fmla="*/ 3 w 1001"/>
                        <a:gd name="T15" fmla="*/ 0 h 5"/>
                        <a:gd name="T16" fmla="*/ 631 w 1001"/>
                        <a:gd name="T17" fmla="*/ 0 h 5"/>
                        <a:gd name="T18" fmla="*/ 621 w 1001"/>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1" h="5">
                          <a:moveTo>
                            <a:pt x="1000" y="5"/>
                          </a:moveTo>
                          <a:lnTo>
                            <a:pt x="751" y="5"/>
                          </a:lnTo>
                          <a:lnTo>
                            <a:pt x="751" y="0"/>
                          </a:lnTo>
                          <a:lnTo>
                            <a:pt x="1001" y="0"/>
                          </a:lnTo>
                          <a:lnTo>
                            <a:pt x="1000" y="5"/>
                          </a:lnTo>
                          <a:close/>
                          <a:moveTo>
                            <a:pt x="621" y="5"/>
                          </a:moveTo>
                          <a:lnTo>
                            <a:pt x="0" y="5"/>
                          </a:lnTo>
                          <a:lnTo>
                            <a:pt x="3" y="0"/>
                          </a:lnTo>
                          <a:lnTo>
                            <a:pt x="631" y="0"/>
                          </a:lnTo>
                          <a:lnTo>
                            <a:pt x="621" y="5"/>
                          </a:lnTo>
                          <a:close/>
                        </a:path>
                      </a:pathLst>
                    </a:custGeom>
                    <a:solidFill>
                      <a:srgbClr val="6563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02" name="Freeform 673"/>
                    <p:cNvSpPr>
                      <a:spLocks noChangeAspect="1" noEditPoints="1"/>
                    </p:cNvSpPr>
                    <p:nvPr/>
                  </p:nvSpPr>
                  <p:spPr bwMode="auto">
                    <a:xfrm>
                      <a:off x="2268" y="1630"/>
                      <a:ext cx="1002" cy="4"/>
                    </a:xfrm>
                    <a:custGeom>
                      <a:avLst/>
                      <a:gdLst>
                        <a:gd name="T0" fmla="*/ 999 w 1002"/>
                        <a:gd name="T1" fmla="*/ 4 h 4"/>
                        <a:gd name="T2" fmla="*/ 750 w 1002"/>
                        <a:gd name="T3" fmla="*/ 4 h 4"/>
                        <a:gd name="T4" fmla="*/ 751 w 1002"/>
                        <a:gd name="T5" fmla="*/ 0 h 4"/>
                        <a:gd name="T6" fmla="*/ 1002 w 1002"/>
                        <a:gd name="T7" fmla="*/ 0 h 4"/>
                        <a:gd name="T8" fmla="*/ 999 w 1002"/>
                        <a:gd name="T9" fmla="*/ 4 h 4"/>
                        <a:gd name="T10" fmla="*/ 626 w 1002"/>
                        <a:gd name="T11" fmla="*/ 4 h 4"/>
                        <a:gd name="T12" fmla="*/ 0 w 1002"/>
                        <a:gd name="T13" fmla="*/ 4 h 4"/>
                        <a:gd name="T14" fmla="*/ 5 w 1002"/>
                        <a:gd name="T15" fmla="*/ 0 h 4"/>
                        <a:gd name="T16" fmla="*/ 636 w 1002"/>
                        <a:gd name="T17" fmla="*/ 0 h 4"/>
                        <a:gd name="T18" fmla="*/ 626 w 1002"/>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2" h="4">
                          <a:moveTo>
                            <a:pt x="999" y="4"/>
                          </a:moveTo>
                          <a:lnTo>
                            <a:pt x="750" y="4"/>
                          </a:lnTo>
                          <a:lnTo>
                            <a:pt x="751" y="0"/>
                          </a:lnTo>
                          <a:lnTo>
                            <a:pt x="1002" y="0"/>
                          </a:lnTo>
                          <a:lnTo>
                            <a:pt x="999" y="4"/>
                          </a:lnTo>
                          <a:close/>
                          <a:moveTo>
                            <a:pt x="626" y="4"/>
                          </a:moveTo>
                          <a:lnTo>
                            <a:pt x="0" y="4"/>
                          </a:lnTo>
                          <a:lnTo>
                            <a:pt x="5" y="0"/>
                          </a:lnTo>
                          <a:lnTo>
                            <a:pt x="636" y="0"/>
                          </a:lnTo>
                          <a:lnTo>
                            <a:pt x="626" y="4"/>
                          </a:lnTo>
                          <a:close/>
                        </a:path>
                      </a:pathLst>
                    </a:custGeom>
                    <a:solidFill>
                      <a:srgbClr val="6563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03" name="Freeform 674"/>
                    <p:cNvSpPr>
                      <a:spLocks noChangeAspect="1" noEditPoints="1"/>
                    </p:cNvSpPr>
                    <p:nvPr/>
                  </p:nvSpPr>
                  <p:spPr bwMode="auto">
                    <a:xfrm>
                      <a:off x="2270" y="1629"/>
                      <a:ext cx="1001" cy="2"/>
                    </a:xfrm>
                    <a:custGeom>
                      <a:avLst/>
                      <a:gdLst>
                        <a:gd name="T0" fmla="*/ 998 w 1001"/>
                        <a:gd name="T1" fmla="*/ 2 h 2"/>
                        <a:gd name="T2" fmla="*/ 748 w 1001"/>
                        <a:gd name="T3" fmla="*/ 2 h 2"/>
                        <a:gd name="T4" fmla="*/ 749 w 1001"/>
                        <a:gd name="T5" fmla="*/ 0 h 2"/>
                        <a:gd name="T6" fmla="*/ 1001 w 1001"/>
                        <a:gd name="T7" fmla="*/ 0 h 2"/>
                        <a:gd name="T8" fmla="*/ 998 w 1001"/>
                        <a:gd name="T9" fmla="*/ 2 h 2"/>
                        <a:gd name="T10" fmla="*/ 628 w 1001"/>
                        <a:gd name="T11" fmla="*/ 2 h 2"/>
                        <a:gd name="T12" fmla="*/ 0 w 1001"/>
                        <a:gd name="T13" fmla="*/ 2 h 2"/>
                        <a:gd name="T14" fmla="*/ 4 w 1001"/>
                        <a:gd name="T15" fmla="*/ 0 h 2"/>
                        <a:gd name="T16" fmla="*/ 638 w 1001"/>
                        <a:gd name="T17" fmla="*/ 0 h 2"/>
                        <a:gd name="T18" fmla="*/ 628 w 1001"/>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1" h="2">
                          <a:moveTo>
                            <a:pt x="998" y="2"/>
                          </a:moveTo>
                          <a:lnTo>
                            <a:pt x="748" y="2"/>
                          </a:lnTo>
                          <a:lnTo>
                            <a:pt x="749" y="0"/>
                          </a:lnTo>
                          <a:lnTo>
                            <a:pt x="1001" y="0"/>
                          </a:lnTo>
                          <a:lnTo>
                            <a:pt x="998" y="2"/>
                          </a:lnTo>
                          <a:close/>
                          <a:moveTo>
                            <a:pt x="628" y="2"/>
                          </a:moveTo>
                          <a:lnTo>
                            <a:pt x="0" y="2"/>
                          </a:lnTo>
                          <a:lnTo>
                            <a:pt x="4" y="0"/>
                          </a:lnTo>
                          <a:lnTo>
                            <a:pt x="638" y="0"/>
                          </a:lnTo>
                          <a:lnTo>
                            <a:pt x="628" y="2"/>
                          </a:lnTo>
                          <a:close/>
                        </a:path>
                      </a:pathLst>
                    </a:custGeom>
                    <a:solidFill>
                      <a:srgbClr val="6563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04" name="Freeform 675"/>
                    <p:cNvSpPr>
                      <a:spLocks noChangeAspect="1" noEditPoints="1"/>
                    </p:cNvSpPr>
                    <p:nvPr/>
                  </p:nvSpPr>
                  <p:spPr bwMode="auto">
                    <a:xfrm>
                      <a:off x="2273" y="1627"/>
                      <a:ext cx="998" cy="3"/>
                    </a:xfrm>
                    <a:custGeom>
                      <a:avLst/>
                      <a:gdLst>
                        <a:gd name="T0" fmla="*/ 997 w 998"/>
                        <a:gd name="T1" fmla="*/ 3 h 3"/>
                        <a:gd name="T2" fmla="*/ 746 w 998"/>
                        <a:gd name="T3" fmla="*/ 3 h 3"/>
                        <a:gd name="T4" fmla="*/ 746 w 998"/>
                        <a:gd name="T5" fmla="*/ 0 h 3"/>
                        <a:gd name="T6" fmla="*/ 998 w 998"/>
                        <a:gd name="T7" fmla="*/ 0 h 3"/>
                        <a:gd name="T8" fmla="*/ 997 w 998"/>
                        <a:gd name="T9" fmla="*/ 3 h 3"/>
                        <a:gd name="T10" fmla="*/ 631 w 998"/>
                        <a:gd name="T11" fmla="*/ 3 h 3"/>
                        <a:gd name="T12" fmla="*/ 0 w 998"/>
                        <a:gd name="T13" fmla="*/ 3 h 3"/>
                        <a:gd name="T14" fmla="*/ 4 w 998"/>
                        <a:gd name="T15" fmla="*/ 0 h 3"/>
                        <a:gd name="T16" fmla="*/ 641 w 998"/>
                        <a:gd name="T17" fmla="*/ 0 h 3"/>
                        <a:gd name="T18" fmla="*/ 631 w 998"/>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8" h="3">
                          <a:moveTo>
                            <a:pt x="997" y="3"/>
                          </a:moveTo>
                          <a:lnTo>
                            <a:pt x="746" y="3"/>
                          </a:lnTo>
                          <a:lnTo>
                            <a:pt x="746" y="0"/>
                          </a:lnTo>
                          <a:lnTo>
                            <a:pt x="998" y="0"/>
                          </a:lnTo>
                          <a:lnTo>
                            <a:pt x="997" y="3"/>
                          </a:lnTo>
                          <a:close/>
                          <a:moveTo>
                            <a:pt x="631" y="3"/>
                          </a:moveTo>
                          <a:lnTo>
                            <a:pt x="0" y="3"/>
                          </a:lnTo>
                          <a:lnTo>
                            <a:pt x="4" y="0"/>
                          </a:lnTo>
                          <a:lnTo>
                            <a:pt x="641" y="0"/>
                          </a:lnTo>
                          <a:lnTo>
                            <a:pt x="631" y="3"/>
                          </a:lnTo>
                          <a:close/>
                        </a:path>
                      </a:pathLst>
                    </a:custGeom>
                    <a:solidFill>
                      <a:srgbClr val="6562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05" name="Freeform 676"/>
                    <p:cNvSpPr>
                      <a:spLocks noChangeAspect="1" noEditPoints="1"/>
                    </p:cNvSpPr>
                    <p:nvPr/>
                  </p:nvSpPr>
                  <p:spPr bwMode="auto">
                    <a:xfrm>
                      <a:off x="2274" y="1626"/>
                      <a:ext cx="999" cy="3"/>
                    </a:xfrm>
                    <a:custGeom>
                      <a:avLst/>
                      <a:gdLst>
                        <a:gd name="T0" fmla="*/ 997 w 999"/>
                        <a:gd name="T1" fmla="*/ 3 h 3"/>
                        <a:gd name="T2" fmla="*/ 745 w 999"/>
                        <a:gd name="T3" fmla="*/ 3 h 3"/>
                        <a:gd name="T4" fmla="*/ 745 w 999"/>
                        <a:gd name="T5" fmla="*/ 0 h 3"/>
                        <a:gd name="T6" fmla="*/ 999 w 999"/>
                        <a:gd name="T7" fmla="*/ 0 h 3"/>
                        <a:gd name="T8" fmla="*/ 997 w 999"/>
                        <a:gd name="T9" fmla="*/ 3 h 3"/>
                        <a:gd name="T10" fmla="*/ 634 w 999"/>
                        <a:gd name="T11" fmla="*/ 3 h 3"/>
                        <a:gd name="T12" fmla="*/ 0 w 999"/>
                        <a:gd name="T13" fmla="*/ 3 h 3"/>
                        <a:gd name="T14" fmla="*/ 4 w 999"/>
                        <a:gd name="T15" fmla="*/ 0 h 3"/>
                        <a:gd name="T16" fmla="*/ 646 w 999"/>
                        <a:gd name="T17" fmla="*/ 0 h 3"/>
                        <a:gd name="T18" fmla="*/ 634 w 999"/>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9" h="3">
                          <a:moveTo>
                            <a:pt x="997" y="3"/>
                          </a:moveTo>
                          <a:lnTo>
                            <a:pt x="745" y="3"/>
                          </a:lnTo>
                          <a:lnTo>
                            <a:pt x="745" y="0"/>
                          </a:lnTo>
                          <a:lnTo>
                            <a:pt x="999" y="0"/>
                          </a:lnTo>
                          <a:lnTo>
                            <a:pt x="997" y="3"/>
                          </a:lnTo>
                          <a:close/>
                          <a:moveTo>
                            <a:pt x="634" y="3"/>
                          </a:moveTo>
                          <a:lnTo>
                            <a:pt x="0" y="3"/>
                          </a:lnTo>
                          <a:lnTo>
                            <a:pt x="4" y="0"/>
                          </a:lnTo>
                          <a:lnTo>
                            <a:pt x="646" y="0"/>
                          </a:lnTo>
                          <a:lnTo>
                            <a:pt x="634" y="3"/>
                          </a:lnTo>
                          <a:close/>
                        </a:path>
                      </a:pathLst>
                    </a:custGeom>
                    <a:solidFill>
                      <a:srgbClr val="6562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06" name="Freeform 677"/>
                    <p:cNvSpPr>
                      <a:spLocks noChangeAspect="1" noEditPoints="1"/>
                    </p:cNvSpPr>
                    <p:nvPr/>
                  </p:nvSpPr>
                  <p:spPr bwMode="auto">
                    <a:xfrm>
                      <a:off x="2277" y="1624"/>
                      <a:ext cx="997" cy="3"/>
                    </a:xfrm>
                    <a:custGeom>
                      <a:avLst/>
                      <a:gdLst>
                        <a:gd name="T0" fmla="*/ 994 w 997"/>
                        <a:gd name="T1" fmla="*/ 3 h 3"/>
                        <a:gd name="T2" fmla="*/ 742 w 997"/>
                        <a:gd name="T3" fmla="*/ 3 h 3"/>
                        <a:gd name="T4" fmla="*/ 742 w 997"/>
                        <a:gd name="T5" fmla="*/ 0 h 3"/>
                        <a:gd name="T6" fmla="*/ 997 w 997"/>
                        <a:gd name="T7" fmla="*/ 0 h 3"/>
                        <a:gd name="T8" fmla="*/ 994 w 997"/>
                        <a:gd name="T9" fmla="*/ 3 h 3"/>
                        <a:gd name="T10" fmla="*/ 637 w 997"/>
                        <a:gd name="T11" fmla="*/ 3 h 3"/>
                        <a:gd name="T12" fmla="*/ 0 w 997"/>
                        <a:gd name="T13" fmla="*/ 3 h 3"/>
                        <a:gd name="T14" fmla="*/ 3 w 997"/>
                        <a:gd name="T15" fmla="*/ 0 h 3"/>
                        <a:gd name="T16" fmla="*/ 647 w 997"/>
                        <a:gd name="T17" fmla="*/ 0 h 3"/>
                        <a:gd name="T18" fmla="*/ 637 w 997"/>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7" h="3">
                          <a:moveTo>
                            <a:pt x="994" y="3"/>
                          </a:moveTo>
                          <a:lnTo>
                            <a:pt x="742" y="3"/>
                          </a:lnTo>
                          <a:lnTo>
                            <a:pt x="742" y="0"/>
                          </a:lnTo>
                          <a:lnTo>
                            <a:pt x="997" y="0"/>
                          </a:lnTo>
                          <a:lnTo>
                            <a:pt x="994" y="3"/>
                          </a:lnTo>
                          <a:close/>
                          <a:moveTo>
                            <a:pt x="637" y="3"/>
                          </a:moveTo>
                          <a:lnTo>
                            <a:pt x="0" y="3"/>
                          </a:lnTo>
                          <a:lnTo>
                            <a:pt x="3" y="0"/>
                          </a:lnTo>
                          <a:lnTo>
                            <a:pt x="647" y="0"/>
                          </a:lnTo>
                          <a:lnTo>
                            <a:pt x="637" y="3"/>
                          </a:lnTo>
                          <a:close/>
                        </a:path>
                      </a:pathLst>
                    </a:custGeom>
                    <a:solidFill>
                      <a:srgbClr val="6462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07" name="Freeform 678"/>
                    <p:cNvSpPr>
                      <a:spLocks noChangeAspect="1" noEditPoints="1"/>
                    </p:cNvSpPr>
                    <p:nvPr/>
                  </p:nvSpPr>
                  <p:spPr bwMode="auto">
                    <a:xfrm>
                      <a:off x="2278" y="1621"/>
                      <a:ext cx="998" cy="5"/>
                    </a:xfrm>
                    <a:custGeom>
                      <a:avLst/>
                      <a:gdLst>
                        <a:gd name="T0" fmla="*/ 995 w 998"/>
                        <a:gd name="T1" fmla="*/ 5 h 5"/>
                        <a:gd name="T2" fmla="*/ 741 w 998"/>
                        <a:gd name="T3" fmla="*/ 5 h 5"/>
                        <a:gd name="T4" fmla="*/ 741 w 998"/>
                        <a:gd name="T5" fmla="*/ 0 h 5"/>
                        <a:gd name="T6" fmla="*/ 998 w 998"/>
                        <a:gd name="T7" fmla="*/ 0 h 5"/>
                        <a:gd name="T8" fmla="*/ 995 w 998"/>
                        <a:gd name="T9" fmla="*/ 5 h 5"/>
                        <a:gd name="T10" fmla="*/ 642 w 998"/>
                        <a:gd name="T11" fmla="*/ 5 h 5"/>
                        <a:gd name="T12" fmla="*/ 0 w 998"/>
                        <a:gd name="T13" fmla="*/ 5 h 5"/>
                        <a:gd name="T14" fmla="*/ 5 w 998"/>
                        <a:gd name="T15" fmla="*/ 0 h 5"/>
                        <a:gd name="T16" fmla="*/ 652 w 998"/>
                        <a:gd name="T17" fmla="*/ 0 h 5"/>
                        <a:gd name="T18" fmla="*/ 642 w 998"/>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8" h="5">
                          <a:moveTo>
                            <a:pt x="995" y="5"/>
                          </a:moveTo>
                          <a:lnTo>
                            <a:pt x="741" y="5"/>
                          </a:lnTo>
                          <a:lnTo>
                            <a:pt x="741" y="0"/>
                          </a:lnTo>
                          <a:lnTo>
                            <a:pt x="998" y="0"/>
                          </a:lnTo>
                          <a:lnTo>
                            <a:pt x="995" y="5"/>
                          </a:lnTo>
                          <a:close/>
                          <a:moveTo>
                            <a:pt x="642" y="5"/>
                          </a:moveTo>
                          <a:lnTo>
                            <a:pt x="0" y="5"/>
                          </a:lnTo>
                          <a:lnTo>
                            <a:pt x="5" y="0"/>
                          </a:lnTo>
                          <a:lnTo>
                            <a:pt x="652" y="0"/>
                          </a:lnTo>
                          <a:lnTo>
                            <a:pt x="642" y="5"/>
                          </a:lnTo>
                          <a:close/>
                        </a:path>
                      </a:pathLst>
                    </a:custGeom>
                    <a:solidFill>
                      <a:srgbClr val="6462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08" name="Freeform 679"/>
                    <p:cNvSpPr>
                      <a:spLocks noChangeAspect="1" noEditPoints="1"/>
                    </p:cNvSpPr>
                    <p:nvPr/>
                  </p:nvSpPr>
                  <p:spPr bwMode="auto">
                    <a:xfrm>
                      <a:off x="2280" y="1620"/>
                      <a:ext cx="996" cy="4"/>
                    </a:xfrm>
                    <a:custGeom>
                      <a:avLst/>
                      <a:gdLst>
                        <a:gd name="T0" fmla="*/ 994 w 996"/>
                        <a:gd name="T1" fmla="*/ 4 h 4"/>
                        <a:gd name="T2" fmla="*/ 739 w 996"/>
                        <a:gd name="T3" fmla="*/ 4 h 4"/>
                        <a:gd name="T4" fmla="*/ 739 w 996"/>
                        <a:gd name="T5" fmla="*/ 0 h 4"/>
                        <a:gd name="T6" fmla="*/ 996 w 996"/>
                        <a:gd name="T7" fmla="*/ 0 h 4"/>
                        <a:gd name="T8" fmla="*/ 994 w 996"/>
                        <a:gd name="T9" fmla="*/ 4 h 4"/>
                        <a:gd name="T10" fmla="*/ 644 w 996"/>
                        <a:gd name="T11" fmla="*/ 4 h 4"/>
                        <a:gd name="T12" fmla="*/ 0 w 996"/>
                        <a:gd name="T13" fmla="*/ 4 h 4"/>
                        <a:gd name="T14" fmla="*/ 4 w 996"/>
                        <a:gd name="T15" fmla="*/ 0 h 4"/>
                        <a:gd name="T16" fmla="*/ 654 w 996"/>
                        <a:gd name="T17" fmla="*/ 0 h 4"/>
                        <a:gd name="T18" fmla="*/ 644 w 996"/>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6" h="4">
                          <a:moveTo>
                            <a:pt x="994" y="4"/>
                          </a:moveTo>
                          <a:lnTo>
                            <a:pt x="739" y="4"/>
                          </a:lnTo>
                          <a:lnTo>
                            <a:pt x="739" y="0"/>
                          </a:lnTo>
                          <a:lnTo>
                            <a:pt x="996" y="0"/>
                          </a:lnTo>
                          <a:lnTo>
                            <a:pt x="994" y="4"/>
                          </a:lnTo>
                          <a:close/>
                          <a:moveTo>
                            <a:pt x="644" y="4"/>
                          </a:moveTo>
                          <a:lnTo>
                            <a:pt x="0" y="4"/>
                          </a:lnTo>
                          <a:lnTo>
                            <a:pt x="4" y="0"/>
                          </a:lnTo>
                          <a:lnTo>
                            <a:pt x="654" y="0"/>
                          </a:lnTo>
                          <a:lnTo>
                            <a:pt x="644" y="4"/>
                          </a:lnTo>
                          <a:close/>
                        </a:path>
                      </a:pathLst>
                    </a:custGeom>
                    <a:solidFill>
                      <a:srgbClr val="6462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09" name="Freeform 680"/>
                    <p:cNvSpPr>
                      <a:spLocks noChangeAspect="1" noEditPoints="1"/>
                    </p:cNvSpPr>
                    <p:nvPr/>
                  </p:nvSpPr>
                  <p:spPr bwMode="auto">
                    <a:xfrm>
                      <a:off x="2283" y="1618"/>
                      <a:ext cx="994" cy="3"/>
                    </a:xfrm>
                    <a:custGeom>
                      <a:avLst/>
                      <a:gdLst>
                        <a:gd name="T0" fmla="*/ 993 w 994"/>
                        <a:gd name="T1" fmla="*/ 3 h 3"/>
                        <a:gd name="T2" fmla="*/ 736 w 994"/>
                        <a:gd name="T3" fmla="*/ 3 h 3"/>
                        <a:gd name="T4" fmla="*/ 736 w 994"/>
                        <a:gd name="T5" fmla="*/ 0 h 3"/>
                        <a:gd name="T6" fmla="*/ 994 w 994"/>
                        <a:gd name="T7" fmla="*/ 0 h 3"/>
                        <a:gd name="T8" fmla="*/ 993 w 994"/>
                        <a:gd name="T9" fmla="*/ 3 h 3"/>
                        <a:gd name="T10" fmla="*/ 647 w 994"/>
                        <a:gd name="T11" fmla="*/ 3 h 3"/>
                        <a:gd name="T12" fmla="*/ 0 w 994"/>
                        <a:gd name="T13" fmla="*/ 3 h 3"/>
                        <a:gd name="T14" fmla="*/ 4 w 994"/>
                        <a:gd name="T15" fmla="*/ 0 h 3"/>
                        <a:gd name="T16" fmla="*/ 657 w 994"/>
                        <a:gd name="T17" fmla="*/ 0 h 3"/>
                        <a:gd name="T18" fmla="*/ 647 w 994"/>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4" h="3">
                          <a:moveTo>
                            <a:pt x="993" y="3"/>
                          </a:moveTo>
                          <a:lnTo>
                            <a:pt x="736" y="3"/>
                          </a:lnTo>
                          <a:lnTo>
                            <a:pt x="736" y="0"/>
                          </a:lnTo>
                          <a:lnTo>
                            <a:pt x="994" y="0"/>
                          </a:lnTo>
                          <a:lnTo>
                            <a:pt x="993" y="3"/>
                          </a:lnTo>
                          <a:close/>
                          <a:moveTo>
                            <a:pt x="647" y="3"/>
                          </a:moveTo>
                          <a:lnTo>
                            <a:pt x="0" y="3"/>
                          </a:lnTo>
                          <a:lnTo>
                            <a:pt x="4" y="0"/>
                          </a:lnTo>
                          <a:lnTo>
                            <a:pt x="657" y="0"/>
                          </a:lnTo>
                          <a:lnTo>
                            <a:pt x="647" y="3"/>
                          </a:lnTo>
                          <a:close/>
                        </a:path>
                      </a:pathLst>
                    </a:custGeom>
                    <a:solidFill>
                      <a:srgbClr val="6361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10" name="Freeform 681"/>
                    <p:cNvSpPr>
                      <a:spLocks noChangeAspect="1" noEditPoints="1"/>
                    </p:cNvSpPr>
                    <p:nvPr/>
                  </p:nvSpPr>
                  <p:spPr bwMode="auto">
                    <a:xfrm>
                      <a:off x="2284" y="1617"/>
                      <a:ext cx="994" cy="3"/>
                    </a:xfrm>
                    <a:custGeom>
                      <a:avLst/>
                      <a:gdLst>
                        <a:gd name="T0" fmla="*/ 992 w 994"/>
                        <a:gd name="T1" fmla="*/ 3 h 3"/>
                        <a:gd name="T2" fmla="*/ 735 w 994"/>
                        <a:gd name="T3" fmla="*/ 3 h 3"/>
                        <a:gd name="T4" fmla="*/ 735 w 994"/>
                        <a:gd name="T5" fmla="*/ 0 h 3"/>
                        <a:gd name="T6" fmla="*/ 994 w 994"/>
                        <a:gd name="T7" fmla="*/ 0 h 3"/>
                        <a:gd name="T8" fmla="*/ 992 w 994"/>
                        <a:gd name="T9" fmla="*/ 3 h 3"/>
                        <a:gd name="T10" fmla="*/ 650 w 994"/>
                        <a:gd name="T11" fmla="*/ 3 h 3"/>
                        <a:gd name="T12" fmla="*/ 0 w 994"/>
                        <a:gd name="T13" fmla="*/ 3 h 3"/>
                        <a:gd name="T14" fmla="*/ 5 w 994"/>
                        <a:gd name="T15" fmla="*/ 0 h 3"/>
                        <a:gd name="T16" fmla="*/ 660 w 994"/>
                        <a:gd name="T17" fmla="*/ 0 h 3"/>
                        <a:gd name="T18" fmla="*/ 650 w 994"/>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4" h="3">
                          <a:moveTo>
                            <a:pt x="992" y="3"/>
                          </a:moveTo>
                          <a:lnTo>
                            <a:pt x="735" y="3"/>
                          </a:lnTo>
                          <a:lnTo>
                            <a:pt x="735" y="0"/>
                          </a:lnTo>
                          <a:lnTo>
                            <a:pt x="994" y="0"/>
                          </a:lnTo>
                          <a:lnTo>
                            <a:pt x="992" y="3"/>
                          </a:lnTo>
                          <a:close/>
                          <a:moveTo>
                            <a:pt x="650" y="3"/>
                          </a:moveTo>
                          <a:lnTo>
                            <a:pt x="0" y="3"/>
                          </a:lnTo>
                          <a:lnTo>
                            <a:pt x="5" y="0"/>
                          </a:lnTo>
                          <a:lnTo>
                            <a:pt x="660" y="0"/>
                          </a:lnTo>
                          <a:lnTo>
                            <a:pt x="650" y="3"/>
                          </a:lnTo>
                          <a:close/>
                        </a:path>
                      </a:pathLst>
                    </a:custGeom>
                    <a:solidFill>
                      <a:srgbClr val="6361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11" name="Freeform 682"/>
                    <p:cNvSpPr>
                      <a:spLocks noChangeAspect="1" noEditPoints="1"/>
                    </p:cNvSpPr>
                    <p:nvPr/>
                  </p:nvSpPr>
                  <p:spPr bwMode="auto">
                    <a:xfrm>
                      <a:off x="2287" y="1616"/>
                      <a:ext cx="993" cy="2"/>
                    </a:xfrm>
                    <a:custGeom>
                      <a:avLst/>
                      <a:gdLst>
                        <a:gd name="T0" fmla="*/ 990 w 993"/>
                        <a:gd name="T1" fmla="*/ 2 h 2"/>
                        <a:gd name="T2" fmla="*/ 732 w 993"/>
                        <a:gd name="T3" fmla="*/ 2 h 2"/>
                        <a:gd name="T4" fmla="*/ 732 w 993"/>
                        <a:gd name="T5" fmla="*/ 0 h 2"/>
                        <a:gd name="T6" fmla="*/ 993 w 993"/>
                        <a:gd name="T7" fmla="*/ 0 h 2"/>
                        <a:gd name="T8" fmla="*/ 990 w 993"/>
                        <a:gd name="T9" fmla="*/ 2 h 2"/>
                        <a:gd name="T10" fmla="*/ 653 w 993"/>
                        <a:gd name="T11" fmla="*/ 2 h 2"/>
                        <a:gd name="T12" fmla="*/ 0 w 993"/>
                        <a:gd name="T13" fmla="*/ 2 h 2"/>
                        <a:gd name="T14" fmla="*/ 3 w 993"/>
                        <a:gd name="T15" fmla="*/ 0 h 2"/>
                        <a:gd name="T16" fmla="*/ 663 w 993"/>
                        <a:gd name="T17" fmla="*/ 0 h 2"/>
                        <a:gd name="T18" fmla="*/ 653 w 993"/>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3" h="2">
                          <a:moveTo>
                            <a:pt x="990" y="2"/>
                          </a:moveTo>
                          <a:lnTo>
                            <a:pt x="732" y="2"/>
                          </a:lnTo>
                          <a:lnTo>
                            <a:pt x="732" y="0"/>
                          </a:lnTo>
                          <a:lnTo>
                            <a:pt x="993" y="0"/>
                          </a:lnTo>
                          <a:lnTo>
                            <a:pt x="990" y="2"/>
                          </a:lnTo>
                          <a:close/>
                          <a:moveTo>
                            <a:pt x="653" y="2"/>
                          </a:moveTo>
                          <a:lnTo>
                            <a:pt x="0" y="2"/>
                          </a:lnTo>
                          <a:lnTo>
                            <a:pt x="3" y="0"/>
                          </a:lnTo>
                          <a:lnTo>
                            <a:pt x="663" y="0"/>
                          </a:lnTo>
                          <a:lnTo>
                            <a:pt x="653" y="2"/>
                          </a:lnTo>
                          <a:close/>
                        </a:path>
                      </a:pathLst>
                    </a:custGeom>
                    <a:solidFill>
                      <a:srgbClr val="6260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12" name="Freeform 683"/>
                    <p:cNvSpPr>
                      <a:spLocks noChangeAspect="1" noEditPoints="1"/>
                    </p:cNvSpPr>
                    <p:nvPr/>
                  </p:nvSpPr>
                  <p:spPr bwMode="auto">
                    <a:xfrm>
                      <a:off x="2289" y="1614"/>
                      <a:ext cx="991" cy="3"/>
                    </a:xfrm>
                    <a:custGeom>
                      <a:avLst/>
                      <a:gdLst>
                        <a:gd name="T0" fmla="*/ 989 w 991"/>
                        <a:gd name="T1" fmla="*/ 3 h 3"/>
                        <a:gd name="T2" fmla="*/ 730 w 991"/>
                        <a:gd name="T3" fmla="*/ 3 h 3"/>
                        <a:gd name="T4" fmla="*/ 730 w 991"/>
                        <a:gd name="T5" fmla="*/ 0 h 3"/>
                        <a:gd name="T6" fmla="*/ 991 w 991"/>
                        <a:gd name="T7" fmla="*/ 0 h 3"/>
                        <a:gd name="T8" fmla="*/ 989 w 991"/>
                        <a:gd name="T9" fmla="*/ 3 h 3"/>
                        <a:gd name="T10" fmla="*/ 655 w 991"/>
                        <a:gd name="T11" fmla="*/ 3 h 3"/>
                        <a:gd name="T12" fmla="*/ 0 w 991"/>
                        <a:gd name="T13" fmla="*/ 3 h 3"/>
                        <a:gd name="T14" fmla="*/ 4 w 991"/>
                        <a:gd name="T15" fmla="*/ 0 h 3"/>
                        <a:gd name="T16" fmla="*/ 665 w 991"/>
                        <a:gd name="T17" fmla="*/ 0 h 3"/>
                        <a:gd name="T18" fmla="*/ 655 w 99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1" h="3">
                          <a:moveTo>
                            <a:pt x="989" y="3"/>
                          </a:moveTo>
                          <a:lnTo>
                            <a:pt x="730" y="3"/>
                          </a:lnTo>
                          <a:lnTo>
                            <a:pt x="730" y="0"/>
                          </a:lnTo>
                          <a:lnTo>
                            <a:pt x="991" y="0"/>
                          </a:lnTo>
                          <a:lnTo>
                            <a:pt x="989" y="3"/>
                          </a:lnTo>
                          <a:close/>
                          <a:moveTo>
                            <a:pt x="655" y="3"/>
                          </a:moveTo>
                          <a:lnTo>
                            <a:pt x="0" y="3"/>
                          </a:lnTo>
                          <a:lnTo>
                            <a:pt x="4" y="0"/>
                          </a:lnTo>
                          <a:lnTo>
                            <a:pt x="665" y="0"/>
                          </a:lnTo>
                          <a:lnTo>
                            <a:pt x="655" y="3"/>
                          </a:lnTo>
                          <a:close/>
                        </a:path>
                      </a:pathLst>
                    </a:custGeom>
                    <a:solidFill>
                      <a:srgbClr val="6260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13" name="Freeform 684"/>
                    <p:cNvSpPr>
                      <a:spLocks noChangeAspect="1" noEditPoints="1"/>
                    </p:cNvSpPr>
                    <p:nvPr/>
                  </p:nvSpPr>
                  <p:spPr bwMode="auto">
                    <a:xfrm>
                      <a:off x="2290" y="1611"/>
                      <a:ext cx="991" cy="5"/>
                    </a:xfrm>
                    <a:custGeom>
                      <a:avLst/>
                      <a:gdLst>
                        <a:gd name="T0" fmla="*/ 990 w 991"/>
                        <a:gd name="T1" fmla="*/ 5 h 5"/>
                        <a:gd name="T2" fmla="*/ 729 w 991"/>
                        <a:gd name="T3" fmla="*/ 5 h 5"/>
                        <a:gd name="T4" fmla="*/ 729 w 991"/>
                        <a:gd name="T5" fmla="*/ 0 h 5"/>
                        <a:gd name="T6" fmla="*/ 991 w 991"/>
                        <a:gd name="T7" fmla="*/ 0 h 5"/>
                        <a:gd name="T8" fmla="*/ 990 w 991"/>
                        <a:gd name="T9" fmla="*/ 5 h 5"/>
                        <a:gd name="T10" fmla="*/ 660 w 991"/>
                        <a:gd name="T11" fmla="*/ 5 h 5"/>
                        <a:gd name="T12" fmla="*/ 0 w 991"/>
                        <a:gd name="T13" fmla="*/ 5 h 5"/>
                        <a:gd name="T14" fmla="*/ 4 w 991"/>
                        <a:gd name="T15" fmla="*/ 0 h 5"/>
                        <a:gd name="T16" fmla="*/ 670 w 991"/>
                        <a:gd name="T17" fmla="*/ 0 h 5"/>
                        <a:gd name="T18" fmla="*/ 660 w 991"/>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1" h="5">
                          <a:moveTo>
                            <a:pt x="990" y="5"/>
                          </a:moveTo>
                          <a:lnTo>
                            <a:pt x="729" y="5"/>
                          </a:lnTo>
                          <a:lnTo>
                            <a:pt x="729" y="0"/>
                          </a:lnTo>
                          <a:lnTo>
                            <a:pt x="991" y="0"/>
                          </a:lnTo>
                          <a:lnTo>
                            <a:pt x="990" y="5"/>
                          </a:lnTo>
                          <a:close/>
                          <a:moveTo>
                            <a:pt x="660" y="5"/>
                          </a:moveTo>
                          <a:lnTo>
                            <a:pt x="0" y="5"/>
                          </a:lnTo>
                          <a:lnTo>
                            <a:pt x="4" y="0"/>
                          </a:lnTo>
                          <a:lnTo>
                            <a:pt x="670" y="0"/>
                          </a:lnTo>
                          <a:lnTo>
                            <a:pt x="660" y="5"/>
                          </a:lnTo>
                          <a:close/>
                        </a:path>
                      </a:pathLst>
                    </a:custGeom>
                    <a:solidFill>
                      <a:srgbClr val="6260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14" name="Freeform 685"/>
                    <p:cNvSpPr>
                      <a:spLocks noChangeAspect="1" noEditPoints="1"/>
                    </p:cNvSpPr>
                    <p:nvPr/>
                  </p:nvSpPr>
                  <p:spPr bwMode="auto">
                    <a:xfrm>
                      <a:off x="2293" y="1610"/>
                      <a:ext cx="990" cy="4"/>
                    </a:xfrm>
                    <a:custGeom>
                      <a:avLst/>
                      <a:gdLst>
                        <a:gd name="T0" fmla="*/ 987 w 990"/>
                        <a:gd name="T1" fmla="*/ 4 h 4"/>
                        <a:gd name="T2" fmla="*/ 726 w 990"/>
                        <a:gd name="T3" fmla="*/ 4 h 4"/>
                        <a:gd name="T4" fmla="*/ 726 w 990"/>
                        <a:gd name="T5" fmla="*/ 0 h 4"/>
                        <a:gd name="T6" fmla="*/ 990 w 990"/>
                        <a:gd name="T7" fmla="*/ 0 h 4"/>
                        <a:gd name="T8" fmla="*/ 987 w 990"/>
                        <a:gd name="T9" fmla="*/ 4 h 4"/>
                        <a:gd name="T10" fmla="*/ 661 w 990"/>
                        <a:gd name="T11" fmla="*/ 4 h 4"/>
                        <a:gd name="T12" fmla="*/ 0 w 990"/>
                        <a:gd name="T13" fmla="*/ 4 h 4"/>
                        <a:gd name="T14" fmla="*/ 3 w 990"/>
                        <a:gd name="T15" fmla="*/ 0 h 4"/>
                        <a:gd name="T16" fmla="*/ 673 w 990"/>
                        <a:gd name="T17" fmla="*/ 0 h 4"/>
                        <a:gd name="T18" fmla="*/ 661 w 990"/>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0" h="4">
                          <a:moveTo>
                            <a:pt x="987" y="4"/>
                          </a:moveTo>
                          <a:lnTo>
                            <a:pt x="726" y="4"/>
                          </a:lnTo>
                          <a:lnTo>
                            <a:pt x="726" y="0"/>
                          </a:lnTo>
                          <a:lnTo>
                            <a:pt x="990" y="0"/>
                          </a:lnTo>
                          <a:lnTo>
                            <a:pt x="987" y="4"/>
                          </a:lnTo>
                          <a:close/>
                          <a:moveTo>
                            <a:pt x="661" y="4"/>
                          </a:moveTo>
                          <a:lnTo>
                            <a:pt x="0" y="4"/>
                          </a:lnTo>
                          <a:lnTo>
                            <a:pt x="3" y="0"/>
                          </a:lnTo>
                          <a:lnTo>
                            <a:pt x="673" y="0"/>
                          </a:lnTo>
                          <a:lnTo>
                            <a:pt x="661" y="4"/>
                          </a:lnTo>
                          <a:close/>
                        </a:path>
                      </a:pathLst>
                    </a:custGeom>
                    <a:solidFill>
                      <a:srgbClr val="625F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15" name="Freeform 686"/>
                    <p:cNvSpPr>
                      <a:spLocks noChangeAspect="1" noEditPoints="1"/>
                    </p:cNvSpPr>
                    <p:nvPr/>
                  </p:nvSpPr>
                  <p:spPr bwMode="auto">
                    <a:xfrm>
                      <a:off x="2294" y="1608"/>
                      <a:ext cx="990" cy="3"/>
                    </a:xfrm>
                    <a:custGeom>
                      <a:avLst/>
                      <a:gdLst>
                        <a:gd name="T0" fmla="*/ 987 w 990"/>
                        <a:gd name="T1" fmla="*/ 3 h 3"/>
                        <a:gd name="T2" fmla="*/ 725 w 990"/>
                        <a:gd name="T3" fmla="*/ 3 h 3"/>
                        <a:gd name="T4" fmla="*/ 725 w 990"/>
                        <a:gd name="T5" fmla="*/ 0 h 3"/>
                        <a:gd name="T6" fmla="*/ 990 w 990"/>
                        <a:gd name="T7" fmla="*/ 0 h 3"/>
                        <a:gd name="T8" fmla="*/ 987 w 990"/>
                        <a:gd name="T9" fmla="*/ 3 h 3"/>
                        <a:gd name="T10" fmla="*/ 666 w 990"/>
                        <a:gd name="T11" fmla="*/ 3 h 3"/>
                        <a:gd name="T12" fmla="*/ 0 w 990"/>
                        <a:gd name="T13" fmla="*/ 3 h 3"/>
                        <a:gd name="T14" fmla="*/ 5 w 990"/>
                        <a:gd name="T15" fmla="*/ 0 h 3"/>
                        <a:gd name="T16" fmla="*/ 676 w 990"/>
                        <a:gd name="T17" fmla="*/ 0 h 3"/>
                        <a:gd name="T18" fmla="*/ 666 w 990"/>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0" h="3">
                          <a:moveTo>
                            <a:pt x="987" y="3"/>
                          </a:moveTo>
                          <a:lnTo>
                            <a:pt x="725" y="3"/>
                          </a:lnTo>
                          <a:lnTo>
                            <a:pt x="725" y="0"/>
                          </a:lnTo>
                          <a:lnTo>
                            <a:pt x="990" y="0"/>
                          </a:lnTo>
                          <a:lnTo>
                            <a:pt x="987" y="3"/>
                          </a:lnTo>
                          <a:close/>
                          <a:moveTo>
                            <a:pt x="666" y="3"/>
                          </a:moveTo>
                          <a:lnTo>
                            <a:pt x="0" y="3"/>
                          </a:lnTo>
                          <a:lnTo>
                            <a:pt x="5" y="0"/>
                          </a:lnTo>
                          <a:lnTo>
                            <a:pt x="676" y="0"/>
                          </a:lnTo>
                          <a:lnTo>
                            <a:pt x="666" y="3"/>
                          </a:lnTo>
                          <a:close/>
                        </a:path>
                      </a:pathLst>
                    </a:custGeom>
                    <a:solidFill>
                      <a:srgbClr val="625F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16" name="Freeform 687"/>
                    <p:cNvSpPr>
                      <a:spLocks noChangeAspect="1" noEditPoints="1"/>
                    </p:cNvSpPr>
                    <p:nvPr/>
                  </p:nvSpPr>
                  <p:spPr bwMode="auto">
                    <a:xfrm>
                      <a:off x="2296" y="1607"/>
                      <a:ext cx="988" cy="3"/>
                    </a:xfrm>
                    <a:custGeom>
                      <a:avLst/>
                      <a:gdLst>
                        <a:gd name="T0" fmla="*/ 987 w 988"/>
                        <a:gd name="T1" fmla="*/ 3 h 3"/>
                        <a:gd name="T2" fmla="*/ 723 w 988"/>
                        <a:gd name="T3" fmla="*/ 3 h 3"/>
                        <a:gd name="T4" fmla="*/ 725 w 988"/>
                        <a:gd name="T5" fmla="*/ 0 h 3"/>
                        <a:gd name="T6" fmla="*/ 988 w 988"/>
                        <a:gd name="T7" fmla="*/ 0 h 3"/>
                        <a:gd name="T8" fmla="*/ 987 w 988"/>
                        <a:gd name="T9" fmla="*/ 3 h 3"/>
                        <a:gd name="T10" fmla="*/ 670 w 988"/>
                        <a:gd name="T11" fmla="*/ 3 h 3"/>
                        <a:gd name="T12" fmla="*/ 0 w 988"/>
                        <a:gd name="T13" fmla="*/ 3 h 3"/>
                        <a:gd name="T14" fmla="*/ 4 w 988"/>
                        <a:gd name="T15" fmla="*/ 0 h 3"/>
                        <a:gd name="T16" fmla="*/ 680 w 988"/>
                        <a:gd name="T17" fmla="*/ 0 h 3"/>
                        <a:gd name="T18" fmla="*/ 670 w 988"/>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8" h="3">
                          <a:moveTo>
                            <a:pt x="987" y="3"/>
                          </a:moveTo>
                          <a:lnTo>
                            <a:pt x="723" y="3"/>
                          </a:lnTo>
                          <a:lnTo>
                            <a:pt x="725" y="0"/>
                          </a:lnTo>
                          <a:lnTo>
                            <a:pt x="988" y="0"/>
                          </a:lnTo>
                          <a:lnTo>
                            <a:pt x="987" y="3"/>
                          </a:lnTo>
                          <a:close/>
                          <a:moveTo>
                            <a:pt x="670" y="3"/>
                          </a:moveTo>
                          <a:lnTo>
                            <a:pt x="0" y="3"/>
                          </a:lnTo>
                          <a:lnTo>
                            <a:pt x="4" y="0"/>
                          </a:lnTo>
                          <a:lnTo>
                            <a:pt x="680" y="0"/>
                          </a:lnTo>
                          <a:lnTo>
                            <a:pt x="670" y="3"/>
                          </a:lnTo>
                          <a:close/>
                        </a:path>
                      </a:pathLst>
                    </a:custGeom>
                    <a:solidFill>
                      <a:srgbClr val="615E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17" name="Freeform 688"/>
                    <p:cNvSpPr>
                      <a:spLocks noChangeAspect="1" noEditPoints="1"/>
                    </p:cNvSpPr>
                    <p:nvPr/>
                  </p:nvSpPr>
                  <p:spPr bwMode="auto">
                    <a:xfrm>
                      <a:off x="2299" y="1605"/>
                      <a:ext cx="987" cy="3"/>
                    </a:xfrm>
                    <a:custGeom>
                      <a:avLst/>
                      <a:gdLst>
                        <a:gd name="T0" fmla="*/ 985 w 987"/>
                        <a:gd name="T1" fmla="*/ 3 h 3"/>
                        <a:gd name="T2" fmla="*/ 720 w 987"/>
                        <a:gd name="T3" fmla="*/ 3 h 3"/>
                        <a:gd name="T4" fmla="*/ 722 w 987"/>
                        <a:gd name="T5" fmla="*/ 0 h 3"/>
                        <a:gd name="T6" fmla="*/ 987 w 987"/>
                        <a:gd name="T7" fmla="*/ 0 h 3"/>
                        <a:gd name="T8" fmla="*/ 985 w 987"/>
                        <a:gd name="T9" fmla="*/ 3 h 3"/>
                        <a:gd name="T10" fmla="*/ 671 w 987"/>
                        <a:gd name="T11" fmla="*/ 3 h 3"/>
                        <a:gd name="T12" fmla="*/ 0 w 987"/>
                        <a:gd name="T13" fmla="*/ 3 h 3"/>
                        <a:gd name="T14" fmla="*/ 4 w 987"/>
                        <a:gd name="T15" fmla="*/ 0 h 3"/>
                        <a:gd name="T16" fmla="*/ 681 w 987"/>
                        <a:gd name="T17" fmla="*/ 0 h 3"/>
                        <a:gd name="T18" fmla="*/ 671 w 987"/>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7" h="3">
                          <a:moveTo>
                            <a:pt x="985" y="3"/>
                          </a:moveTo>
                          <a:lnTo>
                            <a:pt x="720" y="3"/>
                          </a:lnTo>
                          <a:lnTo>
                            <a:pt x="722" y="0"/>
                          </a:lnTo>
                          <a:lnTo>
                            <a:pt x="987" y="0"/>
                          </a:lnTo>
                          <a:lnTo>
                            <a:pt x="985" y="3"/>
                          </a:lnTo>
                          <a:close/>
                          <a:moveTo>
                            <a:pt x="671" y="3"/>
                          </a:moveTo>
                          <a:lnTo>
                            <a:pt x="0" y="3"/>
                          </a:lnTo>
                          <a:lnTo>
                            <a:pt x="4" y="0"/>
                          </a:lnTo>
                          <a:lnTo>
                            <a:pt x="681" y="0"/>
                          </a:lnTo>
                          <a:lnTo>
                            <a:pt x="671" y="3"/>
                          </a:lnTo>
                          <a:close/>
                        </a:path>
                      </a:pathLst>
                    </a:custGeom>
                    <a:solidFill>
                      <a:srgbClr val="615E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18" name="Freeform 689"/>
                    <p:cNvSpPr>
                      <a:spLocks noChangeAspect="1" noEditPoints="1"/>
                    </p:cNvSpPr>
                    <p:nvPr/>
                  </p:nvSpPr>
                  <p:spPr bwMode="auto">
                    <a:xfrm>
                      <a:off x="2300" y="1604"/>
                      <a:ext cx="987" cy="3"/>
                    </a:xfrm>
                    <a:custGeom>
                      <a:avLst/>
                      <a:gdLst>
                        <a:gd name="T0" fmla="*/ 984 w 987"/>
                        <a:gd name="T1" fmla="*/ 3 h 3"/>
                        <a:gd name="T2" fmla="*/ 721 w 987"/>
                        <a:gd name="T3" fmla="*/ 3 h 3"/>
                        <a:gd name="T4" fmla="*/ 721 w 987"/>
                        <a:gd name="T5" fmla="*/ 0 h 3"/>
                        <a:gd name="T6" fmla="*/ 987 w 987"/>
                        <a:gd name="T7" fmla="*/ 0 h 3"/>
                        <a:gd name="T8" fmla="*/ 984 w 987"/>
                        <a:gd name="T9" fmla="*/ 3 h 3"/>
                        <a:gd name="T10" fmla="*/ 676 w 987"/>
                        <a:gd name="T11" fmla="*/ 3 h 3"/>
                        <a:gd name="T12" fmla="*/ 0 w 987"/>
                        <a:gd name="T13" fmla="*/ 3 h 3"/>
                        <a:gd name="T14" fmla="*/ 4 w 987"/>
                        <a:gd name="T15" fmla="*/ 0 h 3"/>
                        <a:gd name="T16" fmla="*/ 686 w 987"/>
                        <a:gd name="T17" fmla="*/ 0 h 3"/>
                        <a:gd name="T18" fmla="*/ 676 w 987"/>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7" h="3">
                          <a:moveTo>
                            <a:pt x="984" y="3"/>
                          </a:moveTo>
                          <a:lnTo>
                            <a:pt x="721" y="3"/>
                          </a:lnTo>
                          <a:lnTo>
                            <a:pt x="721" y="0"/>
                          </a:lnTo>
                          <a:lnTo>
                            <a:pt x="987" y="0"/>
                          </a:lnTo>
                          <a:lnTo>
                            <a:pt x="984" y="3"/>
                          </a:lnTo>
                          <a:close/>
                          <a:moveTo>
                            <a:pt x="676" y="3"/>
                          </a:moveTo>
                          <a:lnTo>
                            <a:pt x="0" y="3"/>
                          </a:lnTo>
                          <a:lnTo>
                            <a:pt x="4" y="0"/>
                          </a:lnTo>
                          <a:lnTo>
                            <a:pt x="686" y="0"/>
                          </a:lnTo>
                          <a:lnTo>
                            <a:pt x="676" y="3"/>
                          </a:lnTo>
                          <a:close/>
                        </a:path>
                      </a:pathLst>
                    </a:custGeom>
                    <a:solidFill>
                      <a:srgbClr val="615E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19" name="Freeform 690"/>
                    <p:cNvSpPr>
                      <a:spLocks noChangeAspect="1" noEditPoints="1"/>
                    </p:cNvSpPr>
                    <p:nvPr/>
                  </p:nvSpPr>
                  <p:spPr bwMode="auto">
                    <a:xfrm>
                      <a:off x="2303" y="1603"/>
                      <a:ext cx="986" cy="2"/>
                    </a:xfrm>
                    <a:custGeom>
                      <a:avLst/>
                      <a:gdLst>
                        <a:gd name="T0" fmla="*/ 983 w 986"/>
                        <a:gd name="T1" fmla="*/ 2 h 2"/>
                        <a:gd name="T2" fmla="*/ 718 w 986"/>
                        <a:gd name="T3" fmla="*/ 2 h 2"/>
                        <a:gd name="T4" fmla="*/ 718 w 986"/>
                        <a:gd name="T5" fmla="*/ 0 h 2"/>
                        <a:gd name="T6" fmla="*/ 986 w 986"/>
                        <a:gd name="T7" fmla="*/ 0 h 2"/>
                        <a:gd name="T8" fmla="*/ 983 w 986"/>
                        <a:gd name="T9" fmla="*/ 2 h 2"/>
                        <a:gd name="T10" fmla="*/ 677 w 986"/>
                        <a:gd name="T11" fmla="*/ 2 h 2"/>
                        <a:gd name="T12" fmla="*/ 0 w 986"/>
                        <a:gd name="T13" fmla="*/ 2 h 2"/>
                        <a:gd name="T14" fmla="*/ 3 w 986"/>
                        <a:gd name="T15" fmla="*/ 0 h 2"/>
                        <a:gd name="T16" fmla="*/ 687 w 986"/>
                        <a:gd name="T17" fmla="*/ 0 h 2"/>
                        <a:gd name="T18" fmla="*/ 677 w 986"/>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6" h="2">
                          <a:moveTo>
                            <a:pt x="983" y="2"/>
                          </a:moveTo>
                          <a:lnTo>
                            <a:pt x="718" y="2"/>
                          </a:lnTo>
                          <a:lnTo>
                            <a:pt x="718" y="0"/>
                          </a:lnTo>
                          <a:lnTo>
                            <a:pt x="986" y="0"/>
                          </a:lnTo>
                          <a:lnTo>
                            <a:pt x="983" y="2"/>
                          </a:lnTo>
                          <a:close/>
                          <a:moveTo>
                            <a:pt x="677" y="2"/>
                          </a:moveTo>
                          <a:lnTo>
                            <a:pt x="0" y="2"/>
                          </a:lnTo>
                          <a:lnTo>
                            <a:pt x="3" y="0"/>
                          </a:lnTo>
                          <a:lnTo>
                            <a:pt x="687" y="0"/>
                          </a:lnTo>
                          <a:lnTo>
                            <a:pt x="677" y="2"/>
                          </a:lnTo>
                          <a:close/>
                        </a:path>
                      </a:pathLst>
                    </a:custGeom>
                    <a:solidFill>
                      <a:srgbClr val="605E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20" name="Freeform 691"/>
                    <p:cNvSpPr>
                      <a:spLocks noChangeAspect="1" noEditPoints="1"/>
                    </p:cNvSpPr>
                    <p:nvPr/>
                  </p:nvSpPr>
                  <p:spPr bwMode="auto">
                    <a:xfrm>
                      <a:off x="2304" y="1600"/>
                      <a:ext cx="985" cy="4"/>
                    </a:xfrm>
                    <a:custGeom>
                      <a:avLst/>
                      <a:gdLst>
                        <a:gd name="T0" fmla="*/ 983 w 985"/>
                        <a:gd name="T1" fmla="*/ 4 h 4"/>
                        <a:gd name="T2" fmla="*/ 717 w 985"/>
                        <a:gd name="T3" fmla="*/ 4 h 4"/>
                        <a:gd name="T4" fmla="*/ 717 w 985"/>
                        <a:gd name="T5" fmla="*/ 0 h 4"/>
                        <a:gd name="T6" fmla="*/ 985 w 985"/>
                        <a:gd name="T7" fmla="*/ 0 h 4"/>
                        <a:gd name="T8" fmla="*/ 983 w 985"/>
                        <a:gd name="T9" fmla="*/ 4 h 4"/>
                        <a:gd name="T10" fmla="*/ 682 w 985"/>
                        <a:gd name="T11" fmla="*/ 4 h 4"/>
                        <a:gd name="T12" fmla="*/ 0 w 985"/>
                        <a:gd name="T13" fmla="*/ 4 h 4"/>
                        <a:gd name="T14" fmla="*/ 5 w 985"/>
                        <a:gd name="T15" fmla="*/ 0 h 4"/>
                        <a:gd name="T16" fmla="*/ 692 w 985"/>
                        <a:gd name="T17" fmla="*/ 0 h 4"/>
                        <a:gd name="T18" fmla="*/ 682 w 985"/>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4">
                          <a:moveTo>
                            <a:pt x="983" y="4"/>
                          </a:moveTo>
                          <a:lnTo>
                            <a:pt x="717" y="4"/>
                          </a:lnTo>
                          <a:lnTo>
                            <a:pt x="717" y="0"/>
                          </a:lnTo>
                          <a:lnTo>
                            <a:pt x="985" y="0"/>
                          </a:lnTo>
                          <a:lnTo>
                            <a:pt x="983" y="4"/>
                          </a:lnTo>
                          <a:close/>
                          <a:moveTo>
                            <a:pt x="682" y="4"/>
                          </a:moveTo>
                          <a:lnTo>
                            <a:pt x="0" y="4"/>
                          </a:lnTo>
                          <a:lnTo>
                            <a:pt x="5" y="0"/>
                          </a:lnTo>
                          <a:lnTo>
                            <a:pt x="692" y="0"/>
                          </a:lnTo>
                          <a:lnTo>
                            <a:pt x="682" y="4"/>
                          </a:lnTo>
                          <a:close/>
                        </a:path>
                      </a:pathLst>
                    </a:custGeom>
                    <a:solidFill>
                      <a:srgbClr val="605E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21" name="Freeform 692"/>
                    <p:cNvSpPr>
                      <a:spLocks noChangeAspect="1" noEditPoints="1"/>
                    </p:cNvSpPr>
                    <p:nvPr/>
                  </p:nvSpPr>
                  <p:spPr bwMode="auto">
                    <a:xfrm>
                      <a:off x="2306" y="1598"/>
                      <a:ext cx="984" cy="5"/>
                    </a:xfrm>
                    <a:custGeom>
                      <a:avLst/>
                      <a:gdLst>
                        <a:gd name="T0" fmla="*/ 983 w 984"/>
                        <a:gd name="T1" fmla="*/ 5 h 5"/>
                        <a:gd name="T2" fmla="*/ 715 w 984"/>
                        <a:gd name="T3" fmla="*/ 5 h 5"/>
                        <a:gd name="T4" fmla="*/ 715 w 984"/>
                        <a:gd name="T5" fmla="*/ 0 h 5"/>
                        <a:gd name="T6" fmla="*/ 984 w 984"/>
                        <a:gd name="T7" fmla="*/ 0 h 5"/>
                        <a:gd name="T8" fmla="*/ 983 w 984"/>
                        <a:gd name="T9" fmla="*/ 5 h 5"/>
                        <a:gd name="T10" fmla="*/ 684 w 984"/>
                        <a:gd name="T11" fmla="*/ 5 h 5"/>
                        <a:gd name="T12" fmla="*/ 0 w 984"/>
                        <a:gd name="T13" fmla="*/ 5 h 5"/>
                        <a:gd name="T14" fmla="*/ 4 w 984"/>
                        <a:gd name="T15" fmla="*/ 0 h 5"/>
                        <a:gd name="T16" fmla="*/ 696 w 984"/>
                        <a:gd name="T17" fmla="*/ 0 h 5"/>
                        <a:gd name="T18" fmla="*/ 684 w 984"/>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4" h="5">
                          <a:moveTo>
                            <a:pt x="983" y="5"/>
                          </a:moveTo>
                          <a:lnTo>
                            <a:pt x="715" y="5"/>
                          </a:lnTo>
                          <a:lnTo>
                            <a:pt x="715" y="0"/>
                          </a:lnTo>
                          <a:lnTo>
                            <a:pt x="984" y="0"/>
                          </a:lnTo>
                          <a:lnTo>
                            <a:pt x="983" y="5"/>
                          </a:lnTo>
                          <a:close/>
                          <a:moveTo>
                            <a:pt x="684" y="5"/>
                          </a:moveTo>
                          <a:lnTo>
                            <a:pt x="0" y="5"/>
                          </a:lnTo>
                          <a:lnTo>
                            <a:pt x="4" y="0"/>
                          </a:lnTo>
                          <a:lnTo>
                            <a:pt x="696" y="0"/>
                          </a:lnTo>
                          <a:lnTo>
                            <a:pt x="684" y="5"/>
                          </a:lnTo>
                          <a:close/>
                        </a:path>
                      </a:pathLst>
                    </a:custGeom>
                    <a:solidFill>
                      <a:srgbClr val="5F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22" name="Freeform 693"/>
                    <p:cNvSpPr>
                      <a:spLocks noChangeAspect="1" noEditPoints="1"/>
                    </p:cNvSpPr>
                    <p:nvPr/>
                  </p:nvSpPr>
                  <p:spPr bwMode="auto">
                    <a:xfrm>
                      <a:off x="2309" y="1597"/>
                      <a:ext cx="982" cy="3"/>
                    </a:xfrm>
                    <a:custGeom>
                      <a:avLst/>
                      <a:gdLst>
                        <a:gd name="T0" fmla="*/ 980 w 982"/>
                        <a:gd name="T1" fmla="*/ 3 h 3"/>
                        <a:gd name="T2" fmla="*/ 712 w 982"/>
                        <a:gd name="T3" fmla="*/ 3 h 3"/>
                        <a:gd name="T4" fmla="*/ 712 w 982"/>
                        <a:gd name="T5" fmla="*/ 0 h 3"/>
                        <a:gd name="T6" fmla="*/ 982 w 982"/>
                        <a:gd name="T7" fmla="*/ 0 h 3"/>
                        <a:gd name="T8" fmla="*/ 980 w 982"/>
                        <a:gd name="T9" fmla="*/ 3 h 3"/>
                        <a:gd name="T10" fmla="*/ 687 w 982"/>
                        <a:gd name="T11" fmla="*/ 3 h 3"/>
                        <a:gd name="T12" fmla="*/ 0 w 982"/>
                        <a:gd name="T13" fmla="*/ 3 h 3"/>
                        <a:gd name="T14" fmla="*/ 3 w 982"/>
                        <a:gd name="T15" fmla="*/ 0 h 3"/>
                        <a:gd name="T16" fmla="*/ 697 w 982"/>
                        <a:gd name="T17" fmla="*/ 0 h 3"/>
                        <a:gd name="T18" fmla="*/ 687 w 982"/>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2" h="3">
                          <a:moveTo>
                            <a:pt x="980" y="3"/>
                          </a:moveTo>
                          <a:lnTo>
                            <a:pt x="712" y="3"/>
                          </a:lnTo>
                          <a:lnTo>
                            <a:pt x="712" y="0"/>
                          </a:lnTo>
                          <a:lnTo>
                            <a:pt x="982" y="0"/>
                          </a:lnTo>
                          <a:lnTo>
                            <a:pt x="980" y="3"/>
                          </a:lnTo>
                          <a:close/>
                          <a:moveTo>
                            <a:pt x="687" y="3"/>
                          </a:moveTo>
                          <a:lnTo>
                            <a:pt x="0" y="3"/>
                          </a:lnTo>
                          <a:lnTo>
                            <a:pt x="3" y="0"/>
                          </a:lnTo>
                          <a:lnTo>
                            <a:pt x="697" y="0"/>
                          </a:lnTo>
                          <a:lnTo>
                            <a:pt x="687" y="3"/>
                          </a:lnTo>
                          <a:close/>
                        </a:path>
                      </a:pathLst>
                    </a:custGeom>
                    <a:solidFill>
                      <a:srgbClr val="5F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23" name="Freeform 694"/>
                    <p:cNvSpPr>
                      <a:spLocks noChangeAspect="1" noEditPoints="1"/>
                    </p:cNvSpPr>
                    <p:nvPr/>
                  </p:nvSpPr>
                  <p:spPr bwMode="auto">
                    <a:xfrm>
                      <a:off x="2310" y="1595"/>
                      <a:ext cx="983" cy="3"/>
                    </a:xfrm>
                    <a:custGeom>
                      <a:avLst/>
                      <a:gdLst>
                        <a:gd name="T0" fmla="*/ 980 w 983"/>
                        <a:gd name="T1" fmla="*/ 3 h 3"/>
                        <a:gd name="T2" fmla="*/ 711 w 983"/>
                        <a:gd name="T3" fmla="*/ 3 h 3"/>
                        <a:gd name="T4" fmla="*/ 711 w 983"/>
                        <a:gd name="T5" fmla="*/ 0 h 3"/>
                        <a:gd name="T6" fmla="*/ 983 w 983"/>
                        <a:gd name="T7" fmla="*/ 0 h 3"/>
                        <a:gd name="T8" fmla="*/ 980 w 983"/>
                        <a:gd name="T9" fmla="*/ 3 h 3"/>
                        <a:gd name="T10" fmla="*/ 692 w 983"/>
                        <a:gd name="T11" fmla="*/ 3 h 3"/>
                        <a:gd name="T12" fmla="*/ 0 w 983"/>
                        <a:gd name="T13" fmla="*/ 3 h 3"/>
                        <a:gd name="T14" fmla="*/ 4 w 983"/>
                        <a:gd name="T15" fmla="*/ 0 h 3"/>
                        <a:gd name="T16" fmla="*/ 702 w 983"/>
                        <a:gd name="T17" fmla="*/ 0 h 3"/>
                        <a:gd name="T18" fmla="*/ 692 w 98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3" h="3">
                          <a:moveTo>
                            <a:pt x="980" y="3"/>
                          </a:moveTo>
                          <a:lnTo>
                            <a:pt x="711" y="3"/>
                          </a:lnTo>
                          <a:lnTo>
                            <a:pt x="711" y="0"/>
                          </a:lnTo>
                          <a:lnTo>
                            <a:pt x="983" y="0"/>
                          </a:lnTo>
                          <a:lnTo>
                            <a:pt x="980" y="3"/>
                          </a:lnTo>
                          <a:close/>
                          <a:moveTo>
                            <a:pt x="692" y="3"/>
                          </a:moveTo>
                          <a:lnTo>
                            <a:pt x="0" y="3"/>
                          </a:lnTo>
                          <a:lnTo>
                            <a:pt x="4" y="0"/>
                          </a:lnTo>
                          <a:lnTo>
                            <a:pt x="702" y="0"/>
                          </a:lnTo>
                          <a:lnTo>
                            <a:pt x="692" y="3"/>
                          </a:lnTo>
                          <a:close/>
                        </a:path>
                      </a:pathLst>
                    </a:custGeom>
                    <a:solidFill>
                      <a:srgbClr val="5F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24" name="Freeform 695"/>
                    <p:cNvSpPr>
                      <a:spLocks noChangeAspect="1" noEditPoints="1"/>
                    </p:cNvSpPr>
                    <p:nvPr/>
                  </p:nvSpPr>
                  <p:spPr bwMode="auto">
                    <a:xfrm>
                      <a:off x="2312" y="1594"/>
                      <a:ext cx="981" cy="3"/>
                    </a:xfrm>
                    <a:custGeom>
                      <a:avLst/>
                      <a:gdLst>
                        <a:gd name="T0" fmla="*/ 979 w 981"/>
                        <a:gd name="T1" fmla="*/ 3 h 3"/>
                        <a:gd name="T2" fmla="*/ 709 w 981"/>
                        <a:gd name="T3" fmla="*/ 3 h 3"/>
                        <a:gd name="T4" fmla="*/ 709 w 981"/>
                        <a:gd name="T5" fmla="*/ 0 h 3"/>
                        <a:gd name="T6" fmla="*/ 981 w 981"/>
                        <a:gd name="T7" fmla="*/ 0 h 3"/>
                        <a:gd name="T8" fmla="*/ 979 w 981"/>
                        <a:gd name="T9" fmla="*/ 3 h 3"/>
                        <a:gd name="T10" fmla="*/ 694 w 981"/>
                        <a:gd name="T11" fmla="*/ 3 h 3"/>
                        <a:gd name="T12" fmla="*/ 0 w 981"/>
                        <a:gd name="T13" fmla="*/ 3 h 3"/>
                        <a:gd name="T14" fmla="*/ 4 w 981"/>
                        <a:gd name="T15" fmla="*/ 0 h 3"/>
                        <a:gd name="T16" fmla="*/ 704 w 981"/>
                        <a:gd name="T17" fmla="*/ 0 h 3"/>
                        <a:gd name="T18" fmla="*/ 694 w 981"/>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1" h="3">
                          <a:moveTo>
                            <a:pt x="979" y="3"/>
                          </a:moveTo>
                          <a:lnTo>
                            <a:pt x="709" y="3"/>
                          </a:lnTo>
                          <a:lnTo>
                            <a:pt x="709" y="0"/>
                          </a:lnTo>
                          <a:lnTo>
                            <a:pt x="981" y="0"/>
                          </a:lnTo>
                          <a:lnTo>
                            <a:pt x="979" y="3"/>
                          </a:lnTo>
                          <a:close/>
                          <a:moveTo>
                            <a:pt x="694" y="3"/>
                          </a:moveTo>
                          <a:lnTo>
                            <a:pt x="0" y="3"/>
                          </a:lnTo>
                          <a:lnTo>
                            <a:pt x="4" y="0"/>
                          </a:lnTo>
                          <a:lnTo>
                            <a:pt x="704" y="0"/>
                          </a:lnTo>
                          <a:lnTo>
                            <a:pt x="694" y="3"/>
                          </a:lnTo>
                          <a:close/>
                        </a:path>
                      </a:pathLst>
                    </a:custGeom>
                    <a:solidFill>
                      <a:srgbClr val="5E5C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25" name="Freeform 696"/>
                    <p:cNvSpPr>
                      <a:spLocks noChangeAspect="1"/>
                    </p:cNvSpPr>
                    <p:nvPr/>
                  </p:nvSpPr>
                  <p:spPr bwMode="auto">
                    <a:xfrm>
                      <a:off x="2314" y="1593"/>
                      <a:ext cx="980" cy="2"/>
                    </a:xfrm>
                    <a:custGeom>
                      <a:avLst/>
                      <a:gdLst>
                        <a:gd name="T0" fmla="*/ 979 w 980"/>
                        <a:gd name="T1" fmla="*/ 2 h 2"/>
                        <a:gd name="T2" fmla="*/ 707 w 980"/>
                        <a:gd name="T3" fmla="*/ 2 h 2"/>
                        <a:gd name="T4" fmla="*/ 707 w 980"/>
                        <a:gd name="T5" fmla="*/ 0 h 2"/>
                        <a:gd name="T6" fmla="*/ 698 w 980"/>
                        <a:gd name="T7" fmla="*/ 2 h 2"/>
                        <a:gd name="T8" fmla="*/ 0 w 980"/>
                        <a:gd name="T9" fmla="*/ 2 h 2"/>
                        <a:gd name="T10" fmla="*/ 5 w 980"/>
                        <a:gd name="T11" fmla="*/ 0 h 2"/>
                        <a:gd name="T12" fmla="*/ 980 w 980"/>
                        <a:gd name="T13" fmla="*/ 0 h 2"/>
                        <a:gd name="T14" fmla="*/ 979 w 980"/>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2">
                          <a:moveTo>
                            <a:pt x="979" y="2"/>
                          </a:moveTo>
                          <a:lnTo>
                            <a:pt x="707" y="2"/>
                          </a:lnTo>
                          <a:lnTo>
                            <a:pt x="707" y="0"/>
                          </a:lnTo>
                          <a:lnTo>
                            <a:pt x="698" y="2"/>
                          </a:lnTo>
                          <a:lnTo>
                            <a:pt x="0" y="2"/>
                          </a:lnTo>
                          <a:lnTo>
                            <a:pt x="5" y="0"/>
                          </a:lnTo>
                          <a:lnTo>
                            <a:pt x="980" y="0"/>
                          </a:lnTo>
                          <a:lnTo>
                            <a:pt x="979" y="2"/>
                          </a:lnTo>
                          <a:close/>
                        </a:path>
                      </a:pathLst>
                    </a:custGeom>
                    <a:solidFill>
                      <a:srgbClr val="5E5C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26" name="Freeform 697"/>
                    <p:cNvSpPr>
                      <a:spLocks noChangeAspect="1"/>
                    </p:cNvSpPr>
                    <p:nvPr/>
                  </p:nvSpPr>
                  <p:spPr bwMode="auto">
                    <a:xfrm>
                      <a:off x="2316" y="1590"/>
                      <a:ext cx="980" cy="4"/>
                    </a:xfrm>
                    <a:custGeom>
                      <a:avLst/>
                      <a:gdLst>
                        <a:gd name="T0" fmla="*/ 977 w 980"/>
                        <a:gd name="T1" fmla="*/ 4 h 4"/>
                        <a:gd name="T2" fmla="*/ 705 w 980"/>
                        <a:gd name="T3" fmla="*/ 4 h 4"/>
                        <a:gd name="T4" fmla="*/ 705 w 980"/>
                        <a:gd name="T5" fmla="*/ 3 h 4"/>
                        <a:gd name="T6" fmla="*/ 700 w 980"/>
                        <a:gd name="T7" fmla="*/ 4 h 4"/>
                        <a:gd name="T8" fmla="*/ 0 w 980"/>
                        <a:gd name="T9" fmla="*/ 4 h 4"/>
                        <a:gd name="T10" fmla="*/ 4 w 980"/>
                        <a:gd name="T11" fmla="*/ 0 h 4"/>
                        <a:gd name="T12" fmla="*/ 980 w 980"/>
                        <a:gd name="T13" fmla="*/ 0 h 4"/>
                        <a:gd name="T14" fmla="*/ 977 w 980"/>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4">
                          <a:moveTo>
                            <a:pt x="977" y="4"/>
                          </a:moveTo>
                          <a:lnTo>
                            <a:pt x="705" y="4"/>
                          </a:lnTo>
                          <a:lnTo>
                            <a:pt x="705" y="3"/>
                          </a:lnTo>
                          <a:lnTo>
                            <a:pt x="700" y="4"/>
                          </a:lnTo>
                          <a:lnTo>
                            <a:pt x="0" y="4"/>
                          </a:lnTo>
                          <a:lnTo>
                            <a:pt x="4" y="0"/>
                          </a:lnTo>
                          <a:lnTo>
                            <a:pt x="980" y="0"/>
                          </a:lnTo>
                          <a:lnTo>
                            <a:pt x="977" y="4"/>
                          </a:lnTo>
                          <a:close/>
                        </a:path>
                      </a:pathLst>
                    </a:custGeom>
                    <a:solidFill>
                      <a:srgbClr val="5D5B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27" name="Freeform 698"/>
                    <p:cNvSpPr>
                      <a:spLocks noChangeAspect="1"/>
                    </p:cNvSpPr>
                    <p:nvPr/>
                  </p:nvSpPr>
                  <p:spPr bwMode="auto">
                    <a:xfrm>
                      <a:off x="2319" y="1588"/>
                      <a:ext cx="978" cy="5"/>
                    </a:xfrm>
                    <a:custGeom>
                      <a:avLst/>
                      <a:gdLst>
                        <a:gd name="T0" fmla="*/ 975 w 978"/>
                        <a:gd name="T1" fmla="*/ 5 h 5"/>
                        <a:gd name="T2" fmla="*/ 0 w 978"/>
                        <a:gd name="T3" fmla="*/ 5 h 5"/>
                        <a:gd name="T4" fmla="*/ 3 w 978"/>
                        <a:gd name="T5" fmla="*/ 0 h 5"/>
                        <a:gd name="T6" fmla="*/ 978 w 978"/>
                        <a:gd name="T7" fmla="*/ 0 h 5"/>
                        <a:gd name="T8" fmla="*/ 975 w 978"/>
                        <a:gd name="T9" fmla="*/ 5 h 5"/>
                      </a:gdLst>
                      <a:ahLst/>
                      <a:cxnLst>
                        <a:cxn ang="0">
                          <a:pos x="T0" y="T1"/>
                        </a:cxn>
                        <a:cxn ang="0">
                          <a:pos x="T2" y="T3"/>
                        </a:cxn>
                        <a:cxn ang="0">
                          <a:pos x="T4" y="T5"/>
                        </a:cxn>
                        <a:cxn ang="0">
                          <a:pos x="T6" y="T7"/>
                        </a:cxn>
                        <a:cxn ang="0">
                          <a:pos x="T8" y="T9"/>
                        </a:cxn>
                      </a:cxnLst>
                      <a:rect l="0" t="0" r="r" b="b"/>
                      <a:pathLst>
                        <a:path w="978" h="5">
                          <a:moveTo>
                            <a:pt x="975" y="5"/>
                          </a:moveTo>
                          <a:lnTo>
                            <a:pt x="0" y="5"/>
                          </a:lnTo>
                          <a:lnTo>
                            <a:pt x="3" y="0"/>
                          </a:lnTo>
                          <a:lnTo>
                            <a:pt x="978" y="0"/>
                          </a:lnTo>
                          <a:lnTo>
                            <a:pt x="975" y="5"/>
                          </a:lnTo>
                          <a:close/>
                        </a:path>
                      </a:pathLst>
                    </a:custGeom>
                    <a:solidFill>
                      <a:srgbClr val="5D5B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28" name="Freeform 699"/>
                    <p:cNvSpPr>
                      <a:spLocks noChangeAspect="1"/>
                    </p:cNvSpPr>
                    <p:nvPr/>
                  </p:nvSpPr>
                  <p:spPr bwMode="auto">
                    <a:xfrm>
                      <a:off x="2320" y="1587"/>
                      <a:ext cx="977" cy="3"/>
                    </a:xfrm>
                    <a:custGeom>
                      <a:avLst/>
                      <a:gdLst>
                        <a:gd name="T0" fmla="*/ 976 w 977"/>
                        <a:gd name="T1" fmla="*/ 3 h 3"/>
                        <a:gd name="T2" fmla="*/ 0 w 977"/>
                        <a:gd name="T3" fmla="*/ 3 h 3"/>
                        <a:gd name="T4" fmla="*/ 5 w 977"/>
                        <a:gd name="T5" fmla="*/ 0 h 3"/>
                        <a:gd name="T6" fmla="*/ 977 w 977"/>
                        <a:gd name="T7" fmla="*/ 0 h 3"/>
                        <a:gd name="T8" fmla="*/ 976 w 977"/>
                        <a:gd name="T9" fmla="*/ 3 h 3"/>
                      </a:gdLst>
                      <a:ahLst/>
                      <a:cxnLst>
                        <a:cxn ang="0">
                          <a:pos x="T0" y="T1"/>
                        </a:cxn>
                        <a:cxn ang="0">
                          <a:pos x="T2" y="T3"/>
                        </a:cxn>
                        <a:cxn ang="0">
                          <a:pos x="T4" y="T5"/>
                        </a:cxn>
                        <a:cxn ang="0">
                          <a:pos x="T6" y="T7"/>
                        </a:cxn>
                        <a:cxn ang="0">
                          <a:pos x="T8" y="T9"/>
                        </a:cxn>
                      </a:cxnLst>
                      <a:rect l="0" t="0" r="r" b="b"/>
                      <a:pathLst>
                        <a:path w="977" h="3">
                          <a:moveTo>
                            <a:pt x="976" y="3"/>
                          </a:moveTo>
                          <a:lnTo>
                            <a:pt x="0" y="3"/>
                          </a:lnTo>
                          <a:lnTo>
                            <a:pt x="5" y="0"/>
                          </a:lnTo>
                          <a:lnTo>
                            <a:pt x="977" y="0"/>
                          </a:lnTo>
                          <a:lnTo>
                            <a:pt x="976" y="3"/>
                          </a:lnTo>
                          <a:close/>
                        </a:path>
                      </a:pathLst>
                    </a:custGeom>
                    <a:solidFill>
                      <a:srgbClr val="5D5B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29" name="Freeform 700"/>
                    <p:cNvSpPr>
                      <a:spLocks noChangeAspect="1"/>
                    </p:cNvSpPr>
                    <p:nvPr/>
                  </p:nvSpPr>
                  <p:spPr bwMode="auto">
                    <a:xfrm>
                      <a:off x="2322" y="1585"/>
                      <a:ext cx="977" cy="3"/>
                    </a:xfrm>
                    <a:custGeom>
                      <a:avLst/>
                      <a:gdLst>
                        <a:gd name="T0" fmla="*/ 975 w 977"/>
                        <a:gd name="T1" fmla="*/ 3 h 3"/>
                        <a:gd name="T2" fmla="*/ 0 w 977"/>
                        <a:gd name="T3" fmla="*/ 3 h 3"/>
                        <a:gd name="T4" fmla="*/ 4 w 977"/>
                        <a:gd name="T5" fmla="*/ 0 h 3"/>
                        <a:gd name="T6" fmla="*/ 977 w 977"/>
                        <a:gd name="T7" fmla="*/ 0 h 3"/>
                        <a:gd name="T8" fmla="*/ 975 w 977"/>
                        <a:gd name="T9" fmla="*/ 3 h 3"/>
                      </a:gdLst>
                      <a:ahLst/>
                      <a:cxnLst>
                        <a:cxn ang="0">
                          <a:pos x="T0" y="T1"/>
                        </a:cxn>
                        <a:cxn ang="0">
                          <a:pos x="T2" y="T3"/>
                        </a:cxn>
                        <a:cxn ang="0">
                          <a:pos x="T4" y="T5"/>
                        </a:cxn>
                        <a:cxn ang="0">
                          <a:pos x="T6" y="T7"/>
                        </a:cxn>
                        <a:cxn ang="0">
                          <a:pos x="T8" y="T9"/>
                        </a:cxn>
                      </a:cxnLst>
                      <a:rect l="0" t="0" r="r" b="b"/>
                      <a:pathLst>
                        <a:path w="977" h="3">
                          <a:moveTo>
                            <a:pt x="975" y="3"/>
                          </a:moveTo>
                          <a:lnTo>
                            <a:pt x="0" y="3"/>
                          </a:lnTo>
                          <a:lnTo>
                            <a:pt x="4" y="0"/>
                          </a:lnTo>
                          <a:lnTo>
                            <a:pt x="977" y="0"/>
                          </a:lnTo>
                          <a:lnTo>
                            <a:pt x="975" y="3"/>
                          </a:lnTo>
                          <a:close/>
                        </a:path>
                      </a:pathLst>
                    </a:custGeom>
                    <a:solidFill>
                      <a:srgbClr val="5D5A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30" name="Freeform 701"/>
                    <p:cNvSpPr>
                      <a:spLocks noChangeAspect="1"/>
                    </p:cNvSpPr>
                    <p:nvPr/>
                  </p:nvSpPr>
                  <p:spPr bwMode="auto">
                    <a:xfrm>
                      <a:off x="2325" y="1584"/>
                      <a:ext cx="975" cy="3"/>
                    </a:xfrm>
                    <a:custGeom>
                      <a:avLst/>
                      <a:gdLst>
                        <a:gd name="T0" fmla="*/ 972 w 975"/>
                        <a:gd name="T1" fmla="*/ 3 h 3"/>
                        <a:gd name="T2" fmla="*/ 0 w 975"/>
                        <a:gd name="T3" fmla="*/ 3 h 3"/>
                        <a:gd name="T4" fmla="*/ 4 w 975"/>
                        <a:gd name="T5" fmla="*/ 0 h 3"/>
                        <a:gd name="T6" fmla="*/ 975 w 975"/>
                        <a:gd name="T7" fmla="*/ 0 h 3"/>
                        <a:gd name="T8" fmla="*/ 972 w 975"/>
                        <a:gd name="T9" fmla="*/ 3 h 3"/>
                      </a:gdLst>
                      <a:ahLst/>
                      <a:cxnLst>
                        <a:cxn ang="0">
                          <a:pos x="T0" y="T1"/>
                        </a:cxn>
                        <a:cxn ang="0">
                          <a:pos x="T2" y="T3"/>
                        </a:cxn>
                        <a:cxn ang="0">
                          <a:pos x="T4" y="T5"/>
                        </a:cxn>
                        <a:cxn ang="0">
                          <a:pos x="T6" y="T7"/>
                        </a:cxn>
                        <a:cxn ang="0">
                          <a:pos x="T8" y="T9"/>
                        </a:cxn>
                      </a:cxnLst>
                      <a:rect l="0" t="0" r="r" b="b"/>
                      <a:pathLst>
                        <a:path w="975" h="3">
                          <a:moveTo>
                            <a:pt x="972" y="3"/>
                          </a:moveTo>
                          <a:lnTo>
                            <a:pt x="0" y="3"/>
                          </a:lnTo>
                          <a:lnTo>
                            <a:pt x="4" y="0"/>
                          </a:lnTo>
                          <a:lnTo>
                            <a:pt x="975" y="0"/>
                          </a:lnTo>
                          <a:lnTo>
                            <a:pt x="972" y="3"/>
                          </a:lnTo>
                          <a:close/>
                        </a:path>
                      </a:pathLst>
                    </a:custGeom>
                    <a:solidFill>
                      <a:srgbClr val="5D5A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31" name="Freeform 702"/>
                    <p:cNvSpPr>
                      <a:spLocks noChangeAspect="1"/>
                    </p:cNvSpPr>
                    <p:nvPr/>
                  </p:nvSpPr>
                  <p:spPr bwMode="auto">
                    <a:xfrm>
                      <a:off x="2326" y="1582"/>
                      <a:ext cx="975" cy="3"/>
                    </a:xfrm>
                    <a:custGeom>
                      <a:avLst/>
                      <a:gdLst>
                        <a:gd name="T0" fmla="*/ 973 w 975"/>
                        <a:gd name="T1" fmla="*/ 3 h 3"/>
                        <a:gd name="T2" fmla="*/ 0 w 975"/>
                        <a:gd name="T3" fmla="*/ 3 h 3"/>
                        <a:gd name="T4" fmla="*/ 4 w 975"/>
                        <a:gd name="T5" fmla="*/ 0 h 3"/>
                        <a:gd name="T6" fmla="*/ 975 w 975"/>
                        <a:gd name="T7" fmla="*/ 0 h 3"/>
                        <a:gd name="T8" fmla="*/ 973 w 975"/>
                        <a:gd name="T9" fmla="*/ 3 h 3"/>
                      </a:gdLst>
                      <a:ahLst/>
                      <a:cxnLst>
                        <a:cxn ang="0">
                          <a:pos x="T0" y="T1"/>
                        </a:cxn>
                        <a:cxn ang="0">
                          <a:pos x="T2" y="T3"/>
                        </a:cxn>
                        <a:cxn ang="0">
                          <a:pos x="T4" y="T5"/>
                        </a:cxn>
                        <a:cxn ang="0">
                          <a:pos x="T6" y="T7"/>
                        </a:cxn>
                        <a:cxn ang="0">
                          <a:pos x="T8" y="T9"/>
                        </a:cxn>
                      </a:cxnLst>
                      <a:rect l="0" t="0" r="r" b="b"/>
                      <a:pathLst>
                        <a:path w="975" h="3">
                          <a:moveTo>
                            <a:pt x="973" y="3"/>
                          </a:moveTo>
                          <a:lnTo>
                            <a:pt x="0" y="3"/>
                          </a:lnTo>
                          <a:lnTo>
                            <a:pt x="4" y="0"/>
                          </a:lnTo>
                          <a:lnTo>
                            <a:pt x="975" y="0"/>
                          </a:lnTo>
                          <a:lnTo>
                            <a:pt x="973" y="3"/>
                          </a:lnTo>
                          <a:close/>
                        </a:path>
                      </a:pathLst>
                    </a:custGeom>
                    <a:solidFill>
                      <a:srgbClr val="5C5A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32" name="Freeform 703"/>
                    <p:cNvSpPr>
                      <a:spLocks noChangeAspect="1"/>
                    </p:cNvSpPr>
                    <p:nvPr/>
                  </p:nvSpPr>
                  <p:spPr bwMode="auto">
                    <a:xfrm>
                      <a:off x="2329" y="1580"/>
                      <a:ext cx="974" cy="4"/>
                    </a:xfrm>
                    <a:custGeom>
                      <a:avLst/>
                      <a:gdLst>
                        <a:gd name="T0" fmla="*/ 971 w 974"/>
                        <a:gd name="T1" fmla="*/ 4 h 4"/>
                        <a:gd name="T2" fmla="*/ 0 w 974"/>
                        <a:gd name="T3" fmla="*/ 4 h 4"/>
                        <a:gd name="T4" fmla="*/ 3 w 974"/>
                        <a:gd name="T5" fmla="*/ 0 h 4"/>
                        <a:gd name="T6" fmla="*/ 974 w 974"/>
                        <a:gd name="T7" fmla="*/ 0 h 4"/>
                        <a:gd name="T8" fmla="*/ 971 w 974"/>
                        <a:gd name="T9" fmla="*/ 4 h 4"/>
                      </a:gdLst>
                      <a:ahLst/>
                      <a:cxnLst>
                        <a:cxn ang="0">
                          <a:pos x="T0" y="T1"/>
                        </a:cxn>
                        <a:cxn ang="0">
                          <a:pos x="T2" y="T3"/>
                        </a:cxn>
                        <a:cxn ang="0">
                          <a:pos x="T4" y="T5"/>
                        </a:cxn>
                        <a:cxn ang="0">
                          <a:pos x="T6" y="T7"/>
                        </a:cxn>
                        <a:cxn ang="0">
                          <a:pos x="T8" y="T9"/>
                        </a:cxn>
                      </a:cxnLst>
                      <a:rect l="0" t="0" r="r" b="b"/>
                      <a:pathLst>
                        <a:path w="974" h="4">
                          <a:moveTo>
                            <a:pt x="971" y="4"/>
                          </a:moveTo>
                          <a:lnTo>
                            <a:pt x="0" y="4"/>
                          </a:lnTo>
                          <a:lnTo>
                            <a:pt x="3" y="0"/>
                          </a:lnTo>
                          <a:lnTo>
                            <a:pt x="974" y="0"/>
                          </a:lnTo>
                          <a:lnTo>
                            <a:pt x="971" y="4"/>
                          </a:lnTo>
                          <a:close/>
                        </a:path>
                      </a:pathLst>
                    </a:custGeom>
                    <a:solidFill>
                      <a:srgbClr val="5C5A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33" name="Freeform 704"/>
                    <p:cNvSpPr>
                      <a:spLocks noChangeAspect="1"/>
                    </p:cNvSpPr>
                    <p:nvPr/>
                  </p:nvSpPr>
                  <p:spPr bwMode="auto">
                    <a:xfrm>
                      <a:off x="2330" y="1578"/>
                      <a:ext cx="973" cy="4"/>
                    </a:xfrm>
                    <a:custGeom>
                      <a:avLst/>
                      <a:gdLst>
                        <a:gd name="T0" fmla="*/ 971 w 973"/>
                        <a:gd name="T1" fmla="*/ 4 h 4"/>
                        <a:gd name="T2" fmla="*/ 0 w 973"/>
                        <a:gd name="T3" fmla="*/ 4 h 4"/>
                        <a:gd name="T4" fmla="*/ 5 w 973"/>
                        <a:gd name="T5" fmla="*/ 0 h 4"/>
                        <a:gd name="T6" fmla="*/ 973 w 973"/>
                        <a:gd name="T7" fmla="*/ 0 h 4"/>
                        <a:gd name="T8" fmla="*/ 971 w 973"/>
                        <a:gd name="T9" fmla="*/ 4 h 4"/>
                      </a:gdLst>
                      <a:ahLst/>
                      <a:cxnLst>
                        <a:cxn ang="0">
                          <a:pos x="T0" y="T1"/>
                        </a:cxn>
                        <a:cxn ang="0">
                          <a:pos x="T2" y="T3"/>
                        </a:cxn>
                        <a:cxn ang="0">
                          <a:pos x="T4" y="T5"/>
                        </a:cxn>
                        <a:cxn ang="0">
                          <a:pos x="T6" y="T7"/>
                        </a:cxn>
                        <a:cxn ang="0">
                          <a:pos x="T8" y="T9"/>
                        </a:cxn>
                      </a:cxnLst>
                      <a:rect l="0" t="0" r="r" b="b"/>
                      <a:pathLst>
                        <a:path w="973" h="4">
                          <a:moveTo>
                            <a:pt x="971" y="4"/>
                          </a:moveTo>
                          <a:lnTo>
                            <a:pt x="0" y="4"/>
                          </a:lnTo>
                          <a:lnTo>
                            <a:pt x="5" y="0"/>
                          </a:lnTo>
                          <a:lnTo>
                            <a:pt x="973" y="0"/>
                          </a:lnTo>
                          <a:lnTo>
                            <a:pt x="971" y="4"/>
                          </a:lnTo>
                          <a:close/>
                        </a:path>
                      </a:pathLst>
                    </a:custGeom>
                    <a:solidFill>
                      <a:srgbClr val="5C5A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34" name="Freeform 705"/>
                    <p:cNvSpPr>
                      <a:spLocks noChangeAspect="1"/>
                    </p:cNvSpPr>
                    <p:nvPr/>
                  </p:nvSpPr>
                  <p:spPr bwMode="auto">
                    <a:xfrm>
                      <a:off x="2332" y="1577"/>
                      <a:ext cx="972" cy="3"/>
                    </a:xfrm>
                    <a:custGeom>
                      <a:avLst/>
                      <a:gdLst>
                        <a:gd name="T0" fmla="*/ 971 w 972"/>
                        <a:gd name="T1" fmla="*/ 3 h 3"/>
                        <a:gd name="T2" fmla="*/ 0 w 972"/>
                        <a:gd name="T3" fmla="*/ 3 h 3"/>
                        <a:gd name="T4" fmla="*/ 4 w 972"/>
                        <a:gd name="T5" fmla="*/ 0 h 3"/>
                        <a:gd name="T6" fmla="*/ 972 w 972"/>
                        <a:gd name="T7" fmla="*/ 0 h 3"/>
                        <a:gd name="T8" fmla="*/ 971 w 972"/>
                        <a:gd name="T9" fmla="*/ 3 h 3"/>
                      </a:gdLst>
                      <a:ahLst/>
                      <a:cxnLst>
                        <a:cxn ang="0">
                          <a:pos x="T0" y="T1"/>
                        </a:cxn>
                        <a:cxn ang="0">
                          <a:pos x="T2" y="T3"/>
                        </a:cxn>
                        <a:cxn ang="0">
                          <a:pos x="T4" y="T5"/>
                        </a:cxn>
                        <a:cxn ang="0">
                          <a:pos x="T6" y="T7"/>
                        </a:cxn>
                        <a:cxn ang="0">
                          <a:pos x="T8" y="T9"/>
                        </a:cxn>
                      </a:cxnLst>
                      <a:rect l="0" t="0" r="r" b="b"/>
                      <a:pathLst>
                        <a:path w="972" h="3">
                          <a:moveTo>
                            <a:pt x="971" y="3"/>
                          </a:moveTo>
                          <a:lnTo>
                            <a:pt x="0" y="3"/>
                          </a:lnTo>
                          <a:lnTo>
                            <a:pt x="4" y="0"/>
                          </a:lnTo>
                          <a:lnTo>
                            <a:pt x="972" y="0"/>
                          </a:lnTo>
                          <a:lnTo>
                            <a:pt x="971" y="3"/>
                          </a:lnTo>
                          <a:close/>
                        </a:path>
                      </a:pathLst>
                    </a:custGeom>
                    <a:solidFill>
                      <a:srgbClr val="5C59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35" name="Freeform 706"/>
                    <p:cNvSpPr>
                      <a:spLocks noChangeAspect="1"/>
                    </p:cNvSpPr>
                    <p:nvPr/>
                  </p:nvSpPr>
                  <p:spPr bwMode="auto">
                    <a:xfrm>
                      <a:off x="2335" y="1575"/>
                      <a:ext cx="971" cy="3"/>
                    </a:xfrm>
                    <a:custGeom>
                      <a:avLst/>
                      <a:gdLst>
                        <a:gd name="T0" fmla="*/ 968 w 971"/>
                        <a:gd name="T1" fmla="*/ 3 h 3"/>
                        <a:gd name="T2" fmla="*/ 0 w 971"/>
                        <a:gd name="T3" fmla="*/ 3 h 3"/>
                        <a:gd name="T4" fmla="*/ 3 w 971"/>
                        <a:gd name="T5" fmla="*/ 0 h 3"/>
                        <a:gd name="T6" fmla="*/ 971 w 971"/>
                        <a:gd name="T7" fmla="*/ 0 h 3"/>
                        <a:gd name="T8" fmla="*/ 968 w 971"/>
                        <a:gd name="T9" fmla="*/ 3 h 3"/>
                      </a:gdLst>
                      <a:ahLst/>
                      <a:cxnLst>
                        <a:cxn ang="0">
                          <a:pos x="T0" y="T1"/>
                        </a:cxn>
                        <a:cxn ang="0">
                          <a:pos x="T2" y="T3"/>
                        </a:cxn>
                        <a:cxn ang="0">
                          <a:pos x="T4" y="T5"/>
                        </a:cxn>
                        <a:cxn ang="0">
                          <a:pos x="T6" y="T7"/>
                        </a:cxn>
                        <a:cxn ang="0">
                          <a:pos x="T8" y="T9"/>
                        </a:cxn>
                      </a:cxnLst>
                      <a:rect l="0" t="0" r="r" b="b"/>
                      <a:pathLst>
                        <a:path w="971" h="3">
                          <a:moveTo>
                            <a:pt x="968" y="3"/>
                          </a:moveTo>
                          <a:lnTo>
                            <a:pt x="0" y="3"/>
                          </a:lnTo>
                          <a:lnTo>
                            <a:pt x="3" y="0"/>
                          </a:lnTo>
                          <a:lnTo>
                            <a:pt x="971" y="0"/>
                          </a:lnTo>
                          <a:lnTo>
                            <a:pt x="968" y="3"/>
                          </a:lnTo>
                          <a:close/>
                        </a:path>
                      </a:pathLst>
                    </a:custGeom>
                    <a:solidFill>
                      <a:srgbClr val="5C59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36" name="Freeform 707"/>
                    <p:cNvSpPr>
                      <a:spLocks noChangeAspect="1"/>
                    </p:cNvSpPr>
                    <p:nvPr/>
                  </p:nvSpPr>
                  <p:spPr bwMode="auto">
                    <a:xfrm>
                      <a:off x="2336" y="1574"/>
                      <a:ext cx="971" cy="3"/>
                    </a:xfrm>
                    <a:custGeom>
                      <a:avLst/>
                      <a:gdLst>
                        <a:gd name="T0" fmla="*/ 968 w 971"/>
                        <a:gd name="T1" fmla="*/ 3 h 3"/>
                        <a:gd name="T2" fmla="*/ 0 w 971"/>
                        <a:gd name="T3" fmla="*/ 3 h 3"/>
                        <a:gd name="T4" fmla="*/ 4 w 971"/>
                        <a:gd name="T5" fmla="*/ 0 h 3"/>
                        <a:gd name="T6" fmla="*/ 971 w 971"/>
                        <a:gd name="T7" fmla="*/ 0 h 3"/>
                        <a:gd name="T8" fmla="*/ 968 w 971"/>
                        <a:gd name="T9" fmla="*/ 3 h 3"/>
                      </a:gdLst>
                      <a:ahLst/>
                      <a:cxnLst>
                        <a:cxn ang="0">
                          <a:pos x="T0" y="T1"/>
                        </a:cxn>
                        <a:cxn ang="0">
                          <a:pos x="T2" y="T3"/>
                        </a:cxn>
                        <a:cxn ang="0">
                          <a:pos x="T4" y="T5"/>
                        </a:cxn>
                        <a:cxn ang="0">
                          <a:pos x="T6" y="T7"/>
                        </a:cxn>
                        <a:cxn ang="0">
                          <a:pos x="T8" y="T9"/>
                        </a:cxn>
                      </a:cxnLst>
                      <a:rect l="0" t="0" r="r" b="b"/>
                      <a:pathLst>
                        <a:path w="971" h="3">
                          <a:moveTo>
                            <a:pt x="968" y="3"/>
                          </a:moveTo>
                          <a:lnTo>
                            <a:pt x="0" y="3"/>
                          </a:lnTo>
                          <a:lnTo>
                            <a:pt x="4" y="0"/>
                          </a:lnTo>
                          <a:lnTo>
                            <a:pt x="971" y="0"/>
                          </a:lnTo>
                          <a:lnTo>
                            <a:pt x="968" y="3"/>
                          </a:lnTo>
                          <a:close/>
                        </a:path>
                      </a:pathLst>
                    </a:custGeom>
                    <a:solidFill>
                      <a:srgbClr val="5B5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37" name="Freeform 708"/>
                    <p:cNvSpPr>
                      <a:spLocks noChangeAspect="1"/>
                    </p:cNvSpPr>
                    <p:nvPr/>
                  </p:nvSpPr>
                  <p:spPr bwMode="auto">
                    <a:xfrm>
                      <a:off x="2338" y="1572"/>
                      <a:ext cx="969" cy="3"/>
                    </a:xfrm>
                    <a:custGeom>
                      <a:avLst/>
                      <a:gdLst>
                        <a:gd name="T0" fmla="*/ 968 w 969"/>
                        <a:gd name="T1" fmla="*/ 3 h 3"/>
                        <a:gd name="T2" fmla="*/ 0 w 969"/>
                        <a:gd name="T3" fmla="*/ 3 h 3"/>
                        <a:gd name="T4" fmla="*/ 4 w 969"/>
                        <a:gd name="T5" fmla="*/ 0 h 3"/>
                        <a:gd name="T6" fmla="*/ 969 w 969"/>
                        <a:gd name="T7" fmla="*/ 0 h 3"/>
                        <a:gd name="T8" fmla="*/ 968 w 969"/>
                        <a:gd name="T9" fmla="*/ 3 h 3"/>
                      </a:gdLst>
                      <a:ahLst/>
                      <a:cxnLst>
                        <a:cxn ang="0">
                          <a:pos x="T0" y="T1"/>
                        </a:cxn>
                        <a:cxn ang="0">
                          <a:pos x="T2" y="T3"/>
                        </a:cxn>
                        <a:cxn ang="0">
                          <a:pos x="T4" y="T5"/>
                        </a:cxn>
                        <a:cxn ang="0">
                          <a:pos x="T6" y="T7"/>
                        </a:cxn>
                        <a:cxn ang="0">
                          <a:pos x="T8" y="T9"/>
                        </a:cxn>
                      </a:cxnLst>
                      <a:rect l="0" t="0" r="r" b="b"/>
                      <a:pathLst>
                        <a:path w="969" h="3">
                          <a:moveTo>
                            <a:pt x="968" y="3"/>
                          </a:moveTo>
                          <a:lnTo>
                            <a:pt x="0" y="3"/>
                          </a:lnTo>
                          <a:lnTo>
                            <a:pt x="4" y="0"/>
                          </a:lnTo>
                          <a:lnTo>
                            <a:pt x="969" y="0"/>
                          </a:lnTo>
                          <a:lnTo>
                            <a:pt x="968" y="3"/>
                          </a:lnTo>
                          <a:close/>
                        </a:path>
                      </a:pathLst>
                    </a:custGeom>
                    <a:solidFill>
                      <a:srgbClr val="5B5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38" name="Freeform 709"/>
                    <p:cNvSpPr>
                      <a:spLocks noChangeAspect="1"/>
                    </p:cNvSpPr>
                    <p:nvPr/>
                  </p:nvSpPr>
                  <p:spPr bwMode="auto">
                    <a:xfrm>
                      <a:off x="2340" y="1571"/>
                      <a:ext cx="969" cy="3"/>
                    </a:xfrm>
                    <a:custGeom>
                      <a:avLst/>
                      <a:gdLst>
                        <a:gd name="T0" fmla="*/ 967 w 969"/>
                        <a:gd name="T1" fmla="*/ 3 h 3"/>
                        <a:gd name="T2" fmla="*/ 0 w 969"/>
                        <a:gd name="T3" fmla="*/ 3 h 3"/>
                        <a:gd name="T4" fmla="*/ 5 w 969"/>
                        <a:gd name="T5" fmla="*/ 0 h 3"/>
                        <a:gd name="T6" fmla="*/ 969 w 969"/>
                        <a:gd name="T7" fmla="*/ 0 h 3"/>
                        <a:gd name="T8" fmla="*/ 967 w 969"/>
                        <a:gd name="T9" fmla="*/ 3 h 3"/>
                      </a:gdLst>
                      <a:ahLst/>
                      <a:cxnLst>
                        <a:cxn ang="0">
                          <a:pos x="T0" y="T1"/>
                        </a:cxn>
                        <a:cxn ang="0">
                          <a:pos x="T2" y="T3"/>
                        </a:cxn>
                        <a:cxn ang="0">
                          <a:pos x="T4" y="T5"/>
                        </a:cxn>
                        <a:cxn ang="0">
                          <a:pos x="T6" y="T7"/>
                        </a:cxn>
                        <a:cxn ang="0">
                          <a:pos x="T8" y="T9"/>
                        </a:cxn>
                      </a:cxnLst>
                      <a:rect l="0" t="0" r="r" b="b"/>
                      <a:pathLst>
                        <a:path w="969" h="3">
                          <a:moveTo>
                            <a:pt x="967" y="3"/>
                          </a:moveTo>
                          <a:lnTo>
                            <a:pt x="0" y="3"/>
                          </a:lnTo>
                          <a:lnTo>
                            <a:pt x="5" y="0"/>
                          </a:lnTo>
                          <a:lnTo>
                            <a:pt x="969" y="0"/>
                          </a:lnTo>
                          <a:lnTo>
                            <a:pt x="967" y="3"/>
                          </a:lnTo>
                          <a:close/>
                        </a:path>
                      </a:pathLst>
                    </a:custGeom>
                    <a:solidFill>
                      <a:srgbClr val="5B5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39" name="Freeform 710"/>
                    <p:cNvSpPr>
                      <a:spLocks noChangeAspect="1"/>
                    </p:cNvSpPr>
                    <p:nvPr/>
                  </p:nvSpPr>
                  <p:spPr bwMode="auto">
                    <a:xfrm>
                      <a:off x="2342" y="1568"/>
                      <a:ext cx="968" cy="4"/>
                    </a:xfrm>
                    <a:custGeom>
                      <a:avLst/>
                      <a:gdLst>
                        <a:gd name="T0" fmla="*/ 965 w 968"/>
                        <a:gd name="T1" fmla="*/ 4 h 4"/>
                        <a:gd name="T2" fmla="*/ 0 w 968"/>
                        <a:gd name="T3" fmla="*/ 4 h 4"/>
                        <a:gd name="T4" fmla="*/ 4 w 968"/>
                        <a:gd name="T5" fmla="*/ 0 h 4"/>
                        <a:gd name="T6" fmla="*/ 968 w 968"/>
                        <a:gd name="T7" fmla="*/ 0 h 4"/>
                        <a:gd name="T8" fmla="*/ 965 w 968"/>
                        <a:gd name="T9" fmla="*/ 4 h 4"/>
                      </a:gdLst>
                      <a:ahLst/>
                      <a:cxnLst>
                        <a:cxn ang="0">
                          <a:pos x="T0" y="T1"/>
                        </a:cxn>
                        <a:cxn ang="0">
                          <a:pos x="T2" y="T3"/>
                        </a:cxn>
                        <a:cxn ang="0">
                          <a:pos x="T4" y="T5"/>
                        </a:cxn>
                        <a:cxn ang="0">
                          <a:pos x="T6" y="T7"/>
                        </a:cxn>
                        <a:cxn ang="0">
                          <a:pos x="T8" y="T9"/>
                        </a:cxn>
                      </a:cxnLst>
                      <a:rect l="0" t="0" r="r" b="b"/>
                      <a:pathLst>
                        <a:path w="968" h="4">
                          <a:moveTo>
                            <a:pt x="965" y="4"/>
                          </a:moveTo>
                          <a:lnTo>
                            <a:pt x="0" y="4"/>
                          </a:lnTo>
                          <a:lnTo>
                            <a:pt x="4" y="0"/>
                          </a:lnTo>
                          <a:lnTo>
                            <a:pt x="968" y="0"/>
                          </a:lnTo>
                          <a:lnTo>
                            <a:pt x="965" y="4"/>
                          </a:lnTo>
                          <a:close/>
                        </a:path>
                      </a:pathLst>
                    </a:custGeom>
                    <a:solidFill>
                      <a:srgbClr val="5A58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40" name="Freeform 711"/>
                    <p:cNvSpPr>
                      <a:spLocks noChangeAspect="1"/>
                    </p:cNvSpPr>
                    <p:nvPr/>
                  </p:nvSpPr>
                  <p:spPr bwMode="auto">
                    <a:xfrm>
                      <a:off x="2345" y="1567"/>
                      <a:ext cx="967" cy="4"/>
                    </a:xfrm>
                    <a:custGeom>
                      <a:avLst/>
                      <a:gdLst>
                        <a:gd name="T0" fmla="*/ 964 w 967"/>
                        <a:gd name="T1" fmla="*/ 4 h 4"/>
                        <a:gd name="T2" fmla="*/ 0 w 967"/>
                        <a:gd name="T3" fmla="*/ 4 h 4"/>
                        <a:gd name="T4" fmla="*/ 3 w 967"/>
                        <a:gd name="T5" fmla="*/ 0 h 4"/>
                        <a:gd name="T6" fmla="*/ 967 w 967"/>
                        <a:gd name="T7" fmla="*/ 0 h 4"/>
                        <a:gd name="T8" fmla="*/ 964 w 967"/>
                        <a:gd name="T9" fmla="*/ 4 h 4"/>
                      </a:gdLst>
                      <a:ahLst/>
                      <a:cxnLst>
                        <a:cxn ang="0">
                          <a:pos x="T0" y="T1"/>
                        </a:cxn>
                        <a:cxn ang="0">
                          <a:pos x="T2" y="T3"/>
                        </a:cxn>
                        <a:cxn ang="0">
                          <a:pos x="T4" y="T5"/>
                        </a:cxn>
                        <a:cxn ang="0">
                          <a:pos x="T6" y="T7"/>
                        </a:cxn>
                        <a:cxn ang="0">
                          <a:pos x="T8" y="T9"/>
                        </a:cxn>
                      </a:cxnLst>
                      <a:rect l="0" t="0" r="r" b="b"/>
                      <a:pathLst>
                        <a:path w="967" h="4">
                          <a:moveTo>
                            <a:pt x="964" y="4"/>
                          </a:moveTo>
                          <a:lnTo>
                            <a:pt x="0" y="4"/>
                          </a:lnTo>
                          <a:lnTo>
                            <a:pt x="3" y="0"/>
                          </a:lnTo>
                          <a:lnTo>
                            <a:pt x="967" y="0"/>
                          </a:lnTo>
                          <a:lnTo>
                            <a:pt x="964" y="4"/>
                          </a:lnTo>
                          <a:close/>
                        </a:path>
                      </a:pathLst>
                    </a:custGeom>
                    <a:solidFill>
                      <a:srgbClr val="5A58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41" name="Freeform 712"/>
                    <p:cNvSpPr>
                      <a:spLocks noChangeAspect="1"/>
                    </p:cNvSpPr>
                    <p:nvPr/>
                  </p:nvSpPr>
                  <p:spPr bwMode="auto">
                    <a:xfrm>
                      <a:off x="2346" y="1565"/>
                      <a:ext cx="966" cy="3"/>
                    </a:xfrm>
                    <a:custGeom>
                      <a:avLst/>
                      <a:gdLst>
                        <a:gd name="T0" fmla="*/ 964 w 966"/>
                        <a:gd name="T1" fmla="*/ 3 h 3"/>
                        <a:gd name="T2" fmla="*/ 0 w 966"/>
                        <a:gd name="T3" fmla="*/ 3 h 3"/>
                        <a:gd name="T4" fmla="*/ 4 w 966"/>
                        <a:gd name="T5" fmla="*/ 0 h 3"/>
                        <a:gd name="T6" fmla="*/ 966 w 966"/>
                        <a:gd name="T7" fmla="*/ 0 h 3"/>
                        <a:gd name="T8" fmla="*/ 964 w 966"/>
                        <a:gd name="T9" fmla="*/ 3 h 3"/>
                      </a:gdLst>
                      <a:ahLst/>
                      <a:cxnLst>
                        <a:cxn ang="0">
                          <a:pos x="T0" y="T1"/>
                        </a:cxn>
                        <a:cxn ang="0">
                          <a:pos x="T2" y="T3"/>
                        </a:cxn>
                        <a:cxn ang="0">
                          <a:pos x="T4" y="T5"/>
                        </a:cxn>
                        <a:cxn ang="0">
                          <a:pos x="T6" y="T7"/>
                        </a:cxn>
                        <a:cxn ang="0">
                          <a:pos x="T8" y="T9"/>
                        </a:cxn>
                      </a:cxnLst>
                      <a:rect l="0" t="0" r="r" b="b"/>
                      <a:pathLst>
                        <a:path w="966" h="3">
                          <a:moveTo>
                            <a:pt x="964" y="3"/>
                          </a:moveTo>
                          <a:lnTo>
                            <a:pt x="0" y="3"/>
                          </a:lnTo>
                          <a:lnTo>
                            <a:pt x="4" y="0"/>
                          </a:lnTo>
                          <a:lnTo>
                            <a:pt x="966" y="0"/>
                          </a:lnTo>
                          <a:lnTo>
                            <a:pt x="964" y="3"/>
                          </a:lnTo>
                          <a:close/>
                        </a:path>
                      </a:pathLst>
                    </a:custGeom>
                    <a:solidFill>
                      <a:srgbClr val="5A57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42" name="Freeform 713"/>
                    <p:cNvSpPr>
                      <a:spLocks noChangeAspect="1"/>
                    </p:cNvSpPr>
                    <p:nvPr/>
                  </p:nvSpPr>
                  <p:spPr bwMode="auto">
                    <a:xfrm>
                      <a:off x="2348" y="1564"/>
                      <a:ext cx="965" cy="3"/>
                    </a:xfrm>
                    <a:custGeom>
                      <a:avLst/>
                      <a:gdLst>
                        <a:gd name="T0" fmla="*/ 964 w 965"/>
                        <a:gd name="T1" fmla="*/ 3 h 3"/>
                        <a:gd name="T2" fmla="*/ 0 w 965"/>
                        <a:gd name="T3" fmla="*/ 3 h 3"/>
                        <a:gd name="T4" fmla="*/ 4 w 965"/>
                        <a:gd name="T5" fmla="*/ 0 h 3"/>
                        <a:gd name="T6" fmla="*/ 965 w 965"/>
                        <a:gd name="T7" fmla="*/ 0 h 3"/>
                        <a:gd name="T8" fmla="*/ 964 w 965"/>
                        <a:gd name="T9" fmla="*/ 3 h 3"/>
                      </a:gdLst>
                      <a:ahLst/>
                      <a:cxnLst>
                        <a:cxn ang="0">
                          <a:pos x="T0" y="T1"/>
                        </a:cxn>
                        <a:cxn ang="0">
                          <a:pos x="T2" y="T3"/>
                        </a:cxn>
                        <a:cxn ang="0">
                          <a:pos x="T4" y="T5"/>
                        </a:cxn>
                        <a:cxn ang="0">
                          <a:pos x="T6" y="T7"/>
                        </a:cxn>
                        <a:cxn ang="0">
                          <a:pos x="T8" y="T9"/>
                        </a:cxn>
                      </a:cxnLst>
                      <a:rect l="0" t="0" r="r" b="b"/>
                      <a:pathLst>
                        <a:path w="965" h="3">
                          <a:moveTo>
                            <a:pt x="964" y="3"/>
                          </a:moveTo>
                          <a:lnTo>
                            <a:pt x="0" y="3"/>
                          </a:lnTo>
                          <a:lnTo>
                            <a:pt x="4" y="0"/>
                          </a:lnTo>
                          <a:lnTo>
                            <a:pt x="965" y="0"/>
                          </a:lnTo>
                          <a:lnTo>
                            <a:pt x="964" y="3"/>
                          </a:lnTo>
                          <a:close/>
                        </a:path>
                      </a:pathLst>
                    </a:custGeom>
                    <a:solidFill>
                      <a:srgbClr val="5A57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43" name="Freeform 714"/>
                    <p:cNvSpPr>
                      <a:spLocks noChangeAspect="1"/>
                    </p:cNvSpPr>
                    <p:nvPr/>
                  </p:nvSpPr>
                  <p:spPr bwMode="auto">
                    <a:xfrm>
                      <a:off x="2350" y="1562"/>
                      <a:ext cx="964" cy="3"/>
                    </a:xfrm>
                    <a:custGeom>
                      <a:avLst/>
                      <a:gdLst>
                        <a:gd name="T0" fmla="*/ 962 w 964"/>
                        <a:gd name="T1" fmla="*/ 3 h 3"/>
                        <a:gd name="T2" fmla="*/ 0 w 964"/>
                        <a:gd name="T3" fmla="*/ 3 h 3"/>
                        <a:gd name="T4" fmla="*/ 5 w 964"/>
                        <a:gd name="T5" fmla="*/ 0 h 3"/>
                        <a:gd name="T6" fmla="*/ 964 w 964"/>
                        <a:gd name="T7" fmla="*/ 0 h 3"/>
                        <a:gd name="T8" fmla="*/ 962 w 964"/>
                        <a:gd name="T9" fmla="*/ 3 h 3"/>
                      </a:gdLst>
                      <a:ahLst/>
                      <a:cxnLst>
                        <a:cxn ang="0">
                          <a:pos x="T0" y="T1"/>
                        </a:cxn>
                        <a:cxn ang="0">
                          <a:pos x="T2" y="T3"/>
                        </a:cxn>
                        <a:cxn ang="0">
                          <a:pos x="T4" y="T5"/>
                        </a:cxn>
                        <a:cxn ang="0">
                          <a:pos x="T6" y="T7"/>
                        </a:cxn>
                        <a:cxn ang="0">
                          <a:pos x="T8" y="T9"/>
                        </a:cxn>
                      </a:cxnLst>
                      <a:rect l="0" t="0" r="r" b="b"/>
                      <a:pathLst>
                        <a:path w="964" h="3">
                          <a:moveTo>
                            <a:pt x="962" y="3"/>
                          </a:moveTo>
                          <a:lnTo>
                            <a:pt x="0" y="3"/>
                          </a:lnTo>
                          <a:lnTo>
                            <a:pt x="5" y="0"/>
                          </a:lnTo>
                          <a:lnTo>
                            <a:pt x="964" y="0"/>
                          </a:lnTo>
                          <a:lnTo>
                            <a:pt x="962" y="3"/>
                          </a:lnTo>
                          <a:close/>
                        </a:path>
                      </a:pathLst>
                    </a:custGeom>
                    <a:solidFill>
                      <a:srgbClr val="5A57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44" name="Freeform 715"/>
                    <p:cNvSpPr>
                      <a:spLocks noChangeAspect="1"/>
                    </p:cNvSpPr>
                    <p:nvPr/>
                  </p:nvSpPr>
                  <p:spPr bwMode="auto">
                    <a:xfrm>
                      <a:off x="2352" y="1561"/>
                      <a:ext cx="964" cy="3"/>
                    </a:xfrm>
                    <a:custGeom>
                      <a:avLst/>
                      <a:gdLst>
                        <a:gd name="T0" fmla="*/ 961 w 964"/>
                        <a:gd name="T1" fmla="*/ 3 h 3"/>
                        <a:gd name="T2" fmla="*/ 0 w 964"/>
                        <a:gd name="T3" fmla="*/ 3 h 3"/>
                        <a:gd name="T4" fmla="*/ 4 w 964"/>
                        <a:gd name="T5" fmla="*/ 0 h 3"/>
                        <a:gd name="T6" fmla="*/ 964 w 964"/>
                        <a:gd name="T7" fmla="*/ 0 h 3"/>
                        <a:gd name="T8" fmla="*/ 961 w 964"/>
                        <a:gd name="T9" fmla="*/ 3 h 3"/>
                      </a:gdLst>
                      <a:ahLst/>
                      <a:cxnLst>
                        <a:cxn ang="0">
                          <a:pos x="T0" y="T1"/>
                        </a:cxn>
                        <a:cxn ang="0">
                          <a:pos x="T2" y="T3"/>
                        </a:cxn>
                        <a:cxn ang="0">
                          <a:pos x="T4" y="T5"/>
                        </a:cxn>
                        <a:cxn ang="0">
                          <a:pos x="T6" y="T7"/>
                        </a:cxn>
                        <a:cxn ang="0">
                          <a:pos x="T8" y="T9"/>
                        </a:cxn>
                      </a:cxnLst>
                      <a:rect l="0" t="0" r="r" b="b"/>
                      <a:pathLst>
                        <a:path w="964" h="3">
                          <a:moveTo>
                            <a:pt x="961" y="3"/>
                          </a:moveTo>
                          <a:lnTo>
                            <a:pt x="0" y="3"/>
                          </a:lnTo>
                          <a:lnTo>
                            <a:pt x="4" y="0"/>
                          </a:lnTo>
                          <a:lnTo>
                            <a:pt x="964" y="0"/>
                          </a:lnTo>
                          <a:lnTo>
                            <a:pt x="961" y="3"/>
                          </a:lnTo>
                          <a:close/>
                        </a:path>
                      </a:pathLst>
                    </a:custGeom>
                    <a:solidFill>
                      <a:srgbClr val="5957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45" name="Freeform 716"/>
                    <p:cNvSpPr>
                      <a:spLocks noChangeAspect="1"/>
                    </p:cNvSpPr>
                    <p:nvPr/>
                  </p:nvSpPr>
                  <p:spPr bwMode="auto">
                    <a:xfrm>
                      <a:off x="2355" y="1558"/>
                      <a:ext cx="961" cy="4"/>
                    </a:xfrm>
                    <a:custGeom>
                      <a:avLst/>
                      <a:gdLst>
                        <a:gd name="T0" fmla="*/ 959 w 961"/>
                        <a:gd name="T1" fmla="*/ 4 h 4"/>
                        <a:gd name="T2" fmla="*/ 0 w 961"/>
                        <a:gd name="T3" fmla="*/ 4 h 4"/>
                        <a:gd name="T4" fmla="*/ 3 w 961"/>
                        <a:gd name="T5" fmla="*/ 0 h 4"/>
                        <a:gd name="T6" fmla="*/ 961 w 961"/>
                        <a:gd name="T7" fmla="*/ 0 h 4"/>
                        <a:gd name="T8" fmla="*/ 959 w 961"/>
                        <a:gd name="T9" fmla="*/ 4 h 4"/>
                      </a:gdLst>
                      <a:ahLst/>
                      <a:cxnLst>
                        <a:cxn ang="0">
                          <a:pos x="T0" y="T1"/>
                        </a:cxn>
                        <a:cxn ang="0">
                          <a:pos x="T2" y="T3"/>
                        </a:cxn>
                        <a:cxn ang="0">
                          <a:pos x="T4" y="T5"/>
                        </a:cxn>
                        <a:cxn ang="0">
                          <a:pos x="T6" y="T7"/>
                        </a:cxn>
                        <a:cxn ang="0">
                          <a:pos x="T8" y="T9"/>
                        </a:cxn>
                      </a:cxnLst>
                      <a:rect l="0" t="0" r="r" b="b"/>
                      <a:pathLst>
                        <a:path w="961" h="4">
                          <a:moveTo>
                            <a:pt x="959" y="4"/>
                          </a:moveTo>
                          <a:lnTo>
                            <a:pt x="0" y="4"/>
                          </a:lnTo>
                          <a:lnTo>
                            <a:pt x="3" y="0"/>
                          </a:lnTo>
                          <a:lnTo>
                            <a:pt x="961" y="0"/>
                          </a:lnTo>
                          <a:lnTo>
                            <a:pt x="959" y="4"/>
                          </a:lnTo>
                          <a:close/>
                        </a:path>
                      </a:pathLst>
                    </a:custGeom>
                    <a:solidFill>
                      <a:srgbClr val="5957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46" name="Freeform 717"/>
                    <p:cNvSpPr>
                      <a:spLocks noChangeAspect="1"/>
                    </p:cNvSpPr>
                    <p:nvPr/>
                  </p:nvSpPr>
                  <p:spPr bwMode="auto">
                    <a:xfrm>
                      <a:off x="2356" y="1556"/>
                      <a:ext cx="961" cy="5"/>
                    </a:xfrm>
                    <a:custGeom>
                      <a:avLst/>
                      <a:gdLst>
                        <a:gd name="T0" fmla="*/ 960 w 961"/>
                        <a:gd name="T1" fmla="*/ 5 h 5"/>
                        <a:gd name="T2" fmla="*/ 0 w 961"/>
                        <a:gd name="T3" fmla="*/ 5 h 5"/>
                        <a:gd name="T4" fmla="*/ 5 w 961"/>
                        <a:gd name="T5" fmla="*/ 0 h 5"/>
                        <a:gd name="T6" fmla="*/ 961 w 961"/>
                        <a:gd name="T7" fmla="*/ 0 h 5"/>
                        <a:gd name="T8" fmla="*/ 960 w 961"/>
                        <a:gd name="T9" fmla="*/ 5 h 5"/>
                      </a:gdLst>
                      <a:ahLst/>
                      <a:cxnLst>
                        <a:cxn ang="0">
                          <a:pos x="T0" y="T1"/>
                        </a:cxn>
                        <a:cxn ang="0">
                          <a:pos x="T2" y="T3"/>
                        </a:cxn>
                        <a:cxn ang="0">
                          <a:pos x="T4" y="T5"/>
                        </a:cxn>
                        <a:cxn ang="0">
                          <a:pos x="T6" y="T7"/>
                        </a:cxn>
                        <a:cxn ang="0">
                          <a:pos x="T8" y="T9"/>
                        </a:cxn>
                      </a:cxnLst>
                      <a:rect l="0" t="0" r="r" b="b"/>
                      <a:pathLst>
                        <a:path w="961" h="5">
                          <a:moveTo>
                            <a:pt x="960" y="5"/>
                          </a:moveTo>
                          <a:lnTo>
                            <a:pt x="0" y="5"/>
                          </a:lnTo>
                          <a:lnTo>
                            <a:pt x="5" y="0"/>
                          </a:lnTo>
                          <a:lnTo>
                            <a:pt x="961" y="0"/>
                          </a:lnTo>
                          <a:lnTo>
                            <a:pt x="960" y="5"/>
                          </a:lnTo>
                          <a:close/>
                        </a:path>
                      </a:pathLst>
                    </a:custGeom>
                    <a:solidFill>
                      <a:srgbClr val="5856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47" name="Freeform 718"/>
                    <p:cNvSpPr>
                      <a:spLocks noChangeAspect="1"/>
                    </p:cNvSpPr>
                    <p:nvPr/>
                  </p:nvSpPr>
                  <p:spPr bwMode="auto">
                    <a:xfrm>
                      <a:off x="2358" y="1555"/>
                      <a:ext cx="961" cy="3"/>
                    </a:xfrm>
                    <a:custGeom>
                      <a:avLst/>
                      <a:gdLst>
                        <a:gd name="T0" fmla="*/ 958 w 961"/>
                        <a:gd name="T1" fmla="*/ 3 h 3"/>
                        <a:gd name="T2" fmla="*/ 0 w 961"/>
                        <a:gd name="T3" fmla="*/ 3 h 3"/>
                        <a:gd name="T4" fmla="*/ 4 w 961"/>
                        <a:gd name="T5" fmla="*/ 0 h 3"/>
                        <a:gd name="T6" fmla="*/ 961 w 961"/>
                        <a:gd name="T7" fmla="*/ 0 h 3"/>
                        <a:gd name="T8" fmla="*/ 958 w 961"/>
                        <a:gd name="T9" fmla="*/ 3 h 3"/>
                      </a:gdLst>
                      <a:ahLst/>
                      <a:cxnLst>
                        <a:cxn ang="0">
                          <a:pos x="T0" y="T1"/>
                        </a:cxn>
                        <a:cxn ang="0">
                          <a:pos x="T2" y="T3"/>
                        </a:cxn>
                        <a:cxn ang="0">
                          <a:pos x="T4" y="T5"/>
                        </a:cxn>
                        <a:cxn ang="0">
                          <a:pos x="T6" y="T7"/>
                        </a:cxn>
                        <a:cxn ang="0">
                          <a:pos x="T8" y="T9"/>
                        </a:cxn>
                      </a:cxnLst>
                      <a:rect l="0" t="0" r="r" b="b"/>
                      <a:pathLst>
                        <a:path w="961" h="3">
                          <a:moveTo>
                            <a:pt x="958" y="3"/>
                          </a:moveTo>
                          <a:lnTo>
                            <a:pt x="0" y="3"/>
                          </a:lnTo>
                          <a:lnTo>
                            <a:pt x="4" y="0"/>
                          </a:lnTo>
                          <a:lnTo>
                            <a:pt x="961" y="0"/>
                          </a:lnTo>
                          <a:lnTo>
                            <a:pt x="958" y="3"/>
                          </a:lnTo>
                          <a:close/>
                        </a:path>
                      </a:pathLst>
                    </a:custGeom>
                    <a:solidFill>
                      <a:srgbClr val="5856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48" name="Freeform 719"/>
                    <p:cNvSpPr>
                      <a:spLocks noChangeAspect="1"/>
                    </p:cNvSpPr>
                    <p:nvPr/>
                  </p:nvSpPr>
                  <p:spPr bwMode="auto">
                    <a:xfrm>
                      <a:off x="2361" y="1554"/>
                      <a:ext cx="959" cy="2"/>
                    </a:xfrm>
                    <a:custGeom>
                      <a:avLst/>
                      <a:gdLst>
                        <a:gd name="T0" fmla="*/ 956 w 959"/>
                        <a:gd name="T1" fmla="*/ 2 h 2"/>
                        <a:gd name="T2" fmla="*/ 0 w 959"/>
                        <a:gd name="T3" fmla="*/ 2 h 2"/>
                        <a:gd name="T4" fmla="*/ 2 w 959"/>
                        <a:gd name="T5" fmla="*/ 0 h 2"/>
                        <a:gd name="T6" fmla="*/ 959 w 959"/>
                        <a:gd name="T7" fmla="*/ 0 h 2"/>
                        <a:gd name="T8" fmla="*/ 956 w 959"/>
                        <a:gd name="T9" fmla="*/ 2 h 2"/>
                      </a:gdLst>
                      <a:ahLst/>
                      <a:cxnLst>
                        <a:cxn ang="0">
                          <a:pos x="T0" y="T1"/>
                        </a:cxn>
                        <a:cxn ang="0">
                          <a:pos x="T2" y="T3"/>
                        </a:cxn>
                        <a:cxn ang="0">
                          <a:pos x="T4" y="T5"/>
                        </a:cxn>
                        <a:cxn ang="0">
                          <a:pos x="T6" y="T7"/>
                        </a:cxn>
                        <a:cxn ang="0">
                          <a:pos x="T8" y="T9"/>
                        </a:cxn>
                      </a:cxnLst>
                      <a:rect l="0" t="0" r="r" b="b"/>
                      <a:pathLst>
                        <a:path w="959" h="2">
                          <a:moveTo>
                            <a:pt x="956" y="2"/>
                          </a:moveTo>
                          <a:lnTo>
                            <a:pt x="0" y="2"/>
                          </a:lnTo>
                          <a:lnTo>
                            <a:pt x="2" y="0"/>
                          </a:lnTo>
                          <a:lnTo>
                            <a:pt x="959" y="0"/>
                          </a:lnTo>
                          <a:lnTo>
                            <a:pt x="956" y="2"/>
                          </a:lnTo>
                          <a:close/>
                        </a:path>
                      </a:pathLst>
                    </a:custGeom>
                    <a:solidFill>
                      <a:srgbClr val="5856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49" name="Freeform 720"/>
                    <p:cNvSpPr>
                      <a:spLocks noChangeAspect="1"/>
                    </p:cNvSpPr>
                    <p:nvPr/>
                  </p:nvSpPr>
                  <p:spPr bwMode="auto">
                    <a:xfrm>
                      <a:off x="2362" y="1552"/>
                      <a:ext cx="958" cy="3"/>
                    </a:xfrm>
                    <a:custGeom>
                      <a:avLst/>
                      <a:gdLst>
                        <a:gd name="T0" fmla="*/ 957 w 958"/>
                        <a:gd name="T1" fmla="*/ 3 h 3"/>
                        <a:gd name="T2" fmla="*/ 0 w 958"/>
                        <a:gd name="T3" fmla="*/ 3 h 3"/>
                        <a:gd name="T4" fmla="*/ 4 w 958"/>
                        <a:gd name="T5" fmla="*/ 0 h 3"/>
                        <a:gd name="T6" fmla="*/ 958 w 958"/>
                        <a:gd name="T7" fmla="*/ 0 h 3"/>
                        <a:gd name="T8" fmla="*/ 957 w 958"/>
                        <a:gd name="T9" fmla="*/ 3 h 3"/>
                      </a:gdLst>
                      <a:ahLst/>
                      <a:cxnLst>
                        <a:cxn ang="0">
                          <a:pos x="T0" y="T1"/>
                        </a:cxn>
                        <a:cxn ang="0">
                          <a:pos x="T2" y="T3"/>
                        </a:cxn>
                        <a:cxn ang="0">
                          <a:pos x="T4" y="T5"/>
                        </a:cxn>
                        <a:cxn ang="0">
                          <a:pos x="T6" y="T7"/>
                        </a:cxn>
                        <a:cxn ang="0">
                          <a:pos x="T8" y="T9"/>
                        </a:cxn>
                      </a:cxnLst>
                      <a:rect l="0" t="0" r="r" b="b"/>
                      <a:pathLst>
                        <a:path w="958" h="3">
                          <a:moveTo>
                            <a:pt x="957" y="3"/>
                          </a:moveTo>
                          <a:lnTo>
                            <a:pt x="0" y="3"/>
                          </a:lnTo>
                          <a:lnTo>
                            <a:pt x="4" y="0"/>
                          </a:lnTo>
                          <a:lnTo>
                            <a:pt x="958" y="0"/>
                          </a:lnTo>
                          <a:lnTo>
                            <a:pt x="957" y="3"/>
                          </a:lnTo>
                          <a:close/>
                        </a:path>
                      </a:pathLst>
                    </a:custGeom>
                    <a:solidFill>
                      <a:srgbClr val="5855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50" name="Freeform 721"/>
                    <p:cNvSpPr>
                      <a:spLocks noChangeAspect="1"/>
                    </p:cNvSpPr>
                    <p:nvPr/>
                  </p:nvSpPr>
                  <p:spPr bwMode="auto">
                    <a:xfrm>
                      <a:off x="2363" y="1551"/>
                      <a:ext cx="959" cy="3"/>
                    </a:xfrm>
                    <a:custGeom>
                      <a:avLst/>
                      <a:gdLst>
                        <a:gd name="T0" fmla="*/ 957 w 959"/>
                        <a:gd name="T1" fmla="*/ 3 h 3"/>
                        <a:gd name="T2" fmla="*/ 0 w 959"/>
                        <a:gd name="T3" fmla="*/ 3 h 3"/>
                        <a:gd name="T4" fmla="*/ 5 w 959"/>
                        <a:gd name="T5" fmla="*/ 0 h 3"/>
                        <a:gd name="T6" fmla="*/ 959 w 959"/>
                        <a:gd name="T7" fmla="*/ 0 h 3"/>
                        <a:gd name="T8" fmla="*/ 957 w 959"/>
                        <a:gd name="T9" fmla="*/ 3 h 3"/>
                      </a:gdLst>
                      <a:ahLst/>
                      <a:cxnLst>
                        <a:cxn ang="0">
                          <a:pos x="T0" y="T1"/>
                        </a:cxn>
                        <a:cxn ang="0">
                          <a:pos x="T2" y="T3"/>
                        </a:cxn>
                        <a:cxn ang="0">
                          <a:pos x="T4" y="T5"/>
                        </a:cxn>
                        <a:cxn ang="0">
                          <a:pos x="T6" y="T7"/>
                        </a:cxn>
                        <a:cxn ang="0">
                          <a:pos x="T8" y="T9"/>
                        </a:cxn>
                      </a:cxnLst>
                      <a:rect l="0" t="0" r="r" b="b"/>
                      <a:pathLst>
                        <a:path w="959" h="3">
                          <a:moveTo>
                            <a:pt x="957" y="3"/>
                          </a:moveTo>
                          <a:lnTo>
                            <a:pt x="0" y="3"/>
                          </a:lnTo>
                          <a:lnTo>
                            <a:pt x="5" y="0"/>
                          </a:lnTo>
                          <a:lnTo>
                            <a:pt x="959" y="0"/>
                          </a:lnTo>
                          <a:lnTo>
                            <a:pt x="957" y="3"/>
                          </a:lnTo>
                          <a:close/>
                        </a:path>
                      </a:pathLst>
                    </a:custGeom>
                    <a:solidFill>
                      <a:srgbClr val="5855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51" name="Freeform 722"/>
                    <p:cNvSpPr>
                      <a:spLocks noChangeAspect="1"/>
                    </p:cNvSpPr>
                    <p:nvPr/>
                  </p:nvSpPr>
                  <p:spPr bwMode="auto">
                    <a:xfrm>
                      <a:off x="2366" y="1549"/>
                      <a:ext cx="957" cy="3"/>
                    </a:xfrm>
                    <a:custGeom>
                      <a:avLst/>
                      <a:gdLst>
                        <a:gd name="T0" fmla="*/ 954 w 957"/>
                        <a:gd name="T1" fmla="*/ 3 h 3"/>
                        <a:gd name="T2" fmla="*/ 0 w 957"/>
                        <a:gd name="T3" fmla="*/ 3 h 3"/>
                        <a:gd name="T4" fmla="*/ 5 w 957"/>
                        <a:gd name="T5" fmla="*/ 0 h 3"/>
                        <a:gd name="T6" fmla="*/ 957 w 957"/>
                        <a:gd name="T7" fmla="*/ 0 h 3"/>
                        <a:gd name="T8" fmla="*/ 954 w 957"/>
                        <a:gd name="T9" fmla="*/ 3 h 3"/>
                      </a:gdLst>
                      <a:ahLst/>
                      <a:cxnLst>
                        <a:cxn ang="0">
                          <a:pos x="T0" y="T1"/>
                        </a:cxn>
                        <a:cxn ang="0">
                          <a:pos x="T2" y="T3"/>
                        </a:cxn>
                        <a:cxn ang="0">
                          <a:pos x="T4" y="T5"/>
                        </a:cxn>
                        <a:cxn ang="0">
                          <a:pos x="T6" y="T7"/>
                        </a:cxn>
                        <a:cxn ang="0">
                          <a:pos x="T8" y="T9"/>
                        </a:cxn>
                      </a:cxnLst>
                      <a:rect l="0" t="0" r="r" b="b"/>
                      <a:pathLst>
                        <a:path w="957" h="3">
                          <a:moveTo>
                            <a:pt x="954" y="3"/>
                          </a:moveTo>
                          <a:lnTo>
                            <a:pt x="0" y="3"/>
                          </a:lnTo>
                          <a:lnTo>
                            <a:pt x="5" y="0"/>
                          </a:lnTo>
                          <a:lnTo>
                            <a:pt x="957" y="0"/>
                          </a:lnTo>
                          <a:lnTo>
                            <a:pt x="954" y="3"/>
                          </a:lnTo>
                          <a:close/>
                        </a:path>
                      </a:pathLst>
                    </a:custGeom>
                    <a:solidFill>
                      <a:srgbClr val="5754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52" name="Freeform 723"/>
                    <p:cNvSpPr>
                      <a:spLocks noChangeAspect="1"/>
                    </p:cNvSpPr>
                    <p:nvPr/>
                  </p:nvSpPr>
                  <p:spPr bwMode="auto">
                    <a:xfrm>
                      <a:off x="2368" y="1546"/>
                      <a:ext cx="957" cy="5"/>
                    </a:xfrm>
                    <a:custGeom>
                      <a:avLst/>
                      <a:gdLst>
                        <a:gd name="T0" fmla="*/ 954 w 957"/>
                        <a:gd name="T1" fmla="*/ 5 h 5"/>
                        <a:gd name="T2" fmla="*/ 0 w 957"/>
                        <a:gd name="T3" fmla="*/ 5 h 5"/>
                        <a:gd name="T4" fmla="*/ 4 w 957"/>
                        <a:gd name="T5" fmla="*/ 0 h 5"/>
                        <a:gd name="T6" fmla="*/ 957 w 957"/>
                        <a:gd name="T7" fmla="*/ 0 h 5"/>
                        <a:gd name="T8" fmla="*/ 954 w 957"/>
                        <a:gd name="T9" fmla="*/ 5 h 5"/>
                      </a:gdLst>
                      <a:ahLst/>
                      <a:cxnLst>
                        <a:cxn ang="0">
                          <a:pos x="T0" y="T1"/>
                        </a:cxn>
                        <a:cxn ang="0">
                          <a:pos x="T2" y="T3"/>
                        </a:cxn>
                        <a:cxn ang="0">
                          <a:pos x="T4" y="T5"/>
                        </a:cxn>
                        <a:cxn ang="0">
                          <a:pos x="T6" y="T7"/>
                        </a:cxn>
                        <a:cxn ang="0">
                          <a:pos x="T8" y="T9"/>
                        </a:cxn>
                      </a:cxnLst>
                      <a:rect l="0" t="0" r="r" b="b"/>
                      <a:pathLst>
                        <a:path w="957" h="5">
                          <a:moveTo>
                            <a:pt x="954" y="5"/>
                          </a:moveTo>
                          <a:lnTo>
                            <a:pt x="0" y="5"/>
                          </a:lnTo>
                          <a:lnTo>
                            <a:pt x="4" y="0"/>
                          </a:lnTo>
                          <a:lnTo>
                            <a:pt x="957" y="0"/>
                          </a:lnTo>
                          <a:lnTo>
                            <a:pt x="954" y="5"/>
                          </a:lnTo>
                          <a:close/>
                        </a:path>
                      </a:pathLst>
                    </a:custGeom>
                    <a:solidFill>
                      <a:srgbClr val="5754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53" name="Freeform 724"/>
                    <p:cNvSpPr>
                      <a:spLocks noChangeAspect="1"/>
                    </p:cNvSpPr>
                    <p:nvPr/>
                  </p:nvSpPr>
                  <p:spPr bwMode="auto">
                    <a:xfrm>
                      <a:off x="2371" y="1545"/>
                      <a:ext cx="954" cy="4"/>
                    </a:xfrm>
                    <a:custGeom>
                      <a:avLst/>
                      <a:gdLst>
                        <a:gd name="T0" fmla="*/ 952 w 954"/>
                        <a:gd name="T1" fmla="*/ 4 h 4"/>
                        <a:gd name="T2" fmla="*/ 0 w 954"/>
                        <a:gd name="T3" fmla="*/ 4 h 4"/>
                        <a:gd name="T4" fmla="*/ 3 w 954"/>
                        <a:gd name="T5" fmla="*/ 0 h 4"/>
                        <a:gd name="T6" fmla="*/ 954 w 954"/>
                        <a:gd name="T7" fmla="*/ 0 h 4"/>
                        <a:gd name="T8" fmla="*/ 952 w 954"/>
                        <a:gd name="T9" fmla="*/ 4 h 4"/>
                      </a:gdLst>
                      <a:ahLst/>
                      <a:cxnLst>
                        <a:cxn ang="0">
                          <a:pos x="T0" y="T1"/>
                        </a:cxn>
                        <a:cxn ang="0">
                          <a:pos x="T2" y="T3"/>
                        </a:cxn>
                        <a:cxn ang="0">
                          <a:pos x="T4" y="T5"/>
                        </a:cxn>
                        <a:cxn ang="0">
                          <a:pos x="T6" y="T7"/>
                        </a:cxn>
                        <a:cxn ang="0">
                          <a:pos x="T8" y="T9"/>
                        </a:cxn>
                      </a:cxnLst>
                      <a:rect l="0" t="0" r="r" b="b"/>
                      <a:pathLst>
                        <a:path w="954" h="4">
                          <a:moveTo>
                            <a:pt x="952" y="4"/>
                          </a:moveTo>
                          <a:lnTo>
                            <a:pt x="0" y="4"/>
                          </a:lnTo>
                          <a:lnTo>
                            <a:pt x="3" y="0"/>
                          </a:lnTo>
                          <a:lnTo>
                            <a:pt x="954" y="0"/>
                          </a:lnTo>
                          <a:lnTo>
                            <a:pt x="952" y="4"/>
                          </a:lnTo>
                          <a:close/>
                        </a:path>
                      </a:pathLst>
                    </a:custGeom>
                    <a:solidFill>
                      <a:srgbClr val="5754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54" name="Freeform 725"/>
                    <p:cNvSpPr>
                      <a:spLocks noChangeAspect="1"/>
                    </p:cNvSpPr>
                    <p:nvPr/>
                  </p:nvSpPr>
                  <p:spPr bwMode="auto">
                    <a:xfrm>
                      <a:off x="2372" y="1543"/>
                      <a:ext cx="954" cy="3"/>
                    </a:xfrm>
                    <a:custGeom>
                      <a:avLst/>
                      <a:gdLst>
                        <a:gd name="T0" fmla="*/ 953 w 954"/>
                        <a:gd name="T1" fmla="*/ 3 h 3"/>
                        <a:gd name="T2" fmla="*/ 0 w 954"/>
                        <a:gd name="T3" fmla="*/ 3 h 3"/>
                        <a:gd name="T4" fmla="*/ 4 w 954"/>
                        <a:gd name="T5" fmla="*/ 0 h 3"/>
                        <a:gd name="T6" fmla="*/ 954 w 954"/>
                        <a:gd name="T7" fmla="*/ 0 h 3"/>
                        <a:gd name="T8" fmla="*/ 953 w 954"/>
                        <a:gd name="T9" fmla="*/ 3 h 3"/>
                      </a:gdLst>
                      <a:ahLst/>
                      <a:cxnLst>
                        <a:cxn ang="0">
                          <a:pos x="T0" y="T1"/>
                        </a:cxn>
                        <a:cxn ang="0">
                          <a:pos x="T2" y="T3"/>
                        </a:cxn>
                        <a:cxn ang="0">
                          <a:pos x="T4" y="T5"/>
                        </a:cxn>
                        <a:cxn ang="0">
                          <a:pos x="T6" y="T7"/>
                        </a:cxn>
                        <a:cxn ang="0">
                          <a:pos x="T8" y="T9"/>
                        </a:cxn>
                      </a:cxnLst>
                      <a:rect l="0" t="0" r="r" b="b"/>
                      <a:pathLst>
                        <a:path w="954" h="3">
                          <a:moveTo>
                            <a:pt x="953" y="3"/>
                          </a:moveTo>
                          <a:lnTo>
                            <a:pt x="0" y="3"/>
                          </a:lnTo>
                          <a:lnTo>
                            <a:pt x="4" y="0"/>
                          </a:lnTo>
                          <a:lnTo>
                            <a:pt x="954" y="0"/>
                          </a:lnTo>
                          <a:lnTo>
                            <a:pt x="953" y="3"/>
                          </a:lnTo>
                          <a:close/>
                        </a:path>
                      </a:pathLst>
                    </a:custGeom>
                    <a:solidFill>
                      <a:srgbClr val="5654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55" name="Freeform 726"/>
                    <p:cNvSpPr>
                      <a:spLocks noChangeAspect="1"/>
                    </p:cNvSpPr>
                    <p:nvPr/>
                  </p:nvSpPr>
                  <p:spPr bwMode="auto">
                    <a:xfrm>
                      <a:off x="2374" y="1542"/>
                      <a:ext cx="953" cy="3"/>
                    </a:xfrm>
                    <a:custGeom>
                      <a:avLst/>
                      <a:gdLst>
                        <a:gd name="T0" fmla="*/ 951 w 953"/>
                        <a:gd name="T1" fmla="*/ 3 h 3"/>
                        <a:gd name="T2" fmla="*/ 0 w 953"/>
                        <a:gd name="T3" fmla="*/ 3 h 3"/>
                        <a:gd name="T4" fmla="*/ 4 w 953"/>
                        <a:gd name="T5" fmla="*/ 0 h 3"/>
                        <a:gd name="T6" fmla="*/ 953 w 953"/>
                        <a:gd name="T7" fmla="*/ 0 h 3"/>
                        <a:gd name="T8" fmla="*/ 951 w 953"/>
                        <a:gd name="T9" fmla="*/ 3 h 3"/>
                      </a:gdLst>
                      <a:ahLst/>
                      <a:cxnLst>
                        <a:cxn ang="0">
                          <a:pos x="T0" y="T1"/>
                        </a:cxn>
                        <a:cxn ang="0">
                          <a:pos x="T2" y="T3"/>
                        </a:cxn>
                        <a:cxn ang="0">
                          <a:pos x="T4" y="T5"/>
                        </a:cxn>
                        <a:cxn ang="0">
                          <a:pos x="T6" y="T7"/>
                        </a:cxn>
                        <a:cxn ang="0">
                          <a:pos x="T8" y="T9"/>
                        </a:cxn>
                      </a:cxnLst>
                      <a:rect l="0" t="0" r="r" b="b"/>
                      <a:pathLst>
                        <a:path w="953" h="3">
                          <a:moveTo>
                            <a:pt x="951" y="3"/>
                          </a:moveTo>
                          <a:lnTo>
                            <a:pt x="0" y="3"/>
                          </a:lnTo>
                          <a:lnTo>
                            <a:pt x="4" y="0"/>
                          </a:lnTo>
                          <a:lnTo>
                            <a:pt x="953" y="0"/>
                          </a:lnTo>
                          <a:lnTo>
                            <a:pt x="951" y="3"/>
                          </a:lnTo>
                          <a:close/>
                        </a:path>
                      </a:pathLst>
                    </a:custGeom>
                    <a:solidFill>
                      <a:srgbClr val="5654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56" name="Freeform 727"/>
                    <p:cNvSpPr>
                      <a:spLocks noChangeAspect="1"/>
                    </p:cNvSpPr>
                    <p:nvPr/>
                  </p:nvSpPr>
                  <p:spPr bwMode="auto">
                    <a:xfrm>
                      <a:off x="2376" y="1541"/>
                      <a:ext cx="953" cy="2"/>
                    </a:xfrm>
                    <a:custGeom>
                      <a:avLst/>
                      <a:gdLst>
                        <a:gd name="T0" fmla="*/ 950 w 953"/>
                        <a:gd name="T1" fmla="*/ 2 h 2"/>
                        <a:gd name="T2" fmla="*/ 0 w 953"/>
                        <a:gd name="T3" fmla="*/ 2 h 2"/>
                        <a:gd name="T4" fmla="*/ 3 w 953"/>
                        <a:gd name="T5" fmla="*/ 0 h 2"/>
                        <a:gd name="T6" fmla="*/ 953 w 953"/>
                        <a:gd name="T7" fmla="*/ 0 h 2"/>
                        <a:gd name="T8" fmla="*/ 950 w 953"/>
                        <a:gd name="T9" fmla="*/ 2 h 2"/>
                      </a:gdLst>
                      <a:ahLst/>
                      <a:cxnLst>
                        <a:cxn ang="0">
                          <a:pos x="T0" y="T1"/>
                        </a:cxn>
                        <a:cxn ang="0">
                          <a:pos x="T2" y="T3"/>
                        </a:cxn>
                        <a:cxn ang="0">
                          <a:pos x="T4" y="T5"/>
                        </a:cxn>
                        <a:cxn ang="0">
                          <a:pos x="T6" y="T7"/>
                        </a:cxn>
                        <a:cxn ang="0">
                          <a:pos x="T8" y="T9"/>
                        </a:cxn>
                      </a:cxnLst>
                      <a:rect l="0" t="0" r="r" b="b"/>
                      <a:pathLst>
                        <a:path w="953" h="2">
                          <a:moveTo>
                            <a:pt x="950" y="2"/>
                          </a:moveTo>
                          <a:lnTo>
                            <a:pt x="0" y="2"/>
                          </a:lnTo>
                          <a:lnTo>
                            <a:pt x="3" y="0"/>
                          </a:lnTo>
                          <a:lnTo>
                            <a:pt x="953" y="0"/>
                          </a:lnTo>
                          <a:lnTo>
                            <a:pt x="950" y="2"/>
                          </a:lnTo>
                          <a:close/>
                        </a:path>
                      </a:pathLst>
                    </a:custGeom>
                    <a:solidFill>
                      <a:srgbClr val="5653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57" name="Freeform 728"/>
                    <p:cNvSpPr>
                      <a:spLocks noChangeAspect="1"/>
                    </p:cNvSpPr>
                    <p:nvPr/>
                  </p:nvSpPr>
                  <p:spPr bwMode="auto">
                    <a:xfrm>
                      <a:off x="2378" y="1539"/>
                      <a:ext cx="951" cy="3"/>
                    </a:xfrm>
                    <a:custGeom>
                      <a:avLst/>
                      <a:gdLst>
                        <a:gd name="T0" fmla="*/ 949 w 951"/>
                        <a:gd name="T1" fmla="*/ 3 h 3"/>
                        <a:gd name="T2" fmla="*/ 0 w 951"/>
                        <a:gd name="T3" fmla="*/ 3 h 3"/>
                        <a:gd name="T4" fmla="*/ 4 w 951"/>
                        <a:gd name="T5" fmla="*/ 0 h 3"/>
                        <a:gd name="T6" fmla="*/ 951 w 951"/>
                        <a:gd name="T7" fmla="*/ 0 h 3"/>
                        <a:gd name="T8" fmla="*/ 949 w 951"/>
                        <a:gd name="T9" fmla="*/ 3 h 3"/>
                      </a:gdLst>
                      <a:ahLst/>
                      <a:cxnLst>
                        <a:cxn ang="0">
                          <a:pos x="T0" y="T1"/>
                        </a:cxn>
                        <a:cxn ang="0">
                          <a:pos x="T2" y="T3"/>
                        </a:cxn>
                        <a:cxn ang="0">
                          <a:pos x="T4" y="T5"/>
                        </a:cxn>
                        <a:cxn ang="0">
                          <a:pos x="T6" y="T7"/>
                        </a:cxn>
                        <a:cxn ang="0">
                          <a:pos x="T8" y="T9"/>
                        </a:cxn>
                      </a:cxnLst>
                      <a:rect l="0" t="0" r="r" b="b"/>
                      <a:pathLst>
                        <a:path w="951" h="3">
                          <a:moveTo>
                            <a:pt x="949" y="3"/>
                          </a:moveTo>
                          <a:lnTo>
                            <a:pt x="0" y="3"/>
                          </a:lnTo>
                          <a:lnTo>
                            <a:pt x="4" y="0"/>
                          </a:lnTo>
                          <a:lnTo>
                            <a:pt x="951" y="0"/>
                          </a:lnTo>
                          <a:lnTo>
                            <a:pt x="949" y="3"/>
                          </a:lnTo>
                          <a:close/>
                        </a:path>
                      </a:pathLst>
                    </a:custGeom>
                    <a:solidFill>
                      <a:srgbClr val="5653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58" name="Freeform 729"/>
                    <p:cNvSpPr>
                      <a:spLocks noChangeAspect="1"/>
                    </p:cNvSpPr>
                    <p:nvPr/>
                  </p:nvSpPr>
                  <p:spPr bwMode="auto">
                    <a:xfrm>
                      <a:off x="2379" y="1536"/>
                      <a:ext cx="951" cy="5"/>
                    </a:xfrm>
                    <a:custGeom>
                      <a:avLst/>
                      <a:gdLst>
                        <a:gd name="T0" fmla="*/ 950 w 951"/>
                        <a:gd name="T1" fmla="*/ 5 h 5"/>
                        <a:gd name="T2" fmla="*/ 0 w 951"/>
                        <a:gd name="T3" fmla="*/ 5 h 5"/>
                        <a:gd name="T4" fmla="*/ 5 w 951"/>
                        <a:gd name="T5" fmla="*/ 0 h 5"/>
                        <a:gd name="T6" fmla="*/ 951 w 951"/>
                        <a:gd name="T7" fmla="*/ 0 h 5"/>
                        <a:gd name="T8" fmla="*/ 950 w 951"/>
                        <a:gd name="T9" fmla="*/ 5 h 5"/>
                      </a:gdLst>
                      <a:ahLst/>
                      <a:cxnLst>
                        <a:cxn ang="0">
                          <a:pos x="T0" y="T1"/>
                        </a:cxn>
                        <a:cxn ang="0">
                          <a:pos x="T2" y="T3"/>
                        </a:cxn>
                        <a:cxn ang="0">
                          <a:pos x="T4" y="T5"/>
                        </a:cxn>
                        <a:cxn ang="0">
                          <a:pos x="T6" y="T7"/>
                        </a:cxn>
                        <a:cxn ang="0">
                          <a:pos x="T8" y="T9"/>
                        </a:cxn>
                      </a:cxnLst>
                      <a:rect l="0" t="0" r="r" b="b"/>
                      <a:pathLst>
                        <a:path w="951" h="5">
                          <a:moveTo>
                            <a:pt x="950" y="5"/>
                          </a:moveTo>
                          <a:lnTo>
                            <a:pt x="0" y="5"/>
                          </a:lnTo>
                          <a:lnTo>
                            <a:pt x="5" y="0"/>
                          </a:lnTo>
                          <a:lnTo>
                            <a:pt x="951" y="0"/>
                          </a:lnTo>
                          <a:lnTo>
                            <a:pt x="950" y="5"/>
                          </a:lnTo>
                          <a:close/>
                        </a:path>
                      </a:pathLst>
                    </a:custGeom>
                    <a:solidFill>
                      <a:srgbClr val="5653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59" name="Freeform 730"/>
                    <p:cNvSpPr>
                      <a:spLocks noChangeAspect="1"/>
                    </p:cNvSpPr>
                    <p:nvPr/>
                  </p:nvSpPr>
                  <p:spPr bwMode="auto">
                    <a:xfrm>
                      <a:off x="2382" y="1535"/>
                      <a:ext cx="950" cy="4"/>
                    </a:xfrm>
                    <a:custGeom>
                      <a:avLst/>
                      <a:gdLst>
                        <a:gd name="T0" fmla="*/ 947 w 950"/>
                        <a:gd name="T1" fmla="*/ 4 h 4"/>
                        <a:gd name="T2" fmla="*/ 0 w 950"/>
                        <a:gd name="T3" fmla="*/ 4 h 4"/>
                        <a:gd name="T4" fmla="*/ 5 w 950"/>
                        <a:gd name="T5" fmla="*/ 0 h 4"/>
                        <a:gd name="T6" fmla="*/ 950 w 950"/>
                        <a:gd name="T7" fmla="*/ 0 h 4"/>
                        <a:gd name="T8" fmla="*/ 947 w 950"/>
                        <a:gd name="T9" fmla="*/ 4 h 4"/>
                      </a:gdLst>
                      <a:ahLst/>
                      <a:cxnLst>
                        <a:cxn ang="0">
                          <a:pos x="T0" y="T1"/>
                        </a:cxn>
                        <a:cxn ang="0">
                          <a:pos x="T2" y="T3"/>
                        </a:cxn>
                        <a:cxn ang="0">
                          <a:pos x="T4" y="T5"/>
                        </a:cxn>
                        <a:cxn ang="0">
                          <a:pos x="T6" y="T7"/>
                        </a:cxn>
                        <a:cxn ang="0">
                          <a:pos x="T8" y="T9"/>
                        </a:cxn>
                      </a:cxnLst>
                      <a:rect l="0" t="0" r="r" b="b"/>
                      <a:pathLst>
                        <a:path w="950" h="4">
                          <a:moveTo>
                            <a:pt x="947" y="4"/>
                          </a:moveTo>
                          <a:lnTo>
                            <a:pt x="0" y="4"/>
                          </a:lnTo>
                          <a:lnTo>
                            <a:pt x="5" y="0"/>
                          </a:lnTo>
                          <a:lnTo>
                            <a:pt x="950" y="0"/>
                          </a:lnTo>
                          <a:lnTo>
                            <a:pt x="947" y="4"/>
                          </a:lnTo>
                          <a:close/>
                        </a:path>
                      </a:pathLst>
                    </a:custGeom>
                    <a:solidFill>
                      <a:srgbClr val="5552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60" name="Freeform 731"/>
                    <p:cNvSpPr>
                      <a:spLocks noChangeAspect="1"/>
                    </p:cNvSpPr>
                    <p:nvPr/>
                  </p:nvSpPr>
                  <p:spPr bwMode="auto">
                    <a:xfrm>
                      <a:off x="2384" y="1533"/>
                      <a:ext cx="949" cy="3"/>
                    </a:xfrm>
                    <a:custGeom>
                      <a:avLst/>
                      <a:gdLst>
                        <a:gd name="T0" fmla="*/ 946 w 949"/>
                        <a:gd name="T1" fmla="*/ 3 h 3"/>
                        <a:gd name="T2" fmla="*/ 0 w 949"/>
                        <a:gd name="T3" fmla="*/ 3 h 3"/>
                        <a:gd name="T4" fmla="*/ 4 w 949"/>
                        <a:gd name="T5" fmla="*/ 0 h 3"/>
                        <a:gd name="T6" fmla="*/ 949 w 949"/>
                        <a:gd name="T7" fmla="*/ 0 h 3"/>
                        <a:gd name="T8" fmla="*/ 946 w 949"/>
                        <a:gd name="T9" fmla="*/ 3 h 3"/>
                      </a:gdLst>
                      <a:ahLst/>
                      <a:cxnLst>
                        <a:cxn ang="0">
                          <a:pos x="T0" y="T1"/>
                        </a:cxn>
                        <a:cxn ang="0">
                          <a:pos x="T2" y="T3"/>
                        </a:cxn>
                        <a:cxn ang="0">
                          <a:pos x="T4" y="T5"/>
                        </a:cxn>
                        <a:cxn ang="0">
                          <a:pos x="T6" y="T7"/>
                        </a:cxn>
                        <a:cxn ang="0">
                          <a:pos x="T8" y="T9"/>
                        </a:cxn>
                      </a:cxnLst>
                      <a:rect l="0" t="0" r="r" b="b"/>
                      <a:pathLst>
                        <a:path w="949" h="3">
                          <a:moveTo>
                            <a:pt x="946" y="3"/>
                          </a:moveTo>
                          <a:lnTo>
                            <a:pt x="0" y="3"/>
                          </a:lnTo>
                          <a:lnTo>
                            <a:pt x="4" y="0"/>
                          </a:lnTo>
                          <a:lnTo>
                            <a:pt x="949" y="0"/>
                          </a:lnTo>
                          <a:lnTo>
                            <a:pt x="946" y="3"/>
                          </a:lnTo>
                          <a:close/>
                        </a:path>
                      </a:pathLst>
                    </a:custGeom>
                    <a:solidFill>
                      <a:srgbClr val="5552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61" name="Freeform 732"/>
                    <p:cNvSpPr>
                      <a:spLocks noChangeAspect="1"/>
                    </p:cNvSpPr>
                    <p:nvPr/>
                  </p:nvSpPr>
                  <p:spPr bwMode="auto">
                    <a:xfrm>
                      <a:off x="2387" y="1532"/>
                      <a:ext cx="946" cy="3"/>
                    </a:xfrm>
                    <a:custGeom>
                      <a:avLst/>
                      <a:gdLst>
                        <a:gd name="T0" fmla="*/ 945 w 946"/>
                        <a:gd name="T1" fmla="*/ 3 h 3"/>
                        <a:gd name="T2" fmla="*/ 0 w 946"/>
                        <a:gd name="T3" fmla="*/ 3 h 3"/>
                        <a:gd name="T4" fmla="*/ 2 w 946"/>
                        <a:gd name="T5" fmla="*/ 0 h 3"/>
                        <a:gd name="T6" fmla="*/ 946 w 946"/>
                        <a:gd name="T7" fmla="*/ 0 h 3"/>
                        <a:gd name="T8" fmla="*/ 945 w 946"/>
                        <a:gd name="T9" fmla="*/ 3 h 3"/>
                      </a:gdLst>
                      <a:ahLst/>
                      <a:cxnLst>
                        <a:cxn ang="0">
                          <a:pos x="T0" y="T1"/>
                        </a:cxn>
                        <a:cxn ang="0">
                          <a:pos x="T2" y="T3"/>
                        </a:cxn>
                        <a:cxn ang="0">
                          <a:pos x="T4" y="T5"/>
                        </a:cxn>
                        <a:cxn ang="0">
                          <a:pos x="T6" y="T7"/>
                        </a:cxn>
                        <a:cxn ang="0">
                          <a:pos x="T8" y="T9"/>
                        </a:cxn>
                      </a:cxnLst>
                      <a:rect l="0" t="0" r="r" b="b"/>
                      <a:pathLst>
                        <a:path w="946" h="3">
                          <a:moveTo>
                            <a:pt x="945" y="3"/>
                          </a:moveTo>
                          <a:lnTo>
                            <a:pt x="0" y="3"/>
                          </a:lnTo>
                          <a:lnTo>
                            <a:pt x="2" y="0"/>
                          </a:lnTo>
                          <a:lnTo>
                            <a:pt x="946" y="0"/>
                          </a:lnTo>
                          <a:lnTo>
                            <a:pt x="945" y="3"/>
                          </a:lnTo>
                          <a:close/>
                        </a:path>
                      </a:pathLst>
                    </a:custGeom>
                    <a:solidFill>
                      <a:srgbClr val="5452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62" name="Freeform 733"/>
                    <p:cNvSpPr>
                      <a:spLocks noChangeAspect="1"/>
                    </p:cNvSpPr>
                    <p:nvPr/>
                  </p:nvSpPr>
                  <p:spPr bwMode="auto">
                    <a:xfrm>
                      <a:off x="2388" y="1530"/>
                      <a:ext cx="947" cy="3"/>
                    </a:xfrm>
                    <a:custGeom>
                      <a:avLst/>
                      <a:gdLst>
                        <a:gd name="T0" fmla="*/ 945 w 947"/>
                        <a:gd name="T1" fmla="*/ 3 h 3"/>
                        <a:gd name="T2" fmla="*/ 0 w 947"/>
                        <a:gd name="T3" fmla="*/ 3 h 3"/>
                        <a:gd name="T4" fmla="*/ 4 w 947"/>
                        <a:gd name="T5" fmla="*/ 0 h 3"/>
                        <a:gd name="T6" fmla="*/ 947 w 947"/>
                        <a:gd name="T7" fmla="*/ 0 h 3"/>
                        <a:gd name="T8" fmla="*/ 945 w 947"/>
                        <a:gd name="T9" fmla="*/ 3 h 3"/>
                      </a:gdLst>
                      <a:ahLst/>
                      <a:cxnLst>
                        <a:cxn ang="0">
                          <a:pos x="T0" y="T1"/>
                        </a:cxn>
                        <a:cxn ang="0">
                          <a:pos x="T2" y="T3"/>
                        </a:cxn>
                        <a:cxn ang="0">
                          <a:pos x="T4" y="T5"/>
                        </a:cxn>
                        <a:cxn ang="0">
                          <a:pos x="T6" y="T7"/>
                        </a:cxn>
                        <a:cxn ang="0">
                          <a:pos x="T8" y="T9"/>
                        </a:cxn>
                      </a:cxnLst>
                      <a:rect l="0" t="0" r="r" b="b"/>
                      <a:pathLst>
                        <a:path w="947" h="3">
                          <a:moveTo>
                            <a:pt x="945" y="3"/>
                          </a:moveTo>
                          <a:lnTo>
                            <a:pt x="0" y="3"/>
                          </a:lnTo>
                          <a:lnTo>
                            <a:pt x="4" y="0"/>
                          </a:lnTo>
                          <a:lnTo>
                            <a:pt x="947" y="0"/>
                          </a:lnTo>
                          <a:lnTo>
                            <a:pt x="945" y="3"/>
                          </a:lnTo>
                          <a:close/>
                        </a:path>
                      </a:pathLst>
                    </a:custGeom>
                    <a:solidFill>
                      <a:srgbClr val="5452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63" name="Freeform 734"/>
                    <p:cNvSpPr>
                      <a:spLocks noChangeAspect="1"/>
                    </p:cNvSpPr>
                    <p:nvPr/>
                  </p:nvSpPr>
                  <p:spPr bwMode="auto">
                    <a:xfrm>
                      <a:off x="2389" y="1529"/>
                      <a:ext cx="947" cy="3"/>
                    </a:xfrm>
                    <a:custGeom>
                      <a:avLst/>
                      <a:gdLst>
                        <a:gd name="T0" fmla="*/ 944 w 947"/>
                        <a:gd name="T1" fmla="*/ 3 h 3"/>
                        <a:gd name="T2" fmla="*/ 0 w 947"/>
                        <a:gd name="T3" fmla="*/ 3 h 3"/>
                        <a:gd name="T4" fmla="*/ 5 w 947"/>
                        <a:gd name="T5" fmla="*/ 0 h 3"/>
                        <a:gd name="T6" fmla="*/ 947 w 947"/>
                        <a:gd name="T7" fmla="*/ 0 h 3"/>
                        <a:gd name="T8" fmla="*/ 944 w 947"/>
                        <a:gd name="T9" fmla="*/ 3 h 3"/>
                      </a:gdLst>
                      <a:ahLst/>
                      <a:cxnLst>
                        <a:cxn ang="0">
                          <a:pos x="T0" y="T1"/>
                        </a:cxn>
                        <a:cxn ang="0">
                          <a:pos x="T2" y="T3"/>
                        </a:cxn>
                        <a:cxn ang="0">
                          <a:pos x="T4" y="T5"/>
                        </a:cxn>
                        <a:cxn ang="0">
                          <a:pos x="T6" y="T7"/>
                        </a:cxn>
                        <a:cxn ang="0">
                          <a:pos x="T8" y="T9"/>
                        </a:cxn>
                      </a:cxnLst>
                      <a:rect l="0" t="0" r="r" b="b"/>
                      <a:pathLst>
                        <a:path w="947" h="3">
                          <a:moveTo>
                            <a:pt x="944" y="3"/>
                          </a:moveTo>
                          <a:lnTo>
                            <a:pt x="0" y="3"/>
                          </a:lnTo>
                          <a:lnTo>
                            <a:pt x="5" y="0"/>
                          </a:lnTo>
                          <a:lnTo>
                            <a:pt x="947" y="0"/>
                          </a:lnTo>
                          <a:lnTo>
                            <a:pt x="944" y="3"/>
                          </a:lnTo>
                          <a:close/>
                        </a:path>
                      </a:pathLst>
                    </a:custGeom>
                    <a:solidFill>
                      <a:srgbClr val="5452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64" name="Freeform 735"/>
                    <p:cNvSpPr>
                      <a:spLocks noChangeAspect="1"/>
                    </p:cNvSpPr>
                    <p:nvPr/>
                  </p:nvSpPr>
                  <p:spPr bwMode="auto">
                    <a:xfrm>
                      <a:off x="2392" y="1526"/>
                      <a:ext cx="946" cy="4"/>
                    </a:xfrm>
                    <a:custGeom>
                      <a:avLst/>
                      <a:gdLst>
                        <a:gd name="T0" fmla="*/ 943 w 946"/>
                        <a:gd name="T1" fmla="*/ 4 h 4"/>
                        <a:gd name="T2" fmla="*/ 0 w 946"/>
                        <a:gd name="T3" fmla="*/ 4 h 4"/>
                        <a:gd name="T4" fmla="*/ 5 w 946"/>
                        <a:gd name="T5" fmla="*/ 0 h 4"/>
                        <a:gd name="T6" fmla="*/ 946 w 946"/>
                        <a:gd name="T7" fmla="*/ 0 h 4"/>
                        <a:gd name="T8" fmla="*/ 943 w 946"/>
                        <a:gd name="T9" fmla="*/ 4 h 4"/>
                      </a:gdLst>
                      <a:ahLst/>
                      <a:cxnLst>
                        <a:cxn ang="0">
                          <a:pos x="T0" y="T1"/>
                        </a:cxn>
                        <a:cxn ang="0">
                          <a:pos x="T2" y="T3"/>
                        </a:cxn>
                        <a:cxn ang="0">
                          <a:pos x="T4" y="T5"/>
                        </a:cxn>
                        <a:cxn ang="0">
                          <a:pos x="T6" y="T7"/>
                        </a:cxn>
                        <a:cxn ang="0">
                          <a:pos x="T8" y="T9"/>
                        </a:cxn>
                      </a:cxnLst>
                      <a:rect l="0" t="0" r="r" b="b"/>
                      <a:pathLst>
                        <a:path w="946" h="4">
                          <a:moveTo>
                            <a:pt x="943" y="4"/>
                          </a:moveTo>
                          <a:lnTo>
                            <a:pt x="0" y="4"/>
                          </a:lnTo>
                          <a:lnTo>
                            <a:pt x="5" y="0"/>
                          </a:lnTo>
                          <a:lnTo>
                            <a:pt x="946" y="0"/>
                          </a:lnTo>
                          <a:lnTo>
                            <a:pt x="943" y="4"/>
                          </a:lnTo>
                          <a:close/>
                        </a:path>
                      </a:pathLst>
                    </a:custGeom>
                    <a:solidFill>
                      <a:srgbClr val="5351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65" name="Freeform 736"/>
                    <p:cNvSpPr>
                      <a:spLocks noChangeAspect="1"/>
                    </p:cNvSpPr>
                    <p:nvPr/>
                  </p:nvSpPr>
                  <p:spPr bwMode="auto">
                    <a:xfrm>
                      <a:off x="2394" y="1525"/>
                      <a:ext cx="944" cy="4"/>
                    </a:xfrm>
                    <a:custGeom>
                      <a:avLst/>
                      <a:gdLst>
                        <a:gd name="T0" fmla="*/ 942 w 944"/>
                        <a:gd name="T1" fmla="*/ 4 h 4"/>
                        <a:gd name="T2" fmla="*/ 0 w 944"/>
                        <a:gd name="T3" fmla="*/ 4 h 4"/>
                        <a:gd name="T4" fmla="*/ 4 w 944"/>
                        <a:gd name="T5" fmla="*/ 0 h 4"/>
                        <a:gd name="T6" fmla="*/ 944 w 944"/>
                        <a:gd name="T7" fmla="*/ 0 h 4"/>
                        <a:gd name="T8" fmla="*/ 942 w 944"/>
                        <a:gd name="T9" fmla="*/ 4 h 4"/>
                      </a:gdLst>
                      <a:ahLst/>
                      <a:cxnLst>
                        <a:cxn ang="0">
                          <a:pos x="T0" y="T1"/>
                        </a:cxn>
                        <a:cxn ang="0">
                          <a:pos x="T2" y="T3"/>
                        </a:cxn>
                        <a:cxn ang="0">
                          <a:pos x="T4" y="T5"/>
                        </a:cxn>
                        <a:cxn ang="0">
                          <a:pos x="T6" y="T7"/>
                        </a:cxn>
                        <a:cxn ang="0">
                          <a:pos x="T8" y="T9"/>
                        </a:cxn>
                      </a:cxnLst>
                      <a:rect l="0" t="0" r="r" b="b"/>
                      <a:pathLst>
                        <a:path w="944" h="4">
                          <a:moveTo>
                            <a:pt x="942" y="4"/>
                          </a:moveTo>
                          <a:lnTo>
                            <a:pt x="0" y="4"/>
                          </a:lnTo>
                          <a:lnTo>
                            <a:pt x="4" y="0"/>
                          </a:lnTo>
                          <a:lnTo>
                            <a:pt x="944" y="0"/>
                          </a:lnTo>
                          <a:lnTo>
                            <a:pt x="942" y="4"/>
                          </a:lnTo>
                          <a:close/>
                        </a:path>
                      </a:pathLst>
                    </a:custGeom>
                    <a:solidFill>
                      <a:srgbClr val="5351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66" name="Freeform 737"/>
                    <p:cNvSpPr>
                      <a:spLocks noChangeAspect="1"/>
                    </p:cNvSpPr>
                    <p:nvPr/>
                  </p:nvSpPr>
                  <p:spPr bwMode="auto">
                    <a:xfrm>
                      <a:off x="2397" y="1523"/>
                      <a:ext cx="942" cy="3"/>
                    </a:xfrm>
                    <a:custGeom>
                      <a:avLst/>
                      <a:gdLst>
                        <a:gd name="T0" fmla="*/ 941 w 942"/>
                        <a:gd name="T1" fmla="*/ 3 h 3"/>
                        <a:gd name="T2" fmla="*/ 0 w 942"/>
                        <a:gd name="T3" fmla="*/ 3 h 3"/>
                        <a:gd name="T4" fmla="*/ 2 w 942"/>
                        <a:gd name="T5" fmla="*/ 0 h 3"/>
                        <a:gd name="T6" fmla="*/ 942 w 942"/>
                        <a:gd name="T7" fmla="*/ 0 h 3"/>
                        <a:gd name="T8" fmla="*/ 941 w 942"/>
                        <a:gd name="T9" fmla="*/ 3 h 3"/>
                      </a:gdLst>
                      <a:ahLst/>
                      <a:cxnLst>
                        <a:cxn ang="0">
                          <a:pos x="T0" y="T1"/>
                        </a:cxn>
                        <a:cxn ang="0">
                          <a:pos x="T2" y="T3"/>
                        </a:cxn>
                        <a:cxn ang="0">
                          <a:pos x="T4" y="T5"/>
                        </a:cxn>
                        <a:cxn ang="0">
                          <a:pos x="T6" y="T7"/>
                        </a:cxn>
                        <a:cxn ang="0">
                          <a:pos x="T8" y="T9"/>
                        </a:cxn>
                      </a:cxnLst>
                      <a:rect l="0" t="0" r="r" b="b"/>
                      <a:pathLst>
                        <a:path w="942" h="3">
                          <a:moveTo>
                            <a:pt x="941" y="3"/>
                          </a:moveTo>
                          <a:lnTo>
                            <a:pt x="0" y="3"/>
                          </a:lnTo>
                          <a:lnTo>
                            <a:pt x="2" y="0"/>
                          </a:lnTo>
                          <a:lnTo>
                            <a:pt x="942" y="0"/>
                          </a:lnTo>
                          <a:lnTo>
                            <a:pt x="941" y="3"/>
                          </a:lnTo>
                          <a:close/>
                        </a:path>
                      </a:pathLst>
                    </a:custGeom>
                    <a:solidFill>
                      <a:srgbClr val="5350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67" name="Freeform 738"/>
                    <p:cNvSpPr>
                      <a:spLocks noChangeAspect="1"/>
                    </p:cNvSpPr>
                    <p:nvPr/>
                  </p:nvSpPr>
                  <p:spPr bwMode="auto">
                    <a:xfrm>
                      <a:off x="2398" y="1522"/>
                      <a:ext cx="942" cy="3"/>
                    </a:xfrm>
                    <a:custGeom>
                      <a:avLst/>
                      <a:gdLst>
                        <a:gd name="T0" fmla="*/ 940 w 942"/>
                        <a:gd name="T1" fmla="*/ 3 h 3"/>
                        <a:gd name="T2" fmla="*/ 0 w 942"/>
                        <a:gd name="T3" fmla="*/ 3 h 3"/>
                        <a:gd name="T4" fmla="*/ 4 w 942"/>
                        <a:gd name="T5" fmla="*/ 0 h 3"/>
                        <a:gd name="T6" fmla="*/ 942 w 942"/>
                        <a:gd name="T7" fmla="*/ 0 h 3"/>
                        <a:gd name="T8" fmla="*/ 940 w 942"/>
                        <a:gd name="T9" fmla="*/ 3 h 3"/>
                      </a:gdLst>
                      <a:ahLst/>
                      <a:cxnLst>
                        <a:cxn ang="0">
                          <a:pos x="T0" y="T1"/>
                        </a:cxn>
                        <a:cxn ang="0">
                          <a:pos x="T2" y="T3"/>
                        </a:cxn>
                        <a:cxn ang="0">
                          <a:pos x="T4" y="T5"/>
                        </a:cxn>
                        <a:cxn ang="0">
                          <a:pos x="T6" y="T7"/>
                        </a:cxn>
                        <a:cxn ang="0">
                          <a:pos x="T8" y="T9"/>
                        </a:cxn>
                      </a:cxnLst>
                      <a:rect l="0" t="0" r="r" b="b"/>
                      <a:pathLst>
                        <a:path w="942" h="3">
                          <a:moveTo>
                            <a:pt x="940" y="3"/>
                          </a:moveTo>
                          <a:lnTo>
                            <a:pt x="0" y="3"/>
                          </a:lnTo>
                          <a:lnTo>
                            <a:pt x="4" y="0"/>
                          </a:lnTo>
                          <a:lnTo>
                            <a:pt x="942" y="0"/>
                          </a:lnTo>
                          <a:lnTo>
                            <a:pt x="940" y="3"/>
                          </a:lnTo>
                          <a:close/>
                        </a:path>
                      </a:pathLst>
                    </a:custGeom>
                    <a:solidFill>
                      <a:srgbClr val="5350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68" name="Freeform 739"/>
                    <p:cNvSpPr>
                      <a:spLocks noChangeAspect="1"/>
                    </p:cNvSpPr>
                    <p:nvPr/>
                  </p:nvSpPr>
                  <p:spPr bwMode="auto">
                    <a:xfrm>
                      <a:off x="2399" y="1520"/>
                      <a:ext cx="943" cy="3"/>
                    </a:xfrm>
                    <a:custGeom>
                      <a:avLst/>
                      <a:gdLst>
                        <a:gd name="T0" fmla="*/ 940 w 943"/>
                        <a:gd name="T1" fmla="*/ 3 h 3"/>
                        <a:gd name="T2" fmla="*/ 0 w 943"/>
                        <a:gd name="T3" fmla="*/ 3 h 3"/>
                        <a:gd name="T4" fmla="*/ 5 w 943"/>
                        <a:gd name="T5" fmla="*/ 0 h 3"/>
                        <a:gd name="T6" fmla="*/ 943 w 943"/>
                        <a:gd name="T7" fmla="*/ 0 h 3"/>
                        <a:gd name="T8" fmla="*/ 940 w 943"/>
                        <a:gd name="T9" fmla="*/ 3 h 3"/>
                      </a:gdLst>
                      <a:ahLst/>
                      <a:cxnLst>
                        <a:cxn ang="0">
                          <a:pos x="T0" y="T1"/>
                        </a:cxn>
                        <a:cxn ang="0">
                          <a:pos x="T2" y="T3"/>
                        </a:cxn>
                        <a:cxn ang="0">
                          <a:pos x="T4" y="T5"/>
                        </a:cxn>
                        <a:cxn ang="0">
                          <a:pos x="T6" y="T7"/>
                        </a:cxn>
                        <a:cxn ang="0">
                          <a:pos x="T8" y="T9"/>
                        </a:cxn>
                      </a:cxnLst>
                      <a:rect l="0" t="0" r="r" b="b"/>
                      <a:pathLst>
                        <a:path w="943" h="3">
                          <a:moveTo>
                            <a:pt x="940" y="3"/>
                          </a:moveTo>
                          <a:lnTo>
                            <a:pt x="0" y="3"/>
                          </a:lnTo>
                          <a:lnTo>
                            <a:pt x="5" y="0"/>
                          </a:lnTo>
                          <a:lnTo>
                            <a:pt x="943" y="0"/>
                          </a:lnTo>
                          <a:lnTo>
                            <a:pt x="940" y="3"/>
                          </a:lnTo>
                          <a:close/>
                        </a:path>
                      </a:pathLst>
                    </a:custGeom>
                    <a:solidFill>
                      <a:srgbClr val="5350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69" name="Freeform 740"/>
                    <p:cNvSpPr>
                      <a:spLocks noChangeAspect="1"/>
                    </p:cNvSpPr>
                    <p:nvPr/>
                  </p:nvSpPr>
                  <p:spPr bwMode="auto">
                    <a:xfrm>
                      <a:off x="2402" y="1519"/>
                      <a:ext cx="940" cy="3"/>
                    </a:xfrm>
                    <a:custGeom>
                      <a:avLst/>
                      <a:gdLst>
                        <a:gd name="T0" fmla="*/ 938 w 940"/>
                        <a:gd name="T1" fmla="*/ 3 h 3"/>
                        <a:gd name="T2" fmla="*/ 0 w 940"/>
                        <a:gd name="T3" fmla="*/ 3 h 3"/>
                        <a:gd name="T4" fmla="*/ 3 w 940"/>
                        <a:gd name="T5" fmla="*/ 0 h 3"/>
                        <a:gd name="T6" fmla="*/ 940 w 940"/>
                        <a:gd name="T7" fmla="*/ 0 h 3"/>
                        <a:gd name="T8" fmla="*/ 938 w 940"/>
                        <a:gd name="T9" fmla="*/ 3 h 3"/>
                      </a:gdLst>
                      <a:ahLst/>
                      <a:cxnLst>
                        <a:cxn ang="0">
                          <a:pos x="T0" y="T1"/>
                        </a:cxn>
                        <a:cxn ang="0">
                          <a:pos x="T2" y="T3"/>
                        </a:cxn>
                        <a:cxn ang="0">
                          <a:pos x="T4" y="T5"/>
                        </a:cxn>
                        <a:cxn ang="0">
                          <a:pos x="T6" y="T7"/>
                        </a:cxn>
                        <a:cxn ang="0">
                          <a:pos x="T8" y="T9"/>
                        </a:cxn>
                      </a:cxnLst>
                      <a:rect l="0" t="0" r="r" b="b"/>
                      <a:pathLst>
                        <a:path w="940" h="3">
                          <a:moveTo>
                            <a:pt x="938" y="3"/>
                          </a:moveTo>
                          <a:lnTo>
                            <a:pt x="0" y="3"/>
                          </a:lnTo>
                          <a:lnTo>
                            <a:pt x="3" y="0"/>
                          </a:lnTo>
                          <a:lnTo>
                            <a:pt x="940" y="0"/>
                          </a:lnTo>
                          <a:lnTo>
                            <a:pt x="938" y="3"/>
                          </a:lnTo>
                          <a:close/>
                        </a:path>
                      </a:pathLst>
                    </a:custGeom>
                    <a:solidFill>
                      <a:srgbClr val="524F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70" name="Freeform 741"/>
                    <p:cNvSpPr>
                      <a:spLocks noChangeAspect="1"/>
                    </p:cNvSpPr>
                    <p:nvPr/>
                  </p:nvSpPr>
                  <p:spPr bwMode="auto">
                    <a:xfrm>
                      <a:off x="2404" y="1518"/>
                      <a:ext cx="939" cy="2"/>
                    </a:xfrm>
                    <a:custGeom>
                      <a:avLst/>
                      <a:gdLst>
                        <a:gd name="T0" fmla="*/ 938 w 939"/>
                        <a:gd name="T1" fmla="*/ 2 h 2"/>
                        <a:gd name="T2" fmla="*/ 0 w 939"/>
                        <a:gd name="T3" fmla="*/ 2 h 2"/>
                        <a:gd name="T4" fmla="*/ 4 w 939"/>
                        <a:gd name="T5" fmla="*/ 0 h 2"/>
                        <a:gd name="T6" fmla="*/ 939 w 939"/>
                        <a:gd name="T7" fmla="*/ 0 h 2"/>
                        <a:gd name="T8" fmla="*/ 938 w 939"/>
                        <a:gd name="T9" fmla="*/ 2 h 2"/>
                      </a:gdLst>
                      <a:ahLst/>
                      <a:cxnLst>
                        <a:cxn ang="0">
                          <a:pos x="T0" y="T1"/>
                        </a:cxn>
                        <a:cxn ang="0">
                          <a:pos x="T2" y="T3"/>
                        </a:cxn>
                        <a:cxn ang="0">
                          <a:pos x="T4" y="T5"/>
                        </a:cxn>
                        <a:cxn ang="0">
                          <a:pos x="T6" y="T7"/>
                        </a:cxn>
                        <a:cxn ang="0">
                          <a:pos x="T8" y="T9"/>
                        </a:cxn>
                      </a:cxnLst>
                      <a:rect l="0" t="0" r="r" b="b"/>
                      <a:pathLst>
                        <a:path w="939" h="2">
                          <a:moveTo>
                            <a:pt x="938" y="2"/>
                          </a:moveTo>
                          <a:lnTo>
                            <a:pt x="0" y="2"/>
                          </a:lnTo>
                          <a:lnTo>
                            <a:pt x="4" y="0"/>
                          </a:lnTo>
                          <a:lnTo>
                            <a:pt x="939" y="0"/>
                          </a:lnTo>
                          <a:lnTo>
                            <a:pt x="938" y="2"/>
                          </a:lnTo>
                          <a:close/>
                        </a:path>
                      </a:pathLst>
                    </a:custGeom>
                    <a:solidFill>
                      <a:srgbClr val="524F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71" name="Freeform 742"/>
                    <p:cNvSpPr>
                      <a:spLocks noChangeAspect="1"/>
                    </p:cNvSpPr>
                    <p:nvPr/>
                  </p:nvSpPr>
                  <p:spPr bwMode="auto">
                    <a:xfrm>
                      <a:off x="2405" y="1515"/>
                      <a:ext cx="940" cy="4"/>
                    </a:xfrm>
                    <a:custGeom>
                      <a:avLst/>
                      <a:gdLst>
                        <a:gd name="T0" fmla="*/ 937 w 940"/>
                        <a:gd name="T1" fmla="*/ 4 h 4"/>
                        <a:gd name="T2" fmla="*/ 0 w 940"/>
                        <a:gd name="T3" fmla="*/ 4 h 4"/>
                        <a:gd name="T4" fmla="*/ 5 w 940"/>
                        <a:gd name="T5" fmla="*/ 0 h 4"/>
                        <a:gd name="T6" fmla="*/ 940 w 940"/>
                        <a:gd name="T7" fmla="*/ 0 h 4"/>
                        <a:gd name="T8" fmla="*/ 937 w 940"/>
                        <a:gd name="T9" fmla="*/ 4 h 4"/>
                      </a:gdLst>
                      <a:ahLst/>
                      <a:cxnLst>
                        <a:cxn ang="0">
                          <a:pos x="T0" y="T1"/>
                        </a:cxn>
                        <a:cxn ang="0">
                          <a:pos x="T2" y="T3"/>
                        </a:cxn>
                        <a:cxn ang="0">
                          <a:pos x="T4" y="T5"/>
                        </a:cxn>
                        <a:cxn ang="0">
                          <a:pos x="T6" y="T7"/>
                        </a:cxn>
                        <a:cxn ang="0">
                          <a:pos x="T8" y="T9"/>
                        </a:cxn>
                      </a:cxnLst>
                      <a:rect l="0" t="0" r="r" b="b"/>
                      <a:pathLst>
                        <a:path w="940" h="4">
                          <a:moveTo>
                            <a:pt x="937" y="4"/>
                          </a:moveTo>
                          <a:lnTo>
                            <a:pt x="0" y="4"/>
                          </a:lnTo>
                          <a:lnTo>
                            <a:pt x="5" y="0"/>
                          </a:lnTo>
                          <a:lnTo>
                            <a:pt x="940" y="0"/>
                          </a:lnTo>
                          <a:lnTo>
                            <a:pt x="937" y="4"/>
                          </a:lnTo>
                          <a:close/>
                        </a:path>
                      </a:pathLst>
                    </a:custGeom>
                    <a:solidFill>
                      <a:srgbClr val="514E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72" name="Freeform 743"/>
                    <p:cNvSpPr>
                      <a:spLocks noChangeAspect="1"/>
                    </p:cNvSpPr>
                    <p:nvPr/>
                  </p:nvSpPr>
                  <p:spPr bwMode="auto">
                    <a:xfrm>
                      <a:off x="2408" y="1513"/>
                      <a:ext cx="938" cy="5"/>
                    </a:xfrm>
                    <a:custGeom>
                      <a:avLst/>
                      <a:gdLst>
                        <a:gd name="T0" fmla="*/ 935 w 938"/>
                        <a:gd name="T1" fmla="*/ 5 h 5"/>
                        <a:gd name="T2" fmla="*/ 0 w 938"/>
                        <a:gd name="T3" fmla="*/ 5 h 5"/>
                        <a:gd name="T4" fmla="*/ 4 w 938"/>
                        <a:gd name="T5" fmla="*/ 0 h 5"/>
                        <a:gd name="T6" fmla="*/ 938 w 938"/>
                        <a:gd name="T7" fmla="*/ 0 h 5"/>
                        <a:gd name="T8" fmla="*/ 935 w 938"/>
                        <a:gd name="T9" fmla="*/ 5 h 5"/>
                      </a:gdLst>
                      <a:ahLst/>
                      <a:cxnLst>
                        <a:cxn ang="0">
                          <a:pos x="T0" y="T1"/>
                        </a:cxn>
                        <a:cxn ang="0">
                          <a:pos x="T2" y="T3"/>
                        </a:cxn>
                        <a:cxn ang="0">
                          <a:pos x="T4" y="T5"/>
                        </a:cxn>
                        <a:cxn ang="0">
                          <a:pos x="T6" y="T7"/>
                        </a:cxn>
                        <a:cxn ang="0">
                          <a:pos x="T8" y="T9"/>
                        </a:cxn>
                      </a:cxnLst>
                      <a:rect l="0" t="0" r="r" b="b"/>
                      <a:pathLst>
                        <a:path w="938" h="5">
                          <a:moveTo>
                            <a:pt x="935" y="5"/>
                          </a:moveTo>
                          <a:lnTo>
                            <a:pt x="0" y="5"/>
                          </a:lnTo>
                          <a:lnTo>
                            <a:pt x="4" y="0"/>
                          </a:lnTo>
                          <a:lnTo>
                            <a:pt x="938" y="0"/>
                          </a:lnTo>
                          <a:lnTo>
                            <a:pt x="935" y="5"/>
                          </a:lnTo>
                          <a:close/>
                        </a:path>
                      </a:pathLst>
                    </a:custGeom>
                    <a:solidFill>
                      <a:srgbClr val="514E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73" name="Freeform 744"/>
                    <p:cNvSpPr>
                      <a:spLocks noChangeAspect="1"/>
                    </p:cNvSpPr>
                    <p:nvPr/>
                  </p:nvSpPr>
                  <p:spPr bwMode="auto">
                    <a:xfrm>
                      <a:off x="2410" y="1512"/>
                      <a:ext cx="936" cy="3"/>
                    </a:xfrm>
                    <a:custGeom>
                      <a:avLst/>
                      <a:gdLst>
                        <a:gd name="T0" fmla="*/ 935 w 936"/>
                        <a:gd name="T1" fmla="*/ 3 h 3"/>
                        <a:gd name="T2" fmla="*/ 0 w 936"/>
                        <a:gd name="T3" fmla="*/ 3 h 3"/>
                        <a:gd name="T4" fmla="*/ 4 w 936"/>
                        <a:gd name="T5" fmla="*/ 0 h 3"/>
                        <a:gd name="T6" fmla="*/ 936 w 936"/>
                        <a:gd name="T7" fmla="*/ 0 h 3"/>
                        <a:gd name="T8" fmla="*/ 935 w 936"/>
                        <a:gd name="T9" fmla="*/ 3 h 3"/>
                      </a:gdLst>
                      <a:ahLst/>
                      <a:cxnLst>
                        <a:cxn ang="0">
                          <a:pos x="T0" y="T1"/>
                        </a:cxn>
                        <a:cxn ang="0">
                          <a:pos x="T2" y="T3"/>
                        </a:cxn>
                        <a:cxn ang="0">
                          <a:pos x="T4" y="T5"/>
                        </a:cxn>
                        <a:cxn ang="0">
                          <a:pos x="T6" y="T7"/>
                        </a:cxn>
                        <a:cxn ang="0">
                          <a:pos x="T8" y="T9"/>
                        </a:cxn>
                      </a:cxnLst>
                      <a:rect l="0" t="0" r="r" b="b"/>
                      <a:pathLst>
                        <a:path w="936" h="3">
                          <a:moveTo>
                            <a:pt x="935" y="3"/>
                          </a:moveTo>
                          <a:lnTo>
                            <a:pt x="0" y="3"/>
                          </a:lnTo>
                          <a:lnTo>
                            <a:pt x="4" y="0"/>
                          </a:lnTo>
                          <a:lnTo>
                            <a:pt x="936" y="0"/>
                          </a:lnTo>
                          <a:lnTo>
                            <a:pt x="935" y="3"/>
                          </a:lnTo>
                          <a:close/>
                        </a:path>
                      </a:pathLst>
                    </a:custGeom>
                    <a:solidFill>
                      <a:srgbClr val="514E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74" name="Freeform 745"/>
                    <p:cNvSpPr>
                      <a:spLocks noChangeAspect="1"/>
                    </p:cNvSpPr>
                    <p:nvPr/>
                  </p:nvSpPr>
                  <p:spPr bwMode="auto">
                    <a:xfrm>
                      <a:off x="2412" y="1510"/>
                      <a:ext cx="936" cy="3"/>
                    </a:xfrm>
                    <a:custGeom>
                      <a:avLst/>
                      <a:gdLst>
                        <a:gd name="T0" fmla="*/ 934 w 936"/>
                        <a:gd name="T1" fmla="*/ 3 h 3"/>
                        <a:gd name="T2" fmla="*/ 0 w 936"/>
                        <a:gd name="T3" fmla="*/ 3 h 3"/>
                        <a:gd name="T4" fmla="*/ 3 w 936"/>
                        <a:gd name="T5" fmla="*/ 0 h 3"/>
                        <a:gd name="T6" fmla="*/ 936 w 936"/>
                        <a:gd name="T7" fmla="*/ 0 h 3"/>
                        <a:gd name="T8" fmla="*/ 934 w 936"/>
                        <a:gd name="T9" fmla="*/ 3 h 3"/>
                      </a:gdLst>
                      <a:ahLst/>
                      <a:cxnLst>
                        <a:cxn ang="0">
                          <a:pos x="T0" y="T1"/>
                        </a:cxn>
                        <a:cxn ang="0">
                          <a:pos x="T2" y="T3"/>
                        </a:cxn>
                        <a:cxn ang="0">
                          <a:pos x="T4" y="T5"/>
                        </a:cxn>
                        <a:cxn ang="0">
                          <a:pos x="T6" y="T7"/>
                        </a:cxn>
                        <a:cxn ang="0">
                          <a:pos x="T8" y="T9"/>
                        </a:cxn>
                      </a:cxnLst>
                      <a:rect l="0" t="0" r="r" b="b"/>
                      <a:pathLst>
                        <a:path w="936" h="3">
                          <a:moveTo>
                            <a:pt x="934" y="3"/>
                          </a:moveTo>
                          <a:lnTo>
                            <a:pt x="0" y="3"/>
                          </a:lnTo>
                          <a:lnTo>
                            <a:pt x="3" y="0"/>
                          </a:lnTo>
                          <a:lnTo>
                            <a:pt x="936" y="0"/>
                          </a:lnTo>
                          <a:lnTo>
                            <a:pt x="934" y="3"/>
                          </a:lnTo>
                          <a:close/>
                        </a:path>
                      </a:pathLst>
                    </a:custGeom>
                    <a:solidFill>
                      <a:srgbClr val="514E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75" name="Freeform 746"/>
                    <p:cNvSpPr>
                      <a:spLocks noChangeAspect="1"/>
                    </p:cNvSpPr>
                    <p:nvPr/>
                  </p:nvSpPr>
                  <p:spPr bwMode="auto">
                    <a:xfrm>
                      <a:off x="2414" y="1509"/>
                      <a:ext cx="935" cy="3"/>
                    </a:xfrm>
                    <a:custGeom>
                      <a:avLst/>
                      <a:gdLst>
                        <a:gd name="T0" fmla="*/ 932 w 935"/>
                        <a:gd name="T1" fmla="*/ 3 h 3"/>
                        <a:gd name="T2" fmla="*/ 0 w 935"/>
                        <a:gd name="T3" fmla="*/ 3 h 3"/>
                        <a:gd name="T4" fmla="*/ 4 w 935"/>
                        <a:gd name="T5" fmla="*/ 0 h 3"/>
                        <a:gd name="T6" fmla="*/ 935 w 935"/>
                        <a:gd name="T7" fmla="*/ 0 h 3"/>
                        <a:gd name="T8" fmla="*/ 932 w 935"/>
                        <a:gd name="T9" fmla="*/ 3 h 3"/>
                      </a:gdLst>
                      <a:ahLst/>
                      <a:cxnLst>
                        <a:cxn ang="0">
                          <a:pos x="T0" y="T1"/>
                        </a:cxn>
                        <a:cxn ang="0">
                          <a:pos x="T2" y="T3"/>
                        </a:cxn>
                        <a:cxn ang="0">
                          <a:pos x="T4" y="T5"/>
                        </a:cxn>
                        <a:cxn ang="0">
                          <a:pos x="T6" y="T7"/>
                        </a:cxn>
                        <a:cxn ang="0">
                          <a:pos x="T8" y="T9"/>
                        </a:cxn>
                      </a:cxnLst>
                      <a:rect l="0" t="0" r="r" b="b"/>
                      <a:pathLst>
                        <a:path w="935" h="3">
                          <a:moveTo>
                            <a:pt x="932" y="3"/>
                          </a:moveTo>
                          <a:lnTo>
                            <a:pt x="0" y="3"/>
                          </a:lnTo>
                          <a:lnTo>
                            <a:pt x="4" y="0"/>
                          </a:lnTo>
                          <a:lnTo>
                            <a:pt x="935" y="0"/>
                          </a:lnTo>
                          <a:lnTo>
                            <a:pt x="932" y="3"/>
                          </a:lnTo>
                          <a:close/>
                        </a:path>
                      </a:pathLst>
                    </a:custGeom>
                    <a:solidFill>
                      <a:srgbClr val="514E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76" name="Freeform 747"/>
                    <p:cNvSpPr>
                      <a:spLocks noChangeAspect="1"/>
                    </p:cNvSpPr>
                    <p:nvPr/>
                  </p:nvSpPr>
                  <p:spPr bwMode="auto">
                    <a:xfrm>
                      <a:off x="2415" y="1507"/>
                      <a:ext cx="935" cy="3"/>
                    </a:xfrm>
                    <a:custGeom>
                      <a:avLst/>
                      <a:gdLst>
                        <a:gd name="T0" fmla="*/ 933 w 935"/>
                        <a:gd name="T1" fmla="*/ 3 h 3"/>
                        <a:gd name="T2" fmla="*/ 0 w 935"/>
                        <a:gd name="T3" fmla="*/ 3 h 3"/>
                        <a:gd name="T4" fmla="*/ 5 w 935"/>
                        <a:gd name="T5" fmla="*/ 0 h 3"/>
                        <a:gd name="T6" fmla="*/ 935 w 935"/>
                        <a:gd name="T7" fmla="*/ 0 h 3"/>
                        <a:gd name="T8" fmla="*/ 933 w 935"/>
                        <a:gd name="T9" fmla="*/ 3 h 3"/>
                      </a:gdLst>
                      <a:ahLst/>
                      <a:cxnLst>
                        <a:cxn ang="0">
                          <a:pos x="T0" y="T1"/>
                        </a:cxn>
                        <a:cxn ang="0">
                          <a:pos x="T2" y="T3"/>
                        </a:cxn>
                        <a:cxn ang="0">
                          <a:pos x="T4" y="T5"/>
                        </a:cxn>
                        <a:cxn ang="0">
                          <a:pos x="T6" y="T7"/>
                        </a:cxn>
                        <a:cxn ang="0">
                          <a:pos x="T8" y="T9"/>
                        </a:cxn>
                      </a:cxnLst>
                      <a:rect l="0" t="0" r="r" b="b"/>
                      <a:pathLst>
                        <a:path w="935" h="3">
                          <a:moveTo>
                            <a:pt x="933" y="3"/>
                          </a:moveTo>
                          <a:lnTo>
                            <a:pt x="0" y="3"/>
                          </a:lnTo>
                          <a:lnTo>
                            <a:pt x="5" y="0"/>
                          </a:lnTo>
                          <a:lnTo>
                            <a:pt x="935" y="0"/>
                          </a:lnTo>
                          <a:lnTo>
                            <a:pt x="933" y="3"/>
                          </a:lnTo>
                          <a:close/>
                        </a:path>
                      </a:pathLst>
                    </a:custGeom>
                    <a:solidFill>
                      <a:srgbClr val="4F4D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77" name="Freeform 748"/>
                    <p:cNvSpPr>
                      <a:spLocks noChangeAspect="1"/>
                    </p:cNvSpPr>
                    <p:nvPr/>
                  </p:nvSpPr>
                  <p:spPr bwMode="auto">
                    <a:xfrm>
                      <a:off x="2418" y="1505"/>
                      <a:ext cx="932" cy="4"/>
                    </a:xfrm>
                    <a:custGeom>
                      <a:avLst/>
                      <a:gdLst>
                        <a:gd name="T0" fmla="*/ 931 w 932"/>
                        <a:gd name="T1" fmla="*/ 4 h 4"/>
                        <a:gd name="T2" fmla="*/ 0 w 932"/>
                        <a:gd name="T3" fmla="*/ 4 h 4"/>
                        <a:gd name="T4" fmla="*/ 3 w 932"/>
                        <a:gd name="T5" fmla="*/ 0 h 4"/>
                        <a:gd name="T6" fmla="*/ 932 w 932"/>
                        <a:gd name="T7" fmla="*/ 0 h 4"/>
                        <a:gd name="T8" fmla="*/ 931 w 932"/>
                        <a:gd name="T9" fmla="*/ 4 h 4"/>
                      </a:gdLst>
                      <a:ahLst/>
                      <a:cxnLst>
                        <a:cxn ang="0">
                          <a:pos x="T0" y="T1"/>
                        </a:cxn>
                        <a:cxn ang="0">
                          <a:pos x="T2" y="T3"/>
                        </a:cxn>
                        <a:cxn ang="0">
                          <a:pos x="T4" y="T5"/>
                        </a:cxn>
                        <a:cxn ang="0">
                          <a:pos x="T6" y="T7"/>
                        </a:cxn>
                        <a:cxn ang="0">
                          <a:pos x="T8" y="T9"/>
                        </a:cxn>
                      </a:cxnLst>
                      <a:rect l="0" t="0" r="r" b="b"/>
                      <a:pathLst>
                        <a:path w="932" h="4">
                          <a:moveTo>
                            <a:pt x="931" y="4"/>
                          </a:moveTo>
                          <a:lnTo>
                            <a:pt x="0" y="4"/>
                          </a:lnTo>
                          <a:lnTo>
                            <a:pt x="3" y="0"/>
                          </a:lnTo>
                          <a:lnTo>
                            <a:pt x="932" y="0"/>
                          </a:lnTo>
                          <a:lnTo>
                            <a:pt x="931" y="4"/>
                          </a:lnTo>
                          <a:close/>
                        </a:path>
                      </a:pathLst>
                    </a:custGeom>
                    <a:solidFill>
                      <a:srgbClr val="4F4D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78" name="Freeform 749"/>
                    <p:cNvSpPr>
                      <a:spLocks noChangeAspect="1"/>
                    </p:cNvSpPr>
                    <p:nvPr/>
                  </p:nvSpPr>
                  <p:spPr bwMode="auto">
                    <a:xfrm>
                      <a:off x="2420" y="1503"/>
                      <a:ext cx="932" cy="4"/>
                    </a:xfrm>
                    <a:custGeom>
                      <a:avLst/>
                      <a:gdLst>
                        <a:gd name="T0" fmla="*/ 930 w 932"/>
                        <a:gd name="T1" fmla="*/ 4 h 4"/>
                        <a:gd name="T2" fmla="*/ 0 w 932"/>
                        <a:gd name="T3" fmla="*/ 4 h 4"/>
                        <a:gd name="T4" fmla="*/ 4 w 932"/>
                        <a:gd name="T5" fmla="*/ 0 h 4"/>
                        <a:gd name="T6" fmla="*/ 932 w 932"/>
                        <a:gd name="T7" fmla="*/ 0 h 4"/>
                        <a:gd name="T8" fmla="*/ 930 w 932"/>
                        <a:gd name="T9" fmla="*/ 4 h 4"/>
                      </a:gdLst>
                      <a:ahLst/>
                      <a:cxnLst>
                        <a:cxn ang="0">
                          <a:pos x="T0" y="T1"/>
                        </a:cxn>
                        <a:cxn ang="0">
                          <a:pos x="T2" y="T3"/>
                        </a:cxn>
                        <a:cxn ang="0">
                          <a:pos x="T4" y="T5"/>
                        </a:cxn>
                        <a:cxn ang="0">
                          <a:pos x="T6" y="T7"/>
                        </a:cxn>
                        <a:cxn ang="0">
                          <a:pos x="T8" y="T9"/>
                        </a:cxn>
                      </a:cxnLst>
                      <a:rect l="0" t="0" r="r" b="b"/>
                      <a:pathLst>
                        <a:path w="932" h="4">
                          <a:moveTo>
                            <a:pt x="930" y="4"/>
                          </a:moveTo>
                          <a:lnTo>
                            <a:pt x="0" y="4"/>
                          </a:lnTo>
                          <a:lnTo>
                            <a:pt x="4" y="0"/>
                          </a:lnTo>
                          <a:lnTo>
                            <a:pt x="932" y="0"/>
                          </a:lnTo>
                          <a:lnTo>
                            <a:pt x="930" y="4"/>
                          </a:lnTo>
                          <a:close/>
                        </a:path>
                      </a:pathLst>
                    </a:custGeom>
                    <a:solidFill>
                      <a:srgbClr val="4F4D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79" name="Freeform 750"/>
                    <p:cNvSpPr>
                      <a:spLocks noChangeAspect="1"/>
                    </p:cNvSpPr>
                    <p:nvPr/>
                  </p:nvSpPr>
                  <p:spPr bwMode="auto">
                    <a:xfrm>
                      <a:off x="2421" y="1502"/>
                      <a:ext cx="932" cy="3"/>
                    </a:xfrm>
                    <a:custGeom>
                      <a:avLst/>
                      <a:gdLst>
                        <a:gd name="T0" fmla="*/ 929 w 932"/>
                        <a:gd name="T1" fmla="*/ 3 h 3"/>
                        <a:gd name="T2" fmla="*/ 0 w 932"/>
                        <a:gd name="T3" fmla="*/ 3 h 3"/>
                        <a:gd name="T4" fmla="*/ 4 w 932"/>
                        <a:gd name="T5" fmla="*/ 0 h 3"/>
                        <a:gd name="T6" fmla="*/ 932 w 932"/>
                        <a:gd name="T7" fmla="*/ 0 h 3"/>
                        <a:gd name="T8" fmla="*/ 929 w 932"/>
                        <a:gd name="T9" fmla="*/ 3 h 3"/>
                      </a:gdLst>
                      <a:ahLst/>
                      <a:cxnLst>
                        <a:cxn ang="0">
                          <a:pos x="T0" y="T1"/>
                        </a:cxn>
                        <a:cxn ang="0">
                          <a:pos x="T2" y="T3"/>
                        </a:cxn>
                        <a:cxn ang="0">
                          <a:pos x="T4" y="T5"/>
                        </a:cxn>
                        <a:cxn ang="0">
                          <a:pos x="T6" y="T7"/>
                        </a:cxn>
                        <a:cxn ang="0">
                          <a:pos x="T8" y="T9"/>
                        </a:cxn>
                      </a:cxnLst>
                      <a:rect l="0" t="0" r="r" b="b"/>
                      <a:pathLst>
                        <a:path w="932" h="3">
                          <a:moveTo>
                            <a:pt x="929" y="3"/>
                          </a:moveTo>
                          <a:lnTo>
                            <a:pt x="0" y="3"/>
                          </a:lnTo>
                          <a:lnTo>
                            <a:pt x="4" y="0"/>
                          </a:lnTo>
                          <a:lnTo>
                            <a:pt x="932" y="0"/>
                          </a:lnTo>
                          <a:lnTo>
                            <a:pt x="929" y="3"/>
                          </a:lnTo>
                          <a:close/>
                        </a:path>
                      </a:pathLst>
                    </a:custGeom>
                    <a:solidFill>
                      <a:srgbClr val="4F4C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80" name="Freeform 751"/>
                    <p:cNvSpPr>
                      <a:spLocks noChangeAspect="1"/>
                    </p:cNvSpPr>
                    <p:nvPr/>
                  </p:nvSpPr>
                  <p:spPr bwMode="auto">
                    <a:xfrm>
                      <a:off x="2424" y="1500"/>
                      <a:ext cx="931" cy="3"/>
                    </a:xfrm>
                    <a:custGeom>
                      <a:avLst/>
                      <a:gdLst>
                        <a:gd name="T0" fmla="*/ 928 w 931"/>
                        <a:gd name="T1" fmla="*/ 3 h 3"/>
                        <a:gd name="T2" fmla="*/ 0 w 931"/>
                        <a:gd name="T3" fmla="*/ 3 h 3"/>
                        <a:gd name="T4" fmla="*/ 4 w 931"/>
                        <a:gd name="T5" fmla="*/ 0 h 3"/>
                        <a:gd name="T6" fmla="*/ 931 w 931"/>
                        <a:gd name="T7" fmla="*/ 0 h 3"/>
                        <a:gd name="T8" fmla="*/ 928 w 931"/>
                        <a:gd name="T9" fmla="*/ 3 h 3"/>
                      </a:gdLst>
                      <a:ahLst/>
                      <a:cxnLst>
                        <a:cxn ang="0">
                          <a:pos x="T0" y="T1"/>
                        </a:cxn>
                        <a:cxn ang="0">
                          <a:pos x="T2" y="T3"/>
                        </a:cxn>
                        <a:cxn ang="0">
                          <a:pos x="T4" y="T5"/>
                        </a:cxn>
                        <a:cxn ang="0">
                          <a:pos x="T6" y="T7"/>
                        </a:cxn>
                        <a:cxn ang="0">
                          <a:pos x="T8" y="T9"/>
                        </a:cxn>
                      </a:cxnLst>
                      <a:rect l="0" t="0" r="r" b="b"/>
                      <a:pathLst>
                        <a:path w="931" h="3">
                          <a:moveTo>
                            <a:pt x="928" y="3"/>
                          </a:moveTo>
                          <a:lnTo>
                            <a:pt x="0" y="3"/>
                          </a:lnTo>
                          <a:lnTo>
                            <a:pt x="4" y="0"/>
                          </a:lnTo>
                          <a:lnTo>
                            <a:pt x="931" y="0"/>
                          </a:lnTo>
                          <a:lnTo>
                            <a:pt x="928" y="3"/>
                          </a:lnTo>
                          <a:close/>
                        </a:path>
                      </a:pathLst>
                    </a:custGeom>
                    <a:solidFill>
                      <a:srgbClr val="4F4C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81" name="Freeform 752"/>
                    <p:cNvSpPr>
                      <a:spLocks noChangeAspect="1"/>
                    </p:cNvSpPr>
                    <p:nvPr/>
                  </p:nvSpPr>
                  <p:spPr bwMode="auto">
                    <a:xfrm>
                      <a:off x="2425" y="1500"/>
                      <a:ext cx="930" cy="2"/>
                    </a:xfrm>
                    <a:custGeom>
                      <a:avLst/>
                      <a:gdLst>
                        <a:gd name="T0" fmla="*/ 928 w 930"/>
                        <a:gd name="T1" fmla="*/ 2 h 2"/>
                        <a:gd name="T2" fmla="*/ 0 w 930"/>
                        <a:gd name="T3" fmla="*/ 2 h 2"/>
                        <a:gd name="T4" fmla="*/ 3 w 930"/>
                        <a:gd name="T5" fmla="*/ 0 h 2"/>
                        <a:gd name="T6" fmla="*/ 498 w 930"/>
                        <a:gd name="T7" fmla="*/ 0 h 2"/>
                        <a:gd name="T8" fmla="*/ 930 w 930"/>
                        <a:gd name="T9" fmla="*/ 0 h 2"/>
                        <a:gd name="T10" fmla="*/ 930 w 930"/>
                        <a:gd name="T11" fmla="*/ 0 h 2"/>
                        <a:gd name="T12" fmla="*/ 928 w 930"/>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930" h="2">
                          <a:moveTo>
                            <a:pt x="928" y="2"/>
                          </a:moveTo>
                          <a:lnTo>
                            <a:pt x="0" y="2"/>
                          </a:lnTo>
                          <a:lnTo>
                            <a:pt x="3" y="0"/>
                          </a:lnTo>
                          <a:lnTo>
                            <a:pt x="498" y="0"/>
                          </a:lnTo>
                          <a:lnTo>
                            <a:pt x="930" y="0"/>
                          </a:lnTo>
                          <a:lnTo>
                            <a:pt x="930" y="0"/>
                          </a:lnTo>
                          <a:lnTo>
                            <a:pt x="928" y="2"/>
                          </a:lnTo>
                          <a:close/>
                        </a:path>
                      </a:pathLst>
                    </a:custGeom>
                    <a:solidFill>
                      <a:srgbClr val="4E4B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82" name="Freeform 753"/>
                    <p:cNvSpPr>
                      <a:spLocks noChangeAspect="1"/>
                    </p:cNvSpPr>
                    <p:nvPr/>
                  </p:nvSpPr>
                  <p:spPr bwMode="auto">
                    <a:xfrm>
                      <a:off x="1918" y="1500"/>
                      <a:ext cx="1437" cy="427"/>
                    </a:xfrm>
                    <a:custGeom>
                      <a:avLst/>
                      <a:gdLst>
                        <a:gd name="T0" fmla="*/ 1082 w 1437"/>
                        <a:gd name="T1" fmla="*/ 427 h 427"/>
                        <a:gd name="T2" fmla="*/ 1103 w 1437"/>
                        <a:gd name="T3" fmla="*/ 93 h 427"/>
                        <a:gd name="T4" fmla="*/ 72 w 1437"/>
                        <a:gd name="T5" fmla="*/ 427 h 427"/>
                        <a:gd name="T6" fmla="*/ 0 w 1437"/>
                        <a:gd name="T7" fmla="*/ 427 h 427"/>
                        <a:gd name="T8" fmla="*/ 510 w 1437"/>
                        <a:gd name="T9" fmla="*/ 0 h 427"/>
                        <a:gd name="T10" fmla="*/ 1005 w 1437"/>
                        <a:gd name="T11" fmla="*/ 0 h 427"/>
                        <a:gd name="T12" fmla="*/ 1437 w 1437"/>
                        <a:gd name="T13" fmla="*/ 0 h 427"/>
                        <a:gd name="T14" fmla="*/ 1437 w 1437"/>
                        <a:gd name="T15" fmla="*/ 0 h 427"/>
                        <a:gd name="T16" fmla="*/ 1159 w 1437"/>
                        <a:gd name="T17" fmla="*/ 427 h 427"/>
                        <a:gd name="T18" fmla="*/ 1082 w 1437"/>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7" h="427">
                          <a:moveTo>
                            <a:pt x="1082" y="427"/>
                          </a:moveTo>
                          <a:lnTo>
                            <a:pt x="1103" y="93"/>
                          </a:lnTo>
                          <a:lnTo>
                            <a:pt x="72" y="427"/>
                          </a:lnTo>
                          <a:lnTo>
                            <a:pt x="0" y="427"/>
                          </a:lnTo>
                          <a:lnTo>
                            <a:pt x="510" y="0"/>
                          </a:lnTo>
                          <a:lnTo>
                            <a:pt x="1005" y="0"/>
                          </a:lnTo>
                          <a:lnTo>
                            <a:pt x="1437" y="0"/>
                          </a:lnTo>
                          <a:lnTo>
                            <a:pt x="1437" y="0"/>
                          </a:lnTo>
                          <a:lnTo>
                            <a:pt x="1159" y="427"/>
                          </a:lnTo>
                          <a:lnTo>
                            <a:pt x="1082" y="427"/>
                          </a:lnTo>
                          <a:close/>
                        </a:path>
                      </a:pathLst>
                    </a:custGeom>
                    <a:noFill/>
                    <a:ln w="158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solidFill>
                          <a:prstClr val="black"/>
                        </a:solidFill>
                      </a:endParaRPr>
                    </a:p>
                  </p:txBody>
                </p:sp>
                <p:sp>
                  <p:nvSpPr>
                    <p:cNvPr id="483" name="Freeform 754"/>
                    <p:cNvSpPr>
                      <a:spLocks noChangeAspect="1"/>
                    </p:cNvSpPr>
                    <p:nvPr/>
                  </p:nvSpPr>
                  <p:spPr bwMode="auto">
                    <a:xfrm>
                      <a:off x="1918" y="1927"/>
                      <a:ext cx="1159" cy="870"/>
                    </a:xfrm>
                    <a:custGeom>
                      <a:avLst/>
                      <a:gdLst>
                        <a:gd name="T0" fmla="*/ 960 w 1159"/>
                        <a:gd name="T1" fmla="*/ 0 h 870"/>
                        <a:gd name="T2" fmla="*/ 832 w 1159"/>
                        <a:gd name="T3" fmla="*/ 293 h 870"/>
                        <a:gd name="T4" fmla="*/ 816 w 1159"/>
                        <a:gd name="T5" fmla="*/ 326 h 870"/>
                        <a:gd name="T6" fmla="*/ 800 w 1159"/>
                        <a:gd name="T7" fmla="*/ 356 h 870"/>
                        <a:gd name="T8" fmla="*/ 786 w 1159"/>
                        <a:gd name="T9" fmla="*/ 384 h 870"/>
                        <a:gd name="T10" fmla="*/ 773 w 1159"/>
                        <a:gd name="T11" fmla="*/ 407 h 870"/>
                        <a:gd name="T12" fmla="*/ 761 w 1159"/>
                        <a:gd name="T13" fmla="*/ 426 h 870"/>
                        <a:gd name="T14" fmla="*/ 749 w 1159"/>
                        <a:gd name="T15" fmla="*/ 439 h 870"/>
                        <a:gd name="T16" fmla="*/ 745 w 1159"/>
                        <a:gd name="T17" fmla="*/ 444 h 870"/>
                        <a:gd name="T18" fmla="*/ 741 w 1159"/>
                        <a:gd name="T19" fmla="*/ 447 h 870"/>
                        <a:gd name="T20" fmla="*/ 737 w 1159"/>
                        <a:gd name="T21" fmla="*/ 450 h 870"/>
                        <a:gd name="T22" fmla="*/ 734 w 1159"/>
                        <a:gd name="T23" fmla="*/ 450 h 870"/>
                        <a:gd name="T24" fmla="*/ 728 w 1159"/>
                        <a:gd name="T25" fmla="*/ 450 h 870"/>
                        <a:gd name="T26" fmla="*/ 721 w 1159"/>
                        <a:gd name="T27" fmla="*/ 447 h 870"/>
                        <a:gd name="T28" fmla="*/ 713 w 1159"/>
                        <a:gd name="T29" fmla="*/ 444 h 870"/>
                        <a:gd name="T30" fmla="*/ 705 w 1159"/>
                        <a:gd name="T31" fmla="*/ 440 h 870"/>
                        <a:gd name="T32" fmla="*/ 686 w 1159"/>
                        <a:gd name="T33" fmla="*/ 427 h 870"/>
                        <a:gd name="T34" fmla="*/ 664 w 1159"/>
                        <a:gd name="T35" fmla="*/ 410 h 870"/>
                        <a:gd name="T36" fmla="*/ 640 w 1159"/>
                        <a:gd name="T37" fmla="*/ 388 h 870"/>
                        <a:gd name="T38" fmla="*/ 614 w 1159"/>
                        <a:gd name="T39" fmla="*/ 362 h 870"/>
                        <a:gd name="T40" fmla="*/ 585 w 1159"/>
                        <a:gd name="T41" fmla="*/ 333 h 870"/>
                        <a:gd name="T42" fmla="*/ 555 w 1159"/>
                        <a:gd name="T43" fmla="*/ 302 h 870"/>
                        <a:gd name="T44" fmla="*/ 307 w 1159"/>
                        <a:gd name="T45" fmla="*/ 0 h 870"/>
                        <a:gd name="T46" fmla="*/ 0 w 1159"/>
                        <a:gd name="T47" fmla="*/ 0 h 870"/>
                        <a:gd name="T48" fmla="*/ 0 w 1159"/>
                        <a:gd name="T49" fmla="*/ 870 h 870"/>
                        <a:gd name="T50" fmla="*/ 1159 w 1159"/>
                        <a:gd name="T51" fmla="*/ 870 h 870"/>
                        <a:gd name="T52" fmla="*/ 1159 w 1159"/>
                        <a:gd name="T53" fmla="*/ 0 h 870"/>
                        <a:gd name="T54" fmla="*/ 960 w 1159"/>
                        <a:gd name="T55" fmla="*/ 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59" h="870">
                          <a:moveTo>
                            <a:pt x="960" y="0"/>
                          </a:moveTo>
                          <a:lnTo>
                            <a:pt x="832" y="293"/>
                          </a:lnTo>
                          <a:lnTo>
                            <a:pt x="816" y="326"/>
                          </a:lnTo>
                          <a:lnTo>
                            <a:pt x="800" y="356"/>
                          </a:lnTo>
                          <a:lnTo>
                            <a:pt x="786" y="384"/>
                          </a:lnTo>
                          <a:lnTo>
                            <a:pt x="773" y="407"/>
                          </a:lnTo>
                          <a:lnTo>
                            <a:pt x="761" y="426"/>
                          </a:lnTo>
                          <a:lnTo>
                            <a:pt x="749" y="439"/>
                          </a:lnTo>
                          <a:lnTo>
                            <a:pt x="745" y="444"/>
                          </a:lnTo>
                          <a:lnTo>
                            <a:pt x="741" y="447"/>
                          </a:lnTo>
                          <a:lnTo>
                            <a:pt x="737" y="450"/>
                          </a:lnTo>
                          <a:lnTo>
                            <a:pt x="734" y="450"/>
                          </a:lnTo>
                          <a:lnTo>
                            <a:pt x="728" y="450"/>
                          </a:lnTo>
                          <a:lnTo>
                            <a:pt x="721" y="447"/>
                          </a:lnTo>
                          <a:lnTo>
                            <a:pt x="713" y="444"/>
                          </a:lnTo>
                          <a:lnTo>
                            <a:pt x="705" y="440"/>
                          </a:lnTo>
                          <a:lnTo>
                            <a:pt x="686" y="427"/>
                          </a:lnTo>
                          <a:lnTo>
                            <a:pt x="664" y="410"/>
                          </a:lnTo>
                          <a:lnTo>
                            <a:pt x="640" y="388"/>
                          </a:lnTo>
                          <a:lnTo>
                            <a:pt x="614" y="362"/>
                          </a:lnTo>
                          <a:lnTo>
                            <a:pt x="585" y="333"/>
                          </a:lnTo>
                          <a:lnTo>
                            <a:pt x="555" y="302"/>
                          </a:lnTo>
                          <a:lnTo>
                            <a:pt x="307" y="0"/>
                          </a:lnTo>
                          <a:lnTo>
                            <a:pt x="0" y="0"/>
                          </a:lnTo>
                          <a:lnTo>
                            <a:pt x="0" y="870"/>
                          </a:lnTo>
                          <a:lnTo>
                            <a:pt x="1159" y="870"/>
                          </a:lnTo>
                          <a:lnTo>
                            <a:pt x="1159" y="0"/>
                          </a:lnTo>
                          <a:lnTo>
                            <a:pt x="960" y="0"/>
                          </a:ln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84" name="Freeform 755"/>
                    <p:cNvSpPr>
                      <a:spLocks noChangeAspect="1"/>
                    </p:cNvSpPr>
                    <p:nvPr/>
                  </p:nvSpPr>
                  <p:spPr bwMode="auto">
                    <a:xfrm>
                      <a:off x="1918" y="1927"/>
                      <a:ext cx="1159" cy="870"/>
                    </a:xfrm>
                    <a:custGeom>
                      <a:avLst/>
                      <a:gdLst>
                        <a:gd name="T0" fmla="*/ 960 w 1159"/>
                        <a:gd name="T1" fmla="*/ 0 h 870"/>
                        <a:gd name="T2" fmla="*/ 832 w 1159"/>
                        <a:gd name="T3" fmla="*/ 293 h 870"/>
                        <a:gd name="T4" fmla="*/ 816 w 1159"/>
                        <a:gd name="T5" fmla="*/ 326 h 870"/>
                        <a:gd name="T6" fmla="*/ 800 w 1159"/>
                        <a:gd name="T7" fmla="*/ 356 h 870"/>
                        <a:gd name="T8" fmla="*/ 786 w 1159"/>
                        <a:gd name="T9" fmla="*/ 384 h 870"/>
                        <a:gd name="T10" fmla="*/ 773 w 1159"/>
                        <a:gd name="T11" fmla="*/ 407 h 870"/>
                        <a:gd name="T12" fmla="*/ 761 w 1159"/>
                        <a:gd name="T13" fmla="*/ 426 h 870"/>
                        <a:gd name="T14" fmla="*/ 749 w 1159"/>
                        <a:gd name="T15" fmla="*/ 439 h 870"/>
                        <a:gd name="T16" fmla="*/ 745 w 1159"/>
                        <a:gd name="T17" fmla="*/ 444 h 870"/>
                        <a:gd name="T18" fmla="*/ 741 w 1159"/>
                        <a:gd name="T19" fmla="*/ 447 h 870"/>
                        <a:gd name="T20" fmla="*/ 737 w 1159"/>
                        <a:gd name="T21" fmla="*/ 450 h 870"/>
                        <a:gd name="T22" fmla="*/ 734 w 1159"/>
                        <a:gd name="T23" fmla="*/ 450 h 870"/>
                        <a:gd name="T24" fmla="*/ 728 w 1159"/>
                        <a:gd name="T25" fmla="*/ 450 h 870"/>
                        <a:gd name="T26" fmla="*/ 721 w 1159"/>
                        <a:gd name="T27" fmla="*/ 447 h 870"/>
                        <a:gd name="T28" fmla="*/ 713 w 1159"/>
                        <a:gd name="T29" fmla="*/ 444 h 870"/>
                        <a:gd name="T30" fmla="*/ 705 w 1159"/>
                        <a:gd name="T31" fmla="*/ 440 h 870"/>
                        <a:gd name="T32" fmla="*/ 686 w 1159"/>
                        <a:gd name="T33" fmla="*/ 427 h 870"/>
                        <a:gd name="T34" fmla="*/ 664 w 1159"/>
                        <a:gd name="T35" fmla="*/ 410 h 870"/>
                        <a:gd name="T36" fmla="*/ 640 w 1159"/>
                        <a:gd name="T37" fmla="*/ 388 h 870"/>
                        <a:gd name="T38" fmla="*/ 614 w 1159"/>
                        <a:gd name="T39" fmla="*/ 362 h 870"/>
                        <a:gd name="T40" fmla="*/ 585 w 1159"/>
                        <a:gd name="T41" fmla="*/ 333 h 870"/>
                        <a:gd name="T42" fmla="*/ 555 w 1159"/>
                        <a:gd name="T43" fmla="*/ 302 h 870"/>
                        <a:gd name="T44" fmla="*/ 307 w 1159"/>
                        <a:gd name="T45" fmla="*/ 0 h 870"/>
                        <a:gd name="T46" fmla="*/ 0 w 1159"/>
                        <a:gd name="T47" fmla="*/ 0 h 870"/>
                        <a:gd name="T48" fmla="*/ 0 w 1159"/>
                        <a:gd name="T49" fmla="*/ 870 h 870"/>
                        <a:gd name="T50" fmla="*/ 1159 w 1159"/>
                        <a:gd name="T51" fmla="*/ 870 h 870"/>
                        <a:gd name="T52" fmla="*/ 1159 w 1159"/>
                        <a:gd name="T53" fmla="*/ 0 h 870"/>
                        <a:gd name="T54" fmla="*/ 960 w 1159"/>
                        <a:gd name="T55" fmla="*/ 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59" h="870">
                          <a:moveTo>
                            <a:pt x="960" y="0"/>
                          </a:moveTo>
                          <a:lnTo>
                            <a:pt x="832" y="293"/>
                          </a:lnTo>
                          <a:lnTo>
                            <a:pt x="816" y="326"/>
                          </a:lnTo>
                          <a:lnTo>
                            <a:pt x="800" y="356"/>
                          </a:lnTo>
                          <a:lnTo>
                            <a:pt x="786" y="384"/>
                          </a:lnTo>
                          <a:lnTo>
                            <a:pt x="773" y="407"/>
                          </a:lnTo>
                          <a:lnTo>
                            <a:pt x="761" y="426"/>
                          </a:lnTo>
                          <a:lnTo>
                            <a:pt x="749" y="439"/>
                          </a:lnTo>
                          <a:lnTo>
                            <a:pt x="745" y="444"/>
                          </a:lnTo>
                          <a:lnTo>
                            <a:pt x="741" y="447"/>
                          </a:lnTo>
                          <a:lnTo>
                            <a:pt x="737" y="450"/>
                          </a:lnTo>
                          <a:lnTo>
                            <a:pt x="734" y="450"/>
                          </a:lnTo>
                          <a:lnTo>
                            <a:pt x="728" y="450"/>
                          </a:lnTo>
                          <a:lnTo>
                            <a:pt x="721" y="447"/>
                          </a:lnTo>
                          <a:lnTo>
                            <a:pt x="713" y="444"/>
                          </a:lnTo>
                          <a:lnTo>
                            <a:pt x="705" y="440"/>
                          </a:lnTo>
                          <a:lnTo>
                            <a:pt x="686" y="427"/>
                          </a:lnTo>
                          <a:lnTo>
                            <a:pt x="664" y="410"/>
                          </a:lnTo>
                          <a:lnTo>
                            <a:pt x="640" y="388"/>
                          </a:lnTo>
                          <a:lnTo>
                            <a:pt x="614" y="362"/>
                          </a:lnTo>
                          <a:lnTo>
                            <a:pt x="585" y="333"/>
                          </a:lnTo>
                          <a:lnTo>
                            <a:pt x="555" y="302"/>
                          </a:lnTo>
                          <a:lnTo>
                            <a:pt x="307" y="0"/>
                          </a:lnTo>
                          <a:lnTo>
                            <a:pt x="0" y="0"/>
                          </a:lnTo>
                          <a:lnTo>
                            <a:pt x="0" y="870"/>
                          </a:lnTo>
                          <a:lnTo>
                            <a:pt x="1159" y="870"/>
                          </a:lnTo>
                          <a:lnTo>
                            <a:pt x="1159" y="0"/>
                          </a:lnTo>
                          <a:lnTo>
                            <a:pt x="960" y="0"/>
                          </a:lnTo>
                        </a:path>
                      </a:pathLst>
                    </a:custGeom>
                    <a:noFill/>
                    <a:ln w="158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solidFill>
                          <a:prstClr val="black"/>
                        </a:solidFill>
                      </a:endParaRPr>
                    </a:p>
                  </p:txBody>
                </p:sp>
                <p:sp>
                  <p:nvSpPr>
                    <p:cNvPr id="485" name="Freeform 756"/>
                    <p:cNvSpPr>
                      <a:spLocks noChangeAspect="1"/>
                    </p:cNvSpPr>
                    <p:nvPr/>
                  </p:nvSpPr>
                  <p:spPr bwMode="auto">
                    <a:xfrm>
                      <a:off x="1918" y="1927"/>
                      <a:ext cx="1159" cy="870"/>
                    </a:xfrm>
                    <a:custGeom>
                      <a:avLst/>
                      <a:gdLst>
                        <a:gd name="T0" fmla="*/ 971 w 1159"/>
                        <a:gd name="T1" fmla="*/ 0 h 870"/>
                        <a:gd name="T2" fmla="*/ 734 w 1159"/>
                        <a:gd name="T3" fmla="*/ 548 h 870"/>
                        <a:gd name="T4" fmla="*/ 284 w 1159"/>
                        <a:gd name="T5" fmla="*/ 0 h 870"/>
                        <a:gd name="T6" fmla="*/ 0 w 1159"/>
                        <a:gd name="T7" fmla="*/ 0 h 870"/>
                        <a:gd name="T8" fmla="*/ 0 w 1159"/>
                        <a:gd name="T9" fmla="*/ 870 h 870"/>
                        <a:gd name="T10" fmla="*/ 1159 w 1159"/>
                        <a:gd name="T11" fmla="*/ 870 h 870"/>
                        <a:gd name="T12" fmla="*/ 1159 w 1159"/>
                        <a:gd name="T13" fmla="*/ 0 h 870"/>
                        <a:gd name="T14" fmla="*/ 971 w 1159"/>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9" h="870">
                          <a:moveTo>
                            <a:pt x="971" y="0"/>
                          </a:moveTo>
                          <a:lnTo>
                            <a:pt x="734" y="548"/>
                          </a:lnTo>
                          <a:lnTo>
                            <a:pt x="284" y="0"/>
                          </a:lnTo>
                          <a:lnTo>
                            <a:pt x="0" y="0"/>
                          </a:lnTo>
                          <a:lnTo>
                            <a:pt x="0" y="870"/>
                          </a:lnTo>
                          <a:lnTo>
                            <a:pt x="1159" y="870"/>
                          </a:lnTo>
                          <a:lnTo>
                            <a:pt x="1159" y="0"/>
                          </a:lnTo>
                          <a:lnTo>
                            <a:pt x="971" y="0"/>
                          </a:lnTo>
                          <a:close/>
                        </a:path>
                      </a:pathLst>
                    </a:custGeom>
                    <a:solidFill>
                      <a:srgbClr val="DFDF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86" name="Freeform 757"/>
                    <p:cNvSpPr>
                      <a:spLocks noChangeAspect="1"/>
                    </p:cNvSpPr>
                    <p:nvPr/>
                  </p:nvSpPr>
                  <p:spPr bwMode="auto">
                    <a:xfrm>
                      <a:off x="1918" y="1927"/>
                      <a:ext cx="1159" cy="870"/>
                    </a:xfrm>
                    <a:custGeom>
                      <a:avLst/>
                      <a:gdLst>
                        <a:gd name="T0" fmla="*/ 971 w 1159"/>
                        <a:gd name="T1" fmla="*/ 0 h 870"/>
                        <a:gd name="T2" fmla="*/ 734 w 1159"/>
                        <a:gd name="T3" fmla="*/ 548 h 870"/>
                        <a:gd name="T4" fmla="*/ 284 w 1159"/>
                        <a:gd name="T5" fmla="*/ 0 h 870"/>
                        <a:gd name="T6" fmla="*/ 0 w 1159"/>
                        <a:gd name="T7" fmla="*/ 0 h 870"/>
                        <a:gd name="T8" fmla="*/ 0 w 1159"/>
                        <a:gd name="T9" fmla="*/ 870 h 870"/>
                        <a:gd name="T10" fmla="*/ 1159 w 1159"/>
                        <a:gd name="T11" fmla="*/ 870 h 870"/>
                        <a:gd name="T12" fmla="*/ 1159 w 1159"/>
                        <a:gd name="T13" fmla="*/ 0 h 870"/>
                        <a:gd name="T14" fmla="*/ 971 w 1159"/>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9" h="870">
                          <a:moveTo>
                            <a:pt x="971" y="0"/>
                          </a:moveTo>
                          <a:lnTo>
                            <a:pt x="734" y="548"/>
                          </a:lnTo>
                          <a:lnTo>
                            <a:pt x="284" y="0"/>
                          </a:lnTo>
                          <a:lnTo>
                            <a:pt x="0" y="0"/>
                          </a:lnTo>
                          <a:lnTo>
                            <a:pt x="0" y="870"/>
                          </a:lnTo>
                          <a:lnTo>
                            <a:pt x="1159" y="870"/>
                          </a:lnTo>
                          <a:lnTo>
                            <a:pt x="1159" y="0"/>
                          </a:lnTo>
                          <a:lnTo>
                            <a:pt x="971" y="0"/>
                          </a:lnTo>
                          <a:close/>
                        </a:path>
                      </a:pathLst>
                    </a:custGeom>
                    <a:noFill/>
                    <a:ln w="158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solidFill>
                          <a:prstClr val="black"/>
                        </a:solidFill>
                      </a:endParaRPr>
                    </a:p>
                  </p:txBody>
                </p:sp>
                <p:sp>
                  <p:nvSpPr>
                    <p:cNvPr id="487" name="Freeform 758"/>
                    <p:cNvSpPr>
                      <a:spLocks noChangeAspect="1"/>
                    </p:cNvSpPr>
                    <p:nvPr/>
                  </p:nvSpPr>
                  <p:spPr bwMode="auto">
                    <a:xfrm>
                      <a:off x="1918" y="1927"/>
                      <a:ext cx="1159" cy="870"/>
                    </a:xfrm>
                    <a:custGeom>
                      <a:avLst/>
                      <a:gdLst>
                        <a:gd name="T0" fmla="*/ 1159 w 1159"/>
                        <a:gd name="T1" fmla="*/ 0 h 870"/>
                        <a:gd name="T2" fmla="*/ 1081 w 1159"/>
                        <a:gd name="T3" fmla="*/ 0 h 870"/>
                        <a:gd name="T4" fmla="*/ 1081 w 1159"/>
                        <a:gd name="T5" fmla="*/ 0 h 870"/>
                        <a:gd name="T6" fmla="*/ 1081 w 1159"/>
                        <a:gd name="T7" fmla="*/ 2 h 870"/>
                        <a:gd name="T8" fmla="*/ 1079 w 1159"/>
                        <a:gd name="T9" fmla="*/ 3 h 870"/>
                        <a:gd name="T10" fmla="*/ 832 w 1159"/>
                        <a:gd name="T11" fmla="*/ 573 h 870"/>
                        <a:gd name="T12" fmla="*/ 816 w 1159"/>
                        <a:gd name="T13" fmla="*/ 606 h 870"/>
                        <a:gd name="T14" fmla="*/ 800 w 1159"/>
                        <a:gd name="T15" fmla="*/ 638 h 870"/>
                        <a:gd name="T16" fmla="*/ 786 w 1159"/>
                        <a:gd name="T17" fmla="*/ 664 h 870"/>
                        <a:gd name="T18" fmla="*/ 773 w 1159"/>
                        <a:gd name="T19" fmla="*/ 687 h 870"/>
                        <a:gd name="T20" fmla="*/ 761 w 1159"/>
                        <a:gd name="T21" fmla="*/ 705 h 870"/>
                        <a:gd name="T22" fmla="*/ 749 w 1159"/>
                        <a:gd name="T23" fmla="*/ 720 h 870"/>
                        <a:gd name="T24" fmla="*/ 745 w 1159"/>
                        <a:gd name="T25" fmla="*/ 724 h 870"/>
                        <a:gd name="T26" fmla="*/ 741 w 1159"/>
                        <a:gd name="T27" fmla="*/ 727 h 870"/>
                        <a:gd name="T28" fmla="*/ 737 w 1159"/>
                        <a:gd name="T29" fmla="*/ 730 h 870"/>
                        <a:gd name="T30" fmla="*/ 734 w 1159"/>
                        <a:gd name="T31" fmla="*/ 730 h 870"/>
                        <a:gd name="T32" fmla="*/ 728 w 1159"/>
                        <a:gd name="T33" fmla="*/ 730 h 870"/>
                        <a:gd name="T34" fmla="*/ 721 w 1159"/>
                        <a:gd name="T35" fmla="*/ 728 h 870"/>
                        <a:gd name="T36" fmla="*/ 713 w 1159"/>
                        <a:gd name="T37" fmla="*/ 724 h 870"/>
                        <a:gd name="T38" fmla="*/ 705 w 1159"/>
                        <a:gd name="T39" fmla="*/ 720 h 870"/>
                        <a:gd name="T40" fmla="*/ 686 w 1159"/>
                        <a:gd name="T41" fmla="*/ 707 h 870"/>
                        <a:gd name="T42" fmla="*/ 664 w 1159"/>
                        <a:gd name="T43" fmla="*/ 690 h 870"/>
                        <a:gd name="T44" fmla="*/ 640 w 1159"/>
                        <a:gd name="T45" fmla="*/ 668 h 870"/>
                        <a:gd name="T46" fmla="*/ 614 w 1159"/>
                        <a:gd name="T47" fmla="*/ 643 h 870"/>
                        <a:gd name="T48" fmla="*/ 585 w 1159"/>
                        <a:gd name="T49" fmla="*/ 613 h 870"/>
                        <a:gd name="T50" fmla="*/ 555 w 1159"/>
                        <a:gd name="T51" fmla="*/ 581 h 870"/>
                        <a:gd name="T52" fmla="*/ 78 w 1159"/>
                        <a:gd name="T53" fmla="*/ 0 h 870"/>
                        <a:gd name="T54" fmla="*/ 78 w 1159"/>
                        <a:gd name="T55" fmla="*/ 0 h 870"/>
                        <a:gd name="T56" fmla="*/ 0 w 1159"/>
                        <a:gd name="T57" fmla="*/ 0 h 870"/>
                        <a:gd name="T58" fmla="*/ 0 w 1159"/>
                        <a:gd name="T59" fmla="*/ 870 h 870"/>
                        <a:gd name="T60" fmla="*/ 1159 w 1159"/>
                        <a:gd name="T61" fmla="*/ 870 h 870"/>
                        <a:gd name="T62" fmla="*/ 1159 w 1159"/>
                        <a:gd name="T63" fmla="*/ 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9" h="870">
                          <a:moveTo>
                            <a:pt x="1159" y="0"/>
                          </a:moveTo>
                          <a:lnTo>
                            <a:pt x="1081" y="0"/>
                          </a:lnTo>
                          <a:lnTo>
                            <a:pt x="1081" y="0"/>
                          </a:lnTo>
                          <a:lnTo>
                            <a:pt x="1081" y="2"/>
                          </a:lnTo>
                          <a:lnTo>
                            <a:pt x="1079" y="3"/>
                          </a:lnTo>
                          <a:lnTo>
                            <a:pt x="832" y="573"/>
                          </a:lnTo>
                          <a:lnTo>
                            <a:pt x="816" y="606"/>
                          </a:lnTo>
                          <a:lnTo>
                            <a:pt x="800" y="638"/>
                          </a:lnTo>
                          <a:lnTo>
                            <a:pt x="786" y="664"/>
                          </a:lnTo>
                          <a:lnTo>
                            <a:pt x="773" y="687"/>
                          </a:lnTo>
                          <a:lnTo>
                            <a:pt x="761" y="705"/>
                          </a:lnTo>
                          <a:lnTo>
                            <a:pt x="749" y="720"/>
                          </a:lnTo>
                          <a:lnTo>
                            <a:pt x="745" y="724"/>
                          </a:lnTo>
                          <a:lnTo>
                            <a:pt x="741" y="727"/>
                          </a:lnTo>
                          <a:lnTo>
                            <a:pt x="737" y="730"/>
                          </a:lnTo>
                          <a:lnTo>
                            <a:pt x="734" y="730"/>
                          </a:lnTo>
                          <a:lnTo>
                            <a:pt x="728" y="730"/>
                          </a:lnTo>
                          <a:lnTo>
                            <a:pt x="721" y="728"/>
                          </a:lnTo>
                          <a:lnTo>
                            <a:pt x="713" y="724"/>
                          </a:lnTo>
                          <a:lnTo>
                            <a:pt x="705" y="720"/>
                          </a:lnTo>
                          <a:lnTo>
                            <a:pt x="686" y="707"/>
                          </a:lnTo>
                          <a:lnTo>
                            <a:pt x="664" y="690"/>
                          </a:lnTo>
                          <a:lnTo>
                            <a:pt x="640" y="668"/>
                          </a:lnTo>
                          <a:lnTo>
                            <a:pt x="614" y="643"/>
                          </a:lnTo>
                          <a:lnTo>
                            <a:pt x="585" y="613"/>
                          </a:lnTo>
                          <a:lnTo>
                            <a:pt x="555" y="581"/>
                          </a:lnTo>
                          <a:lnTo>
                            <a:pt x="78" y="0"/>
                          </a:lnTo>
                          <a:lnTo>
                            <a:pt x="78" y="0"/>
                          </a:lnTo>
                          <a:lnTo>
                            <a:pt x="0" y="0"/>
                          </a:lnTo>
                          <a:lnTo>
                            <a:pt x="0" y="870"/>
                          </a:lnTo>
                          <a:lnTo>
                            <a:pt x="1159" y="870"/>
                          </a:lnTo>
                          <a:lnTo>
                            <a:pt x="1159" y="0"/>
                          </a:ln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88" name="Freeform 759"/>
                    <p:cNvSpPr>
                      <a:spLocks noChangeAspect="1"/>
                    </p:cNvSpPr>
                    <p:nvPr/>
                  </p:nvSpPr>
                  <p:spPr bwMode="auto">
                    <a:xfrm>
                      <a:off x="1918" y="1927"/>
                      <a:ext cx="1159" cy="870"/>
                    </a:xfrm>
                    <a:custGeom>
                      <a:avLst/>
                      <a:gdLst>
                        <a:gd name="T0" fmla="*/ 1159 w 1159"/>
                        <a:gd name="T1" fmla="*/ 0 h 870"/>
                        <a:gd name="T2" fmla="*/ 1081 w 1159"/>
                        <a:gd name="T3" fmla="*/ 0 h 870"/>
                        <a:gd name="T4" fmla="*/ 1081 w 1159"/>
                        <a:gd name="T5" fmla="*/ 0 h 870"/>
                        <a:gd name="T6" fmla="*/ 1081 w 1159"/>
                        <a:gd name="T7" fmla="*/ 2 h 870"/>
                        <a:gd name="T8" fmla="*/ 1079 w 1159"/>
                        <a:gd name="T9" fmla="*/ 3 h 870"/>
                        <a:gd name="T10" fmla="*/ 832 w 1159"/>
                        <a:gd name="T11" fmla="*/ 573 h 870"/>
                        <a:gd name="T12" fmla="*/ 816 w 1159"/>
                        <a:gd name="T13" fmla="*/ 606 h 870"/>
                        <a:gd name="T14" fmla="*/ 800 w 1159"/>
                        <a:gd name="T15" fmla="*/ 638 h 870"/>
                        <a:gd name="T16" fmla="*/ 786 w 1159"/>
                        <a:gd name="T17" fmla="*/ 664 h 870"/>
                        <a:gd name="T18" fmla="*/ 773 w 1159"/>
                        <a:gd name="T19" fmla="*/ 687 h 870"/>
                        <a:gd name="T20" fmla="*/ 761 w 1159"/>
                        <a:gd name="T21" fmla="*/ 705 h 870"/>
                        <a:gd name="T22" fmla="*/ 749 w 1159"/>
                        <a:gd name="T23" fmla="*/ 720 h 870"/>
                        <a:gd name="T24" fmla="*/ 745 w 1159"/>
                        <a:gd name="T25" fmla="*/ 724 h 870"/>
                        <a:gd name="T26" fmla="*/ 741 w 1159"/>
                        <a:gd name="T27" fmla="*/ 727 h 870"/>
                        <a:gd name="T28" fmla="*/ 737 w 1159"/>
                        <a:gd name="T29" fmla="*/ 730 h 870"/>
                        <a:gd name="T30" fmla="*/ 734 w 1159"/>
                        <a:gd name="T31" fmla="*/ 730 h 870"/>
                        <a:gd name="T32" fmla="*/ 728 w 1159"/>
                        <a:gd name="T33" fmla="*/ 730 h 870"/>
                        <a:gd name="T34" fmla="*/ 721 w 1159"/>
                        <a:gd name="T35" fmla="*/ 728 h 870"/>
                        <a:gd name="T36" fmla="*/ 713 w 1159"/>
                        <a:gd name="T37" fmla="*/ 724 h 870"/>
                        <a:gd name="T38" fmla="*/ 705 w 1159"/>
                        <a:gd name="T39" fmla="*/ 720 h 870"/>
                        <a:gd name="T40" fmla="*/ 686 w 1159"/>
                        <a:gd name="T41" fmla="*/ 707 h 870"/>
                        <a:gd name="T42" fmla="*/ 664 w 1159"/>
                        <a:gd name="T43" fmla="*/ 690 h 870"/>
                        <a:gd name="T44" fmla="*/ 640 w 1159"/>
                        <a:gd name="T45" fmla="*/ 668 h 870"/>
                        <a:gd name="T46" fmla="*/ 614 w 1159"/>
                        <a:gd name="T47" fmla="*/ 643 h 870"/>
                        <a:gd name="T48" fmla="*/ 585 w 1159"/>
                        <a:gd name="T49" fmla="*/ 613 h 870"/>
                        <a:gd name="T50" fmla="*/ 555 w 1159"/>
                        <a:gd name="T51" fmla="*/ 581 h 870"/>
                        <a:gd name="T52" fmla="*/ 78 w 1159"/>
                        <a:gd name="T53" fmla="*/ 0 h 870"/>
                        <a:gd name="T54" fmla="*/ 78 w 1159"/>
                        <a:gd name="T55" fmla="*/ 0 h 870"/>
                        <a:gd name="T56" fmla="*/ 0 w 1159"/>
                        <a:gd name="T57" fmla="*/ 0 h 870"/>
                        <a:gd name="T58" fmla="*/ 0 w 1159"/>
                        <a:gd name="T59" fmla="*/ 870 h 870"/>
                        <a:gd name="T60" fmla="*/ 1159 w 1159"/>
                        <a:gd name="T61" fmla="*/ 870 h 870"/>
                        <a:gd name="T62" fmla="*/ 1159 w 1159"/>
                        <a:gd name="T63" fmla="*/ 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9" h="870">
                          <a:moveTo>
                            <a:pt x="1159" y="0"/>
                          </a:moveTo>
                          <a:lnTo>
                            <a:pt x="1081" y="0"/>
                          </a:lnTo>
                          <a:lnTo>
                            <a:pt x="1081" y="0"/>
                          </a:lnTo>
                          <a:lnTo>
                            <a:pt x="1081" y="2"/>
                          </a:lnTo>
                          <a:lnTo>
                            <a:pt x="1079" y="3"/>
                          </a:lnTo>
                          <a:lnTo>
                            <a:pt x="832" y="573"/>
                          </a:lnTo>
                          <a:lnTo>
                            <a:pt x="816" y="606"/>
                          </a:lnTo>
                          <a:lnTo>
                            <a:pt x="800" y="638"/>
                          </a:lnTo>
                          <a:lnTo>
                            <a:pt x="786" y="664"/>
                          </a:lnTo>
                          <a:lnTo>
                            <a:pt x="773" y="687"/>
                          </a:lnTo>
                          <a:lnTo>
                            <a:pt x="761" y="705"/>
                          </a:lnTo>
                          <a:lnTo>
                            <a:pt x="749" y="720"/>
                          </a:lnTo>
                          <a:lnTo>
                            <a:pt x="745" y="724"/>
                          </a:lnTo>
                          <a:lnTo>
                            <a:pt x="741" y="727"/>
                          </a:lnTo>
                          <a:lnTo>
                            <a:pt x="737" y="730"/>
                          </a:lnTo>
                          <a:lnTo>
                            <a:pt x="734" y="730"/>
                          </a:lnTo>
                          <a:lnTo>
                            <a:pt x="728" y="730"/>
                          </a:lnTo>
                          <a:lnTo>
                            <a:pt x="721" y="728"/>
                          </a:lnTo>
                          <a:lnTo>
                            <a:pt x="713" y="724"/>
                          </a:lnTo>
                          <a:lnTo>
                            <a:pt x="705" y="720"/>
                          </a:lnTo>
                          <a:lnTo>
                            <a:pt x="686" y="707"/>
                          </a:lnTo>
                          <a:lnTo>
                            <a:pt x="664" y="690"/>
                          </a:lnTo>
                          <a:lnTo>
                            <a:pt x="640" y="668"/>
                          </a:lnTo>
                          <a:lnTo>
                            <a:pt x="614" y="643"/>
                          </a:lnTo>
                          <a:lnTo>
                            <a:pt x="585" y="613"/>
                          </a:lnTo>
                          <a:lnTo>
                            <a:pt x="555" y="581"/>
                          </a:lnTo>
                          <a:lnTo>
                            <a:pt x="78" y="0"/>
                          </a:lnTo>
                          <a:lnTo>
                            <a:pt x="78" y="0"/>
                          </a:lnTo>
                          <a:lnTo>
                            <a:pt x="0" y="0"/>
                          </a:lnTo>
                          <a:lnTo>
                            <a:pt x="0" y="870"/>
                          </a:lnTo>
                          <a:lnTo>
                            <a:pt x="1159" y="870"/>
                          </a:lnTo>
                          <a:lnTo>
                            <a:pt x="1159" y="0"/>
                          </a:lnTo>
                        </a:path>
                      </a:pathLst>
                    </a:custGeom>
                    <a:noFill/>
                    <a:ln w="158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solidFill>
                          <a:prstClr val="black"/>
                        </a:solidFill>
                      </a:endParaRPr>
                    </a:p>
                  </p:txBody>
                </p:sp>
                <p:sp>
                  <p:nvSpPr>
                    <p:cNvPr id="489" name="Freeform 760"/>
                    <p:cNvSpPr>
                      <a:spLocks noChangeAspect="1"/>
                    </p:cNvSpPr>
                    <p:nvPr/>
                  </p:nvSpPr>
                  <p:spPr bwMode="auto">
                    <a:xfrm>
                      <a:off x="2809" y="1784"/>
                      <a:ext cx="1" cy="3"/>
                    </a:xfrm>
                    <a:custGeom>
                      <a:avLst/>
                      <a:gdLst>
                        <a:gd name="T0" fmla="*/ 1 w 1"/>
                        <a:gd name="T1" fmla="*/ 3 h 3"/>
                        <a:gd name="T2" fmla="*/ 0 w 1"/>
                        <a:gd name="T3" fmla="*/ 3 h 3"/>
                        <a:gd name="T4" fmla="*/ 1 w 1"/>
                        <a:gd name="T5" fmla="*/ 0 h 3"/>
                        <a:gd name="T6" fmla="*/ 1 w 1"/>
                        <a:gd name="T7" fmla="*/ 3 h 3"/>
                      </a:gdLst>
                      <a:ahLst/>
                      <a:cxnLst>
                        <a:cxn ang="0">
                          <a:pos x="T0" y="T1"/>
                        </a:cxn>
                        <a:cxn ang="0">
                          <a:pos x="T2" y="T3"/>
                        </a:cxn>
                        <a:cxn ang="0">
                          <a:pos x="T4" y="T5"/>
                        </a:cxn>
                        <a:cxn ang="0">
                          <a:pos x="T6" y="T7"/>
                        </a:cxn>
                      </a:cxnLst>
                      <a:rect l="0" t="0" r="r" b="b"/>
                      <a:pathLst>
                        <a:path w="1" h="3">
                          <a:moveTo>
                            <a:pt x="1" y="3"/>
                          </a:moveTo>
                          <a:lnTo>
                            <a:pt x="0" y="3"/>
                          </a:lnTo>
                          <a:lnTo>
                            <a:pt x="1" y="0"/>
                          </a:lnTo>
                          <a:lnTo>
                            <a:pt x="1"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90" name="Freeform 761"/>
                    <p:cNvSpPr>
                      <a:spLocks noChangeAspect="1"/>
                    </p:cNvSpPr>
                    <p:nvPr/>
                  </p:nvSpPr>
                  <p:spPr bwMode="auto">
                    <a:xfrm>
                      <a:off x="2809" y="1784"/>
                      <a:ext cx="1" cy="5"/>
                    </a:xfrm>
                    <a:custGeom>
                      <a:avLst/>
                      <a:gdLst>
                        <a:gd name="T0" fmla="*/ 1 w 1"/>
                        <a:gd name="T1" fmla="*/ 0 h 5"/>
                        <a:gd name="T2" fmla="*/ 1 w 1"/>
                        <a:gd name="T3" fmla="*/ 0 h 5"/>
                        <a:gd name="T4" fmla="*/ 1 w 1"/>
                        <a:gd name="T5" fmla="*/ 5 h 5"/>
                        <a:gd name="T6" fmla="*/ 0 w 1"/>
                        <a:gd name="T7" fmla="*/ 5 h 5"/>
                        <a:gd name="T8" fmla="*/ 1 w 1"/>
                        <a:gd name="T9" fmla="*/ 0 h 5"/>
                      </a:gdLst>
                      <a:ahLst/>
                      <a:cxnLst>
                        <a:cxn ang="0">
                          <a:pos x="T0" y="T1"/>
                        </a:cxn>
                        <a:cxn ang="0">
                          <a:pos x="T2" y="T3"/>
                        </a:cxn>
                        <a:cxn ang="0">
                          <a:pos x="T4" y="T5"/>
                        </a:cxn>
                        <a:cxn ang="0">
                          <a:pos x="T6" y="T7"/>
                        </a:cxn>
                        <a:cxn ang="0">
                          <a:pos x="T8" y="T9"/>
                        </a:cxn>
                      </a:cxnLst>
                      <a:rect l="0" t="0" r="r" b="b"/>
                      <a:pathLst>
                        <a:path w="1" h="5">
                          <a:moveTo>
                            <a:pt x="1" y="0"/>
                          </a:moveTo>
                          <a:lnTo>
                            <a:pt x="1" y="0"/>
                          </a:lnTo>
                          <a:lnTo>
                            <a:pt x="1" y="5"/>
                          </a:lnTo>
                          <a:lnTo>
                            <a:pt x="0" y="5"/>
                          </a:lnTo>
                          <a:lnTo>
                            <a:pt x="1" y="0"/>
                          </a:lnTo>
                          <a:close/>
                        </a:path>
                      </a:pathLst>
                    </a:custGeom>
                    <a:solidFill>
                      <a:srgbClr val="201B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91" name="Rectangle 762"/>
                    <p:cNvSpPr>
                      <a:spLocks noChangeAspect="1" noChangeArrowheads="1"/>
                    </p:cNvSpPr>
                    <p:nvPr/>
                  </p:nvSpPr>
                  <p:spPr bwMode="auto">
                    <a:xfrm>
                      <a:off x="2809" y="1787"/>
                      <a:ext cx="1" cy="3"/>
                    </a:xfrm>
                    <a:prstGeom prst="rect">
                      <a:avLst/>
                    </a:prstGeom>
                    <a:solidFill>
                      <a:srgbClr val="201B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prstClr val="black"/>
                        </a:solidFill>
                      </a:endParaRPr>
                    </a:p>
                  </p:txBody>
                </p:sp>
                <p:sp>
                  <p:nvSpPr>
                    <p:cNvPr id="492" name="Freeform 763"/>
                    <p:cNvSpPr>
                      <a:spLocks noChangeAspect="1"/>
                    </p:cNvSpPr>
                    <p:nvPr/>
                  </p:nvSpPr>
                  <p:spPr bwMode="auto">
                    <a:xfrm>
                      <a:off x="2807" y="1789"/>
                      <a:ext cx="3" cy="4"/>
                    </a:xfrm>
                    <a:custGeom>
                      <a:avLst/>
                      <a:gdLst>
                        <a:gd name="T0" fmla="*/ 2 w 3"/>
                        <a:gd name="T1" fmla="*/ 0 h 4"/>
                        <a:gd name="T2" fmla="*/ 3 w 3"/>
                        <a:gd name="T3" fmla="*/ 0 h 4"/>
                        <a:gd name="T4" fmla="*/ 3 w 3"/>
                        <a:gd name="T5" fmla="*/ 4 h 4"/>
                        <a:gd name="T6" fmla="*/ 0 w 3"/>
                        <a:gd name="T7" fmla="*/ 4 h 4"/>
                        <a:gd name="T8" fmla="*/ 2 w 3"/>
                        <a:gd name="T9" fmla="*/ 0 h 4"/>
                      </a:gdLst>
                      <a:ahLst/>
                      <a:cxnLst>
                        <a:cxn ang="0">
                          <a:pos x="T0" y="T1"/>
                        </a:cxn>
                        <a:cxn ang="0">
                          <a:pos x="T2" y="T3"/>
                        </a:cxn>
                        <a:cxn ang="0">
                          <a:pos x="T4" y="T5"/>
                        </a:cxn>
                        <a:cxn ang="0">
                          <a:pos x="T6" y="T7"/>
                        </a:cxn>
                        <a:cxn ang="0">
                          <a:pos x="T8" y="T9"/>
                        </a:cxn>
                      </a:cxnLst>
                      <a:rect l="0" t="0" r="r" b="b"/>
                      <a:pathLst>
                        <a:path w="3" h="4">
                          <a:moveTo>
                            <a:pt x="2" y="0"/>
                          </a:moveTo>
                          <a:lnTo>
                            <a:pt x="3" y="0"/>
                          </a:lnTo>
                          <a:lnTo>
                            <a:pt x="3" y="4"/>
                          </a:lnTo>
                          <a:lnTo>
                            <a:pt x="0" y="4"/>
                          </a:lnTo>
                          <a:lnTo>
                            <a:pt x="2" y="0"/>
                          </a:lnTo>
                          <a:close/>
                        </a:path>
                      </a:pathLst>
                    </a:custGeom>
                    <a:solidFill>
                      <a:srgbClr val="221D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93" name="Freeform 764"/>
                    <p:cNvSpPr>
                      <a:spLocks noChangeAspect="1"/>
                    </p:cNvSpPr>
                    <p:nvPr/>
                  </p:nvSpPr>
                  <p:spPr bwMode="auto">
                    <a:xfrm>
                      <a:off x="2807" y="1790"/>
                      <a:ext cx="3" cy="4"/>
                    </a:xfrm>
                    <a:custGeom>
                      <a:avLst/>
                      <a:gdLst>
                        <a:gd name="T0" fmla="*/ 2 w 3"/>
                        <a:gd name="T1" fmla="*/ 0 h 4"/>
                        <a:gd name="T2" fmla="*/ 3 w 3"/>
                        <a:gd name="T3" fmla="*/ 0 h 4"/>
                        <a:gd name="T4" fmla="*/ 3 w 3"/>
                        <a:gd name="T5" fmla="*/ 4 h 4"/>
                        <a:gd name="T6" fmla="*/ 0 w 3"/>
                        <a:gd name="T7" fmla="*/ 4 h 4"/>
                        <a:gd name="T8" fmla="*/ 2 w 3"/>
                        <a:gd name="T9" fmla="*/ 0 h 4"/>
                      </a:gdLst>
                      <a:ahLst/>
                      <a:cxnLst>
                        <a:cxn ang="0">
                          <a:pos x="T0" y="T1"/>
                        </a:cxn>
                        <a:cxn ang="0">
                          <a:pos x="T2" y="T3"/>
                        </a:cxn>
                        <a:cxn ang="0">
                          <a:pos x="T4" y="T5"/>
                        </a:cxn>
                        <a:cxn ang="0">
                          <a:pos x="T6" y="T7"/>
                        </a:cxn>
                        <a:cxn ang="0">
                          <a:pos x="T8" y="T9"/>
                        </a:cxn>
                      </a:cxnLst>
                      <a:rect l="0" t="0" r="r" b="b"/>
                      <a:pathLst>
                        <a:path w="3" h="4">
                          <a:moveTo>
                            <a:pt x="2" y="0"/>
                          </a:moveTo>
                          <a:lnTo>
                            <a:pt x="3" y="0"/>
                          </a:lnTo>
                          <a:lnTo>
                            <a:pt x="3" y="4"/>
                          </a:lnTo>
                          <a:lnTo>
                            <a:pt x="0" y="4"/>
                          </a:lnTo>
                          <a:lnTo>
                            <a:pt x="2" y="0"/>
                          </a:lnTo>
                          <a:close/>
                        </a:path>
                      </a:pathLst>
                    </a:custGeom>
                    <a:solidFill>
                      <a:srgbClr val="221D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94" name="Freeform 765"/>
                    <p:cNvSpPr>
                      <a:spLocks noChangeAspect="1"/>
                    </p:cNvSpPr>
                    <p:nvPr/>
                  </p:nvSpPr>
                  <p:spPr bwMode="auto">
                    <a:xfrm>
                      <a:off x="2806" y="1793"/>
                      <a:ext cx="4" cy="4"/>
                    </a:xfrm>
                    <a:custGeom>
                      <a:avLst/>
                      <a:gdLst>
                        <a:gd name="T0" fmla="*/ 1 w 4"/>
                        <a:gd name="T1" fmla="*/ 0 h 4"/>
                        <a:gd name="T2" fmla="*/ 4 w 4"/>
                        <a:gd name="T3" fmla="*/ 0 h 4"/>
                        <a:gd name="T4" fmla="*/ 4 w 4"/>
                        <a:gd name="T5" fmla="*/ 4 h 4"/>
                        <a:gd name="T6" fmla="*/ 0 w 4"/>
                        <a:gd name="T7" fmla="*/ 3 h 4"/>
                        <a:gd name="T8" fmla="*/ 1 w 4"/>
                        <a:gd name="T9" fmla="*/ 0 h 4"/>
                      </a:gdLst>
                      <a:ahLst/>
                      <a:cxnLst>
                        <a:cxn ang="0">
                          <a:pos x="T0" y="T1"/>
                        </a:cxn>
                        <a:cxn ang="0">
                          <a:pos x="T2" y="T3"/>
                        </a:cxn>
                        <a:cxn ang="0">
                          <a:pos x="T4" y="T5"/>
                        </a:cxn>
                        <a:cxn ang="0">
                          <a:pos x="T6" y="T7"/>
                        </a:cxn>
                        <a:cxn ang="0">
                          <a:pos x="T8" y="T9"/>
                        </a:cxn>
                      </a:cxnLst>
                      <a:rect l="0" t="0" r="r" b="b"/>
                      <a:pathLst>
                        <a:path w="4" h="4">
                          <a:moveTo>
                            <a:pt x="1" y="0"/>
                          </a:moveTo>
                          <a:lnTo>
                            <a:pt x="4" y="0"/>
                          </a:lnTo>
                          <a:lnTo>
                            <a:pt x="4" y="4"/>
                          </a:lnTo>
                          <a:lnTo>
                            <a:pt x="0" y="3"/>
                          </a:lnTo>
                          <a:lnTo>
                            <a:pt x="1" y="0"/>
                          </a:lnTo>
                          <a:close/>
                        </a:path>
                      </a:pathLst>
                    </a:custGeom>
                    <a:solidFill>
                      <a:srgbClr val="231E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95" name="Freeform 766"/>
                    <p:cNvSpPr>
                      <a:spLocks noChangeAspect="1"/>
                    </p:cNvSpPr>
                    <p:nvPr/>
                  </p:nvSpPr>
                  <p:spPr bwMode="auto">
                    <a:xfrm>
                      <a:off x="2806" y="1794"/>
                      <a:ext cx="4" cy="5"/>
                    </a:xfrm>
                    <a:custGeom>
                      <a:avLst/>
                      <a:gdLst>
                        <a:gd name="T0" fmla="*/ 1 w 4"/>
                        <a:gd name="T1" fmla="*/ 0 h 5"/>
                        <a:gd name="T2" fmla="*/ 4 w 4"/>
                        <a:gd name="T3" fmla="*/ 0 h 5"/>
                        <a:gd name="T4" fmla="*/ 4 w 4"/>
                        <a:gd name="T5" fmla="*/ 5 h 5"/>
                        <a:gd name="T6" fmla="*/ 0 w 4"/>
                        <a:gd name="T7" fmla="*/ 5 h 5"/>
                        <a:gd name="T8" fmla="*/ 1 w 4"/>
                        <a:gd name="T9" fmla="*/ 0 h 5"/>
                      </a:gdLst>
                      <a:ahLst/>
                      <a:cxnLst>
                        <a:cxn ang="0">
                          <a:pos x="T0" y="T1"/>
                        </a:cxn>
                        <a:cxn ang="0">
                          <a:pos x="T2" y="T3"/>
                        </a:cxn>
                        <a:cxn ang="0">
                          <a:pos x="T4" y="T5"/>
                        </a:cxn>
                        <a:cxn ang="0">
                          <a:pos x="T6" y="T7"/>
                        </a:cxn>
                        <a:cxn ang="0">
                          <a:pos x="T8" y="T9"/>
                        </a:cxn>
                      </a:cxnLst>
                      <a:rect l="0" t="0" r="r" b="b"/>
                      <a:pathLst>
                        <a:path w="4" h="5">
                          <a:moveTo>
                            <a:pt x="1" y="0"/>
                          </a:moveTo>
                          <a:lnTo>
                            <a:pt x="4" y="0"/>
                          </a:lnTo>
                          <a:lnTo>
                            <a:pt x="4" y="5"/>
                          </a:lnTo>
                          <a:lnTo>
                            <a:pt x="0" y="5"/>
                          </a:lnTo>
                          <a:lnTo>
                            <a:pt x="1" y="0"/>
                          </a:lnTo>
                          <a:close/>
                        </a:path>
                      </a:pathLst>
                    </a:custGeom>
                    <a:solidFill>
                      <a:srgbClr val="231E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96" name="Freeform 767"/>
                    <p:cNvSpPr>
                      <a:spLocks noChangeAspect="1"/>
                    </p:cNvSpPr>
                    <p:nvPr/>
                  </p:nvSpPr>
                  <p:spPr bwMode="auto">
                    <a:xfrm>
                      <a:off x="2804" y="1796"/>
                      <a:ext cx="6" cy="4"/>
                    </a:xfrm>
                    <a:custGeom>
                      <a:avLst/>
                      <a:gdLst>
                        <a:gd name="T0" fmla="*/ 2 w 6"/>
                        <a:gd name="T1" fmla="*/ 0 h 4"/>
                        <a:gd name="T2" fmla="*/ 6 w 6"/>
                        <a:gd name="T3" fmla="*/ 1 h 4"/>
                        <a:gd name="T4" fmla="*/ 5 w 6"/>
                        <a:gd name="T5" fmla="*/ 4 h 4"/>
                        <a:gd name="T6" fmla="*/ 0 w 6"/>
                        <a:gd name="T7" fmla="*/ 4 h 4"/>
                        <a:gd name="T8" fmla="*/ 2 w 6"/>
                        <a:gd name="T9" fmla="*/ 0 h 4"/>
                      </a:gdLst>
                      <a:ahLst/>
                      <a:cxnLst>
                        <a:cxn ang="0">
                          <a:pos x="T0" y="T1"/>
                        </a:cxn>
                        <a:cxn ang="0">
                          <a:pos x="T2" y="T3"/>
                        </a:cxn>
                        <a:cxn ang="0">
                          <a:pos x="T4" y="T5"/>
                        </a:cxn>
                        <a:cxn ang="0">
                          <a:pos x="T6" y="T7"/>
                        </a:cxn>
                        <a:cxn ang="0">
                          <a:pos x="T8" y="T9"/>
                        </a:cxn>
                      </a:cxnLst>
                      <a:rect l="0" t="0" r="r" b="b"/>
                      <a:pathLst>
                        <a:path w="6" h="4">
                          <a:moveTo>
                            <a:pt x="2" y="0"/>
                          </a:moveTo>
                          <a:lnTo>
                            <a:pt x="6" y="1"/>
                          </a:lnTo>
                          <a:lnTo>
                            <a:pt x="5" y="4"/>
                          </a:lnTo>
                          <a:lnTo>
                            <a:pt x="0" y="4"/>
                          </a:lnTo>
                          <a:lnTo>
                            <a:pt x="2" y="0"/>
                          </a:lnTo>
                          <a:close/>
                        </a:path>
                      </a:pathLst>
                    </a:custGeom>
                    <a:solidFill>
                      <a:srgbClr val="2520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97" name="Freeform 768"/>
                    <p:cNvSpPr>
                      <a:spLocks noChangeAspect="1"/>
                    </p:cNvSpPr>
                    <p:nvPr/>
                  </p:nvSpPr>
                  <p:spPr bwMode="auto">
                    <a:xfrm>
                      <a:off x="2804" y="1799"/>
                      <a:ext cx="6" cy="4"/>
                    </a:xfrm>
                    <a:custGeom>
                      <a:avLst/>
                      <a:gdLst>
                        <a:gd name="T0" fmla="*/ 2 w 6"/>
                        <a:gd name="T1" fmla="*/ 0 h 4"/>
                        <a:gd name="T2" fmla="*/ 6 w 6"/>
                        <a:gd name="T3" fmla="*/ 0 h 4"/>
                        <a:gd name="T4" fmla="*/ 5 w 6"/>
                        <a:gd name="T5" fmla="*/ 4 h 4"/>
                        <a:gd name="T6" fmla="*/ 0 w 6"/>
                        <a:gd name="T7" fmla="*/ 3 h 4"/>
                        <a:gd name="T8" fmla="*/ 2 w 6"/>
                        <a:gd name="T9" fmla="*/ 0 h 4"/>
                      </a:gdLst>
                      <a:ahLst/>
                      <a:cxnLst>
                        <a:cxn ang="0">
                          <a:pos x="T0" y="T1"/>
                        </a:cxn>
                        <a:cxn ang="0">
                          <a:pos x="T2" y="T3"/>
                        </a:cxn>
                        <a:cxn ang="0">
                          <a:pos x="T4" y="T5"/>
                        </a:cxn>
                        <a:cxn ang="0">
                          <a:pos x="T6" y="T7"/>
                        </a:cxn>
                        <a:cxn ang="0">
                          <a:pos x="T8" y="T9"/>
                        </a:cxn>
                      </a:cxnLst>
                      <a:rect l="0" t="0" r="r" b="b"/>
                      <a:pathLst>
                        <a:path w="6" h="4">
                          <a:moveTo>
                            <a:pt x="2" y="0"/>
                          </a:moveTo>
                          <a:lnTo>
                            <a:pt x="6" y="0"/>
                          </a:lnTo>
                          <a:lnTo>
                            <a:pt x="5" y="4"/>
                          </a:lnTo>
                          <a:lnTo>
                            <a:pt x="0" y="3"/>
                          </a:lnTo>
                          <a:lnTo>
                            <a:pt x="2" y="0"/>
                          </a:lnTo>
                          <a:close/>
                        </a:path>
                      </a:pathLst>
                    </a:custGeom>
                    <a:solidFill>
                      <a:srgbClr val="2520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grpSp>
              <p:grpSp>
                <p:nvGrpSpPr>
                  <p:cNvPr id="36" name="Group 769"/>
                  <p:cNvGrpSpPr>
                    <a:grpSpLocks noChangeAspect="1"/>
                  </p:cNvGrpSpPr>
                  <p:nvPr/>
                </p:nvGrpSpPr>
                <p:grpSpPr bwMode="auto">
                  <a:xfrm>
                    <a:off x="4024" y="1564"/>
                    <a:ext cx="131" cy="475"/>
                    <a:chOff x="2678" y="1800"/>
                    <a:chExt cx="131" cy="392"/>
                  </a:xfrm>
                </p:grpSpPr>
                <p:sp>
                  <p:nvSpPr>
                    <p:cNvPr id="98" name="Rectangle 770"/>
                    <p:cNvSpPr>
                      <a:spLocks noChangeAspect="1" noChangeArrowheads="1"/>
                    </p:cNvSpPr>
                    <p:nvPr/>
                  </p:nvSpPr>
                  <p:spPr bwMode="auto">
                    <a:xfrm>
                      <a:off x="2804" y="1800"/>
                      <a:ext cx="5" cy="5"/>
                    </a:xfrm>
                    <a:prstGeom prst="rect">
                      <a:avLst/>
                    </a:prstGeom>
                    <a:solidFill>
                      <a:srgbClr val="26211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prstClr val="black"/>
                        </a:solidFill>
                      </a:endParaRPr>
                    </a:p>
                  </p:txBody>
                </p:sp>
                <p:sp>
                  <p:nvSpPr>
                    <p:cNvPr id="99" name="Freeform 771"/>
                    <p:cNvSpPr>
                      <a:spLocks noChangeAspect="1"/>
                    </p:cNvSpPr>
                    <p:nvPr/>
                  </p:nvSpPr>
                  <p:spPr bwMode="auto">
                    <a:xfrm>
                      <a:off x="2803" y="1802"/>
                      <a:ext cx="6" cy="4"/>
                    </a:xfrm>
                    <a:custGeom>
                      <a:avLst/>
                      <a:gdLst>
                        <a:gd name="T0" fmla="*/ 1 w 6"/>
                        <a:gd name="T1" fmla="*/ 0 h 4"/>
                        <a:gd name="T2" fmla="*/ 6 w 6"/>
                        <a:gd name="T3" fmla="*/ 1 h 4"/>
                        <a:gd name="T4" fmla="*/ 6 w 6"/>
                        <a:gd name="T5" fmla="*/ 4 h 4"/>
                        <a:gd name="T6" fmla="*/ 0 w 6"/>
                        <a:gd name="T7" fmla="*/ 4 h 4"/>
                        <a:gd name="T8" fmla="*/ 1 w 6"/>
                        <a:gd name="T9" fmla="*/ 0 h 4"/>
                      </a:gdLst>
                      <a:ahLst/>
                      <a:cxnLst>
                        <a:cxn ang="0">
                          <a:pos x="T0" y="T1"/>
                        </a:cxn>
                        <a:cxn ang="0">
                          <a:pos x="T2" y="T3"/>
                        </a:cxn>
                        <a:cxn ang="0">
                          <a:pos x="T4" y="T5"/>
                        </a:cxn>
                        <a:cxn ang="0">
                          <a:pos x="T6" y="T7"/>
                        </a:cxn>
                        <a:cxn ang="0">
                          <a:pos x="T8" y="T9"/>
                        </a:cxn>
                      </a:cxnLst>
                      <a:rect l="0" t="0" r="r" b="b"/>
                      <a:pathLst>
                        <a:path w="6" h="4">
                          <a:moveTo>
                            <a:pt x="1" y="0"/>
                          </a:moveTo>
                          <a:lnTo>
                            <a:pt x="6" y="1"/>
                          </a:lnTo>
                          <a:lnTo>
                            <a:pt x="6" y="4"/>
                          </a:lnTo>
                          <a:lnTo>
                            <a:pt x="0" y="4"/>
                          </a:lnTo>
                          <a:lnTo>
                            <a:pt x="1" y="0"/>
                          </a:lnTo>
                          <a:close/>
                        </a:path>
                      </a:pathLst>
                    </a:custGeom>
                    <a:solidFill>
                      <a:srgbClr val="2621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0" name="Freeform 772"/>
                    <p:cNvSpPr>
                      <a:spLocks noChangeAspect="1"/>
                    </p:cNvSpPr>
                    <p:nvPr/>
                  </p:nvSpPr>
                  <p:spPr bwMode="auto">
                    <a:xfrm>
                      <a:off x="2803" y="1805"/>
                      <a:ext cx="6" cy="4"/>
                    </a:xfrm>
                    <a:custGeom>
                      <a:avLst/>
                      <a:gdLst>
                        <a:gd name="T0" fmla="*/ 1 w 6"/>
                        <a:gd name="T1" fmla="*/ 0 h 4"/>
                        <a:gd name="T2" fmla="*/ 6 w 6"/>
                        <a:gd name="T3" fmla="*/ 0 h 4"/>
                        <a:gd name="T4" fmla="*/ 6 w 6"/>
                        <a:gd name="T5" fmla="*/ 4 h 4"/>
                        <a:gd name="T6" fmla="*/ 0 w 6"/>
                        <a:gd name="T7" fmla="*/ 2 h 4"/>
                        <a:gd name="T8" fmla="*/ 1 w 6"/>
                        <a:gd name="T9" fmla="*/ 0 h 4"/>
                      </a:gdLst>
                      <a:ahLst/>
                      <a:cxnLst>
                        <a:cxn ang="0">
                          <a:pos x="T0" y="T1"/>
                        </a:cxn>
                        <a:cxn ang="0">
                          <a:pos x="T2" y="T3"/>
                        </a:cxn>
                        <a:cxn ang="0">
                          <a:pos x="T4" y="T5"/>
                        </a:cxn>
                        <a:cxn ang="0">
                          <a:pos x="T6" y="T7"/>
                        </a:cxn>
                        <a:cxn ang="0">
                          <a:pos x="T8" y="T9"/>
                        </a:cxn>
                      </a:cxnLst>
                      <a:rect l="0" t="0" r="r" b="b"/>
                      <a:pathLst>
                        <a:path w="6" h="4">
                          <a:moveTo>
                            <a:pt x="1" y="0"/>
                          </a:moveTo>
                          <a:lnTo>
                            <a:pt x="6" y="0"/>
                          </a:lnTo>
                          <a:lnTo>
                            <a:pt x="6" y="4"/>
                          </a:lnTo>
                          <a:lnTo>
                            <a:pt x="0" y="2"/>
                          </a:lnTo>
                          <a:lnTo>
                            <a:pt x="1" y="0"/>
                          </a:lnTo>
                          <a:close/>
                        </a:path>
                      </a:pathLst>
                    </a:custGeom>
                    <a:solidFill>
                      <a:srgbClr val="2723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1" name="Freeform 773"/>
                    <p:cNvSpPr>
                      <a:spLocks noChangeAspect="1"/>
                    </p:cNvSpPr>
                    <p:nvPr/>
                  </p:nvSpPr>
                  <p:spPr bwMode="auto">
                    <a:xfrm>
                      <a:off x="2801" y="1806"/>
                      <a:ext cx="8" cy="4"/>
                    </a:xfrm>
                    <a:custGeom>
                      <a:avLst/>
                      <a:gdLst>
                        <a:gd name="T0" fmla="*/ 2 w 8"/>
                        <a:gd name="T1" fmla="*/ 0 h 4"/>
                        <a:gd name="T2" fmla="*/ 8 w 8"/>
                        <a:gd name="T3" fmla="*/ 0 h 4"/>
                        <a:gd name="T4" fmla="*/ 8 w 8"/>
                        <a:gd name="T5" fmla="*/ 4 h 4"/>
                        <a:gd name="T6" fmla="*/ 0 w 8"/>
                        <a:gd name="T7" fmla="*/ 4 h 4"/>
                        <a:gd name="T8" fmla="*/ 2 w 8"/>
                        <a:gd name="T9" fmla="*/ 0 h 4"/>
                      </a:gdLst>
                      <a:ahLst/>
                      <a:cxnLst>
                        <a:cxn ang="0">
                          <a:pos x="T0" y="T1"/>
                        </a:cxn>
                        <a:cxn ang="0">
                          <a:pos x="T2" y="T3"/>
                        </a:cxn>
                        <a:cxn ang="0">
                          <a:pos x="T4" y="T5"/>
                        </a:cxn>
                        <a:cxn ang="0">
                          <a:pos x="T6" y="T7"/>
                        </a:cxn>
                        <a:cxn ang="0">
                          <a:pos x="T8" y="T9"/>
                        </a:cxn>
                      </a:cxnLst>
                      <a:rect l="0" t="0" r="r" b="b"/>
                      <a:pathLst>
                        <a:path w="8" h="4">
                          <a:moveTo>
                            <a:pt x="2" y="0"/>
                          </a:moveTo>
                          <a:lnTo>
                            <a:pt x="8" y="0"/>
                          </a:lnTo>
                          <a:lnTo>
                            <a:pt x="8" y="4"/>
                          </a:lnTo>
                          <a:lnTo>
                            <a:pt x="0" y="4"/>
                          </a:lnTo>
                          <a:lnTo>
                            <a:pt x="2" y="0"/>
                          </a:lnTo>
                          <a:close/>
                        </a:path>
                      </a:pathLst>
                    </a:custGeom>
                    <a:solidFill>
                      <a:srgbClr val="2723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2" name="Freeform 774"/>
                    <p:cNvSpPr>
                      <a:spLocks noChangeAspect="1"/>
                    </p:cNvSpPr>
                    <p:nvPr/>
                  </p:nvSpPr>
                  <p:spPr bwMode="auto">
                    <a:xfrm>
                      <a:off x="2801" y="1807"/>
                      <a:ext cx="8" cy="6"/>
                    </a:xfrm>
                    <a:custGeom>
                      <a:avLst/>
                      <a:gdLst>
                        <a:gd name="T0" fmla="*/ 2 w 8"/>
                        <a:gd name="T1" fmla="*/ 0 h 6"/>
                        <a:gd name="T2" fmla="*/ 8 w 8"/>
                        <a:gd name="T3" fmla="*/ 2 h 6"/>
                        <a:gd name="T4" fmla="*/ 8 w 8"/>
                        <a:gd name="T5" fmla="*/ 6 h 6"/>
                        <a:gd name="T6" fmla="*/ 0 w 8"/>
                        <a:gd name="T7" fmla="*/ 5 h 6"/>
                        <a:gd name="T8" fmla="*/ 2 w 8"/>
                        <a:gd name="T9" fmla="*/ 0 h 6"/>
                      </a:gdLst>
                      <a:ahLst/>
                      <a:cxnLst>
                        <a:cxn ang="0">
                          <a:pos x="T0" y="T1"/>
                        </a:cxn>
                        <a:cxn ang="0">
                          <a:pos x="T2" y="T3"/>
                        </a:cxn>
                        <a:cxn ang="0">
                          <a:pos x="T4" y="T5"/>
                        </a:cxn>
                        <a:cxn ang="0">
                          <a:pos x="T6" y="T7"/>
                        </a:cxn>
                        <a:cxn ang="0">
                          <a:pos x="T8" y="T9"/>
                        </a:cxn>
                      </a:cxnLst>
                      <a:rect l="0" t="0" r="r" b="b"/>
                      <a:pathLst>
                        <a:path w="8" h="6">
                          <a:moveTo>
                            <a:pt x="2" y="0"/>
                          </a:moveTo>
                          <a:lnTo>
                            <a:pt x="8" y="2"/>
                          </a:lnTo>
                          <a:lnTo>
                            <a:pt x="8" y="6"/>
                          </a:lnTo>
                          <a:lnTo>
                            <a:pt x="0" y="5"/>
                          </a:lnTo>
                          <a:lnTo>
                            <a:pt x="2" y="0"/>
                          </a:lnTo>
                          <a:close/>
                        </a:path>
                      </a:pathLst>
                    </a:custGeom>
                    <a:solidFill>
                      <a:srgbClr val="2824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3" name="Freeform 775"/>
                    <p:cNvSpPr>
                      <a:spLocks noChangeAspect="1"/>
                    </p:cNvSpPr>
                    <p:nvPr/>
                  </p:nvSpPr>
                  <p:spPr bwMode="auto">
                    <a:xfrm>
                      <a:off x="2800" y="1810"/>
                      <a:ext cx="9" cy="5"/>
                    </a:xfrm>
                    <a:custGeom>
                      <a:avLst/>
                      <a:gdLst>
                        <a:gd name="T0" fmla="*/ 1 w 9"/>
                        <a:gd name="T1" fmla="*/ 0 h 5"/>
                        <a:gd name="T2" fmla="*/ 9 w 9"/>
                        <a:gd name="T3" fmla="*/ 0 h 5"/>
                        <a:gd name="T4" fmla="*/ 9 w 9"/>
                        <a:gd name="T5" fmla="*/ 5 h 5"/>
                        <a:gd name="T6" fmla="*/ 0 w 9"/>
                        <a:gd name="T7" fmla="*/ 5 h 5"/>
                        <a:gd name="T8" fmla="*/ 1 w 9"/>
                        <a:gd name="T9" fmla="*/ 0 h 5"/>
                      </a:gdLst>
                      <a:ahLst/>
                      <a:cxnLst>
                        <a:cxn ang="0">
                          <a:pos x="T0" y="T1"/>
                        </a:cxn>
                        <a:cxn ang="0">
                          <a:pos x="T2" y="T3"/>
                        </a:cxn>
                        <a:cxn ang="0">
                          <a:pos x="T4" y="T5"/>
                        </a:cxn>
                        <a:cxn ang="0">
                          <a:pos x="T6" y="T7"/>
                        </a:cxn>
                        <a:cxn ang="0">
                          <a:pos x="T8" y="T9"/>
                        </a:cxn>
                      </a:cxnLst>
                      <a:rect l="0" t="0" r="r" b="b"/>
                      <a:pathLst>
                        <a:path w="9" h="5">
                          <a:moveTo>
                            <a:pt x="1" y="0"/>
                          </a:moveTo>
                          <a:lnTo>
                            <a:pt x="9" y="0"/>
                          </a:lnTo>
                          <a:lnTo>
                            <a:pt x="9" y="5"/>
                          </a:lnTo>
                          <a:lnTo>
                            <a:pt x="0" y="5"/>
                          </a:lnTo>
                          <a:lnTo>
                            <a:pt x="1" y="0"/>
                          </a:lnTo>
                          <a:close/>
                        </a:path>
                      </a:pathLst>
                    </a:custGeom>
                    <a:solidFill>
                      <a:srgbClr val="2824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4" name="Freeform 776"/>
                    <p:cNvSpPr>
                      <a:spLocks noChangeAspect="1"/>
                    </p:cNvSpPr>
                    <p:nvPr/>
                  </p:nvSpPr>
                  <p:spPr bwMode="auto">
                    <a:xfrm>
                      <a:off x="2800" y="1812"/>
                      <a:ext cx="9" cy="4"/>
                    </a:xfrm>
                    <a:custGeom>
                      <a:avLst/>
                      <a:gdLst>
                        <a:gd name="T0" fmla="*/ 1 w 9"/>
                        <a:gd name="T1" fmla="*/ 0 h 4"/>
                        <a:gd name="T2" fmla="*/ 9 w 9"/>
                        <a:gd name="T3" fmla="*/ 1 h 4"/>
                        <a:gd name="T4" fmla="*/ 9 w 9"/>
                        <a:gd name="T5" fmla="*/ 4 h 4"/>
                        <a:gd name="T6" fmla="*/ 0 w 9"/>
                        <a:gd name="T7" fmla="*/ 4 h 4"/>
                        <a:gd name="T8" fmla="*/ 1 w 9"/>
                        <a:gd name="T9" fmla="*/ 0 h 4"/>
                      </a:gdLst>
                      <a:ahLst/>
                      <a:cxnLst>
                        <a:cxn ang="0">
                          <a:pos x="T0" y="T1"/>
                        </a:cxn>
                        <a:cxn ang="0">
                          <a:pos x="T2" y="T3"/>
                        </a:cxn>
                        <a:cxn ang="0">
                          <a:pos x="T4" y="T5"/>
                        </a:cxn>
                        <a:cxn ang="0">
                          <a:pos x="T6" y="T7"/>
                        </a:cxn>
                        <a:cxn ang="0">
                          <a:pos x="T8" y="T9"/>
                        </a:cxn>
                      </a:cxnLst>
                      <a:rect l="0" t="0" r="r" b="b"/>
                      <a:pathLst>
                        <a:path w="9" h="4">
                          <a:moveTo>
                            <a:pt x="1" y="0"/>
                          </a:moveTo>
                          <a:lnTo>
                            <a:pt x="9" y="1"/>
                          </a:lnTo>
                          <a:lnTo>
                            <a:pt x="9" y="4"/>
                          </a:lnTo>
                          <a:lnTo>
                            <a:pt x="0" y="4"/>
                          </a:lnTo>
                          <a:lnTo>
                            <a:pt x="1" y="0"/>
                          </a:lnTo>
                          <a:close/>
                        </a:path>
                      </a:pathLst>
                    </a:custGeom>
                    <a:solidFill>
                      <a:srgbClr val="2A25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5" name="Freeform 777"/>
                    <p:cNvSpPr>
                      <a:spLocks noChangeAspect="1"/>
                    </p:cNvSpPr>
                    <p:nvPr/>
                  </p:nvSpPr>
                  <p:spPr bwMode="auto">
                    <a:xfrm>
                      <a:off x="2799" y="1815"/>
                      <a:ext cx="10" cy="4"/>
                    </a:xfrm>
                    <a:custGeom>
                      <a:avLst/>
                      <a:gdLst>
                        <a:gd name="T0" fmla="*/ 1 w 10"/>
                        <a:gd name="T1" fmla="*/ 0 h 4"/>
                        <a:gd name="T2" fmla="*/ 10 w 10"/>
                        <a:gd name="T3" fmla="*/ 0 h 4"/>
                        <a:gd name="T4" fmla="*/ 10 w 10"/>
                        <a:gd name="T5" fmla="*/ 4 h 4"/>
                        <a:gd name="T6" fmla="*/ 0 w 10"/>
                        <a:gd name="T7" fmla="*/ 3 h 4"/>
                        <a:gd name="T8" fmla="*/ 1 w 10"/>
                        <a:gd name="T9" fmla="*/ 0 h 4"/>
                      </a:gdLst>
                      <a:ahLst/>
                      <a:cxnLst>
                        <a:cxn ang="0">
                          <a:pos x="T0" y="T1"/>
                        </a:cxn>
                        <a:cxn ang="0">
                          <a:pos x="T2" y="T3"/>
                        </a:cxn>
                        <a:cxn ang="0">
                          <a:pos x="T4" y="T5"/>
                        </a:cxn>
                        <a:cxn ang="0">
                          <a:pos x="T6" y="T7"/>
                        </a:cxn>
                        <a:cxn ang="0">
                          <a:pos x="T8" y="T9"/>
                        </a:cxn>
                      </a:cxnLst>
                      <a:rect l="0" t="0" r="r" b="b"/>
                      <a:pathLst>
                        <a:path w="10" h="4">
                          <a:moveTo>
                            <a:pt x="1" y="0"/>
                          </a:moveTo>
                          <a:lnTo>
                            <a:pt x="10" y="0"/>
                          </a:lnTo>
                          <a:lnTo>
                            <a:pt x="10" y="4"/>
                          </a:lnTo>
                          <a:lnTo>
                            <a:pt x="0" y="3"/>
                          </a:lnTo>
                          <a:lnTo>
                            <a:pt x="1" y="0"/>
                          </a:lnTo>
                          <a:close/>
                        </a:path>
                      </a:pathLst>
                    </a:custGeom>
                    <a:solidFill>
                      <a:srgbClr val="2A25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6" name="Freeform 778"/>
                    <p:cNvSpPr>
                      <a:spLocks noChangeAspect="1"/>
                    </p:cNvSpPr>
                    <p:nvPr/>
                  </p:nvSpPr>
                  <p:spPr bwMode="auto">
                    <a:xfrm>
                      <a:off x="2799" y="1816"/>
                      <a:ext cx="10" cy="4"/>
                    </a:xfrm>
                    <a:custGeom>
                      <a:avLst/>
                      <a:gdLst>
                        <a:gd name="T0" fmla="*/ 1 w 10"/>
                        <a:gd name="T1" fmla="*/ 0 h 4"/>
                        <a:gd name="T2" fmla="*/ 10 w 10"/>
                        <a:gd name="T3" fmla="*/ 0 h 4"/>
                        <a:gd name="T4" fmla="*/ 10 w 10"/>
                        <a:gd name="T5" fmla="*/ 4 h 4"/>
                        <a:gd name="T6" fmla="*/ 0 w 10"/>
                        <a:gd name="T7" fmla="*/ 4 h 4"/>
                        <a:gd name="T8" fmla="*/ 1 w 10"/>
                        <a:gd name="T9" fmla="*/ 0 h 4"/>
                      </a:gdLst>
                      <a:ahLst/>
                      <a:cxnLst>
                        <a:cxn ang="0">
                          <a:pos x="T0" y="T1"/>
                        </a:cxn>
                        <a:cxn ang="0">
                          <a:pos x="T2" y="T3"/>
                        </a:cxn>
                        <a:cxn ang="0">
                          <a:pos x="T4" y="T5"/>
                        </a:cxn>
                        <a:cxn ang="0">
                          <a:pos x="T6" y="T7"/>
                        </a:cxn>
                        <a:cxn ang="0">
                          <a:pos x="T8" y="T9"/>
                        </a:cxn>
                      </a:cxnLst>
                      <a:rect l="0" t="0" r="r" b="b"/>
                      <a:pathLst>
                        <a:path w="10" h="4">
                          <a:moveTo>
                            <a:pt x="1" y="0"/>
                          </a:moveTo>
                          <a:lnTo>
                            <a:pt x="10" y="0"/>
                          </a:lnTo>
                          <a:lnTo>
                            <a:pt x="10" y="4"/>
                          </a:lnTo>
                          <a:lnTo>
                            <a:pt x="0" y="4"/>
                          </a:lnTo>
                          <a:lnTo>
                            <a:pt x="1" y="0"/>
                          </a:lnTo>
                          <a:close/>
                        </a:path>
                      </a:pathLst>
                    </a:custGeom>
                    <a:solidFill>
                      <a:srgbClr val="2A26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7" name="Freeform 779"/>
                    <p:cNvSpPr>
                      <a:spLocks noChangeAspect="1"/>
                    </p:cNvSpPr>
                    <p:nvPr/>
                  </p:nvSpPr>
                  <p:spPr bwMode="auto">
                    <a:xfrm>
                      <a:off x="2799" y="1818"/>
                      <a:ext cx="10" cy="4"/>
                    </a:xfrm>
                    <a:custGeom>
                      <a:avLst/>
                      <a:gdLst>
                        <a:gd name="T0" fmla="*/ 0 w 10"/>
                        <a:gd name="T1" fmla="*/ 0 h 4"/>
                        <a:gd name="T2" fmla="*/ 10 w 10"/>
                        <a:gd name="T3" fmla="*/ 1 h 4"/>
                        <a:gd name="T4" fmla="*/ 10 w 10"/>
                        <a:gd name="T5" fmla="*/ 4 h 4"/>
                        <a:gd name="T6" fmla="*/ 0 w 10"/>
                        <a:gd name="T7" fmla="*/ 4 h 4"/>
                        <a:gd name="T8" fmla="*/ 0 w 10"/>
                        <a:gd name="T9" fmla="*/ 0 h 4"/>
                      </a:gdLst>
                      <a:ahLst/>
                      <a:cxnLst>
                        <a:cxn ang="0">
                          <a:pos x="T0" y="T1"/>
                        </a:cxn>
                        <a:cxn ang="0">
                          <a:pos x="T2" y="T3"/>
                        </a:cxn>
                        <a:cxn ang="0">
                          <a:pos x="T4" y="T5"/>
                        </a:cxn>
                        <a:cxn ang="0">
                          <a:pos x="T6" y="T7"/>
                        </a:cxn>
                        <a:cxn ang="0">
                          <a:pos x="T8" y="T9"/>
                        </a:cxn>
                      </a:cxnLst>
                      <a:rect l="0" t="0" r="r" b="b"/>
                      <a:pathLst>
                        <a:path w="10" h="4">
                          <a:moveTo>
                            <a:pt x="0" y="0"/>
                          </a:moveTo>
                          <a:lnTo>
                            <a:pt x="10" y="1"/>
                          </a:lnTo>
                          <a:lnTo>
                            <a:pt x="10" y="4"/>
                          </a:lnTo>
                          <a:lnTo>
                            <a:pt x="0" y="4"/>
                          </a:lnTo>
                          <a:lnTo>
                            <a:pt x="0" y="0"/>
                          </a:lnTo>
                          <a:close/>
                        </a:path>
                      </a:pathLst>
                    </a:custGeom>
                    <a:solidFill>
                      <a:srgbClr val="2A26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8" name="Freeform 780"/>
                    <p:cNvSpPr>
                      <a:spLocks noChangeAspect="1"/>
                    </p:cNvSpPr>
                    <p:nvPr/>
                  </p:nvSpPr>
                  <p:spPr bwMode="auto">
                    <a:xfrm>
                      <a:off x="2797" y="1820"/>
                      <a:ext cx="12" cy="5"/>
                    </a:xfrm>
                    <a:custGeom>
                      <a:avLst/>
                      <a:gdLst>
                        <a:gd name="T0" fmla="*/ 2 w 12"/>
                        <a:gd name="T1" fmla="*/ 0 h 5"/>
                        <a:gd name="T2" fmla="*/ 12 w 12"/>
                        <a:gd name="T3" fmla="*/ 0 h 5"/>
                        <a:gd name="T4" fmla="*/ 10 w 12"/>
                        <a:gd name="T5" fmla="*/ 5 h 5"/>
                        <a:gd name="T6" fmla="*/ 0 w 12"/>
                        <a:gd name="T7" fmla="*/ 3 h 5"/>
                        <a:gd name="T8" fmla="*/ 2 w 12"/>
                        <a:gd name="T9" fmla="*/ 0 h 5"/>
                      </a:gdLst>
                      <a:ahLst/>
                      <a:cxnLst>
                        <a:cxn ang="0">
                          <a:pos x="T0" y="T1"/>
                        </a:cxn>
                        <a:cxn ang="0">
                          <a:pos x="T2" y="T3"/>
                        </a:cxn>
                        <a:cxn ang="0">
                          <a:pos x="T4" y="T5"/>
                        </a:cxn>
                        <a:cxn ang="0">
                          <a:pos x="T6" y="T7"/>
                        </a:cxn>
                        <a:cxn ang="0">
                          <a:pos x="T8" y="T9"/>
                        </a:cxn>
                      </a:cxnLst>
                      <a:rect l="0" t="0" r="r" b="b"/>
                      <a:pathLst>
                        <a:path w="12" h="5">
                          <a:moveTo>
                            <a:pt x="2" y="0"/>
                          </a:moveTo>
                          <a:lnTo>
                            <a:pt x="12" y="0"/>
                          </a:lnTo>
                          <a:lnTo>
                            <a:pt x="10" y="5"/>
                          </a:lnTo>
                          <a:lnTo>
                            <a:pt x="0" y="3"/>
                          </a:lnTo>
                          <a:lnTo>
                            <a:pt x="2" y="0"/>
                          </a:lnTo>
                          <a:close/>
                        </a:path>
                      </a:pathLst>
                    </a:custGeom>
                    <a:solidFill>
                      <a:srgbClr val="2C27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09" name="Freeform 781"/>
                    <p:cNvSpPr>
                      <a:spLocks noChangeAspect="1"/>
                    </p:cNvSpPr>
                    <p:nvPr/>
                  </p:nvSpPr>
                  <p:spPr bwMode="auto">
                    <a:xfrm>
                      <a:off x="2797" y="1822"/>
                      <a:ext cx="12" cy="4"/>
                    </a:xfrm>
                    <a:custGeom>
                      <a:avLst/>
                      <a:gdLst>
                        <a:gd name="T0" fmla="*/ 2 w 12"/>
                        <a:gd name="T1" fmla="*/ 0 h 4"/>
                        <a:gd name="T2" fmla="*/ 12 w 12"/>
                        <a:gd name="T3" fmla="*/ 0 h 4"/>
                        <a:gd name="T4" fmla="*/ 10 w 12"/>
                        <a:gd name="T5" fmla="*/ 4 h 4"/>
                        <a:gd name="T6" fmla="*/ 0 w 12"/>
                        <a:gd name="T7" fmla="*/ 4 h 4"/>
                        <a:gd name="T8" fmla="*/ 2 w 12"/>
                        <a:gd name="T9" fmla="*/ 0 h 4"/>
                      </a:gdLst>
                      <a:ahLst/>
                      <a:cxnLst>
                        <a:cxn ang="0">
                          <a:pos x="T0" y="T1"/>
                        </a:cxn>
                        <a:cxn ang="0">
                          <a:pos x="T2" y="T3"/>
                        </a:cxn>
                        <a:cxn ang="0">
                          <a:pos x="T4" y="T5"/>
                        </a:cxn>
                        <a:cxn ang="0">
                          <a:pos x="T6" y="T7"/>
                        </a:cxn>
                        <a:cxn ang="0">
                          <a:pos x="T8" y="T9"/>
                        </a:cxn>
                      </a:cxnLst>
                      <a:rect l="0" t="0" r="r" b="b"/>
                      <a:pathLst>
                        <a:path w="12" h="4">
                          <a:moveTo>
                            <a:pt x="2" y="0"/>
                          </a:moveTo>
                          <a:lnTo>
                            <a:pt x="12" y="0"/>
                          </a:lnTo>
                          <a:lnTo>
                            <a:pt x="10" y="4"/>
                          </a:lnTo>
                          <a:lnTo>
                            <a:pt x="0" y="4"/>
                          </a:lnTo>
                          <a:lnTo>
                            <a:pt x="2" y="0"/>
                          </a:lnTo>
                          <a:close/>
                        </a:path>
                      </a:pathLst>
                    </a:custGeom>
                    <a:solidFill>
                      <a:srgbClr val="2C27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0" name="Freeform 782"/>
                    <p:cNvSpPr>
                      <a:spLocks noChangeAspect="1"/>
                    </p:cNvSpPr>
                    <p:nvPr/>
                  </p:nvSpPr>
                  <p:spPr bwMode="auto">
                    <a:xfrm>
                      <a:off x="2796" y="1823"/>
                      <a:ext cx="11" cy="6"/>
                    </a:xfrm>
                    <a:custGeom>
                      <a:avLst/>
                      <a:gdLst>
                        <a:gd name="T0" fmla="*/ 1 w 11"/>
                        <a:gd name="T1" fmla="*/ 0 h 6"/>
                        <a:gd name="T2" fmla="*/ 11 w 11"/>
                        <a:gd name="T3" fmla="*/ 2 h 6"/>
                        <a:gd name="T4" fmla="*/ 11 w 11"/>
                        <a:gd name="T5" fmla="*/ 6 h 6"/>
                        <a:gd name="T6" fmla="*/ 0 w 11"/>
                        <a:gd name="T7" fmla="*/ 5 h 6"/>
                        <a:gd name="T8" fmla="*/ 1 w 11"/>
                        <a:gd name="T9" fmla="*/ 0 h 6"/>
                      </a:gdLst>
                      <a:ahLst/>
                      <a:cxnLst>
                        <a:cxn ang="0">
                          <a:pos x="T0" y="T1"/>
                        </a:cxn>
                        <a:cxn ang="0">
                          <a:pos x="T2" y="T3"/>
                        </a:cxn>
                        <a:cxn ang="0">
                          <a:pos x="T4" y="T5"/>
                        </a:cxn>
                        <a:cxn ang="0">
                          <a:pos x="T6" y="T7"/>
                        </a:cxn>
                        <a:cxn ang="0">
                          <a:pos x="T8" y="T9"/>
                        </a:cxn>
                      </a:cxnLst>
                      <a:rect l="0" t="0" r="r" b="b"/>
                      <a:pathLst>
                        <a:path w="11" h="6">
                          <a:moveTo>
                            <a:pt x="1" y="0"/>
                          </a:moveTo>
                          <a:lnTo>
                            <a:pt x="11" y="2"/>
                          </a:lnTo>
                          <a:lnTo>
                            <a:pt x="11" y="6"/>
                          </a:lnTo>
                          <a:lnTo>
                            <a:pt x="0" y="5"/>
                          </a:lnTo>
                          <a:lnTo>
                            <a:pt x="1" y="0"/>
                          </a:lnTo>
                          <a:close/>
                        </a:path>
                      </a:pathLst>
                    </a:custGeom>
                    <a:solidFill>
                      <a:srgbClr val="2C29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1" name="Freeform 783"/>
                    <p:cNvSpPr>
                      <a:spLocks noChangeAspect="1"/>
                    </p:cNvSpPr>
                    <p:nvPr/>
                  </p:nvSpPr>
                  <p:spPr bwMode="auto">
                    <a:xfrm>
                      <a:off x="2796" y="1826"/>
                      <a:ext cx="11" cy="4"/>
                    </a:xfrm>
                    <a:custGeom>
                      <a:avLst/>
                      <a:gdLst>
                        <a:gd name="T0" fmla="*/ 1 w 11"/>
                        <a:gd name="T1" fmla="*/ 0 h 4"/>
                        <a:gd name="T2" fmla="*/ 11 w 11"/>
                        <a:gd name="T3" fmla="*/ 0 h 4"/>
                        <a:gd name="T4" fmla="*/ 11 w 11"/>
                        <a:gd name="T5" fmla="*/ 4 h 4"/>
                        <a:gd name="T6" fmla="*/ 0 w 11"/>
                        <a:gd name="T7" fmla="*/ 3 h 4"/>
                        <a:gd name="T8" fmla="*/ 1 w 11"/>
                        <a:gd name="T9" fmla="*/ 0 h 4"/>
                      </a:gdLst>
                      <a:ahLst/>
                      <a:cxnLst>
                        <a:cxn ang="0">
                          <a:pos x="T0" y="T1"/>
                        </a:cxn>
                        <a:cxn ang="0">
                          <a:pos x="T2" y="T3"/>
                        </a:cxn>
                        <a:cxn ang="0">
                          <a:pos x="T4" y="T5"/>
                        </a:cxn>
                        <a:cxn ang="0">
                          <a:pos x="T6" y="T7"/>
                        </a:cxn>
                        <a:cxn ang="0">
                          <a:pos x="T8" y="T9"/>
                        </a:cxn>
                      </a:cxnLst>
                      <a:rect l="0" t="0" r="r" b="b"/>
                      <a:pathLst>
                        <a:path w="11" h="4">
                          <a:moveTo>
                            <a:pt x="1" y="0"/>
                          </a:moveTo>
                          <a:lnTo>
                            <a:pt x="11" y="0"/>
                          </a:lnTo>
                          <a:lnTo>
                            <a:pt x="11" y="4"/>
                          </a:lnTo>
                          <a:lnTo>
                            <a:pt x="0" y="3"/>
                          </a:lnTo>
                          <a:lnTo>
                            <a:pt x="1" y="0"/>
                          </a:lnTo>
                          <a:close/>
                        </a:path>
                      </a:pathLst>
                    </a:custGeom>
                    <a:solidFill>
                      <a:srgbClr val="2C29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2" name="Freeform 784"/>
                    <p:cNvSpPr>
                      <a:spLocks noChangeAspect="1"/>
                    </p:cNvSpPr>
                    <p:nvPr/>
                  </p:nvSpPr>
                  <p:spPr bwMode="auto">
                    <a:xfrm>
                      <a:off x="2794" y="1828"/>
                      <a:ext cx="13" cy="4"/>
                    </a:xfrm>
                    <a:custGeom>
                      <a:avLst/>
                      <a:gdLst>
                        <a:gd name="T0" fmla="*/ 2 w 13"/>
                        <a:gd name="T1" fmla="*/ 0 h 4"/>
                        <a:gd name="T2" fmla="*/ 13 w 13"/>
                        <a:gd name="T3" fmla="*/ 1 h 4"/>
                        <a:gd name="T4" fmla="*/ 13 w 13"/>
                        <a:gd name="T5" fmla="*/ 4 h 4"/>
                        <a:gd name="T6" fmla="*/ 0 w 13"/>
                        <a:gd name="T7" fmla="*/ 4 h 4"/>
                        <a:gd name="T8" fmla="*/ 2 w 13"/>
                        <a:gd name="T9" fmla="*/ 0 h 4"/>
                      </a:gdLst>
                      <a:ahLst/>
                      <a:cxnLst>
                        <a:cxn ang="0">
                          <a:pos x="T0" y="T1"/>
                        </a:cxn>
                        <a:cxn ang="0">
                          <a:pos x="T2" y="T3"/>
                        </a:cxn>
                        <a:cxn ang="0">
                          <a:pos x="T4" y="T5"/>
                        </a:cxn>
                        <a:cxn ang="0">
                          <a:pos x="T6" y="T7"/>
                        </a:cxn>
                        <a:cxn ang="0">
                          <a:pos x="T8" y="T9"/>
                        </a:cxn>
                      </a:cxnLst>
                      <a:rect l="0" t="0" r="r" b="b"/>
                      <a:pathLst>
                        <a:path w="13" h="4">
                          <a:moveTo>
                            <a:pt x="2" y="0"/>
                          </a:moveTo>
                          <a:lnTo>
                            <a:pt x="13" y="1"/>
                          </a:lnTo>
                          <a:lnTo>
                            <a:pt x="13" y="4"/>
                          </a:lnTo>
                          <a:lnTo>
                            <a:pt x="0" y="4"/>
                          </a:lnTo>
                          <a:lnTo>
                            <a:pt x="2" y="0"/>
                          </a:lnTo>
                          <a:close/>
                        </a:path>
                      </a:pathLst>
                    </a:custGeom>
                    <a:solidFill>
                      <a:srgbClr val="2E2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3" name="Freeform 785"/>
                    <p:cNvSpPr>
                      <a:spLocks noChangeAspect="1"/>
                    </p:cNvSpPr>
                    <p:nvPr/>
                  </p:nvSpPr>
                  <p:spPr bwMode="auto">
                    <a:xfrm>
                      <a:off x="2794" y="1829"/>
                      <a:ext cx="13" cy="6"/>
                    </a:xfrm>
                    <a:custGeom>
                      <a:avLst/>
                      <a:gdLst>
                        <a:gd name="T0" fmla="*/ 2 w 13"/>
                        <a:gd name="T1" fmla="*/ 0 h 6"/>
                        <a:gd name="T2" fmla="*/ 13 w 13"/>
                        <a:gd name="T3" fmla="*/ 1 h 6"/>
                        <a:gd name="T4" fmla="*/ 13 w 13"/>
                        <a:gd name="T5" fmla="*/ 6 h 6"/>
                        <a:gd name="T6" fmla="*/ 0 w 13"/>
                        <a:gd name="T7" fmla="*/ 4 h 6"/>
                        <a:gd name="T8" fmla="*/ 2 w 13"/>
                        <a:gd name="T9" fmla="*/ 0 h 6"/>
                      </a:gdLst>
                      <a:ahLst/>
                      <a:cxnLst>
                        <a:cxn ang="0">
                          <a:pos x="T0" y="T1"/>
                        </a:cxn>
                        <a:cxn ang="0">
                          <a:pos x="T2" y="T3"/>
                        </a:cxn>
                        <a:cxn ang="0">
                          <a:pos x="T4" y="T5"/>
                        </a:cxn>
                        <a:cxn ang="0">
                          <a:pos x="T6" y="T7"/>
                        </a:cxn>
                        <a:cxn ang="0">
                          <a:pos x="T8" y="T9"/>
                        </a:cxn>
                      </a:cxnLst>
                      <a:rect l="0" t="0" r="r" b="b"/>
                      <a:pathLst>
                        <a:path w="13" h="6">
                          <a:moveTo>
                            <a:pt x="2" y="0"/>
                          </a:moveTo>
                          <a:lnTo>
                            <a:pt x="13" y="1"/>
                          </a:lnTo>
                          <a:lnTo>
                            <a:pt x="13" y="6"/>
                          </a:lnTo>
                          <a:lnTo>
                            <a:pt x="0" y="4"/>
                          </a:lnTo>
                          <a:lnTo>
                            <a:pt x="2" y="0"/>
                          </a:lnTo>
                          <a:close/>
                        </a:path>
                      </a:pathLst>
                    </a:custGeom>
                    <a:solidFill>
                      <a:srgbClr val="2E2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4" name="Freeform 786"/>
                    <p:cNvSpPr>
                      <a:spLocks noChangeAspect="1"/>
                    </p:cNvSpPr>
                    <p:nvPr/>
                  </p:nvSpPr>
                  <p:spPr bwMode="auto">
                    <a:xfrm>
                      <a:off x="2794" y="1832"/>
                      <a:ext cx="13" cy="4"/>
                    </a:xfrm>
                    <a:custGeom>
                      <a:avLst/>
                      <a:gdLst>
                        <a:gd name="T0" fmla="*/ 0 w 13"/>
                        <a:gd name="T1" fmla="*/ 0 h 4"/>
                        <a:gd name="T2" fmla="*/ 13 w 13"/>
                        <a:gd name="T3" fmla="*/ 0 h 4"/>
                        <a:gd name="T4" fmla="*/ 13 w 13"/>
                        <a:gd name="T5" fmla="*/ 4 h 4"/>
                        <a:gd name="T6" fmla="*/ 0 w 13"/>
                        <a:gd name="T7" fmla="*/ 3 h 4"/>
                        <a:gd name="T8" fmla="*/ 0 w 13"/>
                        <a:gd name="T9" fmla="*/ 0 h 4"/>
                      </a:gdLst>
                      <a:ahLst/>
                      <a:cxnLst>
                        <a:cxn ang="0">
                          <a:pos x="T0" y="T1"/>
                        </a:cxn>
                        <a:cxn ang="0">
                          <a:pos x="T2" y="T3"/>
                        </a:cxn>
                        <a:cxn ang="0">
                          <a:pos x="T4" y="T5"/>
                        </a:cxn>
                        <a:cxn ang="0">
                          <a:pos x="T6" y="T7"/>
                        </a:cxn>
                        <a:cxn ang="0">
                          <a:pos x="T8" y="T9"/>
                        </a:cxn>
                      </a:cxnLst>
                      <a:rect l="0" t="0" r="r" b="b"/>
                      <a:pathLst>
                        <a:path w="13" h="4">
                          <a:moveTo>
                            <a:pt x="0" y="0"/>
                          </a:moveTo>
                          <a:lnTo>
                            <a:pt x="13" y="0"/>
                          </a:lnTo>
                          <a:lnTo>
                            <a:pt x="13" y="4"/>
                          </a:lnTo>
                          <a:lnTo>
                            <a:pt x="0" y="3"/>
                          </a:lnTo>
                          <a:lnTo>
                            <a:pt x="0" y="0"/>
                          </a:lnTo>
                          <a:close/>
                        </a:path>
                      </a:pathLst>
                    </a:custGeom>
                    <a:solidFill>
                      <a:srgbClr val="2E2B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5" name="Freeform 787"/>
                    <p:cNvSpPr>
                      <a:spLocks noChangeAspect="1"/>
                    </p:cNvSpPr>
                    <p:nvPr/>
                  </p:nvSpPr>
                  <p:spPr bwMode="auto">
                    <a:xfrm>
                      <a:off x="2793" y="1833"/>
                      <a:ext cx="14" cy="6"/>
                    </a:xfrm>
                    <a:custGeom>
                      <a:avLst/>
                      <a:gdLst>
                        <a:gd name="T0" fmla="*/ 1 w 14"/>
                        <a:gd name="T1" fmla="*/ 0 h 6"/>
                        <a:gd name="T2" fmla="*/ 14 w 14"/>
                        <a:gd name="T3" fmla="*/ 2 h 6"/>
                        <a:gd name="T4" fmla="*/ 14 w 14"/>
                        <a:gd name="T5" fmla="*/ 6 h 6"/>
                        <a:gd name="T6" fmla="*/ 0 w 14"/>
                        <a:gd name="T7" fmla="*/ 5 h 6"/>
                        <a:gd name="T8" fmla="*/ 1 w 14"/>
                        <a:gd name="T9" fmla="*/ 0 h 6"/>
                      </a:gdLst>
                      <a:ahLst/>
                      <a:cxnLst>
                        <a:cxn ang="0">
                          <a:pos x="T0" y="T1"/>
                        </a:cxn>
                        <a:cxn ang="0">
                          <a:pos x="T2" y="T3"/>
                        </a:cxn>
                        <a:cxn ang="0">
                          <a:pos x="T4" y="T5"/>
                        </a:cxn>
                        <a:cxn ang="0">
                          <a:pos x="T6" y="T7"/>
                        </a:cxn>
                        <a:cxn ang="0">
                          <a:pos x="T8" y="T9"/>
                        </a:cxn>
                      </a:cxnLst>
                      <a:rect l="0" t="0" r="r" b="b"/>
                      <a:pathLst>
                        <a:path w="14" h="6">
                          <a:moveTo>
                            <a:pt x="1" y="0"/>
                          </a:moveTo>
                          <a:lnTo>
                            <a:pt x="14" y="2"/>
                          </a:lnTo>
                          <a:lnTo>
                            <a:pt x="14" y="6"/>
                          </a:lnTo>
                          <a:lnTo>
                            <a:pt x="0" y="5"/>
                          </a:lnTo>
                          <a:lnTo>
                            <a:pt x="1" y="0"/>
                          </a:lnTo>
                          <a:close/>
                        </a:path>
                      </a:pathLst>
                    </a:custGeom>
                    <a:solidFill>
                      <a:srgbClr val="2E2B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6" name="Freeform 788"/>
                    <p:cNvSpPr>
                      <a:spLocks noChangeAspect="1"/>
                    </p:cNvSpPr>
                    <p:nvPr/>
                  </p:nvSpPr>
                  <p:spPr bwMode="auto">
                    <a:xfrm>
                      <a:off x="2793" y="1835"/>
                      <a:ext cx="14" cy="6"/>
                    </a:xfrm>
                    <a:custGeom>
                      <a:avLst/>
                      <a:gdLst>
                        <a:gd name="T0" fmla="*/ 1 w 14"/>
                        <a:gd name="T1" fmla="*/ 0 h 6"/>
                        <a:gd name="T2" fmla="*/ 14 w 14"/>
                        <a:gd name="T3" fmla="*/ 1 h 6"/>
                        <a:gd name="T4" fmla="*/ 14 w 14"/>
                        <a:gd name="T5" fmla="*/ 6 h 6"/>
                        <a:gd name="T6" fmla="*/ 0 w 14"/>
                        <a:gd name="T7" fmla="*/ 4 h 6"/>
                        <a:gd name="T8" fmla="*/ 1 w 14"/>
                        <a:gd name="T9" fmla="*/ 0 h 6"/>
                      </a:gdLst>
                      <a:ahLst/>
                      <a:cxnLst>
                        <a:cxn ang="0">
                          <a:pos x="T0" y="T1"/>
                        </a:cxn>
                        <a:cxn ang="0">
                          <a:pos x="T2" y="T3"/>
                        </a:cxn>
                        <a:cxn ang="0">
                          <a:pos x="T4" y="T5"/>
                        </a:cxn>
                        <a:cxn ang="0">
                          <a:pos x="T6" y="T7"/>
                        </a:cxn>
                        <a:cxn ang="0">
                          <a:pos x="T8" y="T9"/>
                        </a:cxn>
                      </a:cxnLst>
                      <a:rect l="0" t="0" r="r" b="b"/>
                      <a:pathLst>
                        <a:path w="14" h="6">
                          <a:moveTo>
                            <a:pt x="1" y="0"/>
                          </a:moveTo>
                          <a:lnTo>
                            <a:pt x="14" y="1"/>
                          </a:lnTo>
                          <a:lnTo>
                            <a:pt x="14" y="6"/>
                          </a:lnTo>
                          <a:lnTo>
                            <a:pt x="0" y="4"/>
                          </a:lnTo>
                          <a:lnTo>
                            <a:pt x="1" y="0"/>
                          </a:lnTo>
                          <a:close/>
                        </a:path>
                      </a:pathLst>
                    </a:custGeom>
                    <a:solidFill>
                      <a:srgbClr val="302C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7" name="Freeform 789"/>
                    <p:cNvSpPr>
                      <a:spLocks noChangeAspect="1"/>
                    </p:cNvSpPr>
                    <p:nvPr/>
                  </p:nvSpPr>
                  <p:spPr bwMode="auto">
                    <a:xfrm>
                      <a:off x="2791" y="1838"/>
                      <a:ext cx="16" cy="4"/>
                    </a:xfrm>
                    <a:custGeom>
                      <a:avLst/>
                      <a:gdLst>
                        <a:gd name="T0" fmla="*/ 2 w 16"/>
                        <a:gd name="T1" fmla="*/ 0 h 4"/>
                        <a:gd name="T2" fmla="*/ 16 w 16"/>
                        <a:gd name="T3" fmla="*/ 1 h 4"/>
                        <a:gd name="T4" fmla="*/ 16 w 16"/>
                        <a:gd name="T5" fmla="*/ 4 h 4"/>
                        <a:gd name="T6" fmla="*/ 0 w 16"/>
                        <a:gd name="T7" fmla="*/ 3 h 4"/>
                        <a:gd name="T8" fmla="*/ 2 w 16"/>
                        <a:gd name="T9" fmla="*/ 0 h 4"/>
                      </a:gdLst>
                      <a:ahLst/>
                      <a:cxnLst>
                        <a:cxn ang="0">
                          <a:pos x="T0" y="T1"/>
                        </a:cxn>
                        <a:cxn ang="0">
                          <a:pos x="T2" y="T3"/>
                        </a:cxn>
                        <a:cxn ang="0">
                          <a:pos x="T4" y="T5"/>
                        </a:cxn>
                        <a:cxn ang="0">
                          <a:pos x="T6" y="T7"/>
                        </a:cxn>
                        <a:cxn ang="0">
                          <a:pos x="T8" y="T9"/>
                        </a:cxn>
                      </a:cxnLst>
                      <a:rect l="0" t="0" r="r" b="b"/>
                      <a:pathLst>
                        <a:path w="16" h="4">
                          <a:moveTo>
                            <a:pt x="2" y="0"/>
                          </a:moveTo>
                          <a:lnTo>
                            <a:pt x="16" y="1"/>
                          </a:lnTo>
                          <a:lnTo>
                            <a:pt x="16" y="4"/>
                          </a:lnTo>
                          <a:lnTo>
                            <a:pt x="0" y="3"/>
                          </a:lnTo>
                          <a:lnTo>
                            <a:pt x="2" y="0"/>
                          </a:lnTo>
                          <a:close/>
                        </a:path>
                      </a:pathLst>
                    </a:custGeom>
                    <a:solidFill>
                      <a:srgbClr val="302C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8" name="Freeform 790"/>
                    <p:cNvSpPr>
                      <a:spLocks noChangeAspect="1"/>
                    </p:cNvSpPr>
                    <p:nvPr/>
                  </p:nvSpPr>
                  <p:spPr bwMode="auto">
                    <a:xfrm>
                      <a:off x="2791" y="1839"/>
                      <a:ext cx="16" cy="6"/>
                    </a:xfrm>
                    <a:custGeom>
                      <a:avLst/>
                      <a:gdLst>
                        <a:gd name="T0" fmla="*/ 2 w 16"/>
                        <a:gd name="T1" fmla="*/ 0 h 6"/>
                        <a:gd name="T2" fmla="*/ 16 w 16"/>
                        <a:gd name="T3" fmla="*/ 2 h 6"/>
                        <a:gd name="T4" fmla="*/ 16 w 16"/>
                        <a:gd name="T5" fmla="*/ 6 h 6"/>
                        <a:gd name="T6" fmla="*/ 0 w 16"/>
                        <a:gd name="T7" fmla="*/ 4 h 6"/>
                        <a:gd name="T8" fmla="*/ 2 w 16"/>
                        <a:gd name="T9" fmla="*/ 0 h 6"/>
                      </a:gdLst>
                      <a:ahLst/>
                      <a:cxnLst>
                        <a:cxn ang="0">
                          <a:pos x="T0" y="T1"/>
                        </a:cxn>
                        <a:cxn ang="0">
                          <a:pos x="T2" y="T3"/>
                        </a:cxn>
                        <a:cxn ang="0">
                          <a:pos x="T4" y="T5"/>
                        </a:cxn>
                        <a:cxn ang="0">
                          <a:pos x="T6" y="T7"/>
                        </a:cxn>
                        <a:cxn ang="0">
                          <a:pos x="T8" y="T9"/>
                        </a:cxn>
                      </a:cxnLst>
                      <a:rect l="0" t="0" r="r" b="b"/>
                      <a:pathLst>
                        <a:path w="16" h="6">
                          <a:moveTo>
                            <a:pt x="2" y="0"/>
                          </a:moveTo>
                          <a:lnTo>
                            <a:pt x="16" y="2"/>
                          </a:lnTo>
                          <a:lnTo>
                            <a:pt x="16" y="6"/>
                          </a:lnTo>
                          <a:lnTo>
                            <a:pt x="0" y="4"/>
                          </a:lnTo>
                          <a:lnTo>
                            <a:pt x="2" y="0"/>
                          </a:lnTo>
                          <a:close/>
                        </a:path>
                      </a:pathLst>
                    </a:custGeom>
                    <a:solidFill>
                      <a:srgbClr val="302C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19" name="Freeform 791"/>
                    <p:cNvSpPr>
                      <a:spLocks noChangeAspect="1"/>
                    </p:cNvSpPr>
                    <p:nvPr/>
                  </p:nvSpPr>
                  <p:spPr bwMode="auto">
                    <a:xfrm>
                      <a:off x="2790" y="1841"/>
                      <a:ext cx="17" cy="5"/>
                    </a:xfrm>
                    <a:custGeom>
                      <a:avLst/>
                      <a:gdLst>
                        <a:gd name="T0" fmla="*/ 1 w 17"/>
                        <a:gd name="T1" fmla="*/ 0 h 5"/>
                        <a:gd name="T2" fmla="*/ 17 w 17"/>
                        <a:gd name="T3" fmla="*/ 1 h 5"/>
                        <a:gd name="T4" fmla="*/ 17 w 17"/>
                        <a:gd name="T5" fmla="*/ 5 h 5"/>
                        <a:gd name="T6" fmla="*/ 0 w 17"/>
                        <a:gd name="T7" fmla="*/ 4 h 5"/>
                        <a:gd name="T8" fmla="*/ 1 w 17"/>
                        <a:gd name="T9" fmla="*/ 0 h 5"/>
                      </a:gdLst>
                      <a:ahLst/>
                      <a:cxnLst>
                        <a:cxn ang="0">
                          <a:pos x="T0" y="T1"/>
                        </a:cxn>
                        <a:cxn ang="0">
                          <a:pos x="T2" y="T3"/>
                        </a:cxn>
                        <a:cxn ang="0">
                          <a:pos x="T4" y="T5"/>
                        </a:cxn>
                        <a:cxn ang="0">
                          <a:pos x="T6" y="T7"/>
                        </a:cxn>
                        <a:cxn ang="0">
                          <a:pos x="T8" y="T9"/>
                        </a:cxn>
                      </a:cxnLst>
                      <a:rect l="0" t="0" r="r" b="b"/>
                      <a:pathLst>
                        <a:path w="17" h="5">
                          <a:moveTo>
                            <a:pt x="1" y="0"/>
                          </a:moveTo>
                          <a:lnTo>
                            <a:pt x="17" y="1"/>
                          </a:lnTo>
                          <a:lnTo>
                            <a:pt x="17" y="5"/>
                          </a:lnTo>
                          <a:lnTo>
                            <a:pt x="0" y="4"/>
                          </a:lnTo>
                          <a:lnTo>
                            <a:pt x="1" y="0"/>
                          </a:lnTo>
                          <a:close/>
                        </a:path>
                      </a:pathLst>
                    </a:custGeom>
                    <a:solidFill>
                      <a:srgbClr val="302C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0" name="Freeform 792"/>
                    <p:cNvSpPr>
                      <a:spLocks noChangeAspect="1"/>
                    </p:cNvSpPr>
                    <p:nvPr/>
                  </p:nvSpPr>
                  <p:spPr bwMode="auto">
                    <a:xfrm>
                      <a:off x="2790" y="1843"/>
                      <a:ext cx="17" cy="5"/>
                    </a:xfrm>
                    <a:custGeom>
                      <a:avLst/>
                      <a:gdLst>
                        <a:gd name="T0" fmla="*/ 1 w 17"/>
                        <a:gd name="T1" fmla="*/ 0 h 5"/>
                        <a:gd name="T2" fmla="*/ 17 w 17"/>
                        <a:gd name="T3" fmla="*/ 2 h 5"/>
                        <a:gd name="T4" fmla="*/ 16 w 17"/>
                        <a:gd name="T5" fmla="*/ 5 h 5"/>
                        <a:gd name="T6" fmla="*/ 0 w 17"/>
                        <a:gd name="T7" fmla="*/ 3 h 5"/>
                        <a:gd name="T8" fmla="*/ 1 w 17"/>
                        <a:gd name="T9" fmla="*/ 0 h 5"/>
                      </a:gdLst>
                      <a:ahLst/>
                      <a:cxnLst>
                        <a:cxn ang="0">
                          <a:pos x="T0" y="T1"/>
                        </a:cxn>
                        <a:cxn ang="0">
                          <a:pos x="T2" y="T3"/>
                        </a:cxn>
                        <a:cxn ang="0">
                          <a:pos x="T4" y="T5"/>
                        </a:cxn>
                        <a:cxn ang="0">
                          <a:pos x="T6" y="T7"/>
                        </a:cxn>
                        <a:cxn ang="0">
                          <a:pos x="T8" y="T9"/>
                        </a:cxn>
                      </a:cxnLst>
                      <a:rect l="0" t="0" r="r" b="b"/>
                      <a:pathLst>
                        <a:path w="17" h="5">
                          <a:moveTo>
                            <a:pt x="1" y="0"/>
                          </a:moveTo>
                          <a:lnTo>
                            <a:pt x="17" y="2"/>
                          </a:lnTo>
                          <a:lnTo>
                            <a:pt x="16" y="5"/>
                          </a:lnTo>
                          <a:lnTo>
                            <a:pt x="0" y="3"/>
                          </a:lnTo>
                          <a:lnTo>
                            <a:pt x="1" y="0"/>
                          </a:lnTo>
                          <a:close/>
                        </a:path>
                      </a:pathLst>
                    </a:custGeom>
                    <a:solidFill>
                      <a:srgbClr val="322E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1" name="Freeform 793"/>
                    <p:cNvSpPr>
                      <a:spLocks noChangeAspect="1"/>
                    </p:cNvSpPr>
                    <p:nvPr/>
                  </p:nvSpPr>
                  <p:spPr bwMode="auto">
                    <a:xfrm>
                      <a:off x="2789" y="1845"/>
                      <a:ext cx="18" cy="6"/>
                    </a:xfrm>
                    <a:custGeom>
                      <a:avLst/>
                      <a:gdLst>
                        <a:gd name="T0" fmla="*/ 1 w 18"/>
                        <a:gd name="T1" fmla="*/ 0 h 6"/>
                        <a:gd name="T2" fmla="*/ 18 w 18"/>
                        <a:gd name="T3" fmla="*/ 1 h 6"/>
                        <a:gd name="T4" fmla="*/ 17 w 18"/>
                        <a:gd name="T5" fmla="*/ 6 h 6"/>
                        <a:gd name="T6" fmla="*/ 0 w 18"/>
                        <a:gd name="T7" fmla="*/ 4 h 6"/>
                        <a:gd name="T8" fmla="*/ 1 w 18"/>
                        <a:gd name="T9" fmla="*/ 0 h 6"/>
                      </a:gdLst>
                      <a:ahLst/>
                      <a:cxnLst>
                        <a:cxn ang="0">
                          <a:pos x="T0" y="T1"/>
                        </a:cxn>
                        <a:cxn ang="0">
                          <a:pos x="T2" y="T3"/>
                        </a:cxn>
                        <a:cxn ang="0">
                          <a:pos x="T4" y="T5"/>
                        </a:cxn>
                        <a:cxn ang="0">
                          <a:pos x="T6" y="T7"/>
                        </a:cxn>
                        <a:cxn ang="0">
                          <a:pos x="T8" y="T9"/>
                        </a:cxn>
                      </a:cxnLst>
                      <a:rect l="0" t="0" r="r" b="b"/>
                      <a:pathLst>
                        <a:path w="18" h="6">
                          <a:moveTo>
                            <a:pt x="1" y="0"/>
                          </a:moveTo>
                          <a:lnTo>
                            <a:pt x="18" y="1"/>
                          </a:lnTo>
                          <a:lnTo>
                            <a:pt x="17" y="6"/>
                          </a:lnTo>
                          <a:lnTo>
                            <a:pt x="0" y="4"/>
                          </a:lnTo>
                          <a:lnTo>
                            <a:pt x="1" y="0"/>
                          </a:lnTo>
                          <a:close/>
                        </a:path>
                      </a:pathLst>
                    </a:custGeom>
                    <a:solidFill>
                      <a:srgbClr val="322E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2" name="Freeform 794"/>
                    <p:cNvSpPr>
                      <a:spLocks noChangeAspect="1"/>
                    </p:cNvSpPr>
                    <p:nvPr/>
                  </p:nvSpPr>
                  <p:spPr bwMode="auto">
                    <a:xfrm>
                      <a:off x="2789" y="1846"/>
                      <a:ext cx="17" cy="6"/>
                    </a:xfrm>
                    <a:custGeom>
                      <a:avLst/>
                      <a:gdLst>
                        <a:gd name="T0" fmla="*/ 1 w 17"/>
                        <a:gd name="T1" fmla="*/ 0 h 6"/>
                        <a:gd name="T2" fmla="*/ 17 w 17"/>
                        <a:gd name="T3" fmla="*/ 2 h 6"/>
                        <a:gd name="T4" fmla="*/ 17 w 17"/>
                        <a:gd name="T5" fmla="*/ 6 h 6"/>
                        <a:gd name="T6" fmla="*/ 0 w 17"/>
                        <a:gd name="T7" fmla="*/ 5 h 6"/>
                        <a:gd name="T8" fmla="*/ 1 w 17"/>
                        <a:gd name="T9" fmla="*/ 0 h 6"/>
                      </a:gdLst>
                      <a:ahLst/>
                      <a:cxnLst>
                        <a:cxn ang="0">
                          <a:pos x="T0" y="T1"/>
                        </a:cxn>
                        <a:cxn ang="0">
                          <a:pos x="T2" y="T3"/>
                        </a:cxn>
                        <a:cxn ang="0">
                          <a:pos x="T4" y="T5"/>
                        </a:cxn>
                        <a:cxn ang="0">
                          <a:pos x="T6" y="T7"/>
                        </a:cxn>
                        <a:cxn ang="0">
                          <a:pos x="T8" y="T9"/>
                        </a:cxn>
                      </a:cxnLst>
                      <a:rect l="0" t="0" r="r" b="b"/>
                      <a:pathLst>
                        <a:path w="17" h="6">
                          <a:moveTo>
                            <a:pt x="1" y="0"/>
                          </a:moveTo>
                          <a:lnTo>
                            <a:pt x="17" y="2"/>
                          </a:lnTo>
                          <a:lnTo>
                            <a:pt x="17" y="6"/>
                          </a:lnTo>
                          <a:lnTo>
                            <a:pt x="0" y="5"/>
                          </a:lnTo>
                          <a:lnTo>
                            <a:pt x="1" y="0"/>
                          </a:lnTo>
                          <a:close/>
                        </a:path>
                      </a:pathLst>
                    </a:custGeom>
                    <a:solidFill>
                      <a:srgbClr val="322E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3" name="Freeform 795"/>
                    <p:cNvSpPr>
                      <a:spLocks noChangeAspect="1"/>
                    </p:cNvSpPr>
                    <p:nvPr/>
                  </p:nvSpPr>
                  <p:spPr bwMode="auto">
                    <a:xfrm>
                      <a:off x="2789" y="1849"/>
                      <a:ext cx="17" cy="6"/>
                    </a:xfrm>
                    <a:custGeom>
                      <a:avLst/>
                      <a:gdLst>
                        <a:gd name="T0" fmla="*/ 0 w 17"/>
                        <a:gd name="T1" fmla="*/ 0 h 6"/>
                        <a:gd name="T2" fmla="*/ 17 w 17"/>
                        <a:gd name="T3" fmla="*/ 2 h 6"/>
                        <a:gd name="T4" fmla="*/ 17 w 17"/>
                        <a:gd name="T5" fmla="*/ 6 h 6"/>
                        <a:gd name="T6" fmla="*/ 0 w 17"/>
                        <a:gd name="T7" fmla="*/ 3 h 6"/>
                        <a:gd name="T8" fmla="*/ 0 w 17"/>
                        <a:gd name="T9" fmla="*/ 0 h 6"/>
                      </a:gdLst>
                      <a:ahLst/>
                      <a:cxnLst>
                        <a:cxn ang="0">
                          <a:pos x="T0" y="T1"/>
                        </a:cxn>
                        <a:cxn ang="0">
                          <a:pos x="T2" y="T3"/>
                        </a:cxn>
                        <a:cxn ang="0">
                          <a:pos x="T4" y="T5"/>
                        </a:cxn>
                        <a:cxn ang="0">
                          <a:pos x="T6" y="T7"/>
                        </a:cxn>
                        <a:cxn ang="0">
                          <a:pos x="T8" y="T9"/>
                        </a:cxn>
                      </a:cxnLst>
                      <a:rect l="0" t="0" r="r" b="b"/>
                      <a:pathLst>
                        <a:path w="17" h="6">
                          <a:moveTo>
                            <a:pt x="0" y="0"/>
                          </a:moveTo>
                          <a:lnTo>
                            <a:pt x="17" y="2"/>
                          </a:lnTo>
                          <a:lnTo>
                            <a:pt x="17" y="6"/>
                          </a:lnTo>
                          <a:lnTo>
                            <a:pt x="0" y="3"/>
                          </a:lnTo>
                          <a:lnTo>
                            <a:pt x="0" y="0"/>
                          </a:lnTo>
                          <a:close/>
                        </a:path>
                      </a:pathLst>
                    </a:custGeom>
                    <a:solidFill>
                      <a:srgbClr val="322E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4" name="Freeform 796"/>
                    <p:cNvSpPr>
                      <a:spLocks noChangeAspect="1"/>
                    </p:cNvSpPr>
                    <p:nvPr/>
                  </p:nvSpPr>
                  <p:spPr bwMode="auto">
                    <a:xfrm>
                      <a:off x="2787" y="1851"/>
                      <a:ext cx="19" cy="5"/>
                    </a:xfrm>
                    <a:custGeom>
                      <a:avLst/>
                      <a:gdLst>
                        <a:gd name="T0" fmla="*/ 2 w 19"/>
                        <a:gd name="T1" fmla="*/ 0 h 5"/>
                        <a:gd name="T2" fmla="*/ 19 w 19"/>
                        <a:gd name="T3" fmla="*/ 1 h 5"/>
                        <a:gd name="T4" fmla="*/ 19 w 19"/>
                        <a:gd name="T5" fmla="*/ 5 h 5"/>
                        <a:gd name="T6" fmla="*/ 0 w 19"/>
                        <a:gd name="T7" fmla="*/ 4 h 5"/>
                        <a:gd name="T8" fmla="*/ 2 w 19"/>
                        <a:gd name="T9" fmla="*/ 0 h 5"/>
                      </a:gdLst>
                      <a:ahLst/>
                      <a:cxnLst>
                        <a:cxn ang="0">
                          <a:pos x="T0" y="T1"/>
                        </a:cxn>
                        <a:cxn ang="0">
                          <a:pos x="T2" y="T3"/>
                        </a:cxn>
                        <a:cxn ang="0">
                          <a:pos x="T4" y="T5"/>
                        </a:cxn>
                        <a:cxn ang="0">
                          <a:pos x="T6" y="T7"/>
                        </a:cxn>
                        <a:cxn ang="0">
                          <a:pos x="T8" y="T9"/>
                        </a:cxn>
                      </a:cxnLst>
                      <a:rect l="0" t="0" r="r" b="b"/>
                      <a:pathLst>
                        <a:path w="19" h="5">
                          <a:moveTo>
                            <a:pt x="2" y="0"/>
                          </a:moveTo>
                          <a:lnTo>
                            <a:pt x="19" y="1"/>
                          </a:lnTo>
                          <a:lnTo>
                            <a:pt x="19" y="5"/>
                          </a:lnTo>
                          <a:lnTo>
                            <a:pt x="0" y="4"/>
                          </a:lnTo>
                          <a:lnTo>
                            <a:pt x="2" y="0"/>
                          </a:lnTo>
                          <a:close/>
                        </a:path>
                      </a:pathLst>
                    </a:custGeom>
                    <a:solidFill>
                      <a:srgbClr val="3330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5" name="Freeform 797"/>
                    <p:cNvSpPr>
                      <a:spLocks noChangeAspect="1"/>
                    </p:cNvSpPr>
                    <p:nvPr/>
                  </p:nvSpPr>
                  <p:spPr bwMode="auto">
                    <a:xfrm>
                      <a:off x="2787" y="1852"/>
                      <a:ext cx="19" cy="6"/>
                    </a:xfrm>
                    <a:custGeom>
                      <a:avLst/>
                      <a:gdLst>
                        <a:gd name="T0" fmla="*/ 2 w 19"/>
                        <a:gd name="T1" fmla="*/ 0 h 6"/>
                        <a:gd name="T2" fmla="*/ 19 w 19"/>
                        <a:gd name="T3" fmla="*/ 3 h 6"/>
                        <a:gd name="T4" fmla="*/ 19 w 19"/>
                        <a:gd name="T5" fmla="*/ 6 h 6"/>
                        <a:gd name="T6" fmla="*/ 0 w 19"/>
                        <a:gd name="T7" fmla="*/ 4 h 6"/>
                        <a:gd name="T8" fmla="*/ 2 w 19"/>
                        <a:gd name="T9" fmla="*/ 0 h 6"/>
                      </a:gdLst>
                      <a:ahLst/>
                      <a:cxnLst>
                        <a:cxn ang="0">
                          <a:pos x="T0" y="T1"/>
                        </a:cxn>
                        <a:cxn ang="0">
                          <a:pos x="T2" y="T3"/>
                        </a:cxn>
                        <a:cxn ang="0">
                          <a:pos x="T4" y="T5"/>
                        </a:cxn>
                        <a:cxn ang="0">
                          <a:pos x="T6" y="T7"/>
                        </a:cxn>
                        <a:cxn ang="0">
                          <a:pos x="T8" y="T9"/>
                        </a:cxn>
                      </a:cxnLst>
                      <a:rect l="0" t="0" r="r" b="b"/>
                      <a:pathLst>
                        <a:path w="19" h="6">
                          <a:moveTo>
                            <a:pt x="2" y="0"/>
                          </a:moveTo>
                          <a:lnTo>
                            <a:pt x="19" y="3"/>
                          </a:lnTo>
                          <a:lnTo>
                            <a:pt x="19" y="6"/>
                          </a:lnTo>
                          <a:lnTo>
                            <a:pt x="0" y="4"/>
                          </a:lnTo>
                          <a:lnTo>
                            <a:pt x="2" y="0"/>
                          </a:lnTo>
                          <a:close/>
                        </a:path>
                      </a:pathLst>
                    </a:custGeom>
                    <a:solidFill>
                      <a:srgbClr val="3330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6" name="Freeform 798"/>
                    <p:cNvSpPr>
                      <a:spLocks noChangeAspect="1"/>
                    </p:cNvSpPr>
                    <p:nvPr/>
                  </p:nvSpPr>
                  <p:spPr bwMode="auto">
                    <a:xfrm>
                      <a:off x="2786" y="1855"/>
                      <a:ext cx="20" cy="6"/>
                    </a:xfrm>
                    <a:custGeom>
                      <a:avLst/>
                      <a:gdLst>
                        <a:gd name="T0" fmla="*/ 1 w 20"/>
                        <a:gd name="T1" fmla="*/ 0 h 6"/>
                        <a:gd name="T2" fmla="*/ 20 w 20"/>
                        <a:gd name="T3" fmla="*/ 1 h 6"/>
                        <a:gd name="T4" fmla="*/ 20 w 20"/>
                        <a:gd name="T5" fmla="*/ 6 h 6"/>
                        <a:gd name="T6" fmla="*/ 0 w 20"/>
                        <a:gd name="T7" fmla="*/ 4 h 6"/>
                        <a:gd name="T8" fmla="*/ 1 w 20"/>
                        <a:gd name="T9" fmla="*/ 0 h 6"/>
                      </a:gdLst>
                      <a:ahLst/>
                      <a:cxnLst>
                        <a:cxn ang="0">
                          <a:pos x="T0" y="T1"/>
                        </a:cxn>
                        <a:cxn ang="0">
                          <a:pos x="T2" y="T3"/>
                        </a:cxn>
                        <a:cxn ang="0">
                          <a:pos x="T4" y="T5"/>
                        </a:cxn>
                        <a:cxn ang="0">
                          <a:pos x="T6" y="T7"/>
                        </a:cxn>
                        <a:cxn ang="0">
                          <a:pos x="T8" y="T9"/>
                        </a:cxn>
                      </a:cxnLst>
                      <a:rect l="0" t="0" r="r" b="b"/>
                      <a:pathLst>
                        <a:path w="20" h="6">
                          <a:moveTo>
                            <a:pt x="1" y="0"/>
                          </a:moveTo>
                          <a:lnTo>
                            <a:pt x="20" y="1"/>
                          </a:lnTo>
                          <a:lnTo>
                            <a:pt x="20" y="6"/>
                          </a:lnTo>
                          <a:lnTo>
                            <a:pt x="0" y="4"/>
                          </a:lnTo>
                          <a:lnTo>
                            <a:pt x="1" y="0"/>
                          </a:lnTo>
                          <a:close/>
                        </a:path>
                      </a:pathLst>
                    </a:custGeom>
                    <a:solidFill>
                      <a:srgbClr val="3430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7" name="Freeform 799"/>
                    <p:cNvSpPr>
                      <a:spLocks noChangeAspect="1"/>
                    </p:cNvSpPr>
                    <p:nvPr/>
                  </p:nvSpPr>
                  <p:spPr bwMode="auto">
                    <a:xfrm>
                      <a:off x="2786" y="1856"/>
                      <a:ext cx="20" cy="6"/>
                    </a:xfrm>
                    <a:custGeom>
                      <a:avLst/>
                      <a:gdLst>
                        <a:gd name="T0" fmla="*/ 1 w 20"/>
                        <a:gd name="T1" fmla="*/ 0 h 6"/>
                        <a:gd name="T2" fmla="*/ 20 w 20"/>
                        <a:gd name="T3" fmla="*/ 2 h 6"/>
                        <a:gd name="T4" fmla="*/ 20 w 20"/>
                        <a:gd name="T5" fmla="*/ 6 h 6"/>
                        <a:gd name="T6" fmla="*/ 0 w 20"/>
                        <a:gd name="T7" fmla="*/ 5 h 6"/>
                        <a:gd name="T8" fmla="*/ 1 w 20"/>
                        <a:gd name="T9" fmla="*/ 0 h 6"/>
                      </a:gdLst>
                      <a:ahLst/>
                      <a:cxnLst>
                        <a:cxn ang="0">
                          <a:pos x="T0" y="T1"/>
                        </a:cxn>
                        <a:cxn ang="0">
                          <a:pos x="T2" y="T3"/>
                        </a:cxn>
                        <a:cxn ang="0">
                          <a:pos x="T4" y="T5"/>
                        </a:cxn>
                        <a:cxn ang="0">
                          <a:pos x="T6" y="T7"/>
                        </a:cxn>
                        <a:cxn ang="0">
                          <a:pos x="T8" y="T9"/>
                        </a:cxn>
                      </a:cxnLst>
                      <a:rect l="0" t="0" r="r" b="b"/>
                      <a:pathLst>
                        <a:path w="20" h="6">
                          <a:moveTo>
                            <a:pt x="1" y="0"/>
                          </a:moveTo>
                          <a:lnTo>
                            <a:pt x="20" y="2"/>
                          </a:lnTo>
                          <a:lnTo>
                            <a:pt x="20" y="6"/>
                          </a:lnTo>
                          <a:lnTo>
                            <a:pt x="0" y="5"/>
                          </a:lnTo>
                          <a:lnTo>
                            <a:pt x="1" y="0"/>
                          </a:lnTo>
                          <a:close/>
                        </a:path>
                      </a:pathLst>
                    </a:custGeom>
                    <a:solidFill>
                      <a:srgbClr val="3430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8" name="Freeform 800"/>
                    <p:cNvSpPr>
                      <a:spLocks noChangeAspect="1"/>
                    </p:cNvSpPr>
                    <p:nvPr/>
                  </p:nvSpPr>
                  <p:spPr bwMode="auto">
                    <a:xfrm>
                      <a:off x="2784" y="1859"/>
                      <a:ext cx="22" cy="5"/>
                    </a:xfrm>
                    <a:custGeom>
                      <a:avLst/>
                      <a:gdLst>
                        <a:gd name="T0" fmla="*/ 2 w 22"/>
                        <a:gd name="T1" fmla="*/ 0 h 5"/>
                        <a:gd name="T2" fmla="*/ 22 w 22"/>
                        <a:gd name="T3" fmla="*/ 2 h 5"/>
                        <a:gd name="T4" fmla="*/ 22 w 22"/>
                        <a:gd name="T5" fmla="*/ 5 h 5"/>
                        <a:gd name="T6" fmla="*/ 0 w 22"/>
                        <a:gd name="T7" fmla="*/ 3 h 5"/>
                        <a:gd name="T8" fmla="*/ 2 w 22"/>
                        <a:gd name="T9" fmla="*/ 0 h 5"/>
                      </a:gdLst>
                      <a:ahLst/>
                      <a:cxnLst>
                        <a:cxn ang="0">
                          <a:pos x="T0" y="T1"/>
                        </a:cxn>
                        <a:cxn ang="0">
                          <a:pos x="T2" y="T3"/>
                        </a:cxn>
                        <a:cxn ang="0">
                          <a:pos x="T4" y="T5"/>
                        </a:cxn>
                        <a:cxn ang="0">
                          <a:pos x="T6" y="T7"/>
                        </a:cxn>
                        <a:cxn ang="0">
                          <a:pos x="T8" y="T9"/>
                        </a:cxn>
                      </a:cxnLst>
                      <a:rect l="0" t="0" r="r" b="b"/>
                      <a:pathLst>
                        <a:path w="22" h="5">
                          <a:moveTo>
                            <a:pt x="2" y="0"/>
                          </a:moveTo>
                          <a:lnTo>
                            <a:pt x="22" y="2"/>
                          </a:lnTo>
                          <a:lnTo>
                            <a:pt x="22" y="5"/>
                          </a:lnTo>
                          <a:lnTo>
                            <a:pt x="0" y="3"/>
                          </a:lnTo>
                          <a:lnTo>
                            <a:pt x="2" y="0"/>
                          </a:lnTo>
                          <a:close/>
                        </a:path>
                      </a:pathLst>
                    </a:custGeom>
                    <a:solidFill>
                      <a:srgbClr val="3532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29" name="Freeform 801"/>
                    <p:cNvSpPr>
                      <a:spLocks noChangeAspect="1"/>
                    </p:cNvSpPr>
                    <p:nvPr/>
                  </p:nvSpPr>
                  <p:spPr bwMode="auto">
                    <a:xfrm>
                      <a:off x="2784" y="1861"/>
                      <a:ext cx="22" cy="6"/>
                    </a:xfrm>
                    <a:custGeom>
                      <a:avLst/>
                      <a:gdLst>
                        <a:gd name="T0" fmla="*/ 2 w 22"/>
                        <a:gd name="T1" fmla="*/ 0 h 6"/>
                        <a:gd name="T2" fmla="*/ 22 w 22"/>
                        <a:gd name="T3" fmla="*/ 1 h 6"/>
                        <a:gd name="T4" fmla="*/ 22 w 22"/>
                        <a:gd name="T5" fmla="*/ 6 h 6"/>
                        <a:gd name="T6" fmla="*/ 0 w 22"/>
                        <a:gd name="T7" fmla="*/ 4 h 6"/>
                        <a:gd name="T8" fmla="*/ 2 w 22"/>
                        <a:gd name="T9" fmla="*/ 0 h 6"/>
                      </a:gdLst>
                      <a:ahLst/>
                      <a:cxnLst>
                        <a:cxn ang="0">
                          <a:pos x="T0" y="T1"/>
                        </a:cxn>
                        <a:cxn ang="0">
                          <a:pos x="T2" y="T3"/>
                        </a:cxn>
                        <a:cxn ang="0">
                          <a:pos x="T4" y="T5"/>
                        </a:cxn>
                        <a:cxn ang="0">
                          <a:pos x="T6" y="T7"/>
                        </a:cxn>
                        <a:cxn ang="0">
                          <a:pos x="T8" y="T9"/>
                        </a:cxn>
                      </a:cxnLst>
                      <a:rect l="0" t="0" r="r" b="b"/>
                      <a:pathLst>
                        <a:path w="22" h="6">
                          <a:moveTo>
                            <a:pt x="2" y="0"/>
                          </a:moveTo>
                          <a:lnTo>
                            <a:pt x="22" y="1"/>
                          </a:lnTo>
                          <a:lnTo>
                            <a:pt x="22" y="6"/>
                          </a:lnTo>
                          <a:lnTo>
                            <a:pt x="0" y="4"/>
                          </a:lnTo>
                          <a:lnTo>
                            <a:pt x="2" y="0"/>
                          </a:lnTo>
                          <a:close/>
                        </a:path>
                      </a:pathLst>
                    </a:custGeom>
                    <a:solidFill>
                      <a:srgbClr val="3532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0" name="Freeform 802"/>
                    <p:cNvSpPr>
                      <a:spLocks noChangeAspect="1"/>
                    </p:cNvSpPr>
                    <p:nvPr/>
                  </p:nvSpPr>
                  <p:spPr bwMode="auto">
                    <a:xfrm>
                      <a:off x="2784" y="1862"/>
                      <a:ext cx="22" cy="6"/>
                    </a:xfrm>
                    <a:custGeom>
                      <a:avLst/>
                      <a:gdLst>
                        <a:gd name="T0" fmla="*/ 0 w 22"/>
                        <a:gd name="T1" fmla="*/ 0 h 6"/>
                        <a:gd name="T2" fmla="*/ 22 w 22"/>
                        <a:gd name="T3" fmla="*/ 2 h 6"/>
                        <a:gd name="T4" fmla="*/ 22 w 22"/>
                        <a:gd name="T5" fmla="*/ 6 h 6"/>
                        <a:gd name="T6" fmla="*/ 0 w 22"/>
                        <a:gd name="T7" fmla="*/ 5 h 6"/>
                        <a:gd name="T8" fmla="*/ 0 w 22"/>
                        <a:gd name="T9" fmla="*/ 0 h 6"/>
                      </a:gdLst>
                      <a:ahLst/>
                      <a:cxnLst>
                        <a:cxn ang="0">
                          <a:pos x="T0" y="T1"/>
                        </a:cxn>
                        <a:cxn ang="0">
                          <a:pos x="T2" y="T3"/>
                        </a:cxn>
                        <a:cxn ang="0">
                          <a:pos x="T4" y="T5"/>
                        </a:cxn>
                        <a:cxn ang="0">
                          <a:pos x="T6" y="T7"/>
                        </a:cxn>
                        <a:cxn ang="0">
                          <a:pos x="T8" y="T9"/>
                        </a:cxn>
                      </a:cxnLst>
                      <a:rect l="0" t="0" r="r" b="b"/>
                      <a:pathLst>
                        <a:path w="22" h="6">
                          <a:moveTo>
                            <a:pt x="0" y="0"/>
                          </a:moveTo>
                          <a:lnTo>
                            <a:pt x="22" y="2"/>
                          </a:lnTo>
                          <a:lnTo>
                            <a:pt x="22" y="6"/>
                          </a:lnTo>
                          <a:lnTo>
                            <a:pt x="0" y="5"/>
                          </a:lnTo>
                          <a:lnTo>
                            <a:pt x="0" y="0"/>
                          </a:lnTo>
                          <a:close/>
                        </a:path>
                      </a:pathLst>
                    </a:custGeom>
                    <a:solidFill>
                      <a:srgbClr val="3632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1" name="Freeform 803"/>
                    <p:cNvSpPr>
                      <a:spLocks noChangeAspect="1"/>
                    </p:cNvSpPr>
                    <p:nvPr/>
                  </p:nvSpPr>
                  <p:spPr bwMode="auto">
                    <a:xfrm>
                      <a:off x="2783" y="1865"/>
                      <a:ext cx="23" cy="6"/>
                    </a:xfrm>
                    <a:custGeom>
                      <a:avLst/>
                      <a:gdLst>
                        <a:gd name="T0" fmla="*/ 1 w 23"/>
                        <a:gd name="T1" fmla="*/ 0 h 6"/>
                        <a:gd name="T2" fmla="*/ 23 w 23"/>
                        <a:gd name="T3" fmla="*/ 2 h 6"/>
                        <a:gd name="T4" fmla="*/ 21 w 23"/>
                        <a:gd name="T5" fmla="*/ 6 h 6"/>
                        <a:gd name="T6" fmla="*/ 0 w 23"/>
                        <a:gd name="T7" fmla="*/ 3 h 6"/>
                        <a:gd name="T8" fmla="*/ 1 w 23"/>
                        <a:gd name="T9" fmla="*/ 0 h 6"/>
                      </a:gdLst>
                      <a:ahLst/>
                      <a:cxnLst>
                        <a:cxn ang="0">
                          <a:pos x="T0" y="T1"/>
                        </a:cxn>
                        <a:cxn ang="0">
                          <a:pos x="T2" y="T3"/>
                        </a:cxn>
                        <a:cxn ang="0">
                          <a:pos x="T4" y="T5"/>
                        </a:cxn>
                        <a:cxn ang="0">
                          <a:pos x="T6" y="T7"/>
                        </a:cxn>
                        <a:cxn ang="0">
                          <a:pos x="T8" y="T9"/>
                        </a:cxn>
                      </a:cxnLst>
                      <a:rect l="0" t="0" r="r" b="b"/>
                      <a:pathLst>
                        <a:path w="23" h="6">
                          <a:moveTo>
                            <a:pt x="1" y="0"/>
                          </a:moveTo>
                          <a:lnTo>
                            <a:pt x="23" y="2"/>
                          </a:lnTo>
                          <a:lnTo>
                            <a:pt x="21" y="6"/>
                          </a:lnTo>
                          <a:lnTo>
                            <a:pt x="0" y="3"/>
                          </a:lnTo>
                          <a:lnTo>
                            <a:pt x="1" y="0"/>
                          </a:lnTo>
                          <a:close/>
                        </a:path>
                      </a:pathLst>
                    </a:custGeom>
                    <a:solidFill>
                      <a:srgbClr val="3632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2" name="Freeform 804"/>
                    <p:cNvSpPr>
                      <a:spLocks noChangeAspect="1"/>
                    </p:cNvSpPr>
                    <p:nvPr/>
                  </p:nvSpPr>
                  <p:spPr bwMode="auto">
                    <a:xfrm>
                      <a:off x="2783" y="1867"/>
                      <a:ext cx="23" cy="5"/>
                    </a:xfrm>
                    <a:custGeom>
                      <a:avLst/>
                      <a:gdLst>
                        <a:gd name="T0" fmla="*/ 1 w 23"/>
                        <a:gd name="T1" fmla="*/ 0 h 5"/>
                        <a:gd name="T2" fmla="*/ 23 w 23"/>
                        <a:gd name="T3" fmla="*/ 1 h 5"/>
                        <a:gd name="T4" fmla="*/ 21 w 23"/>
                        <a:gd name="T5" fmla="*/ 5 h 5"/>
                        <a:gd name="T6" fmla="*/ 0 w 23"/>
                        <a:gd name="T7" fmla="*/ 4 h 5"/>
                        <a:gd name="T8" fmla="*/ 1 w 23"/>
                        <a:gd name="T9" fmla="*/ 0 h 5"/>
                      </a:gdLst>
                      <a:ahLst/>
                      <a:cxnLst>
                        <a:cxn ang="0">
                          <a:pos x="T0" y="T1"/>
                        </a:cxn>
                        <a:cxn ang="0">
                          <a:pos x="T2" y="T3"/>
                        </a:cxn>
                        <a:cxn ang="0">
                          <a:pos x="T4" y="T5"/>
                        </a:cxn>
                        <a:cxn ang="0">
                          <a:pos x="T6" y="T7"/>
                        </a:cxn>
                        <a:cxn ang="0">
                          <a:pos x="T8" y="T9"/>
                        </a:cxn>
                      </a:cxnLst>
                      <a:rect l="0" t="0" r="r" b="b"/>
                      <a:pathLst>
                        <a:path w="23" h="5">
                          <a:moveTo>
                            <a:pt x="1" y="0"/>
                          </a:moveTo>
                          <a:lnTo>
                            <a:pt x="23" y="1"/>
                          </a:lnTo>
                          <a:lnTo>
                            <a:pt x="21" y="5"/>
                          </a:lnTo>
                          <a:lnTo>
                            <a:pt x="0" y="4"/>
                          </a:lnTo>
                          <a:lnTo>
                            <a:pt x="1" y="0"/>
                          </a:lnTo>
                          <a:close/>
                        </a:path>
                      </a:pathLst>
                    </a:custGeom>
                    <a:solidFill>
                      <a:srgbClr val="3733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3" name="Freeform 805"/>
                    <p:cNvSpPr>
                      <a:spLocks noChangeAspect="1"/>
                    </p:cNvSpPr>
                    <p:nvPr/>
                  </p:nvSpPr>
                  <p:spPr bwMode="auto">
                    <a:xfrm>
                      <a:off x="2781" y="1868"/>
                      <a:ext cx="23" cy="6"/>
                    </a:xfrm>
                    <a:custGeom>
                      <a:avLst/>
                      <a:gdLst>
                        <a:gd name="T0" fmla="*/ 2 w 23"/>
                        <a:gd name="T1" fmla="*/ 0 h 6"/>
                        <a:gd name="T2" fmla="*/ 23 w 23"/>
                        <a:gd name="T3" fmla="*/ 3 h 6"/>
                        <a:gd name="T4" fmla="*/ 23 w 23"/>
                        <a:gd name="T5" fmla="*/ 6 h 6"/>
                        <a:gd name="T6" fmla="*/ 0 w 23"/>
                        <a:gd name="T7" fmla="*/ 4 h 6"/>
                        <a:gd name="T8" fmla="*/ 2 w 23"/>
                        <a:gd name="T9" fmla="*/ 0 h 6"/>
                      </a:gdLst>
                      <a:ahLst/>
                      <a:cxnLst>
                        <a:cxn ang="0">
                          <a:pos x="T0" y="T1"/>
                        </a:cxn>
                        <a:cxn ang="0">
                          <a:pos x="T2" y="T3"/>
                        </a:cxn>
                        <a:cxn ang="0">
                          <a:pos x="T4" y="T5"/>
                        </a:cxn>
                        <a:cxn ang="0">
                          <a:pos x="T6" y="T7"/>
                        </a:cxn>
                        <a:cxn ang="0">
                          <a:pos x="T8" y="T9"/>
                        </a:cxn>
                      </a:cxnLst>
                      <a:rect l="0" t="0" r="r" b="b"/>
                      <a:pathLst>
                        <a:path w="23" h="6">
                          <a:moveTo>
                            <a:pt x="2" y="0"/>
                          </a:moveTo>
                          <a:lnTo>
                            <a:pt x="23" y="3"/>
                          </a:lnTo>
                          <a:lnTo>
                            <a:pt x="23" y="6"/>
                          </a:lnTo>
                          <a:lnTo>
                            <a:pt x="0" y="4"/>
                          </a:lnTo>
                          <a:lnTo>
                            <a:pt x="2" y="0"/>
                          </a:lnTo>
                          <a:close/>
                        </a:path>
                      </a:pathLst>
                    </a:custGeom>
                    <a:solidFill>
                      <a:srgbClr val="3733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4" name="Freeform 806"/>
                    <p:cNvSpPr>
                      <a:spLocks noChangeAspect="1"/>
                    </p:cNvSpPr>
                    <p:nvPr/>
                  </p:nvSpPr>
                  <p:spPr bwMode="auto">
                    <a:xfrm>
                      <a:off x="2781" y="1871"/>
                      <a:ext cx="23" cy="6"/>
                    </a:xfrm>
                    <a:custGeom>
                      <a:avLst/>
                      <a:gdLst>
                        <a:gd name="T0" fmla="*/ 2 w 23"/>
                        <a:gd name="T1" fmla="*/ 0 h 6"/>
                        <a:gd name="T2" fmla="*/ 23 w 23"/>
                        <a:gd name="T3" fmla="*/ 1 h 6"/>
                        <a:gd name="T4" fmla="*/ 23 w 23"/>
                        <a:gd name="T5" fmla="*/ 6 h 6"/>
                        <a:gd name="T6" fmla="*/ 0 w 23"/>
                        <a:gd name="T7" fmla="*/ 3 h 6"/>
                        <a:gd name="T8" fmla="*/ 2 w 23"/>
                        <a:gd name="T9" fmla="*/ 0 h 6"/>
                      </a:gdLst>
                      <a:ahLst/>
                      <a:cxnLst>
                        <a:cxn ang="0">
                          <a:pos x="T0" y="T1"/>
                        </a:cxn>
                        <a:cxn ang="0">
                          <a:pos x="T2" y="T3"/>
                        </a:cxn>
                        <a:cxn ang="0">
                          <a:pos x="T4" y="T5"/>
                        </a:cxn>
                        <a:cxn ang="0">
                          <a:pos x="T6" y="T7"/>
                        </a:cxn>
                        <a:cxn ang="0">
                          <a:pos x="T8" y="T9"/>
                        </a:cxn>
                      </a:cxnLst>
                      <a:rect l="0" t="0" r="r" b="b"/>
                      <a:pathLst>
                        <a:path w="23" h="6">
                          <a:moveTo>
                            <a:pt x="2" y="0"/>
                          </a:moveTo>
                          <a:lnTo>
                            <a:pt x="23" y="1"/>
                          </a:lnTo>
                          <a:lnTo>
                            <a:pt x="23" y="6"/>
                          </a:lnTo>
                          <a:lnTo>
                            <a:pt x="0" y="3"/>
                          </a:lnTo>
                          <a:lnTo>
                            <a:pt x="2" y="0"/>
                          </a:lnTo>
                          <a:close/>
                        </a:path>
                      </a:pathLst>
                    </a:custGeom>
                    <a:solidFill>
                      <a:srgbClr val="3734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5" name="Freeform 807"/>
                    <p:cNvSpPr>
                      <a:spLocks noChangeAspect="1"/>
                    </p:cNvSpPr>
                    <p:nvPr/>
                  </p:nvSpPr>
                  <p:spPr bwMode="auto">
                    <a:xfrm>
                      <a:off x="2780" y="1872"/>
                      <a:ext cx="24" cy="6"/>
                    </a:xfrm>
                    <a:custGeom>
                      <a:avLst/>
                      <a:gdLst>
                        <a:gd name="T0" fmla="*/ 1 w 24"/>
                        <a:gd name="T1" fmla="*/ 0 h 6"/>
                        <a:gd name="T2" fmla="*/ 24 w 24"/>
                        <a:gd name="T3" fmla="*/ 2 h 6"/>
                        <a:gd name="T4" fmla="*/ 24 w 24"/>
                        <a:gd name="T5" fmla="*/ 6 h 6"/>
                        <a:gd name="T6" fmla="*/ 0 w 24"/>
                        <a:gd name="T7" fmla="*/ 5 h 6"/>
                        <a:gd name="T8" fmla="*/ 1 w 24"/>
                        <a:gd name="T9" fmla="*/ 0 h 6"/>
                      </a:gdLst>
                      <a:ahLst/>
                      <a:cxnLst>
                        <a:cxn ang="0">
                          <a:pos x="T0" y="T1"/>
                        </a:cxn>
                        <a:cxn ang="0">
                          <a:pos x="T2" y="T3"/>
                        </a:cxn>
                        <a:cxn ang="0">
                          <a:pos x="T4" y="T5"/>
                        </a:cxn>
                        <a:cxn ang="0">
                          <a:pos x="T6" y="T7"/>
                        </a:cxn>
                        <a:cxn ang="0">
                          <a:pos x="T8" y="T9"/>
                        </a:cxn>
                      </a:cxnLst>
                      <a:rect l="0" t="0" r="r" b="b"/>
                      <a:pathLst>
                        <a:path w="24" h="6">
                          <a:moveTo>
                            <a:pt x="1" y="0"/>
                          </a:moveTo>
                          <a:lnTo>
                            <a:pt x="24" y="2"/>
                          </a:lnTo>
                          <a:lnTo>
                            <a:pt x="24" y="6"/>
                          </a:lnTo>
                          <a:lnTo>
                            <a:pt x="0" y="5"/>
                          </a:lnTo>
                          <a:lnTo>
                            <a:pt x="1" y="0"/>
                          </a:lnTo>
                          <a:close/>
                        </a:path>
                      </a:pathLst>
                    </a:custGeom>
                    <a:solidFill>
                      <a:srgbClr val="3734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6" name="Freeform 808"/>
                    <p:cNvSpPr>
                      <a:spLocks noChangeAspect="1"/>
                    </p:cNvSpPr>
                    <p:nvPr/>
                  </p:nvSpPr>
                  <p:spPr bwMode="auto">
                    <a:xfrm>
                      <a:off x="2780" y="1874"/>
                      <a:ext cx="24" cy="6"/>
                    </a:xfrm>
                    <a:custGeom>
                      <a:avLst/>
                      <a:gdLst>
                        <a:gd name="T0" fmla="*/ 1 w 24"/>
                        <a:gd name="T1" fmla="*/ 0 h 6"/>
                        <a:gd name="T2" fmla="*/ 24 w 24"/>
                        <a:gd name="T3" fmla="*/ 3 h 6"/>
                        <a:gd name="T4" fmla="*/ 24 w 24"/>
                        <a:gd name="T5" fmla="*/ 6 h 6"/>
                        <a:gd name="T6" fmla="*/ 0 w 24"/>
                        <a:gd name="T7" fmla="*/ 4 h 6"/>
                        <a:gd name="T8" fmla="*/ 1 w 24"/>
                        <a:gd name="T9" fmla="*/ 0 h 6"/>
                      </a:gdLst>
                      <a:ahLst/>
                      <a:cxnLst>
                        <a:cxn ang="0">
                          <a:pos x="T0" y="T1"/>
                        </a:cxn>
                        <a:cxn ang="0">
                          <a:pos x="T2" y="T3"/>
                        </a:cxn>
                        <a:cxn ang="0">
                          <a:pos x="T4" y="T5"/>
                        </a:cxn>
                        <a:cxn ang="0">
                          <a:pos x="T6" y="T7"/>
                        </a:cxn>
                        <a:cxn ang="0">
                          <a:pos x="T8" y="T9"/>
                        </a:cxn>
                      </a:cxnLst>
                      <a:rect l="0" t="0" r="r" b="b"/>
                      <a:pathLst>
                        <a:path w="24" h="6">
                          <a:moveTo>
                            <a:pt x="1" y="0"/>
                          </a:moveTo>
                          <a:lnTo>
                            <a:pt x="24" y="3"/>
                          </a:lnTo>
                          <a:lnTo>
                            <a:pt x="24" y="6"/>
                          </a:lnTo>
                          <a:lnTo>
                            <a:pt x="0" y="4"/>
                          </a:lnTo>
                          <a:lnTo>
                            <a:pt x="1" y="0"/>
                          </a:lnTo>
                          <a:close/>
                        </a:path>
                      </a:pathLst>
                    </a:custGeom>
                    <a:solidFill>
                      <a:srgbClr val="3935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7" name="Freeform 809"/>
                    <p:cNvSpPr>
                      <a:spLocks noChangeAspect="1"/>
                    </p:cNvSpPr>
                    <p:nvPr/>
                  </p:nvSpPr>
                  <p:spPr bwMode="auto">
                    <a:xfrm>
                      <a:off x="2778" y="1877"/>
                      <a:ext cx="26" cy="5"/>
                    </a:xfrm>
                    <a:custGeom>
                      <a:avLst/>
                      <a:gdLst>
                        <a:gd name="T0" fmla="*/ 2 w 26"/>
                        <a:gd name="T1" fmla="*/ 0 h 5"/>
                        <a:gd name="T2" fmla="*/ 26 w 26"/>
                        <a:gd name="T3" fmla="*/ 1 h 5"/>
                        <a:gd name="T4" fmla="*/ 26 w 26"/>
                        <a:gd name="T5" fmla="*/ 5 h 5"/>
                        <a:gd name="T6" fmla="*/ 0 w 26"/>
                        <a:gd name="T7" fmla="*/ 3 h 5"/>
                        <a:gd name="T8" fmla="*/ 2 w 26"/>
                        <a:gd name="T9" fmla="*/ 0 h 5"/>
                      </a:gdLst>
                      <a:ahLst/>
                      <a:cxnLst>
                        <a:cxn ang="0">
                          <a:pos x="T0" y="T1"/>
                        </a:cxn>
                        <a:cxn ang="0">
                          <a:pos x="T2" y="T3"/>
                        </a:cxn>
                        <a:cxn ang="0">
                          <a:pos x="T4" y="T5"/>
                        </a:cxn>
                        <a:cxn ang="0">
                          <a:pos x="T6" y="T7"/>
                        </a:cxn>
                        <a:cxn ang="0">
                          <a:pos x="T8" y="T9"/>
                        </a:cxn>
                      </a:cxnLst>
                      <a:rect l="0" t="0" r="r" b="b"/>
                      <a:pathLst>
                        <a:path w="26" h="5">
                          <a:moveTo>
                            <a:pt x="2" y="0"/>
                          </a:moveTo>
                          <a:lnTo>
                            <a:pt x="26" y="1"/>
                          </a:lnTo>
                          <a:lnTo>
                            <a:pt x="26" y="5"/>
                          </a:lnTo>
                          <a:lnTo>
                            <a:pt x="0" y="3"/>
                          </a:lnTo>
                          <a:lnTo>
                            <a:pt x="2" y="0"/>
                          </a:lnTo>
                          <a:close/>
                        </a:path>
                      </a:pathLst>
                    </a:custGeom>
                    <a:solidFill>
                      <a:srgbClr val="3935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8" name="Freeform 810"/>
                    <p:cNvSpPr>
                      <a:spLocks noChangeAspect="1"/>
                    </p:cNvSpPr>
                    <p:nvPr/>
                  </p:nvSpPr>
                  <p:spPr bwMode="auto">
                    <a:xfrm>
                      <a:off x="2778" y="1878"/>
                      <a:ext cx="26" cy="6"/>
                    </a:xfrm>
                    <a:custGeom>
                      <a:avLst/>
                      <a:gdLst>
                        <a:gd name="T0" fmla="*/ 2 w 26"/>
                        <a:gd name="T1" fmla="*/ 0 h 6"/>
                        <a:gd name="T2" fmla="*/ 26 w 26"/>
                        <a:gd name="T3" fmla="*/ 2 h 6"/>
                        <a:gd name="T4" fmla="*/ 26 w 26"/>
                        <a:gd name="T5" fmla="*/ 6 h 6"/>
                        <a:gd name="T6" fmla="*/ 0 w 26"/>
                        <a:gd name="T7" fmla="*/ 4 h 6"/>
                        <a:gd name="T8" fmla="*/ 2 w 26"/>
                        <a:gd name="T9" fmla="*/ 0 h 6"/>
                      </a:gdLst>
                      <a:ahLst/>
                      <a:cxnLst>
                        <a:cxn ang="0">
                          <a:pos x="T0" y="T1"/>
                        </a:cxn>
                        <a:cxn ang="0">
                          <a:pos x="T2" y="T3"/>
                        </a:cxn>
                        <a:cxn ang="0">
                          <a:pos x="T4" y="T5"/>
                        </a:cxn>
                        <a:cxn ang="0">
                          <a:pos x="T6" y="T7"/>
                        </a:cxn>
                        <a:cxn ang="0">
                          <a:pos x="T8" y="T9"/>
                        </a:cxn>
                      </a:cxnLst>
                      <a:rect l="0" t="0" r="r" b="b"/>
                      <a:pathLst>
                        <a:path w="26" h="6">
                          <a:moveTo>
                            <a:pt x="2" y="0"/>
                          </a:moveTo>
                          <a:lnTo>
                            <a:pt x="26" y="2"/>
                          </a:lnTo>
                          <a:lnTo>
                            <a:pt x="26" y="6"/>
                          </a:lnTo>
                          <a:lnTo>
                            <a:pt x="0" y="4"/>
                          </a:lnTo>
                          <a:lnTo>
                            <a:pt x="2" y="0"/>
                          </a:lnTo>
                          <a:close/>
                        </a:path>
                      </a:pathLst>
                    </a:custGeom>
                    <a:solidFill>
                      <a:srgbClr val="393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39" name="Freeform 811"/>
                    <p:cNvSpPr>
                      <a:spLocks noChangeAspect="1"/>
                    </p:cNvSpPr>
                    <p:nvPr/>
                  </p:nvSpPr>
                  <p:spPr bwMode="auto">
                    <a:xfrm>
                      <a:off x="2778" y="1880"/>
                      <a:ext cx="26" cy="7"/>
                    </a:xfrm>
                    <a:custGeom>
                      <a:avLst/>
                      <a:gdLst>
                        <a:gd name="T0" fmla="*/ 0 w 26"/>
                        <a:gd name="T1" fmla="*/ 0 h 7"/>
                        <a:gd name="T2" fmla="*/ 26 w 26"/>
                        <a:gd name="T3" fmla="*/ 2 h 7"/>
                        <a:gd name="T4" fmla="*/ 26 w 26"/>
                        <a:gd name="T5" fmla="*/ 7 h 7"/>
                        <a:gd name="T6" fmla="*/ 0 w 26"/>
                        <a:gd name="T7" fmla="*/ 4 h 7"/>
                        <a:gd name="T8" fmla="*/ 0 w 26"/>
                        <a:gd name="T9" fmla="*/ 0 h 7"/>
                      </a:gdLst>
                      <a:ahLst/>
                      <a:cxnLst>
                        <a:cxn ang="0">
                          <a:pos x="T0" y="T1"/>
                        </a:cxn>
                        <a:cxn ang="0">
                          <a:pos x="T2" y="T3"/>
                        </a:cxn>
                        <a:cxn ang="0">
                          <a:pos x="T4" y="T5"/>
                        </a:cxn>
                        <a:cxn ang="0">
                          <a:pos x="T6" y="T7"/>
                        </a:cxn>
                        <a:cxn ang="0">
                          <a:pos x="T8" y="T9"/>
                        </a:cxn>
                      </a:cxnLst>
                      <a:rect l="0" t="0" r="r" b="b"/>
                      <a:pathLst>
                        <a:path w="26" h="7">
                          <a:moveTo>
                            <a:pt x="0" y="0"/>
                          </a:moveTo>
                          <a:lnTo>
                            <a:pt x="26" y="2"/>
                          </a:lnTo>
                          <a:lnTo>
                            <a:pt x="26" y="7"/>
                          </a:lnTo>
                          <a:lnTo>
                            <a:pt x="0" y="4"/>
                          </a:lnTo>
                          <a:lnTo>
                            <a:pt x="0" y="0"/>
                          </a:lnTo>
                          <a:close/>
                        </a:path>
                      </a:pathLst>
                    </a:custGeom>
                    <a:solidFill>
                      <a:srgbClr val="393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0" name="Freeform 812"/>
                    <p:cNvSpPr>
                      <a:spLocks noChangeAspect="1"/>
                    </p:cNvSpPr>
                    <p:nvPr/>
                  </p:nvSpPr>
                  <p:spPr bwMode="auto">
                    <a:xfrm>
                      <a:off x="2777" y="1882"/>
                      <a:ext cx="27" cy="6"/>
                    </a:xfrm>
                    <a:custGeom>
                      <a:avLst/>
                      <a:gdLst>
                        <a:gd name="T0" fmla="*/ 1 w 27"/>
                        <a:gd name="T1" fmla="*/ 0 h 6"/>
                        <a:gd name="T2" fmla="*/ 27 w 27"/>
                        <a:gd name="T3" fmla="*/ 2 h 6"/>
                        <a:gd name="T4" fmla="*/ 27 w 27"/>
                        <a:gd name="T5" fmla="*/ 6 h 6"/>
                        <a:gd name="T6" fmla="*/ 0 w 27"/>
                        <a:gd name="T7" fmla="*/ 3 h 6"/>
                        <a:gd name="T8" fmla="*/ 1 w 27"/>
                        <a:gd name="T9" fmla="*/ 0 h 6"/>
                      </a:gdLst>
                      <a:ahLst/>
                      <a:cxnLst>
                        <a:cxn ang="0">
                          <a:pos x="T0" y="T1"/>
                        </a:cxn>
                        <a:cxn ang="0">
                          <a:pos x="T2" y="T3"/>
                        </a:cxn>
                        <a:cxn ang="0">
                          <a:pos x="T4" y="T5"/>
                        </a:cxn>
                        <a:cxn ang="0">
                          <a:pos x="T6" y="T7"/>
                        </a:cxn>
                        <a:cxn ang="0">
                          <a:pos x="T8" y="T9"/>
                        </a:cxn>
                      </a:cxnLst>
                      <a:rect l="0" t="0" r="r" b="b"/>
                      <a:pathLst>
                        <a:path w="27" h="6">
                          <a:moveTo>
                            <a:pt x="1" y="0"/>
                          </a:moveTo>
                          <a:lnTo>
                            <a:pt x="27" y="2"/>
                          </a:lnTo>
                          <a:lnTo>
                            <a:pt x="27" y="6"/>
                          </a:lnTo>
                          <a:lnTo>
                            <a:pt x="0" y="3"/>
                          </a:lnTo>
                          <a:lnTo>
                            <a:pt x="1" y="0"/>
                          </a:lnTo>
                          <a:close/>
                        </a:path>
                      </a:pathLst>
                    </a:custGeom>
                    <a:solidFill>
                      <a:srgbClr val="3A36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1" name="Freeform 813"/>
                    <p:cNvSpPr>
                      <a:spLocks noChangeAspect="1"/>
                    </p:cNvSpPr>
                    <p:nvPr/>
                  </p:nvSpPr>
                  <p:spPr bwMode="auto">
                    <a:xfrm>
                      <a:off x="2777" y="1884"/>
                      <a:ext cx="27" cy="6"/>
                    </a:xfrm>
                    <a:custGeom>
                      <a:avLst/>
                      <a:gdLst>
                        <a:gd name="T0" fmla="*/ 1 w 27"/>
                        <a:gd name="T1" fmla="*/ 0 h 6"/>
                        <a:gd name="T2" fmla="*/ 27 w 27"/>
                        <a:gd name="T3" fmla="*/ 3 h 6"/>
                        <a:gd name="T4" fmla="*/ 27 w 27"/>
                        <a:gd name="T5" fmla="*/ 6 h 6"/>
                        <a:gd name="T6" fmla="*/ 0 w 27"/>
                        <a:gd name="T7" fmla="*/ 4 h 6"/>
                        <a:gd name="T8" fmla="*/ 1 w 27"/>
                        <a:gd name="T9" fmla="*/ 0 h 6"/>
                      </a:gdLst>
                      <a:ahLst/>
                      <a:cxnLst>
                        <a:cxn ang="0">
                          <a:pos x="T0" y="T1"/>
                        </a:cxn>
                        <a:cxn ang="0">
                          <a:pos x="T2" y="T3"/>
                        </a:cxn>
                        <a:cxn ang="0">
                          <a:pos x="T4" y="T5"/>
                        </a:cxn>
                        <a:cxn ang="0">
                          <a:pos x="T6" y="T7"/>
                        </a:cxn>
                        <a:cxn ang="0">
                          <a:pos x="T8" y="T9"/>
                        </a:cxn>
                      </a:cxnLst>
                      <a:rect l="0" t="0" r="r" b="b"/>
                      <a:pathLst>
                        <a:path w="27" h="6">
                          <a:moveTo>
                            <a:pt x="1" y="0"/>
                          </a:moveTo>
                          <a:lnTo>
                            <a:pt x="27" y="3"/>
                          </a:lnTo>
                          <a:lnTo>
                            <a:pt x="27" y="6"/>
                          </a:lnTo>
                          <a:lnTo>
                            <a:pt x="0" y="4"/>
                          </a:lnTo>
                          <a:lnTo>
                            <a:pt x="1" y="0"/>
                          </a:lnTo>
                          <a:close/>
                        </a:path>
                      </a:pathLst>
                    </a:custGeom>
                    <a:solidFill>
                      <a:srgbClr val="3A36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2" name="Freeform 814"/>
                    <p:cNvSpPr>
                      <a:spLocks noChangeAspect="1"/>
                    </p:cNvSpPr>
                    <p:nvPr/>
                  </p:nvSpPr>
                  <p:spPr bwMode="auto">
                    <a:xfrm>
                      <a:off x="2776" y="1885"/>
                      <a:ext cx="28" cy="8"/>
                    </a:xfrm>
                    <a:custGeom>
                      <a:avLst/>
                      <a:gdLst>
                        <a:gd name="T0" fmla="*/ 1 w 28"/>
                        <a:gd name="T1" fmla="*/ 0 h 8"/>
                        <a:gd name="T2" fmla="*/ 28 w 28"/>
                        <a:gd name="T3" fmla="*/ 3 h 8"/>
                        <a:gd name="T4" fmla="*/ 28 w 28"/>
                        <a:gd name="T5" fmla="*/ 8 h 8"/>
                        <a:gd name="T6" fmla="*/ 0 w 28"/>
                        <a:gd name="T7" fmla="*/ 5 h 8"/>
                        <a:gd name="T8" fmla="*/ 1 w 28"/>
                        <a:gd name="T9" fmla="*/ 0 h 8"/>
                      </a:gdLst>
                      <a:ahLst/>
                      <a:cxnLst>
                        <a:cxn ang="0">
                          <a:pos x="T0" y="T1"/>
                        </a:cxn>
                        <a:cxn ang="0">
                          <a:pos x="T2" y="T3"/>
                        </a:cxn>
                        <a:cxn ang="0">
                          <a:pos x="T4" y="T5"/>
                        </a:cxn>
                        <a:cxn ang="0">
                          <a:pos x="T6" y="T7"/>
                        </a:cxn>
                        <a:cxn ang="0">
                          <a:pos x="T8" y="T9"/>
                        </a:cxn>
                      </a:cxnLst>
                      <a:rect l="0" t="0" r="r" b="b"/>
                      <a:pathLst>
                        <a:path w="28" h="8">
                          <a:moveTo>
                            <a:pt x="1" y="0"/>
                          </a:moveTo>
                          <a:lnTo>
                            <a:pt x="28" y="3"/>
                          </a:lnTo>
                          <a:lnTo>
                            <a:pt x="28" y="8"/>
                          </a:lnTo>
                          <a:lnTo>
                            <a:pt x="0" y="5"/>
                          </a:lnTo>
                          <a:lnTo>
                            <a:pt x="1" y="0"/>
                          </a:lnTo>
                          <a:close/>
                        </a:path>
                      </a:pathLst>
                    </a:custGeom>
                    <a:solidFill>
                      <a:srgbClr val="3B3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3" name="Freeform 815"/>
                    <p:cNvSpPr>
                      <a:spLocks noChangeAspect="1"/>
                    </p:cNvSpPr>
                    <p:nvPr/>
                  </p:nvSpPr>
                  <p:spPr bwMode="auto">
                    <a:xfrm>
                      <a:off x="2776" y="1888"/>
                      <a:ext cx="28" cy="6"/>
                    </a:xfrm>
                    <a:custGeom>
                      <a:avLst/>
                      <a:gdLst>
                        <a:gd name="T0" fmla="*/ 1 w 28"/>
                        <a:gd name="T1" fmla="*/ 0 h 6"/>
                        <a:gd name="T2" fmla="*/ 28 w 28"/>
                        <a:gd name="T3" fmla="*/ 2 h 6"/>
                        <a:gd name="T4" fmla="*/ 27 w 28"/>
                        <a:gd name="T5" fmla="*/ 6 h 6"/>
                        <a:gd name="T6" fmla="*/ 0 w 28"/>
                        <a:gd name="T7" fmla="*/ 3 h 6"/>
                        <a:gd name="T8" fmla="*/ 1 w 28"/>
                        <a:gd name="T9" fmla="*/ 0 h 6"/>
                      </a:gdLst>
                      <a:ahLst/>
                      <a:cxnLst>
                        <a:cxn ang="0">
                          <a:pos x="T0" y="T1"/>
                        </a:cxn>
                        <a:cxn ang="0">
                          <a:pos x="T2" y="T3"/>
                        </a:cxn>
                        <a:cxn ang="0">
                          <a:pos x="T4" y="T5"/>
                        </a:cxn>
                        <a:cxn ang="0">
                          <a:pos x="T6" y="T7"/>
                        </a:cxn>
                        <a:cxn ang="0">
                          <a:pos x="T8" y="T9"/>
                        </a:cxn>
                      </a:cxnLst>
                      <a:rect l="0" t="0" r="r" b="b"/>
                      <a:pathLst>
                        <a:path w="28" h="6">
                          <a:moveTo>
                            <a:pt x="1" y="0"/>
                          </a:moveTo>
                          <a:lnTo>
                            <a:pt x="28" y="2"/>
                          </a:lnTo>
                          <a:lnTo>
                            <a:pt x="27" y="6"/>
                          </a:lnTo>
                          <a:lnTo>
                            <a:pt x="0" y="3"/>
                          </a:lnTo>
                          <a:lnTo>
                            <a:pt x="1" y="0"/>
                          </a:lnTo>
                          <a:close/>
                        </a:path>
                      </a:pathLst>
                    </a:custGeom>
                    <a:solidFill>
                      <a:srgbClr val="3B3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4" name="Freeform 816"/>
                    <p:cNvSpPr>
                      <a:spLocks noChangeAspect="1"/>
                    </p:cNvSpPr>
                    <p:nvPr/>
                  </p:nvSpPr>
                  <p:spPr bwMode="auto">
                    <a:xfrm>
                      <a:off x="2774" y="1890"/>
                      <a:ext cx="30" cy="5"/>
                    </a:xfrm>
                    <a:custGeom>
                      <a:avLst/>
                      <a:gdLst>
                        <a:gd name="T0" fmla="*/ 2 w 30"/>
                        <a:gd name="T1" fmla="*/ 0 h 5"/>
                        <a:gd name="T2" fmla="*/ 30 w 30"/>
                        <a:gd name="T3" fmla="*/ 3 h 5"/>
                        <a:gd name="T4" fmla="*/ 29 w 30"/>
                        <a:gd name="T5" fmla="*/ 5 h 5"/>
                        <a:gd name="T6" fmla="*/ 0 w 30"/>
                        <a:gd name="T7" fmla="*/ 4 h 5"/>
                        <a:gd name="T8" fmla="*/ 2 w 30"/>
                        <a:gd name="T9" fmla="*/ 0 h 5"/>
                      </a:gdLst>
                      <a:ahLst/>
                      <a:cxnLst>
                        <a:cxn ang="0">
                          <a:pos x="T0" y="T1"/>
                        </a:cxn>
                        <a:cxn ang="0">
                          <a:pos x="T2" y="T3"/>
                        </a:cxn>
                        <a:cxn ang="0">
                          <a:pos x="T4" y="T5"/>
                        </a:cxn>
                        <a:cxn ang="0">
                          <a:pos x="T6" y="T7"/>
                        </a:cxn>
                        <a:cxn ang="0">
                          <a:pos x="T8" y="T9"/>
                        </a:cxn>
                      </a:cxnLst>
                      <a:rect l="0" t="0" r="r" b="b"/>
                      <a:pathLst>
                        <a:path w="30" h="5">
                          <a:moveTo>
                            <a:pt x="2" y="0"/>
                          </a:moveTo>
                          <a:lnTo>
                            <a:pt x="30" y="3"/>
                          </a:lnTo>
                          <a:lnTo>
                            <a:pt x="29" y="5"/>
                          </a:lnTo>
                          <a:lnTo>
                            <a:pt x="0" y="4"/>
                          </a:lnTo>
                          <a:lnTo>
                            <a:pt x="2" y="0"/>
                          </a:lnTo>
                          <a:close/>
                        </a:path>
                      </a:pathLst>
                    </a:custGeom>
                    <a:solidFill>
                      <a:srgbClr val="3C38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5" name="Freeform 817"/>
                    <p:cNvSpPr>
                      <a:spLocks noChangeAspect="1"/>
                    </p:cNvSpPr>
                    <p:nvPr/>
                  </p:nvSpPr>
                  <p:spPr bwMode="auto">
                    <a:xfrm>
                      <a:off x="2774" y="1891"/>
                      <a:ext cx="29" cy="7"/>
                    </a:xfrm>
                    <a:custGeom>
                      <a:avLst/>
                      <a:gdLst>
                        <a:gd name="T0" fmla="*/ 2 w 29"/>
                        <a:gd name="T1" fmla="*/ 0 h 7"/>
                        <a:gd name="T2" fmla="*/ 29 w 29"/>
                        <a:gd name="T3" fmla="*/ 3 h 7"/>
                        <a:gd name="T4" fmla="*/ 29 w 29"/>
                        <a:gd name="T5" fmla="*/ 7 h 7"/>
                        <a:gd name="T6" fmla="*/ 0 w 29"/>
                        <a:gd name="T7" fmla="*/ 4 h 7"/>
                        <a:gd name="T8" fmla="*/ 2 w 29"/>
                        <a:gd name="T9" fmla="*/ 0 h 7"/>
                      </a:gdLst>
                      <a:ahLst/>
                      <a:cxnLst>
                        <a:cxn ang="0">
                          <a:pos x="T0" y="T1"/>
                        </a:cxn>
                        <a:cxn ang="0">
                          <a:pos x="T2" y="T3"/>
                        </a:cxn>
                        <a:cxn ang="0">
                          <a:pos x="T4" y="T5"/>
                        </a:cxn>
                        <a:cxn ang="0">
                          <a:pos x="T6" y="T7"/>
                        </a:cxn>
                        <a:cxn ang="0">
                          <a:pos x="T8" y="T9"/>
                        </a:cxn>
                      </a:cxnLst>
                      <a:rect l="0" t="0" r="r" b="b"/>
                      <a:pathLst>
                        <a:path w="29" h="7">
                          <a:moveTo>
                            <a:pt x="2" y="0"/>
                          </a:moveTo>
                          <a:lnTo>
                            <a:pt x="29" y="3"/>
                          </a:lnTo>
                          <a:lnTo>
                            <a:pt x="29" y="7"/>
                          </a:lnTo>
                          <a:lnTo>
                            <a:pt x="0" y="4"/>
                          </a:lnTo>
                          <a:lnTo>
                            <a:pt x="2" y="0"/>
                          </a:lnTo>
                          <a:close/>
                        </a:path>
                      </a:pathLst>
                    </a:custGeom>
                    <a:solidFill>
                      <a:srgbClr val="3C38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6" name="Freeform 818"/>
                    <p:cNvSpPr>
                      <a:spLocks noChangeAspect="1"/>
                    </p:cNvSpPr>
                    <p:nvPr/>
                  </p:nvSpPr>
                  <p:spPr bwMode="auto">
                    <a:xfrm>
                      <a:off x="2773" y="1894"/>
                      <a:ext cx="30" cy="6"/>
                    </a:xfrm>
                    <a:custGeom>
                      <a:avLst/>
                      <a:gdLst>
                        <a:gd name="T0" fmla="*/ 1 w 30"/>
                        <a:gd name="T1" fmla="*/ 0 h 6"/>
                        <a:gd name="T2" fmla="*/ 30 w 30"/>
                        <a:gd name="T3" fmla="*/ 1 h 6"/>
                        <a:gd name="T4" fmla="*/ 30 w 30"/>
                        <a:gd name="T5" fmla="*/ 6 h 6"/>
                        <a:gd name="T6" fmla="*/ 0 w 30"/>
                        <a:gd name="T7" fmla="*/ 3 h 6"/>
                        <a:gd name="T8" fmla="*/ 1 w 30"/>
                        <a:gd name="T9" fmla="*/ 0 h 6"/>
                      </a:gdLst>
                      <a:ahLst/>
                      <a:cxnLst>
                        <a:cxn ang="0">
                          <a:pos x="T0" y="T1"/>
                        </a:cxn>
                        <a:cxn ang="0">
                          <a:pos x="T2" y="T3"/>
                        </a:cxn>
                        <a:cxn ang="0">
                          <a:pos x="T4" y="T5"/>
                        </a:cxn>
                        <a:cxn ang="0">
                          <a:pos x="T6" y="T7"/>
                        </a:cxn>
                        <a:cxn ang="0">
                          <a:pos x="T8" y="T9"/>
                        </a:cxn>
                      </a:cxnLst>
                      <a:rect l="0" t="0" r="r" b="b"/>
                      <a:pathLst>
                        <a:path w="30" h="6">
                          <a:moveTo>
                            <a:pt x="1" y="0"/>
                          </a:moveTo>
                          <a:lnTo>
                            <a:pt x="30" y="1"/>
                          </a:lnTo>
                          <a:lnTo>
                            <a:pt x="30" y="6"/>
                          </a:lnTo>
                          <a:lnTo>
                            <a:pt x="0" y="3"/>
                          </a:lnTo>
                          <a:lnTo>
                            <a:pt x="1" y="0"/>
                          </a:lnTo>
                          <a:close/>
                        </a:path>
                      </a:pathLst>
                    </a:custGeom>
                    <a:solidFill>
                      <a:srgbClr val="3C39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7" name="Freeform 819"/>
                    <p:cNvSpPr>
                      <a:spLocks noChangeAspect="1"/>
                    </p:cNvSpPr>
                    <p:nvPr/>
                  </p:nvSpPr>
                  <p:spPr bwMode="auto">
                    <a:xfrm>
                      <a:off x="2773" y="1895"/>
                      <a:ext cx="30" cy="8"/>
                    </a:xfrm>
                    <a:custGeom>
                      <a:avLst/>
                      <a:gdLst>
                        <a:gd name="T0" fmla="*/ 1 w 30"/>
                        <a:gd name="T1" fmla="*/ 0 h 8"/>
                        <a:gd name="T2" fmla="*/ 30 w 30"/>
                        <a:gd name="T3" fmla="*/ 3 h 8"/>
                        <a:gd name="T4" fmla="*/ 30 w 30"/>
                        <a:gd name="T5" fmla="*/ 8 h 8"/>
                        <a:gd name="T6" fmla="*/ 0 w 30"/>
                        <a:gd name="T7" fmla="*/ 5 h 8"/>
                        <a:gd name="T8" fmla="*/ 1 w 30"/>
                        <a:gd name="T9" fmla="*/ 0 h 8"/>
                      </a:gdLst>
                      <a:ahLst/>
                      <a:cxnLst>
                        <a:cxn ang="0">
                          <a:pos x="T0" y="T1"/>
                        </a:cxn>
                        <a:cxn ang="0">
                          <a:pos x="T2" y="T3"/>
                        </a:cxn>
                        <a:cxn ang="0">
                          <a:pos x="T4" y="T5"/>
                        </a:cxn>
                        <a:cxn ang="0">
                          <a:pos x="T6" y="T7"/>
                        </a:cxn>
                        <a:cxn ang="0">
                          <a:pos x="T8" y="T9"/>
                        </a:cxn>
                      </a:cxnLst>
                      <a:rect l="0" t="0" r="r" b="b"/>
                      <a:pathLst>
                        <a:path w="30" h="8">
                          <a:moveTo>
                            <a:pt x="1" y="0"/>
                          </a:moveTo>
                          <a:lnTo>
                            <a:pt x="30" y="3"/>
                          </a:lnTo>
                          <a:lnTo>
                            <a:pt x="30" y="8"/>
                          </a:lnTo>
                          <a:lnTo>
                            <a:pt x="0" y="5"/>
                          </a:lnTo>
                          <a:lnTo>
                            <a:pt x="1" y="0"/>
                          </a:lnTo>
                          <a:close/>
                        </a:path>
                      </a:pathLst>
                    </a:custGeom>
                    <a:solidFill>
                      <a:srgbClr val="3C39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8" name="Freeform 820"/>
                    <p:cNvSpPr>
                      <a:spLocks noChangeAspect="1"/>
                    </p:cNvSpPr>
                    <p:nvPr/>
                  </p:nvSpPr>
                  <p:spPr bwMode="auto">
                    <a:xfrm>
                      <a:off x="2773" y="1897"/>
                      <a:ext cx="30" cy="7"/>
                    </a:xfrm>
                    <a:custGeom>
                      <a:avLst/>
                      <a:gdLst>
                        <a:gd name="T0" fmla="*/ 0 w 30"/>
                        <a:gd name="T1" fmla="*/ 0 h 7"/>
                        <a:gd name="T2" fmla="*/ 30 w 30"/>
                        <a:gd name="T3" fmla="*/ 3 h 7"/>
                        <a:gd name="T4" fmla="*/ 30 w 30"/>
                        <a:gd name="T5" fmla="*/ 7 h 7"/>
                        <a:gd name="T6" fmla="*/ 0 w 30"/>
                        <a:gd name="T7" fmla="*/ 4 h 7"/>
                        <a:gd name="T8" fmla="*/ 0 w 30"/>
                        <a:gd name="T9" fmla="*/ 0 h 7"/>
                      </a:gdLst>
                      <a:ahLst/>
                      <a:cxnLst>
                        <a:cxn ang="0">
                          <a:pos x="T0" y="T1"/>
                        </a:cxn>
                        <a:cxn ang="0">
                          <a:pos x="T2" y="T3"/>
                        </a:cxn>
                        <a:cxn ang="0">
                          <a:pos x="T4" y="T5"/>
                        </a:cxn>
                        <a:cxn ang="0">
                          <a:pos x="T6" y="T7"/>
                        </a:cxn>
                        <a:cxn ang="0">
                          <a:pos x="T8" y="T9"/>
                        </a:cxn>
                      </a:cxnLst>
                      <a:rect l="0" t="0" r="r" b="b"/>
                      <a:pathLst>
                        <a:path w="30" h="7">
                          <a:moveTo>
                            <a:pt x="0" y="0"/>
                          </a:moveTo>
                          <a:lnTo>
                            <a:pt x="30" y="3"/>
                          </a:lnTo>
                          <a:lnTo>
                            <a:pt x="30" y="7"/>
                          </a:lnTo>
                          <a:lnTo>
                            <a:pt x="0" y="4"/>
                          </a:lnTo>
                          <a:lnTo>
                            <a:pt x="0" y="0"/>
                          </a:lnTo>
                          <a:close/>
                        </a:path>
                      </a:pathLst>
                    </a:custGeom>
                    <a:solidFill>
                      <a:srgbClr val="3D3A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49" name="Freeform 821"/>
                    <p:cNvSpPr>
                      <a:spLocks noChangeAspect="1"/>
                    </p:cNvSpPr>
                    <p:nvPr/>
                  </p:nvSpPr>
                  <p:spPr bwMode="auto">
                    <a:xfrm>
                      <a:off x="2771" y="1900"/>
                      <a:ext cx="32" cy="5"/>
                    </a:xfrm>
                    <a:custGeom>
                      <a:avLst/>
                      <a:gdLst>
                        <a:gd name="T0" fmla="*/ 2 w 32"/>
                        <a:gd name="T1" fmla="*/ 0 h 5"/>
                        <a:gd name="T2" fmla="*/ 32 w 32"/>
                        <a:gd name="T3" fmla="*/ 3 h 5"/>
                        <a:gd name="T4" fmla="*/ 32 w 32"/>
                        <a:gd name="T5" fmla="*/ 5 h 5"/>
                        <a:gd name="T6" fmla="*/ 0 w 32"/>
                        <a:gd name="T7" fmla="*/ 4 h 5"/>
                        <a:gd name="T8" fmla="*/ 2 w 32"/>
                        <a:gd name="T9" fmla="*/ 0 h 5"/>
                      </a:gdLst>
                      <a:ahLst/>
                      <a:cxnLst>
                        <a:cxn ang="0">
                          <a:pos x="T0" y="T1"/>
                        </a:cxn>
                        <a:cxn ang="0">
                          <a:pos x="T2" y="T3"/>
                        </a:cxn>
                        <a:cxn ang="0">
                          <a:pos x="T4" y="T5"/>
                        </a:cxn>
                        <a:cxn ang="0">
                          <a:pos x="T6" y="T7"/>
                        </a:cxn>
                        <a:cxn ang="0">
                          <a:pos x="T8" y="T9"/>
                        </a:cxn>
                      </a:cxnLst>
                      <a:rect l="0" t="0" r="r" b="b"/>
                      <a:pathLst>
                        <a:path w="32" h="5">
                          <a:moveTo>
                            <a:pt x="2" y="0"/>
                          </a:moveTo>
                          <a:lnTo>
                            <a:pt x="32" y="3"/>
                          </a:lnTo>
                          <a:lnTo>
                            <a:pt x="32" y="5"/>
                          </a:lnTo>
                          <a:lnTo>
                            <a:pt x="0" y="4"/>
                          </a:lnTo>
                          <a:lnTo>
                            <a:pt x="2" y="0"/>
                          </a:lnTo>
                          <a:close/>
                        </a:path>
                      </a:pathLst>
                    </a:custGeom>
                    <a:solidFill>
                      <a:srgbClr val="3D3A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0" name="Freeform 822"/>
                    <p:cNvSpPr>
                      <a:spLocks noChangeAspect="1"/>
                    </p:cNvSpPr>
                    <p:nvPr/>
                  </p:nvSpPr>
                  <p:spPr bwMode="auto">
                    <a:xfrm>
                      <a:off x="2771" y="1901"/>
                      <a:ext cx="32" cy="7"/>
                    </a:xfrm>
                    <a:custGeom>
                      <a:avLst/>
                      <a:gdLst>
                        <a:gd name="T0" fmla="*/ 2 w 32"/>
                        <a:gd name="T1" fmla="*/ 0 h 7"/>
                        <a:gd name="T2" fmla="*/ 32 w 32"/>
                        <a:gd name="T3" fmla="*/ 3 h 7"/>
                        <a:gd name="T4" fmla="*/ 32 w 32"/>
                        <a:gd name="T5" fmla="*/ 7 h 7"/>
                        <a:gd name="T6" fmla="*/ 0 w 32"/>
                        <a:gd name="T7" fmla="*/ 4 h 7"/>
                        <a:gd name="T8" fmla="*/ 2 w 32"/>
                        <a:gd name="T9" fmla="*/ 0 h 7"/>
                      </a:gdLst>
                      <a:ahLst/>
                      <a:cxnLst>
                        <a:cxn ang="0">
                          <a:pos x="T0" y="T1"/>
                        </a:cxn>
                        <a:cxn ang="0">
                          <a:pos x="T2" y="T3"/>
                        </a:cxn>
                        <a:cxn ang="0">
                          <a:pos x="T4" y="T5"/>
                        </a:cxn>
                        <a:cxn ang="0">
                          <a:pos x="T6" y="T7"/>
                        </a:cxn>
                        <a:cxn ang="0">
                          <a:pos x="T8" y="T9"/>
                        </a:cxn>
                      </a:cxnLst>
                      <a:rect l="0" t="0" r="r" b="b"/>
                      <a:pathLst>
                        <a:path w="32" h="7">
                          <a:moveTo>
                            <a:pt x="2" y="0"/>
                          </a:moveTo>
                          <a:lnTo>
                            <a:pt x="32" y="3"/>
                          </a:lnTo>
                          <a:lnTo>
                            <a:pt x="32" y="7"/>
                          </a:lnTo>
                          <a:lnTo>
                            <a:pt x="0" y="4"/>
                          </a:lnTo>
                          <a:lnTo>
                            <a:pt x="2" y="0"/>
                          </a:lnTo>
                          <a:close/>
                        </a:path>
                      </a:pathLst>
                    </a:cu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1" name="Freeform 823"/>
                    <p:cNvSpPr>
                      <a:spLocks noChangeAspect="1"/>
                    </p:cNvSpPr>
                    <p:nvPr/>
                  </p:nvSpPr>
                  <p:spPr bwMode="auto">
                    <a:xfrm>
                      <a:off x="2770" y="1904"/>
                      <a:ext cx="33" cy="6"/>
                    </a:xfrm>
                    <a:custGeom>
                      <a:avLst/>
                      <a:gdLst>
                        <a:gd name="T0" fmla="*/ 1 w 33"/>
                        <a:gd name="T1" fmla="*/ 0 h 6"/>
                        <a:gd name="T2" fmla="*/ 33 w 33"/>
                        <a:gd name="T3" fmla="*/ 1 h 6"/>
                        <a:gd name="T4" fmla="*/ 33 w 33"/>
                        <a:gd name="T5" fmla="*/ 6 h 6"/>
                        <a:gd name="T6" fmla="*/ 0 w 33"/>
                        <a:gd name="T7" fmla="*/ 3 h 6"/>
                        <a:gd name="T8" fmla="*/ 1 w 33"/>
                        <a:gd name="T9" fmla="*/ 0 h 6"/>
                      </a:gdLst>
                      <a:ahLst/>
                      <a:cxnLst>
                        <a:cxn ang="0">
                          <a:pos x="T0" y="T1"/>
                        </a:cxn>
                        <a:cxn ang="0">
                          <a:pos x="T2" y="T3"/>
                        </a:cxn>
                        <a:cxn ang="0">
                          <a:pos x="T4" y="T5"/>
                        </a:cxn>
                        <a:cxn ang="0">
                          <a:pos x="T6" y="T7"/>
                        </a:cxn>
                        <a:cxn ang="0">
                          <a:pos x="T8" y="T9"/>
                        </a:cxn>
                      </a:cxnLst>
                      <a:rect l="0" t="0" r="r" b="b"/>
                      <a:pathLst>
                        <a:path w="33" h="6">
                          <a:moveTo>
                            <a:pt x="1" y="0"/>
                          </a:moveTo>
                          <a:lnTo>
                            <a:pt x="33" y="1"/>
                          </a:lnTo>
                          <a:lnTo>
                            <a:pt x="33" y="6"/>
                          </a:lnTo>
                          <a:lnTo>
                            <a:pt x="0" y="3"/>
                          </a:lnTo>
                          <a:lnTo>
                            <a:pt x="1" y="0"/>
                          </a:lnTo>
                          <a:close/>
                        </a:path>
                      </a:pathLst>
                    </a:cu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2" name="Freeform 824"/>
                    <p:cNvSpPr>
                      <a:spLocks noChangeAspect="1"/>
                    </p:cNvSpPr>
                    <p:nvPr/>
                  </p:nvSpPr>
                  <p:spPr bwMode="auto">
                    <a:xfrm>
                      <a:off x="2770" y="1905"/>
                      <a:ext cx="33" cy="6"/>
                    </a:xfrm>
                    <a:custGeom>
                      <a:avLst/>
                      <a:gdLst>
                        <a:gd name="T0" fmla="*/ 1 w 33"/>
                        <a:gd name="T1" fmla="*/ 0 h 6"/>
                        <a:gd name="T2" fmla="*/ 33 w 33"/>
                        <a:gd name="T3" fmla="*/ 3 h 6"/>
                        <a:gd name="T4" fmla="*/ 33 w 33"/>
                        <a:gd name="T5" fmla="*/ 6 h 6"/>
                        <a:gd name="T6" fmla="*/ 0 w 33"/>
                        <a:gd name="T7" fmla="*/ 5 h 6"/>
                        <a:gd name="T8" fmla="*/ 1 w 33"/>
                        <a:gd name="T9" fmla="*/ 0 h 6"/>
                      </a:gdLst>
                      <a:ahLst/>
                      <a:cxnLst>
                        <a:cxn ang="0">
                          <a:pos x="T0" y="T1"/>
                        </a:cxn>
                        <a:cxn ang="0">
                          <a:pos x="T2" y="T3"/>
                        </a:cxn>
                        <a:cxn ang="0">
                          <a:pos x="T4" y="T5"/>
                        </a:cxn>
                        <a:cxn ang="0">
                          <a:pos x="T6" y="T7"/>
                        </a:cxn>
                        <a:cxn ang="0">
                          <a:pos x="T8" y="T9"/>
                        </a:cxn>
                      </a:cxnLst>
                      <a:rect l="0" t="0" r="r" b="b"/>
                      <a:pathLst>
                        <a:path w="33" h="6">
                          <a:moveTo>
                            <a:pt x="1" y="0"/>
                          </a:moveTo>
                          <a:lnTo>
                            <a:pt x="33" y="3"/>
                          </a:lnTo>
                          <a:lnTo>
                            <a:pt x="33" y="6"/>
                          </a:lnTo>
                          <a:lnTo>
                            <a:pt x="0" y="5"/>
                          </a:lnTo>
                          <a:lnTo>
                            <a:pt x="1" y="0"/>
                          </a:lnTo>
                          <a:close/>
                        </a:path>
                      </a:pathLst>
                    </a:custGeom>
                    <a:solidFill>
                      <a:srgbClr val="3E3B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3" name="Freeform 825"/>
                    <p:cNvSpPr>
                      <a:spLocks noChangeAspect="1"/>
                    </p:cNvSpPr>
                    <p:nvPr/>
                  </p:nvSpPr>
                  <p:spPr bwMode="auto">
                    <a:xfrm>
                      <a:off x="2768" y="1907"/>
                      <a:ext cx="35" cy="7"/>
                    </a:xfrm>
                    <a:custGeom>
                      <a:avLst/>
                      <a:gdLst>
                        <a:gd name="T0" fmla="*/ 2 w 35"/>
                        <a:gd name="T1" fmla="*/ 0 h 7"/>
                        <a:gd name="T2" fmla="*/ 35 w 35"/>
                        <a:gd name="T3" fmla="*/ 3 h 7"/>
                        <a:gd name="T4" fmla="*/ 35 w 35"/>
                        <a:gd name="T5" fmla="*/ 7 h 7"/>
                        <a:gd name="T6" fmla="*/ 0 w 35"/>
                        <a:gd name="T7" fmla="*/ 4 h 7"/>
                        <a:gd name="T8" fmla="*/ 2 w 35"/>
                        <a:gd name="T9" fmla="*/ 0 h 7"/>
                      </a:gdLst>
                      <a:ahLst/>
                      <a:cxnLst>
                        <a:cxn ang="0">
                          <a:pos x="T0" y="T1"/>
                        </a:cxn>
                        <a:cxn ang="0">
                          <a:pos x="T2" y="T3"/>
                        </a:cxn>
                        <a:cxn ang="0">
                          <a:pos x="T4" y="T5"/>
                        </a:cxn>
                        <a:cxn ang="0">
                          <a:pos x="T6" y="T7"/>
                        </a:cxn>
                        <a:cxn ang="0">
                          <a:pos x="T8" y="T9"/>
                        </a:cxn>
                      </a:cxnLst>
                      <a:rect l="0" t="0" r="r" b="b"/>
                      <a:pathLst>
                        <a:path w="35" h="7">
                          <a:moveTo>
                            <a:pt x="2" y="0"/>
                          </a:moveTo>
                          <a:lnTo>
                            <a:pt x="35" y="3"/>
                          </a:lnTo>
                          <a:lnTo>
                            <a:pt x="35" y="7"/>
                          </a:lnTo>
                          <a:lnTo>
                            <a:pt x="0" y="4"/>
                          </a:lnTo>
                          <a:lnTo>
                            <a:pt x="2" y="0"/>
                          </a:lnTo>
                          <a:close/>
                        </a:path>
                      </a:pathLst>
                    </a:custGeom>
                    <a:solidFill>
                      <a:srgbClr val="3E3B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4" name="Freeform 826"/>
                    <p:cNvSpPr>
                      <a:spLocks noChangeAspect="1"/>
                    </p:cNvSpPr>
                    <p:nvPr/>
                  </p:nvSpPr>
                  <p:spPr bwMode="auto">
                    <a:xfrm>
                      <a:off x="2768" y="1910"/>
                      <a:ext cx="35" cy="6"/>
                    </a:xfrm>
                    <a:custGeom>
                      <a:avLst/>
                      <a:gdLst>
                        <a:gd name="T0" fmla="*/ 2 w 35"/>
                        <a:gd name="T1" fmla="*/ 0 h 6"/>
                        <a:gd name="T2" fmla="*/ 35 w 35"/>
                        <a:gd name="T3" fmla="*/ 1 h 6"/>
                        <a:gd name="T4" fmla="*/ 35 w 35"/>
                        <a:gd name="T5" fmla="*/ 6 h 6"/>
                        <a:gd name="T6" fmla="*/ 0 w 35"/>
                        <a:gd name="T7" fmla="*/ 3 h 6"/>
                        <a:gd name="T8" fmla="*/ 2 w 35"/>
                        <a:gd name="T9" fmla="*/ 0 h 6"/>
                      </a:gdLst>
                      <a:ahLst/>
                      <a:cxnLst>
                        <a:cxn ang="0">
                          <a:pos x="T0" y="T1"/>
                        </a:cxn>
                        <a:cxn ang="0">
                          <a:pos x="T2" y="T3"/>
                        </a:cxn>
                        <a:cxn ang="0">
                          <a:pos x="T4" y="T5"/>
                        </a:cxn>
                        <a:cxn ang="0">
                          <a:pos x="T6" y="T7"/>
                        </a:cxn>
                        <a:cxn ang="0">
                          <a:pos x="T8" y="T9"/>
                        </a:cxn>
                      </a:cxnLst>
                      <a:rect l="0" t="0" r="r" b="b"/>
                      <a:pathLst>
                        <a:path w="35" h="6">
                          <a:moveTo>
                            <a:pt x="2" y="0"/>
                          </a:moveTo>
                          <a:lnTo>
                            <a:pt x="35" y="1"/>
                          </a:lnTo>
                          <a:lnTo>
                            <a:pt x="35" y="6"/>
                          </a:lnTo>
                          <a:lnTo>
                            <a:pt x="0" y="3"/>
                          </a:lnTo>
                          <a:lnTo>
                            <a:pt x="2" y="0"/>
                          </a:lnTo>
                          <a:close/>
                        </a:path>
                      </a:pathLst>
                    </a:custGeom>
                    <a:solidFill>
                      <a:srgbClr val="3F3C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5" name="Freeform 827"/>
                    <p:cNvSpPr>
                      <a:spLocks noChangeAspect="1"/>
                    </p:cNvSpPr>
                    <p:nvPr/>
                  </p:nvSpPr>
                  <p:spPr bwMode="auto">
                    <a:xfrm>
                      <a:off x="2768" y="1911"/>
                      <a:ext cx="35" cy="7"/>
                    </a:xfrm>
                    <a:custGeom>
                      <a:avLst/>
                      <a:gdLst>
                        <a:gd name="T0" fmla="*/ 0 w 35"/>
                        <a:gd name="T1" fmla="*/ 0 h 7"/>
                        <a:gd name="T2" fmla="*/ 35 w 35"/>
                        <a:gd name="T3" fmla="*/ 3 h 7"/>
                        <a:gd name="T4" fmla="*/ 33 w 35"/>
                        <a:gd name="T5" fmla="*/ 7 h 7"/>
                        <a:gd name="T6" fmla="*/ 0 w 35"/>
                        <a:gd name="T7" fmla="*/ 5 h 7"/>
                        <a:gd name="T8" fmla="*/ 0 w 35"/>
                        <a:gd name="T9" fmla="*/ 0 h 7"/>
                      </a:gdLst>
                      <a:ahLst/>
                      <a:cxnLst>
                        <a:cxn ang="0">
                          <a:pos x="T0" y="T1"/>
                        </a:cxn>
                        <a:cxn ang="0">
                          <a:pos x="T2" y="T3"/>
                        </a:cxn>
                        <a:cxn ang="0">
                          <a:pos x="T4" y="T5"/>
                        </a:cxn>
                        <a:cxn ang="0">
                          <a:pos x="T6" y="T7"/>
                        </a:cxn>
                        <a:cxn ang="0">
                          <a:pos x="T8" y="T9"/>
                        </a:cxn>
                      </a:cxnLst>
                      <a:rect l="0" t="0" r="r" b="b"/>
                      <a:pathLst>
                        <a:path w="35" h="7">
                          <a:moveTo>
                            <a:pt x="0" y="0"/>
                          </a:moveTo>
                          <a:lnTo>
                            <a:pt x="35" y="3"/>
                          </a:lnTo>
                          <a:lnTo>
                            <a:pt x="33" y="7"/>
                          </a:lnTo>
                          <a:lnTo>
                            <a:pt x="0" y="5"/>
                          </a:lnTo>
                          <a:lnTo>
                            <a:pt x="0" y="0"/>
                          </a:lnTo>
                          <a:close/>
                        </a:path>
                      </a:pathLst>
                    </a:custGeom>
                    <a:solidFill>
                      <a:srgbClr val="3F3C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6" name="Freeform 828"/>
                    <p:cNvSpPr>
                      <a:spLocks noChangeAspect="1"/>
                    </p:cNvSpPr>
                    <p:nvPr/>
                  </p:nvSpPr>
                  <p:spPr bwMode="auto">
                    <a:xfrm>
                      <a:off x="2767" y="1913"/>
                      <a:ext cx="36" cy="7"/>
                    </a:xfrm>
                    <a:custGeom>
                      <a:avLst/>
                      <a:gdLst>
                        <a:gd name="T0" fmla="*/ 1 w 36"/>
                        <a:gd name="T1" fmla="*/ 0 h 7"/>
                        <a:gd name="T2" fmla="*/ 36 w 36"/>
                        <a:gd name="T3" fmla="*/ 3 h 7"/>
                        <a:gd name="T4" fmla="*/ 34 w 36"/>
                        <a:gd name="T5" fmla="*/ 7 h 7"/>
                        <a:gd name="T6" fmla="*/ 0 w 36"/>
                        <a:gd name="T7" fmla="*/ 4 h 7"/>
                        <a:gd name="T8" fmla="*/ 1 w 36"/>
                        <a:gd name="T9" fmla="*/ 0 h 7"/>
                      </a:gdLst>
                      <a:ahLst/>
                      <a:cxnLst>
                        <a:cxn ang="0">
                          <a:pos x="T0" y="T1"/>
                        </a:cxn>
                        <a:cxn ang="0">
                          <a:pos x="T2" y="T3"/>
                        </a:cxn>
                        <a:cxn ang="0">
                          <a:pos x="T4" y="T5"/>
                        </a:cxn>
                        <a:cxn ang="0">
                          <a:pos x="T6" y="T7"/>
                        </a:cxn>
                        <a:cxn ang="0">
                          <a:pos x="T8" y="T9"/>
                        </a:cxn>
                      </a:cxnLst>
                      <a:rect l="0" t="0" r="r" b="b"/>
                      <a:pathLst>
                        <a:path w="36" h="7">
                          <a:moveTo>
                            <a:pt x="1" y="0"/>
                          </a:moveTo>
                          <a:lnTo>
                            <a:pt x="36" y="3"/>
                          </a:lnTo>
                          <a:lnTo>
                            <a:pt x="34" y="7"/>
                          </a:lnTo>
                          <a:lnTo>
                            <a:pt x="0" y="4"/>
                          </a:lnTo>
                          <a:lnTo>
                            <a:pt x="1" y="0"/>
                          </a:lnTo>
                          <a:close/>
                        </a:path>
                      </a:pathLst>
                    </a:custGeom>
                    <a:solidFill>
                      <a:srgbClr val="403D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7" name="Freeform 829"/>
                    <p:cNvSpPr>
                      <a:spLocks noChangeAspect="1"/>
                    </p:cNvSpPr>
                    <p:nvPr/>
                  </p:nvSpPr>
                  <p:spPr bwMode="auto">
                    <a:xfrm>
                      <a:off x="2767" y="1916"/>
                      <a:ext cx="34" cy="5"/>
                    </a:xfrm>
                    <a:custGeom>
                      <a:avLst/>
                      <a:gdLst>
                        <a:gd name="T0" fmla="*/ 1 w 34"/>
                        <a:gd name="T1" fmla="*/ 0 h 5"/>
                        <a:gd name="T2" fmla="*/ 34 w 34"/>
                        <a:gd name="T3" fmla="*/ 2 h 5"/>
                        <a:gd name="T4" fmla="*/ 34 w 34"/>
                        <a:gd name="T5" fmla="*/ 5 h 5"/>
                        <a:gd name="T6" fmla="*/ 0 w 34"/>
                        <a:gd name="T7" fmla="*/ 2 h 5"/>
                        <a:gd name="T8" fmla="*/ 1 w 34"/>
                        <a:gd name="T9" fmla="*/ 0 h 5"/>
                      </a:gdLst>
                      <a:ahLst/>
                      <a:cxnLst>
                        <a:cxn ang="0">
                          <a:pos x="T0" y="T1"/>
                        </a:cxn>
                        <a:cxn ang="0">
                          <a:pos x="T2" y="T3"/>
                        </a:cxn>
                        <a:cxn ang="0">
                          <a:pos x="T4" y="T5"/>
                        </a:cxn>
                        <a:cxn ang="0">
                          <a:pos x="T6" y="T7"/>
                        </a:cxn>
                        <a:cxn ang="0">
                          <a:pos x="T8" y="T9"/>
                        </a:cxn>
                      </a:cxnLst>
                      <a:rect l="0" t="0" r="r" b="b"/>
                      <a:pathLst>
                        <a:path w="34" h="5">
                          <a:moveTo>
                            <a:pt x="1" y="0"/>
                          </a:moveTo>
                          <a:lnTo>
                            <a:pt x="34" y="2"/>
                          </a:lnTo>
                          <a:lnTo>
                            <a:pt x="34" y="5"/>
                          </a:lnTo>
                          <a:lnTo>
                            <a:pt x="0" y="2"/>
                          </a:lnTo>
                          <a:lnTo>
                            <a:pt x="1" y="0"/>
                          </a:lnTo>
                          <a:close/>
                        </a:path>
                      </a:pathLst>
                    </a:custGeom>
                    <a:solidFill>
                      <a:srgbClr val="403D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8" name="Freeform 830"/>
                    <p:cNvSpPr>
                      <a:spLocks noChangeAspect="1"/>
                    </p:cNvSpPr>
                    <p:nvPr/>
                  </p:nvSpPr>
                  <p:spPr bwMode="auto">
                    <a:xfrm>
                      <a:off x="2765" y="1917"/>
                      <a:ext cx="36" cy="7"/>
                    </a:xfrm>
                    <a:custGeom>
                      <a:avLst/>
                      <a:gdLst>
                        <a:gd name="T0" fmla="*/ 2 w 36"/>
                        <a:gd name="T1" fmla="*/ 0 h 7"/>
                        <a:gd name="T2" fmla="*/ 36 w 36"/>
                        <a:gd name="T3" fmla="*/ 3 h 7"/>
                        <a:gd name="T4" fmla="*/ 36 w 36"/>
                        <a:gd name="T5" fmla="*/ 7 h 7"/>
                        <a:gd name="T6" fmla="*/ 0 w 36"/>
                        <a:gd name="T7" fmla="*/ 4 h 7"/>
                        <a:gd name="T8" fmla="*/ 2 w 36"/>
                        <a:gd name="T9" fmla="*/ 0 h 7"/>
                      </a:gdLst>
                      <a:ahLst/>
                      <a:cxnLst>
                        <a:cxn ang="0">
                          <a:pos x="T0" y="T1"/>
                        </a:cxn>
                        <a:cxn ang="0">
                          <a:pos x="T2" y="T3"/>
                        </a:cxn>
                        <a:cxn ang="0">
                          <a:pos x="T4" y="T5"/>
                        </a:cxn>
                        <a:cxn ang="0">
                          <a:pos x="T6" y="T7"/>
                        </a:cxn>
                        <a:cxn ang="0">
                          <a:pos x="T8" y="T9"/>
                        </a:cxn>
                      </a:cxnLst>
                      <a:rect l="0" t="0" r="r" b="b"/>
                      <a:pathLst>
                        <a:path w="36" h="7">
                          <a:moveTo>
                            <a:pt x="2" y="0"/>
                          </a:moveTo>
                          <a:lnTo>
                            <a:pt x="36" y="3"/>
                          </a:lnTo>
                          <a:lnTo>
                            <a:pt x="36" y="7"/>
                          </a:lnTo>
                          <a:lnTo>
                            <a:pt x="0" y="4"/>
                          </a:lnTo>
                          <a:lnTo>
                            <a:pt x="2" y="0"/>
                          </a:lnTo>
                          <a:close/>
                        </a:path>
                      </a:pathLst>
                    </a:custGeom>
                    <a:solidFill>
                      <a:srgbClr val="403D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59" name="Freeform 831"/>
                    <p:cNvSpPr>
                      <a:spLocks noChangeAspect="1"/>
                    </p:cNvSpPr>
                    <p:nvPr/>
                  </p:nvSpPr>
                  <p:spPr bwMode="auto">
                    <a:xfrm>
                      <a:off x="2765" y="1918"/>
                      <a:ext cx="36" cy="8"/>
                    </a:xfrm>
                    <a:custGeom>
                      <a:avLst/>
                      <a:gdLst>
                        <a:gd name="T0" fmla="*/ 2 w 36"/>
                        <a:gd name="T1" fmla="*/ 0 h 8"/>
                        <a:gd name="T2" fmla="*/ 36 w 36"/>
                        <a:gd name="T3" fmla="*/ 3 h 8"/>
                        <a:gd name="T4" fmla="*/ 36 w 36"/>
                        <a:gd name="T5" fmla="*/ 8 h 8"/>
                        <a:gd name="T6" fmla="*/ 0 w 36"/>
                        <a:gd name="T7" fmla="*/ 5 h 8"/>
                        <a:gd name="T8" fmla="*/ 2 w 36"/>
                        <a:gd name="T9" fmla="*/ 0 h 8"/>
                      </a:gdLst>
                      <a:ahLst/>
                      <a:cxnLst>
                        <a:cxn ang="0">
                          <a:pos x="T0" y="T1"/>
                        </a:cxn>
                        <a:cxn ang="0">
                          <a:pos x="T2" y="T3"/>
                        </a:cxn>
                        <a:cxn ang="0">
                          <a:pos x="T4" y="T5"/>
                        </a:cxn>
                        <a:cxn ang="0">
                          <a:pos x="T6" y="T7"/>
                        </a:cxn>
                        <a:cxn ang="0">
                          <a:pos x="T8" y="T9"/>
                        </a:cxn>
                      </a:cxnLst>
                      <a:rect l="0" t="0" r="r" b="b"/>
                      <a:pathLst>
                        <a:path w="36" h="8">
                          <a:moveTo>
                            <a:pt x="2" y="0"/>
                          </a:moveTo>
                          <a:lnTo>
                            <a:pt x="36" y="3"/>
                          </a:lnTo>
                          <a:lnTo>
                            <a:pt x="36" y="8"/>
                          </a:lnTo>
                          <a:lnTo>
                            <a:pt x="0" y="5"/>
                          </a:lnTo>
                          <a:lnTo>
                            <a:pt x="2" y="0"/>
                          </a:lnTo>
                          <a:close/>
                        </a:path>
                      </a:pathLst>
                    </a:custGeom>
                    <a:solidFill>
                      <a:srgbClr val="403D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0" name="Freeform 832"/>
                    <p:cNvSpPr>
                      <a:spLocks noChangeAspect="1"/>
                    </p:cNvSpPr>
                    <p:nvPr/>
                  </p:nvSpPr>
                  <p:spPr bwMode="auto">
                    <a:xfrm>
                      <a:off x="2764" y="1921"/>
                      <a:ext cx="37" cy="6"/>
                    </a:xfrm>
                    <a:custGeom>
                      <a:avLst/>
                      <a:gdLst>
                        <a:gd name="T0" fmla="*/ 1 w 37"/>
                        <a:gd name="T1" fmla="*/ 0 h 6"/>
                        <a:gd name="T2" fmla="*/ 37 w 37"/>
                        <a:gd name="T3" fmla="*/ 3 h 6"/>
                        <a:gd name="T4" fmla="*/ 37 w 37"/>
                        <a:gd name="T5" fmla="*/ 6 h 6"/>
                        <a:gd name="T6" fmla="*/ 37 w 37"/>
                        <a:gd name="T7" fmla="*/ 6 h 6"/>
                        <a:gd name="T8" fmla="*/ 37 w 37"/>
                        <a:gd name="T9" fmla="*/ 6 h 6"/>
                        <a:gd name="T10" fmla="*/ 0 w 37"/>
                        <a:gd name="T11" fmla="*/ 3 h 6"/>
                        <a:gd name="T12" fmla="*/ 1 w 3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7" h="6">
                          <a:moveTo>
                            <a:pt x="1" y="0"/>
                          </a:moveTo>
                          <a:lnTo>
                            <a:pt x="37" y="3"/>
                          </a:lnTo>
                          <a:lnTo>
                            <a:pt x="37" y="6"/>
                          </a:lnTo>
                          <a:lnTo>
                            <a:pt x="37" y="6"/>
                          </a:lnTo>
                          <a:lnTo>
                            <a:pt x="37" y="6"/>
                          </a:lnTo>
                          <a:lnTo>
                            <a:pt x="0" y="3"/>
                          </a:lnTo>
                          <a:lnTo>
                            <a:pt x="1" y="0"/>
                          </a:lnTo>
                          <a:close/>
                        </a:path>
                      </a:pathLst>
                    </a:custGeom>
                    <a:solidFill>
                      <a:srgbClr val="413E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1" name="Freeform 833"/>
                    <p:cNvSpPr>
                      <a:spLocks noChangeAspect="1"/>
                    </p:cNvSpPr>
                    <p:nvPr/>
                  </p:nvSpPr>
                  <p:spPr bwMode="auto">
                    <a:xfrm>
                      <a:off x="2764" y="1923"/>
                      <a:ext cx="37" cy="7"/>
                    </a:xfrm>
                    <a:custGeom>
                      <a:avLst/>
                      <a:gdLst>
                        <a:gd name="T0" fmla="*/ 1 w 37"/>
                        <a:gd name="T1" fmla="*/ 0 h 7"/>
                        <a:gd name="T2" fmla="*/ 37 w 37"/>
                        <a:gd name="T3" fmla="*/ 3 h 7"/>
                        <a:gd name="T4" fmla="*/ 37 w 37"/>
                        <a:gd name="T5" fmla="*/ 4 h 7"/>
                        <a:gd name="T6" fmla="*/ 37 w 37"/>
                        <a:gd name="T7" fmla="*/ 4 h 7"/>
                        <a:gd name="T8" fmla="*/ 36 w 37"/>
                        <a:gd name="T9" fmla="*/ 7 h 7"/>
                        <a:gd name="T10" fmla="*/ 0 w 37"/>
                        <a:gd name="T11" fmla="*/ 4 h 7"/>
                        <a:gd name="T12" fmla="*/ 1 w 37"/>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37" h="7">
                          <a:moveTo>
                            <a:pt x="1" y="0"/>
                          </a:moveTo>
                          <a:lnTo>
                            <a:pt x="37" y="3"/>
                          </a:lnTo>
                          <a:lnTo>
                            <a:pt x="37" y="4"/>
                          </a:lnTo>
                          <a:lnTo>
                            <a:pt x="37" y="4"/>
                          </a:lnTo>
                          <a:lnTo>
                            <a:pt x="36" y="7"/>
                          </a:lnTo>
                          <a:lnTo>
                            <a:pt x="0" y="4"/>
                          </a:lnTo>
                          <a:lnTo>
                            <a:pt x="1" y="0"/>
                          </a:lnTo>
                          <a:close/>
                        </a:path>
                      </a:pathLst>
                    </a:custGeom>
                    <a:solidFill>
                      <a:srgbClr val="413E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2" name="Freeform 834"/>
                    <p:cNvSpPr>
                      <a:spLocks noChangeAspect="1"/>
                    </p:cNvSpPr>
                    <p:nvPr/>
                  </p:nvSpPr>
                  <p:spPr bwMode="auto">
                    <a:xfrm>
                      <a:off x="2763" y="1924"/>
                      <a:ext cx="38" cy="7"/>
                    </a:xfrm>
                    <a:custGeom>
                      <a:avLst/>
                      <a:gdLst>
                        <a:gd name="T0" fmla="*/ 1 w 38"/>
                        <a:gd name="T1" fmla="*/ 0 h 7"/>
                        <a:gd name="T2" fmla="*/ 38 w 38"/>
                        <a:gd name="T3" fmla="*/ 3 h 7"/>
                        <a:gd name="T4" fmla="*/ 37 w 38"/>
                        <a:gd name="T5" fmla="*/ 7 h 7"/>
                        <a:gd name="T6" fmla="*/ 0 w 38"/>
                        <a:gd name="T7" fmla="*/ 5 h 7"/>
                        <a:gd name="T8" fmla="*/ 1 w 38"/>
                        <a:gd name="T9" fmla="*/ 0 h 7"/>
                      </a:gdLst>
                      <a:ahLst/>
                      <a:cxnLst>
                        <a:cxn ang="0">
                          <a:pos x="T0" y="T1"/>
                        </a:cxn>
                        <a:cxn ang="0">
                          <a:pos x="T2" y="T3"/>
                        </a:cxn>
                        <a:cxn ang="0">
                          <a:pos x="T4" y="T5"/>
                        </a:cxn>
                        <a:cxn ang="0">
                          <a:pos x="T6" y="T7"/>
                        </a:cxn>
                        <a:cxn ang="0">
                          <a:pos x="T8" y="T9"/>
                        </a:cxn>
                      </a:cxnLst>
                      <a:rect l="0" t="0" r="r" b="b"/>
                      <a:pathLst>
                        <a:path w="38" h="7">
                          <a:moveTo>
                            <a:pt x="1" y="0"/>
                          </a:moveTo>
                          <a:lnTo>
                            <a:pt x="38" y="3"/>
                          </a:lnTo>
                          <a:lnTo>
                            <a:pt x="37" y="7"/>
                          </a:lnTo>
                          <a:lnTo>
                            <a:pt x="0" y="5"/>
                          </a:lnTo>
                          <a:lnTo>
                            <a:pt x="1" y="0"/>
                          </a:lnTo>
                          <a:close/>
                        </a:path>
                      </a:pathLst>
                    </a:custGeom>
                    <a:solidFill>
                      <a:srgbClr val="423F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3" name="Freeform 835"/>
                    <p:cNvSpPr>
                      <a:spLocks noChangeAspect="1"/>
                    </p:cNvSpPr>
                    <p:nvPr/>
                  </p:nvSpPr>
                  <p:spPr bwMode="auto">
                    <a:xfrm>
                      <a:off x="2763" y="1927"/>
                      <a:ext cx="37" cy="6"/>
                    </a:xfrm>
                    <a:custGeom>
                      <a:avLst/>
                      <a:gdLst>
                        <a:gd name="T0" fmla="*/ 1 w 37"/>
                        <a:gd name="T1" fmla="*/ 0 h 6"/>
                        <a:gd name="T2" fmla="*/ 37 w 37"/>
                        <a:gd name="T3" fmla="*/ 3 h 6"/>
                        <a:gd name="T4" fmla="*/ 36 w 37"/>
                        <a:gd name="T5" fmla="*/ 6 h 6"/>
                        <a:gd name="T6" fmla="*/ 0 w 37"/>
                        <a:gd name="T7" fmla="*/ 3 h 6"/>
                        <a:gd name="T8" fmla="*/ 1 w 37"/>
                        <a:gd name="T9" fmla="*/ 0 h 6"/>
                      </a:gdLst>
                      <a:ahLst/>
                      <a:cxnLst>
                        <a:cxn ang="0">
                          <a:pos x="T0" y="T1"/>
                        </a:cxn>
                        <a:cxn ang="0">
                          <a:pos x="T2" y="T3"/>
                        </a:cxn>
                        <a:cxn ang="0">
                          <a:pos x="T4" y="T5"/>
                        </a:cxn>
                        <a:cxn ang="0">
                          <a:pos x="T6" y="T7"/>
                        </a:cxn>
                        <a:cxn ang="0">
                          <a:pos x="T8" y="T9"/>
                        </a:cxn>
                      </a:cxnLst>
                      <a:rect l="0" t="0" r="r" b="b"/>
                      <a:pathLst>
                        <a:path w="37" h="6">
                          <a:moveTo>
                            <a:pt x="1" y="0"/>
                          </a:moveTo>
                          <a:lnTo>
                            <a:pt x="37" y="3"/>
                          </a:lnTo>
                          <a:lnTo>
                            <a:pt x="36" y="6"/>
                          </a:lnTo>
                          <a:lnTo>
                            <a:pt x="0" y="3"/>
                          </a:lnTo>
                          <a:lnTo>
                            <a:pt x="1" y="0"/>
                          </a:lnTo>
                          <a:close/>
                        </a:path>
                      </a:pathLst>
                    </a:custGeom>
                    <a:solidFill>
                      <a:srgbClr val="423F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4" name="Freeform 836"/>
                    <p:cNvSpPr>
                      <a:spLocks noChangeAspect="1"/>
                    </p:cNvSpPr>
                    <p:nvPr/>
                  </p:nvSpPr>
                  <p:spPr bwMode="auto">
                    <a:xfrm>
                      <a:off x="2763" y="1929"/>
                      <a:ext cx="37" cy="7"/>
                    </a:xfrm>
                    <a:custGeom>
                      <a:avLst/>
                      <a:gdLst>
                        <a:gd name="T0" fmla="*/ 0 w 37"/>
                        <a:gd name="T1" fmla="*/ 0 h 7"/>
                        <a:gd name="T2" fmla="*/ 37 w 37"/>
                        <a:gd name="T3" fmla="*/ 2 h 7"/>
                        <a:gd name="T4" fmla="*/ 36 w 37"/>
                        <a:gd name="T5" fmla="*/ 7 h 7"/>
                        <a:gd name="T6" fmla="*/ 0 w 37"/>
                        <a:gd name="T7" fmla="*/ 4 h 7"/>
                        <a:gd name="T8" fmla="*/ 0 w 37"/>
                        <a:gd name="T9" fmla="*/ 0 h 7"/>
                      </a:gdLst>
                      <a:ahLst/>
                      <a:cxnLst>
                        <a:cxn ang="0">
                          <a:pos x="T0" y="T1"/>
                        </a:cxn>
                        <a:cxn ang="0">
                          <a:pos x="T2" y="T3"/>
                        </a:cxn>
                        <a:cxn ang="0">
                          <a:pos x="T4" y="T5"/>
                        </a:cxn>
                        <a:cxn ang="0">
                          <a:pos x="T6" y="T7"/>
                        </a:cxn>
                        <a:cxn ang="0">
                          <a:pos x="T8" y="T9"/>
                        </a:cxn>
                      </a:cxnLst>
                      <a:rect l="0" t="0" r="r" b="b"/>
                      <a:pathLst>
                        <a:path w="37" h="7">
                          <a:moveTo>
                            <a:pt x="0" y="0"/>
                          </a:moveTo>
                          <a:lnTo>
                            <a:pt x="37" y="2"/>
                          </a:lnTo>
                          <a:lnTo>
                            <a:pt x="36" y="7"/>
                          </a:lnTo>
                          <a:lnTo>
                            <a:pt x="0" y="4"/>
                          </a:lnTo>
                          <a:lnTo>
                            <a:pt x="0" y="0"/>
                          </a:lnTo>
                          <a:close/>
                        </a:path>
                      </a:pathLst>
                    </a:custGeom>
                    <a:solidFill>
                      <a:srgbClr val="4340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5" name="Freeform 837"/>
                    <p:cNvSpPr>
                      <a:spLocks noChangeAspect="1"/>
                    </p:cNvSpPr>
                    <p:nvPr/>
                  </p:nvSpPr>
                  <p:spPr bwMode="auto">
                    <a:xfrm>
                      <a:off x="2761" y="1930"/>
                      <a:ext cx="38" cy="7"/>
                    </a:xfrm>
                    <a:custGeom>
                      <a:avLst/>
                      <a:gdLst>
                        <a:gd name="T0" fmla="*/ 2 w 38"/>
                        <a:gd name="T1" fmla="*/ 0 h 7"/>
                        <a:gd name="T2" fmla="*/ 38 w 38"/>
                        <a:gd name="T3" fmla="*/ 3 h 7"/>
                        <a:gd name="T4" fmla="*/ 36 w 38"/>
                        <a:gd name="T5" fmla="*/ 7 h 7"/>
                        <a:gd name="T6" fmla="*/ 0 w 38"/>
                        <a:gd name="T7" fmla="*/ 4 h 7"/>
                        <a:gd name="T8" fmla="*/ 2 w 38"/>
                        <a:gd name="T9" fmla="*/ 0 h 7"/>
                      </a:gdLst>
                      <a:ahLst/>
                      <a:cxnLst>
                        <a:cxn ang="0">
                          <a:pos x="T0" y="T1"/>
                        </a:cxn>
                        <a:cxn ang="0">
                          <a:pos x="T2" y="T3"/>
                        </a:cxn>
                        <a:cxn ang="0">
                          <a:pos x="T4" y="T5"/>
                        </a:cxn>
                        <a:cxn ang="0">
                          <a:pos x="T6" y="T7"/>
                        </a:cxn>
                        <a:cxn ang="0">
                          <a:pos x="T8" y="T9"/>
                        </a:cxn>
                      </a:cxnLst>
                      <a:rect l="0" t="0" r="r" b="b"/>
                      <a:pathLst>
                        <a:path w="38" h="7">
                          <a:moveTo>
                            <a:pt x="2" y="0"/>
                          </a:moveTo>
                          <a:lnTo>
                            <a:pt x="38" y="3"/>
                          </a:lnTo>
                          <a:lnTo>
                            <a:pt x="36" y="7"/>
                          </a:lnTo>
                          <a:lnTo>
                            <a:pt x="0" y="4"/>
                          </a:lnTo>
                          <a:lnTo>
                            <a:pt x="2" y="0"/>
                          </a:lnTo>
                          <a:close/>
                        </a:path>
                      </a:pathLst>
                    </a:custGeom>
                    <a:solidFill>
                      <a:srgbClr val="4340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6" name="Freeform 838"/>
                    <p:cNvSpPr>
                      <a:spLocks noChangeAspect="1"/>
                    </p:cNvSpPr>
                    <p:nvPr/>
                  </p:nvSpPr>
                  <p:spPr bwMode="auto">
                    <a:xfrm>
                      <a:off x="2761" y="1933"/>
                      <a:ext cx="38" cy="6"/>
                    </a:xfrm>
                    <a:custGeom>
                      <a:avLst/>
                      <a:gdLst>
                        <a:gd name="T0" fmla="*/ 2 w 38"/>
                        <a:gd name="T1" fmla="*/ 0 h 6"/>
                        <a:gd name="T2" fmla="*/ 38 w 38"/>
                        <a:gd name="T3" fmla="*/ 3 h 6"/>
                        <a:gd name="T4" fmla="*/ 35 w 38"/>
                        <a:gd name="T5" fmla="*/ 6 h 6"/>
                        <a:gd name="T6" fmla="*/ 0 w 38"/>
                        <a:gd name="T7" fmla="*/ 3 h 6"/>
                        <a:gd name="T8" fmla="*/ 2 w 38"/>
                        <a:gd name="T9" fmla="*/ 0 h 6"/>
                      </a:gdLst>
                      <a:ahLst/>
                      <a:cxnLst>
                        <a:cxn ang="0">
                          <a:pos x="T0" y="T1"/>
                        </a:cxn>
                        <a:cxn ang="0">
                          <a:pos x="T2" y="T3"/>
                        </a:cxn>
                        <a:cxn ang="0">
                          <a:pos x="T4" y="T5"/>
                        </a:cxn>
                        <a:cxn ang="0">
                          <a:pos x="T6" y="T7"/>
                        </a:cxn>
                        <a:cxn ang="0">
                          <a:pos x="T8" y="T9"/>
                        </a:cxn>
                      </a:cxnLst>
                      <a:rect l="0" t="0" r="r" b="b"/>
                      <a:pathLst>
                        <a:path w="38" h="6">
                          <a:moveTo>
                            <a:pt x="2" y="0"/>
                          </a:moveTo>
                          <a:lnTo>
                            <a:pt x="38" y="3"/>
                          </a:lnTo>
                          <a:lnTo>
                            <a:pt x="35" y="6"/>
                          </a:lnTo>
                          <a:lnTo>
                            <a:pt x="0" y="3"/>
                          </a:lnTo>
                          <a:lnTo>
                            <a:pt x="2" y="0"/>
                          </a:lnTo>
                          <a:close/>
                        </a:path>
                      </a:pathLst>
                    </a:custGeom>
                    <a:solidFill>
                      <a:srgbClr val="4440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7" name="Freeform 839"/>
                    <p:cNvSpPr>
                      <a:spLocks noChangeAspect="1"/>
                    </p:cNvSpPr>
                    <p:nvPr/>
                  </p:nvSpPr>
                  <p:spPr bwMode="auto">
                    <a:xfrm>
                      <a:off x="2760" y="1934"/>
                      <a:ext cx="37" cy="8"/>
                    </a:xfrm>
                    <a:custGeom>
                      <a:avLst/>
                      <a:gdLst>
                        <a:gd name="T0" fmla="*/ 1 w 37"/>
                        <a:gd name="T1" fmla="*/ 0 h 8"/>
                        <a:gd name="T2" fmla="*/ 37 w 37"/>
                        <a:gd name="T3" fmla="*/ 3 h 8"/>
                        <a:gd name="T4" fmla="*/ 36 w 37"/>
                        <a:gd name="T5" fmla="*/ 8 h 8"/>
                        <a:gd name="T6" fmla="*/ 0 w 37"/>
                        <a:gd name="T7" fmla="*/ 5 h 8"/>
                        <a:gd name="T8" fmla="*/ 1 w 37"/>
                        <a:gd name="T9" fmla="*/ 0 h 8"/>
                      </a:gdLst>
                      <a:ahLst/>
                      <a:cxnLst>
                        <a:cxn ang="0">
                          <a:pos x="T0" y="T1"/>
                        </a:cxn>
                        <a:cxn ang="0">
                          <a:pos x="T2" y="T3"/>
                        </a:cxn>
                        <a:cxn ang="0">
                          <a:pos x="T4" y="T5"/>
                        </a:cxn>
                        <a:cxn ang="0">
                          <a:pos x="T6" y="T7"/>
                        </a:cxn>
                        <a:cxn ang="0">
                          <a:pos x="T8" y="T9"/>
                        </a:cxn>
                      </a:cxnLst>
                      <a:rect l="0" t="0" r="r" b="b"/>
                      <a:pathLst>
                        <a:path w="37" h="8">
                          <a:moveTo>
                            <a:pt x="1" y="0"/>
                          </a:moveTo>
                          <a:lnTo>
                            <a:pt x="37" y="3"/>
                          </a:lnTo>
                          <a:lnTo>
                            <a:pt x="36" y="8"/>
                          </a:lnTo>
                          <a:lnTo>
                            <a:pt x="0" y="5"/>
                          </a:lnTo>
                          <a:lnTo>
                            <a:pt x="1" y="0"/>
                          </a:lnTo>
                          <a:close/>
                        </a:path>
                      </a:pathLst>
                    </a:custGeom>
                    <a:solidFill>
                      <a:srgbClr val="4440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8" name="Freeform 840"/>
                    <p:cNvSpPr>
                      <a:spLocks noChangeAspect="1"/>
                    </p:cNvSpPr>
                    <p:nvPr/>
                  </p:nvSpPr>
                  <p:spPr bwMode="auto">
                    <a:xfrm>
                      <a:off x="2760" y="1936"/>
                      <a:ext cx="36" cy="7"/>
                    </a:xfrm>
                    <a:custGeom>
                      <a:avLst/>
                      <a:gdLst>
                        <a:gd name="T0" fmla="*/ 1 w 36"/>
                        <a:gd name="T1" fmla="*/ 0 h 7"/>
                        <a:gd name="T2" fmla="*/ 36 w 36"/>
                        <a:gd name="T3" fmla="*/ 3 h 7"/>
                        <a:gd name="T4" fmla="*/ 34 w 36"/>
                        <a:gd name="T5" fmla="*/ 7 h 7"/>
                        <a:gd name="T6" fmla="*/ 0 w 36"/>
                        <a:gd name="T7" fmla="*/ 4 h 7"/>
                        <a:gd name="T8" fmla="*/ 1 w 36"/>
                        <a:gd name="T9" fmla="*/ 0 h 7"/>
                      </a:gdLst>
                      <a:ahLst/>
                      <a:cxnLst>
                        <a:cxn ang="0">
                          <a:pos x="T0" y="T1"/>
                        </a:cxn>
                        <a:cxn ang="0">
                          <a:pos x="T2" y="T3"/>
                        </a:cxn>
                        <a:cxn ang="0">
                          <a:pos x="T4" y="T5"/>
                        </a:cxn>
                        <a:cxn ang="0">
                          <a:pos x="T6" y="T7"/>
                        </a:cxn>
                        <a:cxn ang="0">
                          <a:pos x="T8" y="T9"/>
                        </a:cxn>
                      </a:cxnLst>
                      <a:rect l="0" t="0" r="r" b="b"/>
                      <a:pathLst>
                        <a:path w="36" h="7">
                          <a:moveTo>
                            <a:pt x="1" y="0"/>
                          </a:moveTo>
                          <a:lnTo>
                            <a:pt x="36" y="3"/>
                          </a:lnTo>
                          <a:lnTo>
                            <a:pt x="34" y="7"/>
                          </a:lnTo>
                          <a:lnTo>
                            <a:pt x="0" y="4"/>
                          </a:lnTo>
                          <a:lnTo>
                            <a:pt x="1" y="0"/>
                          </a:lnTo>
                          <a:close/>
                        </a:path>
                      </a:pathLst>
                    </a:custGeom>
                    <a:solidFill>
                      <a:srgbClr val="4542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69" name="Freeform 841"/>
                    <p:cNvSpPr>
                      <a:spLocks noChangeAspect="1"/>
                    </p:cNvSpPr>
                    <p:nvPr/>
                  </p:nvSpPr>
                  <p:spPr bwMode="auto">
                    <a:xfrm>
                      <a:off x="2758" y="1939"/>
                      <a:ext cx="38" cy="7"/>
                    </a:xfrm>
                    <a:custGeom>
                      <a:avLst/>
                      <a:gdLst>
                        <a:gd name="T0" fmla="*/ 2 w 38"/>
                        <a:gd name="T1" fmla="*/ 0 h 7"/>
                        <a:gd name="T2" fmla="*/ 38 w 38"/>
                        <a:gd name="T3" fmla="*/ 3 h 7"/>
                        <a:gd name="T4" fmla="*/ 36 w 38"/>
                        <a:gd name="T5" fmla="*/ 7 h 7"/>
                        <a:gd name="T6" fmla="*/ 0 w 38"/>
                        <a:gd name="T7" fmla="*/ 3 h 7"/>
                        <a:gd name="T8" fmla="*/ 2 w 38"/>
                        <a:gd name="T9" fmla="*/ 0 h 7"/>
                      </a:gdLst>
                      <a:ahLst/>
                      <a:cxnLst>
                        <a:cxn ang="0">
                          <a:pos x="T0" y="T1"/>
                        </a:cxn>
                        <a:cxn ang="0">
                          <a:pos x="T2" y="T3"/>
                        </a:cxn>
                        <a:cxn ang="0">
                          <a:pos x="T4" y="T5"/>
                        </a:cxn>
                        <a:cxn ang="0">
                          <a:pos x="T6" y="T7"/>
                        </a:cxn>
                        <a:cxn ang="0">
                          <a:pos x="T8" y="T9"/>
                        </a:cxn>
                      </a:cxnLst>
                      <a:rect l="0" t="0" r="r" b="b"/>
                      <a:pathLst>
                        <a:path w="38" h="7">
                          <a:moveTo>
                            <a:pt x="2" y="0"/>
                          </a:moveTo>
                          <a:lnTo>
                            <a:pt x="38" y="3"/>
                          </a:lnTo>
                          <a:lnTo>
                            <a:pt x="36" y="7"/>
                          </a:lnTo>
                          <a:lnTo>
                            <a:pt x="0" y="3"/>
                          </a:lnTo>
                          <a:lnTo>
                            <a:pt x="2" y="0"/>
                          </a:lnTo>
                          <a:close/>
                        </a:path>
                      </a:pathLst>
                    </a:custGeom>
                    <a:solidFill>
                      <a:srgbClr val="4542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70" name="Freeform 842"/>
                    <p:cNvSpPr>
                      <a:spLocks noChangeAspect="1"/>
                    </p:cNvSpPr>
                    <p:nvPr/>
                  </p:nvSpPr>
                  <p:spPr bwMode="auto">
                    <a:xfrm>
                      <a:off x="2758" y="1940"/>
                      <a:ext cx="36" cy="7"/>
                    </a:xfrm>
                    <a:custGeom>
                      <a:avLst/>
                      <a:gdLst>
                        <a:gd name="T0" fmla="*/ 2 w 36"/>
                        <a:gd name="T1" fmla="*/ 0 h 7"/>
                        <a:gd name="T2" fmla="*/ 36 w 36"/>
                        <a:gd name="T3" fmla="*/ 3 h 7"/>
                        <a:gd name="T4" fmla="*/ 35 w 36"/>
                        <a:gd name="T5" fmla="*/ 7 h 7"/>
                        <a:gd name="T6" fmla="*/ 0 w 36"/>
                        <a:gd name="T7" fmla="*/ 4 h 7"/>
                        <a:gd name="T8" fmla="*/ 2 w 36"/>
                        <a:gd name="T9" fmla="*/ 0 h 7"/>
                      </a:gdLst>
                      <a:ahLst/>
                      <a:cxnLst>
                        <a:cxn ang="0">
                          <a:pos x="T0" y="T1"/>
                        </a:cxn>
                        <a:cxn ang="0">
                          <a:pos x="T2" y="T3"/>
                        </a:cxn>
                        <a:cxn ang="0">
                          <a:pos x="T4" y="T5"/>
                        </a:cxn>
                        <a:cxn ang="0">
                          <a:pos x="T6" y="T7"/>
                        </a:cxn>
                        <a:cxn ang="0">
                          <a:pos x="T8" y="T9"/>
                        </a:cxn>
                      </a:cxnLst>
                      <a:rect l="0" t="0" r="r" b="b"/>
                      <a:pathLst>
                        <a:path w="36" h="7">
                          <a:moveTo>
                            <a:pt x="2" y="0"/>
                          </a:moveTo>
                          <a:lnTo>
                            <a:pt x="36" y="3"/>
                          </a:lnTo>
                          <a:lnTo>
                            <a:pt x="35" y="7"/>
                          </a:lnTo>
                          <a:lnTo>
                            <a:pt x="0" y="4"/>
                          </a:lnTo>
                          <a:lnTo>
                            <a:pt x="2" y="0"/>
                          </a:lnTo>
                          <a:close/>
                        </a:path>
                      </a:pathLst>
                    </a:custGeom>
                    <a:solidFill>
                      <a:srgbClr val="4643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71" name="Freeform 843"/>
                    <p:cNvSpPr>
                      <a:spLocks noChangeAspect="1"/>
                    </p:cNvSpPr>
                    <p:nvPr/>
                  </p:nvSpPr>
                  <p:spPr bwMode="auto">
                    <a:xfrm>
                      <a:off x="2758" y="1942"/>
                      <a:ext cx="36" cy="7"/>
                    </a:xfrm>
                    <a:custGeom>
                      <a:avLst/>
                      <a:gdLst>
                        <a:gd name="T0" fmla="*/ 0 w 36"/>
                        <a:gd name="T1" fmla="*/ 0 h 7"/>
                        <a:gd name="T2" fmla="*/ 36 w 36"/>
                        <a:gd name="T3" fmla="*/ 4 h 7"/>
                        <a:gd name="T4" fmla="*/ 33 w 36"/>
                        <a:gd name="T5" fmla="*/ 7 h 7"/>
                        <a:gd name="T6" fmla="*/ 0 w 36"/>
                        <a:gd name="T7" fmla="*/ 4 h 7"/>
                        <a:gd name="T8" fmla="*/ 0 w 36"/>
                        <a:gd name="T9" fmla="*/ 0 h 7"/>
                      </a:gdLst>
                      <a:ahLst/>
                      <a:cxnLst>
                        <a:cxn ang="0">
                          <a:pos x="T0" y="T1"/>
                        </a:cxn>
                        <a:cxn ang="0">
                          <a:pos x="T2" y="T3"/>
                        </a:cxn>
                        <a:cxn ang="0">
                          <a:pos x="T4" y="T5"/>
                        </a:cxn>
                        <a:cxn ang="0">
                          <a:pos x="T6" y="T7"/>
                        </a:cxn>
                        <a:cxn ang="0">
                          <a:pos x="T8" y="T9"/>
                        </a:cxn>
                      </a:cxnLst>
                      <a:rect l="0" t="0" r="r" b="b"/>
                      <a:pathLst>
                        <a:path w="36" h="7">
                          <a:moveTo>
                            <a:pt x="0" y="0"/>
                          </a:moveTo>
                          <a:lnTo>
                            <a:pt x="36" y="4"/>
                          </a:lnTo>
                          <a:lnTo>
                            <a:pt x="33" y="7"/>
                          </a:lnTo>
                          <a:lnTo>
                            <a:pt x="0" y="4"/>
                          </a:lnTo>
                          <a:lnTo>
                            <a:pt x="0" y="0"/>
                          </a:lnTo>
                          <a:close/>
                        </a:path>
                      </a:pathLst>
                    </a:custGeom>
                    <a:solidFill>
                      <a:srgbClr val="4643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72" name="Freeform 844"/>
                    <p:cNvSpPr>
                      <a:spLocks noChangeAspect="1"/>
                    </p:cNvSpPr>
                    <p:nvPr/>
                  </p:nvSpPr>
                  <p:spPr bwMode="auto">
                    <a:xfrm>
                      <a:off x="2757" y="1944"/>
                      <a:ext cx="36" cy="8"/>
                    </a:xfrm>
                    <a:custGeom>
                      <a:avLst/>
                      <a:gdLst>
                        <a:gd name="T0" fmla="*/ 1 w 36"/>
                        <a:gd name="T1" fmla="*/ 0 h 8"/>
                        <a:gd name="T2" fmla="*/ 36 w 36"/>
                        <a:gd name="T3" fmla="*/ 3 h 8"/>
                        <a:gd name="T4" fmla="*/ 34 w 36"/>
                        <a:gd name="T5" fmla="*/ 8 h 8"/>
                        <a:gd name="T6" fmla="*/ 0 w 36"/>
                        <a:gd name="T7" fmla="*/ 5 h 8"/>
                        <a:gd name="T8" fmla="*/ 1 w 36"/>
                        <a:gd name="T9" fmla="*/ 0 h 8"/>
                      </a:gdLst>
                      <a:ahLst/>
                      <a:cxnLst>
                        <a:cxn ang="0">
                          <a:pos x="T0" y="T1"/>
                        </a:cxn>
                        <a:cxn ang="0">
                          <a:pos x="T2" y="T3"/>
                        </a:cxn>
                        <a:cxn ang="0">
                          <a:pos x="T4" y="T5"/>
                        </a:cxn>
                        <a:cxn ang="0">
                          <a:pos x="T6" y="T7"/>
                        </a:cxn>
                        <a:cxn ang="0">
                          <a:pos x="T8" y="T9"/>
                        </a:cxn>
                      </a:cxnLst>
                      <a:rect l="0" t="0" r="r" b="b"/>
                      <a:pathLst>
                        <a:path w="36" h="8">
                          <a:moveTo>
                            <a:pt x="1" y="0"/>
                          </a:moveTo>
                          <a:lnTo>
                            <a:pt x="36" y="3"/>
                          </a:lnTo>
                          <a:lnTo>
                            <a:pt x="34" y="8"/>
                          </a:lnTo>
                          <a:lnTo>
                            <a:pt x="0" y="5"/>
                          </a:lnTo>
                          <a:lnTo>
                            <a:pt x="1" y="0"/>
                          </a:lnTo>
                          <a:close/>
                        </a:path>
                      </a:pathLst>
                    </a:custGeom>
                    <a:solidFill>
                      <a:srgbClr val="4744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73" name="Freeform 845"/>
                    <p:cNvSpPr>
                      <a:spLocks noChangeAspect="1"/>
                    </p:cNvSpPr>
                    <p:nvPr/>
                  </p:nvSpPr>
                  <p:spPr bwMode="auto">
                    <a:xfrm>
                      <a:off x="2757" y="1946"/>
                      <a:ext cx="34" cy="7"/>
                    </a:xfrm>
                    <a:custGeom>
                      <a:avLst/>
                      <a:gdLst>
                        <a:gd name="T0" fmla="*/ 1 w 34"/>
                        <a:gd name="T1" fmla="*/ 0 h 7"/>
                        <a:gd name="T2" fmla="*/ 34 w 34"/>
                        <a:gd name="T3" fmla="*/ 3 h 7"/>
                        <a:gd name="T4" fmla="*/ 33 w 34"/>
                        <a:gd name="T5" fmla="*/ 7 h 7"/>
                        <a:gd name="T6" fmla="*/ 0 w 34"/>
                        <a:gd name="T7" fmla="*/ 4 h 7"/>
                        <a:gd name="T8" fmla="*/ 1 w 34"/>
                        <a:gd name="T9" fmla="*/ 0 h 7"/>
                      </a:gdLst>
                      <a:ahLst/>
                      <a:cxnLst>
                        <a:cxn ang="0">
                          <a:pos x="T0" y="T1"/>
                        </a:cxn>
                        <a:cxn ang="0">
                          <a:pos x="T2" y="T3"/>
                        </a:cxn>
                        <a:cxn ang="0">
                          <a:pos x="T4" y="T5"/>
                        </a:cxn>
                        <a:cxn ang="0">
                          <a:pos x="T6" y="T7"/>
                        </a:cxn>
                        <a:cxn ang="0">
                          <a:pos x="T8" y="T9"/>
                        </a:cxn>
                      </a:cxnLst>
                      <a:rect l="0" t="0" r="r" b="b"/>
                      <a:pathLst>
                        <a:path w="34" h="7">
                          <a:moveTo>
                            <a:pt x="1" y="0"/>
                          </a:moveTo>
                          <a:lnTo>
                            <a:pt x="34" y="3"/>
                          </a:lnTo>
                          <a:lnTo>
                            <a:pt x="33" y="7"/>
                          </a:lnTo>
                          <a:lnTo>
                            <a:pt x="0" y="4"/>
                          </a:lnTo>
                          <a:lnTo>
                            <a:pt x="1" y="0"/>
                          </a:lnTo>
                          <a:close/>
                        </a:path>
                      </a:pathLst>
                    </a:custGeom>
                    <a:solidFill>
                      <a:srgbClr val="4744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74" name="Freeform 846"/>
                    <p:cNvSpPr>
                      <a:spLocks noChangeAspect="1"/>
                    </p:cNvSpPr>
                    <p:nvPr/>
                  </p:nvSpPr>
                  <p:spPr bwMode="auto">
                    <a:xfrm>
                      <a:off x="2755" y="1949"/>
                      <a:ext cx="36" cy="6"/>
                    </a:xfrm>
                    <a:custGeom>
                      <a:avLst/>
                      <a:gdLst>
                        <a:gd name="T0" fmla="*/ 2 w 36"/>
                        <a:gd name="T1" fmla="*/ 0 h 6"/>
                        <a:gd name="T2" fmla="*/ 36 w 36"/>
                        <a:gd name="T3" fmla="*/ 3 h 6"/>
                        <a:gd name="T4" fmla="*/ 35 w 36"/>
                        <a:gd name="T5" fmla="*/ 6 h 6"/>
                        <a:gd name="T6" fmla="*/ 0 w 36"/>
                        <a:gd name="T7" fmla="*/ 3 h 6"/>
                        <a:gd name="T8" fmla="*/ 2 w 36"/>
                        <a:gd name="T9" fmla="*/ 0 h 6"/>
                      </a:gdLst>
                      <a:ahLst/>
                      <a:cxnLst>
                        <a:cxn ang="0">
                          <a:pos x="T0" y="T1"/>
                        </a:cxn>
                        <a:cxn ang="0">
                          <a:pos x="T2" y="T3"/>
                        </a:cxn>
                        <a:cxn ang="0">
                          <a:pos x="T4" y="T5"/>
                        </a:cxn>
                        <a:cxn ang="0">
                          <a:pos x="T6" y="T7"/>
                        </a:cxn>
                        <a:cxn ang="0">
                          <a:pos x="T8" y="T9"/>
                        </a:cxn>
                      </a:cxnLst>
                      <a:rect l="0" t="0" r="r" b="b"/>
                      <a:pathLst>
                        <a:path w="36" h="6">
                          <a:moveTo>
                            <a:pt x="2" y="0"/>
                          </a:moveTo>
                          <a:lnTo>
                            <a:pt x="36" y="3"/>
                          </a:lnTo>
                          <a:lnTo>
                            <a:pt x="35" y="6"/>
                          </a:lnTo>
                          <a:lnTo>
                            <a:pt x="0" y="3"/>
                          </a:lnTo>
                          <a:lnTo>
                            <a:pt x="2" y="0"/>
                          </a:lnTo>
                          <a:close/>
                        </a:path>
                      </a:pathLst>
                    </a:custGeom>
                    <a:solidFill>
                      <a:srgbClr val="4744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75" name="Freeform 847"/>
                    <p:cNvSpPr>
                      <a:spLocks noChangeAspect="1"/>
                    </p:cNvSpPr>
                    <p:nvPr/>
                  </p:nvSpPr>
                  <p:spPr bwMode="auto">
                    <a:xfrm>
                      <a:off x="2755" y="1950"/>
                      <a:ext cx="35" cy="7"/>
                    </a:xfrm>
                    <a:custGeom>
                      <a:avLst/>
                      <a:gdLst>
                        <a:gd name="T0" fmla="*/ 2 w 35"/>
                        <a:gd name="T1" fmla="*/ 0 h 7"/>
                        <a:gd name="T2" fmla="*/ 35 w 35"/>
                        <a:gd name="T3" fmla="*/ 3 h 7"/>
                        <a:gd name="T4" fmla="*/ 34 w 35"/>
                        <a:gd name="T5" fmla="*/ 7 h 7"/>
                        <a:gd name="T6" fmla="*/ 0 w 35"/>
                        <a:gd name="T7" fmla="*/ 5 h 7"/>
                        <a:gd name="T8" fmla="*/ 2 w 35"/>
                        <a:gd name="T9" fmla="*/ 0 h 7"/>
                      </a:gdLst>
                      <a:ahLst/>
                      <a:cxnLst>
                        <a:cxn ang="0">
                          <a:pos x="T0" y="T1"/>
                        </a:cxn>
                        <a:cxn ang="0">
                          <a:pos x="T2" y="T3"/>
                        </a:cxn>
                        <a:cxn ang="0">
                          <a:pos x="T4" y="T5"/>
                        </a:cxn>
                        <a:cxn ang="0">
                          <a:pos x="T6" y="T7"/>
                        </a:cxn>
                        <a:cxn ang="0">
                          <a:pos x="T8" y="T9"/>
                        </a:cxn>
                      </a:cxnLst>
                      <a:rect l="0" t="0" r="r" b="b"/>
                      <a:pathLst>
                        <a:path w="35" h="7">
                          <a:moveTo>
                            <a:pt x="2" y="0"/>
                          </a:moveTo>
                          <a:lnTo>
                            <a:pt x="35" y="3"/>
                          </a:lnTo>
                          <a:lnTo>
                            <a:pt x="34" y="7"/>
                          </a:lnTo>
                          <a:lnTo>
                            <a:pt x="0" y="5"/>
                          </a:lnTo>
                          <a:lnTo>
                            <a:pt x="2" y="0"/>
                          </a:lnTo>
                          <a:close/>
                        </a:path>
                      </a:pathLst>
                    </a:custGeom>
                    <a:solidFill>
                      <a:srgbClr val="4744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76" name="Freeform 848"/>
                    <p:cNvSpPr>
                      <a:spLocks noChangeAspect="1"/>
                    </p:cNvSpPr>
                    <p:nvPr/>
                  </p:nvSpPr>
                  <p:spPr bwMode="auto">
                    <a:xfrm>
                      <a:off x="2754" y="1952"/>
                      <a:ext cx="36" cy="7"/>
                    </a:xfrm>
                    <a:custGeom>
                      <a:avLst/>
                      <a:gdLst>
                        <a:gd name="T0" fmla="*/ 1 w 36"/>
                        <a:gd name="T1" fmla="*/ 0 h 7"/>
                        <a:gd name="T2" fmla="*/ 36 w 36"/>
                        <a:gd name="T3" fmla="*/ 3 h 7"/>
                        <a:gd name="T4" fmla="*/ 35 w 36"/>
                        <a:gd name="T5" fmla="*/ 7 h 7"/>
                        <a:gd name="T6" fmla="*/ 0 w 36"/>
                        <a:gd name="T7" fmla="*/ 4 h 7"/>
                        <a:gd name="T8" fmla="*/ 1 w 36"/>
                        <a:gd name="T9" fmla="*/ 0 h 7"/>
                      </a:gdLst>
                      <a:ahLst/>
                      <a:cxnLst>
                        <a:cxn ang="0">
                          <a:pos x="T0" y="T1"/>
                        </a:cxn>
                        <a:cxn ang="0">
                          <a:pos x="T2" y="T3"/>
                        </a:cxn>
                        <a:cxn ang="0">
                          <a:pos x="T4" y="T5"/>
                        </a:cxn>
                        <a:cxn ang="0">
                          <a:pos x="T6" y="T7"/>
                        </a:cxn>
                        <a:cxn ang="0">
                          <a:pos x="T8" y="T9"/>
                        </a:cxn>
                      </a:cxnLst>
                      <a:rect l="0" t="0" r="r" b="b"/>
                      <a:pathLst>
                        <a:path w="36" h="7">
                          <a:moveTo>
                            <a:pt x="1" y="0"/>
                          </a:moveTo>
                          <a:lnTo>
                            <a:pt x="36" y="3"/>
                          </a:lnTo>
                          <a:lnTo>
                            <a:pt x="35" y="7"/>
                          </a:lnTo>
                          <a:lnTo>
                            <a:pt x="0" y="4"/>
                          </a:lnTo>
                          <a:lnTo>
                            <a:pt x="1" y="0"/>
                          </a:lnTo>
                          <a:close/>
                        </a:path>
                      </a:pathLst>
                    </a:custGeom>
                    <a:solidFill>
                      <a:srgbClr val="4845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77" name="Freeform 849"/>
                    <p:cNvSpPr>
                      <a:spLocks noChangeAspect="1"/>
                    </p:cNvSpPr>
                    <p:nvPr/>
                  </p:nvSpPr>
                  <p:spPr bwMode="auto">
                    <a:xfrm>
                      <a:off x="2754" y="1955"/>
                      <a:ext cx="35" cy="5"/>
                    </a:xfrm>
                    <a:custGeom>
                      <a:avLst/>
                      <a:gdLst>
                        <a:gd name="T0" fmla="*/ 1 w 35"/>
                        <a:gd name="T1" fmla="*/ 0 h 5"/>
                        <a:gd name="T2" fmla="*/ 35 w 35"/>
                        <a:gd name="T3" fmla="*/ 2 h 5"/>
                        <a:gd name="T4" fmla="*/ 33 w 35"/>
                        <a:gd name="T5" fmla="*/ 5 h 5"/>
                        <a:gd name="T6" fmla="*/ 0 w 35"/>
                        <a:gd name="T7" fmla="*/ 2 h 5"/>
                        <a:gd name="T8" fmla="*/ 1 w 35"/>
                        <a:gd name="T9" fmla="*/ 0 h 5"/>
                      </a:gdLst>
                      <a:ahLst/>
                      <a:cxnLst>
                        <a:cxn ang="0">
                          <a:pos x="T0" y="T1"/>
                        </a:cxn>
                        <a:cxn ang="0">
                          <a:pos x="T2" y="T3"/>
                        </a:cxn>
                        <a:cxn ang="0">
                          <a:pos x="T4" y="T5"/>
                        </a:cxn>
                        <a:cxn ang="0">
                          <a:pos x="T6" y="T7"/>
                        </a:cxn>
                        <a:cxn ang="0">
                          <a:pos x="T8" y="T9"/>
                        </a:cxn>
                      </a:cxnLst>
                      <a:rect l="0" t="0" r="r" b="b"/>
                      <a:pathLst>
                        <a:path w="35" h="5">
                          <a:moveTo>
                            <a:pt x="1" y="0"/>
                          </a:moveTo>
                          <a:lnTo>
                            <a:pt x="35" y="2"/>
                          </a:lnTo>
                          <a:lnTo>
                            <a:pt x="33" y="5"/>
                          </a:lnTo>
                          <a:lnTo>
                            <a:pt x="0" y="2"/>
                          </a:lnTo>
                          <a:lnTo>
                            <a:pt x="1" y="0"/>
                          </a:lnTo>
                          <a:close/>
                        </a:path>
                      </a:pathLst>
                    </a:custGeom>
                    <a:solidFill>
                      <a:srgbClr val="4845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78" name="Freeform 850"/>
                    <p:cNvSpPr>
                      <a:spLocks noChangeAspect="1"/>
                    </p:cNvSpPr>
                    <p:nvPr/>
                  </p:nvSpPr>
                  <p:spPr bwMode="auto">
                    <a:xfrm>
                      <a:off x="2752" y="1956"/>
                      <a:ext cx="37" cy="7"/>
                    </a:xfrm>
                    <a:custGeom>
                      <a:avLst/>
                      <a:gdLst>
                        <a:gd name="T0" fmla="*/ 2 w 37"/>
                        <a:gd name="T1" fmla="*/ 0 h 7"/>
                        <a:gd name="T2" fmla="*/ 37 w 37"/>
                        <a:gd name="T3" fmla="*/ 3 h 7"/>
                        <a:gd name="T4" fmla="*/ 34 w 37"/>
                        <a:gd name="T5" fmla="*/ 7 h 7"/>
                        <a:gd name="T6" fmla="*/ 0 w 37"/>
                        <a:gd name="T7" fmla="*/ 4 h 7"/>
                        <a:gd name="T8" fmla="*/ 2 w 37"/>
                        <a:gd name="T9" fmla="*/ 0 h 7"/>
                      </a:gdLst>
                      <a:ahLst/>
                      <a:cxnLst>
                        <a:cxn ang="0">
                          <a:pos x="T0" y="T1"/>
                        </a:cxn>
                        <a:cxn ang="0">
                          <a:pos x="T2" y="T3"/>
                        </a:cxn>
                        <a:cxn ang="0">
                          <a:pos x="T4" y="T5"/>
                        </a:cxn>
                        <a:cxn ang="0">
                          <a:pos x="T6" y="T7"/>
                        </a:cxn>
                        <a:cxn ang="0">
                          <a:pos x="T8" y="T9"/>
                        </a:cxn>
                      </a:cxnLst>
                      <a:rect l="0" t="0" r="r" b="b"/>
                      <a:pathLst>
                        <a:path w="37" h="7">
                          <a:moveTo>
                            <a:pt x="2" y="0"/>
                          </a:moveTo>
                          <a:lnTo>
                            <a:pt x="37" y="3"/>
                          </a:lnTo>
                          <a:lnTo>
                            <a:pt x="34" y="7"/>
                          </a:lnTo>
                          <a:lnTo>
                            <a:pt x="0" y="4"/>
                          </a:lnTo>
                          <a:lnTo>
                            <a:pt x="2" y="0"/>
                          </a:lnTo>
                          <a:close/>
                        </a:path>
                      </a:pathLst>
                    </a:custGeom>
                    <a:solidFill>
                      <a:srgbClr val="4946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79" name="Freeform 851"/>
                    <p:cNvSpPr>
                      <a:spLocks noChangeAspect="1"/>
                    </p:cNvSpPr>
                    <p:nvPr/>
                  </p:nvSpPr>
                  <p:spPr bwMode="auto">
                    <a:xfrm>
                      <a:off x="2752" y="1957"/>
                      <a:ext cx="35" cy="8"/>
                    </a:xfrm>
                    <a:custGeom>
                      <a:avLst/>
                      <a:gdLst>
                        <a:gd name="T0" fmla="*/ 2 w 35"/>
                        <a:gd name="T1" fmla="*/ 0 h 8"/>
                        <a:gd name="T2" fmla="*/ 35 w 35"/>
                        <a:gd name="T3" fmla="*/ 3 h 8"/>
                        <a:gd name="T4" fmla="*/ 34 w 35"/>
                        <a:gd name="T5" fmla="*/ 8 h 8"/>
                        <a:gd name="T6" fmla="*/ 0 w 35"/>
                        <a:gd name="T7" fmla="*/ 5 h 8"/>
                        <a:gd name="T8" fmla="*/ 2 w 35"/>
                        <a:gd name="T9" fmla="*/ 0 h 8"/>
                      </a:gdLst>
                      <a:ahLst/>
                      <a:cxnLst>
                        <a:cxn ang="0">
                          <a:pos x="T0" y="T1"/>
                        </a:cxn>
                        <a:cxn ang="0">
                          <a:pos x="T2" y="T3"/>
                        </a:cxn>
                        <a:cxn ang="0">
                          <a:pos x="T4" y="T5"/>
                        </a:cxn>
                        <a:cxn ang="0">
                          <a:pos x="T6" y="T7"/>
                        </a:cxn>
                        <a:cxn ang="0">
                          <a:pos x="T8" y="T9"/>
                        </a:cxn>
                      </a:cxnLst>
                      <a:rect l="0" t="0" r="r" b="b"/>
                      <a:pathLst>
                        <a:path w="35" h="8">
                          <a:moveTo>
                            <a:pt x="2" y="0"/>
                          </a:moveTo>
                          <a:lnTo>
                            <a:pt x="35" y="3"/>
                          </a:lnTo>
                          <a:lnTo>
                            <a:pt x="34" y="8"/>
                          </a:lnTo>
                          <a:lnTo>
                            <a:pt x="0" y="5"/>
                          </a:lnTo>
                          <a:lnTo>
                            <a:pt x="2" y="0"/>
                          </a:lnTo>
                          <a:close/>
                        </a:path>
                      </a:pathLst>
                    </a:custGeom>
                    <a:solidFill>
                      <a:srgbClr val="4946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80" name="Freeform 852"/>
                    <p:cNvSpPr>
                      <a:spLocks noChangeAspect="1"/>
                    </p:cNvSpPr>
                    <p:nvPr/>
                  </p:nvSpPr>
                  <p:spPr bwMode="auto">
                    <a:xfrm>
                      <a:off x="2752" y="1960"/>
                      <a:ext cx="34" cy="6"/>
                    </a:xfrm>
                    <a:custGeom>
                      <a:avLst/>
                      <a:gdLst>
                        <a:gd name="T0" fmla="*/ 0 w 34"/>
                        <a:gd name="T1" fmla="*/ 0 h 6"/>
                        <a:gd name="T2" fmla="*/ 34 w 34"/>
                        <a:gd name="T3" fmla="*/ 3 h 6"/>
                        <a:gd name="T4" fmla="*/ 32 w 34"/>
                        <a:gd name="T5" fmla="*/ 6 h 6"/>
                        <a:gd name="T6" fmla="*/ 0 w 34"/>
                        <a:gd name="T7" fmla="*/ 3 h 6"/>
                        <a:gd name="T8" fmla="*/ 0 w 34"/>
                        <a:gd name="T9" fmla="*/ 0 h 6"/>
                      </a:gdLst>
                      <a:ahLst/>
                      <a:cxnLst>
                        <a:cxn ang="0">
                          <a:pos x="T0" y="T1"/>
                        </a:cxn>
                        <a:cxn ang="0">
                          <a:pos x="T2" y="T3"/>
                        </a:cxn>
                        <a:cxn ang="0">
                          <a:pos x="T4" y="T5"/>
                        </a:cxn>
                        <a:cxn ang="0">
                          <a:pos x="T6" y="T7"/>
                        </a:cxn>
                        <a:cxn ang="0">
                          <a:pos x="T8" y="T9"/>
                        </a:cxn>
                      </a:cxnLst>
                      <a:rect l="0" t="0" r="r" b="b"/>
                      <a:pathLst>
                        <a:path w="34" h="6">
                          <a:moveTo>
                            <a:pt x="0" y="0"/>
                          </a:moveTo>
                          <a:lnTo>
                            <a:pt x="34" y="3"/>
                          </a:lnTo>
                          <a:lnTo>
                            <a:pt x="32" y="6"/>
                          </a:lnTo>
                          <a:lnTo>
                            <a:pt x="0" y="3"/>
                          </a:lnTo>
                          <a:lnTo>
                            <a:pt x="0" y="0"/>
                          </a:lnTo>
                          <a:close/>
                        </a:path>
                      </a:pathLst>
                    </a:custGeom>
                    <a:solidFill>
                      <a:srgbClr val="4A47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81" name="Freeform 853"/>
                    <p:cNvSpPr>
                      <a:spLocks noChangeAspect="1"/>
                    </p:cNvSpPr>
                    <p:nvPr/>
                  </p:nvSpPr>
                  <p:spPr bwMode="auto">
                    <a:xfrm>
                      <a:off x="2751" y="1962"/>
                      <a:ext cx="35" cy="7"/>
                    </a:xfrm>
                    <a:custGeom>
                      <a:avLst/>
                      <a:gdLst>
                        <a:gd name="T0" fmla="*/ 1 w 35"/>
                        <a:gd name="T1" fmla="*/ 0 h 7"/>
                        <a:gd name="T2" fmla="*/ 35 w 35"/>
                        <a:gd name="T3" fmla="*/ 3 h 7"/>
                        <a:gd name="T4" fmla="*/ 33 w 35"/>
                        <a:gd name="T5" fmla="*/ 7 h 7"/>
                        <a:gd name="T6" fmla="*/ 0 w 35"/>
                        <a:gd name="T7" fmla="*/ 4 h 7"/>
                        <a:gd name="T8" fmla="*/ 1 w 35"/>
                        <a:gd name="T9" fmla="*/ 0 h 7"/>
                      </a:gdLst>
                      <a:ahLst/>
                      <a:cxnLst>
                        <a:cxn ang="0">
                          <a:pos x="T0" y="T1"/>
                        </a:cxn>
                        <a:cxn ang="0">
                          <a:pos x="T2" y="T3"/>
                        </a:cxn>
                        <a:cxn ang="0">
                          <a:pos x="T4" y="T5"/>
                        </a:cxn>
                        <a:cxn ang="0">
                          <a:pos x="T6" y="T7"/>
                        </a:cxn>
                        <a:cxn ang="0">
                          <a:pos x="T8" y="T9"/>
                        </a:cxn>
                      </a:cxnLst>
                      <a:rect l="0" t="0" r="r" b="b"/>
                      <a:pathLst>
                        <a:path w="35" h="7">
                          <a:moveTo>
                            <a:pt x="1" y="0"/>
                          </a:moveTo>
                          <a:lnTo>
                            <a:pt x="35" y="3"/>
                          </a:lnTo>
                          <a:lnTo>
                            <a:pt x="33" y="7"/>
                          </a:lnTo>
                          <a:lnTo>
                            <a:pt x="0" y="4"/>
                          </a:lnTo>
                          <a:lnTo>
                            <a:pt x="1" y="0"/>
                          </a:lnTo>
                          <a:close/>
                        </a:path>
                      </a:pathLst>
                    </a:custGeom>
                    <a:solidFill>
                      <a:srgbClr val="4A47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82" name="Freeform 854"/>
                    <p:cNvSpPr>
                      <a:spLocks noChangeAspect="1"/>
                    </p:cNvSpPr>
                    <p:nvPr/>
                  </p:nvSpPr>
                  <p:spPr bwMode="auto">
                    <a:xfrm>
                      <a:off x="2751" y="1963"/>
                      <a:ext cx="33" cy="7"/>
                    </a:xfrm>
                    <a:custGeom>
                      <a:avLst/>
                      <a:gdLst>
                        <a:gd name="T0" fmla="*/ 1 w 33"/>
                        <a:gd name="T1" fmla="*/ 0 h 7"/>
                        <a:gd name="T2" fmla="*/ 33 w 33"/>
                        <a:gd name="T3" fmla="*/ 3 h 7"/>
                        <a:gd name="T4" fmla="*/ 32 w 33"/>
                        <a:gd name="T5" fmla="*/ 7 h 7"/>
                        <a:gd name="T6" fmla="*/ 0 w 33"/>
                        <a:gd name="T7" fmla="*/ 4 h 7"/>
                        <a:gd name="T8" fmla="*/ 1 w 33"/>
                        <a:gd name="T9" fmla="*/ 0 h 7"/>
                      </a:gdLst>
                      <a:ahLst/>
                      <a:cxnLst>
                        <a:cxn ang="0">
                          <a:pos x="T0" y="T1"/>
                        </a:cxn>
                        <a:cxn ang="0">
                          <a:pos x="T2" y="T3"/>
                        </a:cxn>
                        <a:cxn ang="0">
                          <a:pos x="T4" y="T5"/>
                        </a:cxn>
                        <a:cxn ang="0">
                          <a:pos x="T6" y="T7"/>
                        </a:cxn>
                        <a:cxn ang="0">
                          <a:pos x="T8" y="T9"/>
                        </a:cxn>
                      </a:cxnLst>
                      <a:rect l="0" t="0" r="r" b="b"/>
                      <a:pathLst>
                        <a:path w="33" h="7">
                          <a:moveTo>
                            <a:pt x="1" y="0"/>
                          </a:moveTo>
                          <a:lnTo>
                            <a:pt x="33" y="3"/>
                          </a:lnTo>
                          <a:lnTo>
                            <a:pt x="32" y="7"/>
                          </a:lnTo>
                          <a:lnTo>
                            <a:pt x="0" y="4"/>
                          </a:lnTo>
                          <a:lnTo>
                            <a:pt x="1" y="0"/>
                          </a:lnTo>
                          <a:close/>
                        </a:path>
                      </a:pathLst>
                    </a:custGeom>
                    <a:solidFill>
                      <a:srgbClr val="4B48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83" name="Freeform 855"/>
                    <p:cNvSpPr>
                      <a:spLocks noChangeAspect="1"/>
                    </p:cNvSpPr>
                    <p:nvPr/>
                  </p:nvSpPr>
                  <p:spPr bwMode="auto">
                    <a:xfrm>
                      <a:off x="2750" y="1966"/>
                      <a:ext cx="34" cy="6"/>
                    </a:xfrm>
                    <a:custGeom>
                      <a:avLst/>
                      <a:gdLst>
                        <a:gd name="T0" fmla="*/ 1 w 34"/>
                        <a:gd name="T1" fmla="*/ 0 h 6"/>
                        <a:gd name="T2" fmla="*/ 34 w 34"/>
                        <a:gd name="T3" fmla="*/ 3 h 6"/>
                        <a:gd name="T4" fmla="*/ 33 w 34"/>
                        <a:gd name="T5" fmla="*/ 6 h 6"/>
                        <a:gd name="T6" fmla="*/ 0 w 34"/>
                        <a:gd name="T7" fmla="*/ 3 h 6"/>
                        <a:gd name="T8" fmla="*/ 1 w 34"/>
                        <a:gd name="T9" fmla="*/ 0 h 6"/>
                      </a:gdLst>
                      <a:ahLst/>
                      <a:cxnLst>
                        <a:cxn ang="0">
                          <a:pos x="T0" y="T1"/>
                        </a:cxn>
                        <a:cxn ang="0">
                          <a:pos x="T2" y="T3"/>
                        </a:cxn>
                        <a:cxn ang="0">
                          <a:pos x="T4" y="T5"/>
                        </a:cxn>
                        <a:cxn ang="0">
                          <a:pos x="T6" y="T7"/>
                        </a:cxn>
                        <a:cxn ang="0">
                          <a:pos x="T8" y="T9"/>
                        </a:cxn>
                      </a:cxnLst>
                      <a:rect l="0" t="0" r="r" b="b"/>
                      <a:pathLst>
                        <a:path w="34" h="6">
                          <a:moveTo>
                            <a:pt x="1" y="0"/>
                          </a:moveTo>
                          <a:lnTo>
                            <a:pt x="34" y="3"/>
                          </a:lnTo>
                          <a:lnTo>
                            <a:pt x="33" y="6"/>
                          </a:lnTo>
                          <a:lnTo>
                            <a:pt x="0" y="3"/>
                          </a:lnTo>
                          <a:lnTo>
                            <a:pt x="1" y="0"/>
                          </a:lnTo>
                          <a:close/>
                        </a:path>
                      </a:pathLst>
                    </a:custGeom>
                    <a:solidFill>
                      <a:srgbClr val="4B48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84" name="Freeform 856"/>
                    <p:cNvSpPr>
                      <a:spLocks noChangeAspect="1"/>
                    </p:cNvSpPr>
                    <p:nvPr/>
                  </p:nvSpPr>
                  <p:spPr bwMode="auto">
                    <a:xfrm>
                      <a:off x="2750" y="1967"/>
                      <a:ext cx="33" cy="8"/>
                    </a:xfrm>
                    <a:custGeom>
                      <a:avLst/>
                      <a:gdLst>
                        <a:gd name="T0" fmla="*/ 1 w 33"/>
                        <a:gd name="T1" fmla="*/ 0 h 8"/>
                        <a:gd name="T2" fmla="*/ 33 w 33"/>
                        <a:gd name="T3" fmla="*/ 3 h 8"/>
                        <a:gd name="T4" fmla="*/ 31 w 33"/>
                        <a:gd name="T5" fmla="*/ 8 h 8"/>
                        <a:gd name="T6" fmla="*/ 0 w 33"/>
                        <a:gd name="T7" fmla="*/ 5 h 8"/>
                        <a:gd name="T8" fmla="*/ 1 w 33"/>
                        <a:gd name="T9" fmla="*/ 0 h 8"/>
                      </a:gdLst>
                      <a:ahLst/>
                      <a:cxnLst>
                        <a:cxn ang="0">
                          <a:pos x="T0" y="T1"/>
                        </a:cxn>
                        <a:cxn ang="0">
                          <a:pos x="T2" y="T3"/>
                        </a:cxn>
                        <a:cxn ang="0">
                          <a:pos x="T4" y="T5"/>
                        </a:cxn>
                        <a:cxn ang="0">
                          <a:pos x="T6" y="T7"/>
                        </a:cxn>
                        <a:cxn ang="0">
                          <a:pos x="T8" y="T9"/>
                        </a:cxn>
                      </a:cxnLst>
                      <a:rect l="0" t="0" r="r" b="b"/>
                      <a:pathLst>
                        <a:path w="33" h="8">
                          <a:moveTo>
                            <a:pt x="1" y="0"/>
                          </a:moveTo>
                          <a:lnTo>
                            <a:pt x="33" y="3"/>
                          </a:lnTo>
                          <a:lnTo>
                            <a:pt x="31" y="8"/>
                          </a:lnTo>
                          <a:lnTo>
                            <a:pt x="0" y="5"/>
                          </a:lnTo>
                          <a:lnTo>
                            <a:pt x="1" y="0"/>
                          </a:lnTo>
                          <a:close/>
                        </a:path>
                      </a:pathLst>
                    </a:custGeom>
                    <a:solidFill>
                      <a:srgbClr val="4C49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85" name="Freeform 857"/>
                    <p:cNvSpPr>
                      <a:spLocks noChangeAspect="1"/>
                    </p:cNvSpPr>
                    <p:nvPr/>
                  </p:nvSpPr>
                  <p:spPr bwMode="auto">
                    <a:xfrm>
                      <a:off x="2748" y="1969"/>
                      <a:ext cx="35" cy="7"/>
                    </a:xfrm>
                    <a:custGeom>
                      <a:avLst/>
                      <a:gdLst>
                        <a:gd name="T0" fmla="*/ 2 w 35"/>
                        <a:gd name="T1" fmla="*/ 0 h 7"/>
                        <a:gd name="T2" fmla="*/ 35 w 35"/>
                        <a:gd name="T3" fmla="*/ 3 h 7"/>
                        <a:gd name="T4" fmla="*/ 32 w 35"/>
                        <a:gd name="T5" fmla="*/ 7 h 7"/>
                        <a:gd name="T6" fmla="*/ 0 w 35"/>
                        <a:gd name="T7" fmla="*/ 4 h 7"/>
                        <a:gd name="T8" fmla="*/ 2 w 35"/>
                        <a:gd name="T9" fmla="*/ 0 h 7"/>
                      </a:gdLst>
                      <a:ahLst/>
                      <a:cxnLst>
                        <a:cxn ang="0">
                          <a:pos x="T0" y="T1"/>
                        </a:cxn>
                        <a:cxn ang="0">
                          <a:pos x="T2" y="T3"/>
                        </a:cxn>
                        <a:cxn ang="0">
                          <a:pos x="T4" y="T5"/>
                        </a:cxn>
                        <a:cxn ang="0">
                          <a:pos x="T6" y="T7"/>
                        </a:cxn>
                        <a:cxn ang="0">
                          <a:pos x="T8" y="T9"/>
                        </a:cxn>
                      </a:cxnLst>
                      <a:rect l="0" t="0" r="r" b="b"/>
                      <a:pathLst>
                        <a:path w="35" h="7">
                          <a:moveTo>
                            <a:pt x="2" y="0"/>
                          </a:moveTo>
                          <a:lnTo>
                            <a:pt x="35" y="3"/>
                          </a:lnTo>
                          <a:lnTo>
                            <a:pt x="32" y="7"/>
                          </a:lnTo>
                          <a:lnTo>
                            <a:pt x="0" y="4"/>
                          </a:lnTo>
                          <a:lnTo>
                            <a:pt x="2" y="0"/>
                          </a:lnTo>
                          <a:close/>
                        </a:path>
                      </a:pathLst>
                    </a:custGeom>
                    <a:solidFill>
                      <a:srgbClr val="4C49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86" name="Freeform 858"/>
                    <p:cNvSpPr>
                      <a:spLocks noChangeAspect="1"/>
                    </p:cNvSpPr>
                    <p:nvPr/>
                  </p:nvSpPr>
                  <p:spPr bwMode="auto">
                    <a:xfrm>
                      <a:off x="2748" y="1972"/>
                      <a:ext cx="33" cy="6"/>
                    </a:xfrm>
                    <a:custGeom>
                      <a:avLst/>
                      <a:gdLst>
                        <a:gd name="T0" fmla="*/ 2 w 33"/>
                        <a:gd name="T1" fmla="*/ 0 h 6"/>
                        <a:gd name="T2" fmla="*/ 33 w 33"/>
                        <a:gd name="T3" fmla="*/ 3 h 6"/>
                        <a:gd name="T4" fmla="*/ 32 w 33"/>
                        <a:gd name="T5" fmla="*/ 6 h 6"/>
                        <a:gd name="T6" fmla="*/ 0 w 33"/>
                        <a:gd name="T7" fmla="*/ 3 h 6"/>
                        <a:gd name="T8" fmla="*/ 2 w 33"/>
                        <a:gd name="T9" fmla="*/ 0 h 6"/>
                      </a:gdLst>
                      <a:ahLst/>
                      <a:cxnLst>
                        <a:cxn ang="0">
                          <a:pos x="T0" y="T1"/>
                        </a:cxn>
                        <a:cxn ang="0">
                          <a:pos x="T2" y="T3"/>
                        </a:cxn>
                        <a:cxn ang="0">
                          <a:pos x="T4" y="T5"/>
                        </a:cxn>
                        <a:cxn ang="0">
                          <a:pos x="T6" y="T7"/>
                        </a:cxn>
                        <a:cxn ang="0">
                          <a:pos x="T8" y="T9"/>
                        </a:cxn>
                      </a:cxnLst>
                      <a:rect l="0" t="0" r="r" b="b"/>
                      <a:pathLst>
                        <a:path w="33" h="6">
                          <a:moveTo>
                            <a:pt x="2" y="0"/>
                          </a:moveTo>
                          <a:lnTo>
                            <a:pt x="33" y="3"/>
                          </a:lnTo>
                          <a:lnTo>
                            <a:pt x="32" y="6"/>
                          </a:lnTo>
                          <a:lnTo>
                            <a:pt x="0" y="3"/>
                          </a:lnTo>
                          <a:lnTo>
                            <a:pt x="2" y="0"/>
                          </a:lnTo>
                          <a:close/>
                        </a:path>
                      </a:pathLst>
                    </a:custGeom>
                    <a:solidFill>
                      <a:srgbClr val="4D4A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87" name="Freeform 859"/>
                    <p:cNvSpPr>
                      <a:spLocks noChangeAspect="1"/>
                    </p:cNvSpPr>
                    <p:nvPr/>
                  </p:nvSpPr>
                  <p:spPr bwMode="auto">
                    <a:xfrm>
                      <a:off x="2748" y="1973"/>
                      <a:ext cx="32" cy="7"/>
                    </a:xfrm>
                    <a:custGeom>
                      <a:avLst/>
                      <a:gdLst>
                        <a:gd name="T0" fmla="*/ 0 w 32"/>
                        <a:gd name="T1" fmla="*/ 0 h 7"/>
                        <a:gd name="T2" fmla="*/ 32 w 32"/>
                        <a:gd name="T3" fmla="*/ 3 h 7"/>
                        <a:gd name="T4" fmla="*/ 30 w 32"/>
                        <a:gd name="T5" fmla="*/ 7 h 7"/>
                        <a:gd name="T6" fmla="*/ 0 w 32"/>
                        <a:gd name="T7" fmla="*/ 5 h 7"/>
                        <a:gd name="T8" fmla="*/ 0 w 32"/>
                        <a:gd name="T9" fmla="*/ 0 h 7"/>
                      </a:gdLst>
                      <a:ahLst/>
                      <a:cxnLst>
                        <a:cxn ang="0">
                          <a:pos x="T0" y="T1"/>
                        </a:cxn>
                        <a:cxn ang="0">
                          <a:pos x="T2" y="T3"/>
                        </a:cxn>
                        <a:cxn ang="0">
                          <a:pos x="T4" y="T5"/>
                        </a:cxn>
                        <a:cxn ang="0">
                          <a:pos x="T6" y="T7"/>
                        </a:cxn>
                        <a:cxn ang="0">
                          <a:pos x="T8" y="T9"/>
                        </a:cxn>
                      </a:cxnLst>
                      <a:rect l="0" t="0" r="r" b="b"/>
                      <a:pathLst>
                        <a:path w="32" h="7">
                          <a:moveTo>
                            <a:pt x="0" y="0"/>
                          </a:moveTo>
                          <a:lnTo>
                            <a:pt x="32" y="3"/>
                          </a:lnTo>
                          <a:lnTo>
                            <a:pt x="30" y="7"/>
                          </a:lnTo>
                          <a:lnTo>
                            <a:pt x="0" y="5"/>
                          </a:lnTo>
                          <a:lnTo>
                            <a:pt x="0" y="0"/>
                          </a:lnTo>
                          <a:close/>
                        </a:path>
                      </a:pathLst>
                    </a:custGeom>
                    <a:solidFill>
                      <a:srgbClr val="4D4A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88" name="Freeform 860"/>
                    <p:cNvSpPr>
                      <a:spLocks noChangeAspect="1"/>
                    </p:cNvSpPr>
                    <p:nvPr/>
                  </p:nvSpPr>
                  <p:spPr bwMode="auto">
                    <a:xfrm>
                      <a:off x="2747" y="1975"/>
                      <a:ext cx="33" cy="7"/>
                    </a:xfrm>
                    <a:custGeom>
                      <a:avLst/>
                      <a:gdLst>
                        <a:gd name="T0" fmla="*/ 1 w 33"/>
                        <a:gd name="T1" fmla="*/ 0 h 7"/>
                        <a:gd name="T2" fmla="*/ 33 w 33"/>
                        <a:gd name="T3" fmla="*/ 3 h 7"/>
                        <a:gd name="T4" fmla="*/ 31 w 33"/>
                        <a:gd name="T5" fmla="*/ 7 h 7"/>
                        <a:gd name="T6" fmla="*/ 0 w 33"/>
                        <a:gd name="T7" fmla="*/ 4 h 7"/>
                        <a:gd name="T8" fmla="*/ 1 w 33"/>
                        <a:gd name="T9" fmla="*/ 0 h 7"/>
                      </a:gdLst>
                      <a:ahLst/>
                      <a:cxnLst>
                        <a:cxn ang="0">
                          <a:pos x="T0" y="T1"/>
                        </a:cxn>
                        <a:cxn ang="0">
                          <a:pos x="T2" y="T3"/>
                        </a:cxn>
                        <a:cxn ang="0">
                          <a:pos x="T4" y="T5"/>
                        </a:cxn>
                        <a:cxn ang="0">
                          <a:pos x="T6" y="T7"/>
                        </a:cxn>
                        <a:cxn ang="0">
                          <a:pos x="T8" y="T9"/>
                        </a:cxn>
                      </a:cxnLst>
                      <a:rect l="0" t="0" r="r" b="b"/>
                      <a:pathLst>
                        <a:path w="33" h="7">
                          <a:moveTo>
                            <a:pt x="1" y="0"/>
                          </a:moveTo>
                          <a:lnTo>
                            <a:pt x="33" y="3"/>
                          </a:lnTo>
                          <a:lnTo>
                            <a:pt x="31" y="7"/>
                          </a:lnTo>
                          <a:lnTo>
                            <a:pt x="0" y="4"/>
                          </a:lnTo>
                          <a:lnTo>
                            <a:pt x="1" y="0"/>
                          </a:lnTo>
                          <a:close/>
                        </a:path>
                      </a:pathLst>
                    </a:custGeom>
                    <a:solidFill>
                      <a:srgbClr val="4D4B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89" name="Freeform 861"/>
                    <p:cNvSpPr>
                      <a:spLocks noChangeAspect="1"/>
                    </p:cNvSpPr>
                    <p:nvPr/>
                  </p:nvSpPr>
                  <p:spPr bwMode="auto">
                    <a:xfrm>
                      <a:off x="2747" y="1978"/>
                      <a:ext cx="31" cy="5"/>
                    </a:xfrm>
                    <a:custGeom>
                      <a:avLst/>
                      <a:gdLst>
                        <a:gd name="T0" fmla="*/ 1 w 31"/>
                        <a:gd name="T1" fmla="*/ 0 h 5"/>
                        <a:gd name="T2" fmla="*/ 31 w 31"/>
                        <a:gd name="T3" fmla="*/ 2 h 5"/>
                        <a:gd name="T4" fmla="*/ 30 w 31"/>
                        <a:gd name="T5" fmla="*/ 5 h 5"/>
                        <a:gd name="T6" fmla="*/ 0 w 31"/>
                        <a:gd name="T7" fmla="*/ 2 h 5"/>
                        <a:gd name="T8" fmla="*/ 1 w 31"/>
                        <a:gd name="T9" fmla="*/ 0 h 5"/>
                      </a:gdLst>
                      <a:ahLst/>
                      <a:cxnLst>
                        <a:cxn ang="0">
                          <a:pos x="T0" y="T1"/>
                        </a:cxn>
                        <a:cxn ang="0">
                          <a:pos x="T2" y="T3"/>
                        </a:cxn>
                        <a:cxn ang="0">
                          <a:pos x="T4" y="T5"/>
                        </a:cxn>
                        <a:cxn ang="0">
                          <a:pos x="T6" y="T7"/>
                        </a:cxn>
                        <a:cxn ang="0">
                          <a:pos x="T8" y="T9"/>
                        </a:cxn>
                      </a:cxnLst>
                      <a:rect l="0" t="0" r="r" b="b"/>
                      <a:pathLst>
                        <a:path w="31" h="5">
                          <a:moveTo>
                            <a:pt x="1" y="0"/>
                          </a:moveTo>
                          <a:lnTo>
                            <a:pt x="31" y="2"/>
                          </a:lnTo>
                          <a:lnTo>
                            <a:pt x="30" y="5"/>
                          </a:lnTo>
                          <a:lnTo>
                            <a:pt x="0" y="2"/>
                          </a:lnTo>
                          <a:lnTo>
                            <a:pt x="1" y="0"/>
                          </a:lnTo>
                          <a:close/>
                        </a:path>
                      </a:pathLst>
                    </a:custGeom>
                    <a:solidFill>
                      <a:srgbClr val="4D4B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90" name="Freeform 862"/>
                    <p:cNvSpPr>
                      <a:spLocks noChangeAspect="1"/>
                    </p:cNvSpPr>
                    <p:nvPr/>
                  </p:nvSpPr>
                  <p:spPr bwMode="auto">
                    <a:xfrm>
                      <a:off x="2745" y="1979"/>
                      <a:ext cx="33" cy="7"/>
                    </a:xfrm>
                    <a:custGeom>
                      <a:avLst/>
                      <a:gdLst>
                        <a:gd name="T0" fmla="*/ 2 w 33"/>
                        <a:gd name="T1" fmla="*/ 0 h 7"/>
                        <a:gd name="T2" fmla="*/ 33 w 33"/>
                        <a:gd name="T3" fmla="*/ 3 h 7"/>
                        <a:gd name="T4" fmla="*/ 31 w 33"/>
                        <a:gd name="T5" fmla="*/ 7 h 7"/>
                        <a:gd name="T6" fmla="*/ 0 w 33"/>
                        <a:gd name="T7" fmla="*/ 4 h 7"/>
                        <a:gd name="T8" fmla="*/ 2 w 33"/>
                        <a:gd name="T9" fmla="*/ 0 h 7"/>
                      </a:gdLst>
                      <a:ahLst/>
                      <a:cxnLst>
                        <a:cxn ang="0">
                          <a:pos x="T0" y="T1"/>
                        </a:cxn>
                        <a:cxn ang="0">
                          <a:pos x="T2" y="T3"/>
                        </a:cxn>
                        <a:cxn ang="0">
                          <a:pos x="T4" y="T5"/>
                        </a:cxn>
                        <a:cxn ang="0">
                          <a:pos x="T6" y="T7"/>
                        </a:cxn>
                        <a:cxn ang="0">
                          <a:pos x="T8" y="T9"/>
                        </a:cxn>
                      </a:cxnLst>
                      <a:rect l="0" t="0" r="r" b="b"/>
                      <a:pathLst>
                        <a:path w="33" h="7">
                          <a:moveTo>
                            <a:pt x="2" y="0"/>
                          </a:moveTo>
                          <a:lnTo>
                            <a:pt x="33" y="3"/>
                          </a:lnTo>
                          <a:lnTo>
                            <a:pt x="31" y="7"/>
                          </a:lnTo>
                          <a:lnTo>
                            <a:pt x="0" y="4"/>
                          </a:lnTo>
                          <a:lnTo>
                            <a:pt x="2" y="0"/>
                          </a:lnTo>
                          <a:close/>
                        </a:path>
                      </a:pathLst>
                    </a:custGeom>
                    <a:solidFill>
                      <a:srgbClr val="4E4B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91" name="Freeform 863"/>
                    <p:cNvSpPr>
                      <a:spLocks noChangeAspect="1"/>
                    </p:cNvSpPr>
                    <p:nvPr/>
                  </p:nvSpPr>
                  <p:spPr bwMode="auto">
                    <a:xfrm>
                      <a:off x="2745" y="1980"/>
                      <a:ext cx="32" cy="8"/>
                    </a:xfrm>
                    <a:custGeom>
                      <a:avLst/>
                      <a:gdLst>
                        <a:gd name="T0" fmla="*/ 2 w 32"/>
                        <a:gd name="T1" fmla="*/ 0 h 8"/>
                        <a:gd name="T2" fmla="*/ 32 w 32"/>
                        <a:gd name="T3" fmla="*/ 3 h 8"/>
                        <a:gd name="T4" fmla="*/ 31 w 32"/>
                        <a:gd name="T5" fmla="*/ 8 h 8"/>
                        <a:gd name="T6" fmla="*/ 0 w 32"/>
                        <a:gd name="T7" fmla="*/ 5 h 8"/>
                        <a:gd name="T8" fmla="*/ 2 w 32"/>
                        <a:gd name="T9" fmla="*/ 0 h 8"/>
                      </a:gdLst>
                      <a:ahLst/>
                      <a:cxnLst>
                        <a:cxn ang="0">
                          <a:pos x="T0" y="T1"/>
                        </a:cxn>
                        <a:cxn ang="0">
                          <a:pos x="T2" y="T3"/>
                        </a:cxn>
                        <a:cxn ang="0">
                          <a:pos x="T4" y="T5"/>
                        </a:cxn>
                        <a:cxn ang="0">
                          <a:pos x="T6" y="T7"/>
                        </a:cxn>
                        <a:cxn ang="0">
                          <a:pos x="T8" y="T9"/>
                        </a:cxn>
                      </a:cxnLst>
                      <a:rect l="0" t="0" r="r" b="b"/>
                      <a:pathLst>
                        <a:path w="32" h="8">
                          <a:moveTo>
                            <a:pt x="2" y="0"/>
                          </a:moveTo>
                          <a:lnTo>
                            <a:pt x="32" y="3"/>
                          </a:lnTo>
                          <a:lnTo>
                            <a:pt x="31" y="8"/>
                          </a:lnTo>
                          <a:lnTo>
                            <a:pt x="0" y="5"/>
                          </a:lnTo>
                          <a:lnTo>
                            <a:pt x="2" y="0"/>
                          </a:lnTo>
                          <a:close/>
                        </a:path>
                      </a:pathLst>
                    </a:custGeom>
                    <a:solidFill>
                      <a:srgbClr val="4E4B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92" name="Freeform 864"/>
                    <p:cNvSpPr>
                      <a:spLocks noChangeAspect="1"/>
                    </p:cNvSpPr>
                    <p:nvPr/>
                  </p:nvSpPr>
                  <p:spPr bwMode="auto">
                    <a:xfrm>
                      <a:off x="2744" y="1983"/>
                      <a:ext cx="32" cy="6"/>
                    </a:xfrm>
                    <a:custGeom>
                      <a:avLst/>
                      <a:gdLst>
                        <a:gd name="T0" fmla="*/ 1 w 32"/>
                        <a:gd name="T1" fmla="*/ 0 h 6"/>
                        <a:gd name="T2" fmla="*/ 32 w 32"/>
                        <a:gd name="T3" fmla="*/ 3 h 6"/>
                        <a:gd name="T4" fmla="*/ 30 w 32"/>
                        <a:gd name="T5" fmla="*/ 6 h 6"/>
                        <a:gd name="T6" fmla="*/ 0 w 32"/>
                        <a:gd name="T7" fmla="*/ 3 h 6"/>
                        <a:gd name="T8" fmla="*/ 1 w 32"/>
                        <a:gd name="T9" fmla="*/ 0 h 6"/>
                      </a:gdLst>
                      <a:ahLst/>
                      <a:cxnLst>
                        <a:cxn ang="0">
                          <a:pos x="T0" y="T1"/>
                        </a:cxn>
                        <a:cxn ang="0">
                          <a:pos x="T2" y="T3"/>
                        </a:cxn>
                        <a:cxn ang="0">
                          <a:pos x="T4" y="T5"/>
                        </a:cxn>
                        <a:cxn ang="0">
                          <a:pos x="T6" y="T7"/>
                        </a:cxn>
                        <a:cxn ang="0">
                          <a:pos x="T8" y="T9"/>
                        </a:cxn>
                      </a:cxnLst>
                      <a:rect l="0" t="0" r="r" b="b"/>
                      <a:pathLst>
                        <a:path w="32" h="6">
                          <a:moveTo>
                            <a:pt x="1" y="0"/>
                          </a:moveTo>
                          <a:lnTo>
                            <a:pt x="32" y="3"/>
                          </a:lnTo>
                          <a:lnTo>
                            <a:pt x="30" y="6"/>
                          </a:lnTo>
                          <a:lnTo>
                            <a:pt x="0" y="3"/>
                          </a:lnTo>
                          <a:lnTo>
                            <a:pt x="1" y="0"/>
                          </a:lnTo>
                          <a:close/>
                        </a:path>
                      </a:pathLst>
                    </a:custGeom>
                    <a:solidFill>
                      <a:srgbClr val="4F4C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93" name="Freeform 865"/>
                    <p:cNvSpPr>
                      <a:spLocks noChangeAspect="1"/>
                    </p:cNvSpPr>
                    <p:nvPr/>
                  </p:nvSpPr>
                  <p:spPr bwMode="auto">
                    <a:xfrm>
                      <a:off x="2744" y="1985"/>
                      <a:ext cx="32" cy="7"/>
                    </a:xfrm>
                    <a:custGeom>
                      <a:avLst/>
                      <a:gdLst>
                        <a:gd name="T0" fmla="*/ 1 w 32"/>
                        <a:gd name="T1" fmla="*/ 0 h 7"/>
                        <a:gd name="T2" fmla="*/ 32 w 32"/>
                        <a:gd name="T3" fmla="*/ 3 h 7"/>
                        <a:gd name="T4" fmla="*/ 30 w 32"/>
                        <a:gd name="T5" fmla="*/ 7 h 7"/>
                        <a:gd name="T6" fmla="*/ 0 w 32"/>
                        <a:gd name="T7" fmla="*/ 4 h 7"/>
                        <a:gd name="T8" fmla="*/ 1 w 32"/>
                        <a:gd name="T9" fmla="*/ 0 h 7"/>
                      </a:gdLst>
                      <a:ahLst/>
                      <a:cxnLst>
                        <a:cxn ang="0">
                          <a:pos x="T0" y="T1"/>
                        </a:cxn>
                        <a:cxn ang="0">
                          <a:pos x="T2" y="T3"/>
                        </a:cxn>
                        <a:cxn ang="0">
                          <a:pos x="T4" y="T5"/>
                        </a:cxn>
                        <a:cxn ang="0">
                          <a:pos x="T6" y="T7"/>
                        </a:cxn>
                        <a:cxn ang="0">
                          <a:pos x="T8" y="T9"/>
                        </a:cxn>
                      </a:cxnLst>
                      <a:rect l="0" t="0" r="r" b="b"/>
                      <a:pathLst>
                        <a:path w="32" h="7">
                          <a:moveTo>
                            <a:pt x="1" y="0"/>
                          </a:moveTo>
                          <a:lnTo>
                            <a:pt x="32" y="3"/>
                          </a:lnTo>
                          <a:lnTo>
                            <a:pt x="30" y="7"/>
                          </a:lnTo>
                          <a:lnTo>
                            <a:pt x="0" y="4"/>
                          </a:lnTo>
                          <a:lnTo>
                            <a:pt x="1" y="0"/>
                          </a:lnTo>
                          <a:close/>
                        </a:path>
                      </a:pathLst>
                    </a:custGeom>
                    <a:solidFill>
                      <a:srgbClr val="4F4C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94" name="Freeform 866"/>
                    <p:cNvSpPr>
                      <a:spLocks noChangeAspect="1"/>
                    </p:cNvSpPr>
                    <p:nvPr/>
                  </p:nvSpPr>
                  <p:spPr bwMode="auto">
                    <a:xfrm>
                      <a:off x="2742" y="1986"/>
                      <a:ext cx="32" cy="7"/>
                    </a:xfrm>
                    <a:custGeom>
                      <a:avLst/>
                      <a:gdLst>
                        <a:gd name="T0" fmla="*/ 2 w 32"/>
                        <a:gd name="T1" fmla="*/ 0 h 7"/>
                        <a:gd name="T2" fmla="*/ 32 w 32"/>
                        <a:gd name="T3" fmla="*/ 3 h 7"/>
                        <a:gd name="T4" fmla="*/ 31 w 32"/>
                        <a:gd name="T5" fmla="*/ 7 h 7"/>
                        <a:gd name="T6" fmla="*/ 0 w 32"/>
                        <a:gd name="T7" fmla="*/ 5 h 7"/>
                        <a:gd name="T8" fmla="*/ 2 w 32"/>
                        <a:gd name="T9" fmla="*/ 0 h 7"/>
                      </a:gdLst>
                      <a:ahLst/>
                      <a:cxnLst>
                        <a:cxn ang="0">
                          <a:pos x="T0" y="T1"/>
                        </a:cxn>
                        <a:cxn ang="0">
                          <a:pos x="T2" y="T3"/>
                        </a:cxn>
                        <a:cxn ang="0">
                          <a:pos x="T4" y="T5"/>
                        </a:cxn>
                        <a:cxn ang="0">
                          <a:pos x="T6" y="T7"/>
                        </a:cxn>
                        <a:cxn ang="0">
                          <a:pos x="T8" y="T9"/>
                        </a:cxn>
                      </a:cxnLst>
                      <a:rect l="0" t="0" r="r" b="b"/>
                      <a:pathLst>
                        <a:path w="32" h="7">
                          <a:moveTo>
                            <a:pt x="2" y="0"/>
                          </a:moveTo>
                          <a:lnTo>
                            <a:pt x="32" y="3"/>
                          </a:lnTo>
                          <a:lnTo>
                            <a:pt x="31" y="7"/>
                          </a:lnTo>
                          <a:lnTo>
                            <a:pt x="0" y="5"/>
                          </a:lnTo>
                          <a:lnTo>
                            <a:pt x="2" y="0"/>
                          </a:lnTo>
                          <a:close/>
                        </a:path>
                      </a:pathLst>
                    </a:custGeom>
                    <a:solidFill>
                      <a:srgbClr val="4F4D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95" name="Freeform 867"/>
                    <p:cNvSpPr>
                      <a:spLocks noChangeAspect="1"/>
                    </p:cNvSpPr>
                    <p:nvPr/>
                  </p:nvSpPr>
                  <p:spPr bwMode="auto">
                    <a:xfrm>
                      <a:off x="2742" y="1989"/>
                      <a:ext cx="32" cy="6"/>
                    </a:xfrm>
                    <a:custGeom>
                      <a:avLst/>
                      <a:gdLst>
                        <a:gd name="T0" fmla="*/ 2 w 32"/>
                        <a:gd name="T1" fmla="*/ 0 h 6"/>
                        <a:gd name="T2" fmla="*/ 32 w 32"/>
                        <a:gd name="T3" fmla="*/ 3 h 6"/>
                        <a:gd name="T4" fmla="*/ 31 w 32"/>
                        <a:gd name="T5" fmla="*/ 6 h 6"/>
                        <a:gd name="T6" fmla="*/ 0 w 32"/>
                        <a:gd name="T7" fmla="*/ 4 h 6"/>
                        <a:gd name="T8" fmla="*/ 2 w 32"/>
                        <a:gd name="T9" fmla="*/ 0 h 6"/>
                      </a:gdLst>
                      <a:ahLst/>
                      <a:cxnLst>
                        <a:cxn ang="0">
                          <a:pos x="T0" y="T1"/>
                        </a:cxn>
                        <a:cxn ang="0">
                          <a:pos x="T2" y="T3"/>
                        </a:cxn>
                        <a:cxn ang="0">
                          <a:pos x="T4" y="T5"/>
                        </a:cxn>
                        <a:cxn ang="0">
                          <a:pos x="T6" y="T7"/>
                        </a:cxn>
                        <a:cxn ang="0">
                          <a:pos x="T8" y="T9"/>
                        </a:cxn>
                      </a:cxnLst>
                      <a:rect l="0" t="0" r="r" b="b"/>
                      <a:pathLst>
                        <a:path w="32" h="6">
                          <a:moveTo>
                            <a:pt x="2" y="0"/>
                          </a:moveTo>
                          <a:lnTo>
                            <a:pt x="32" y="3"/>
                          </a:lnTo>
                          <a:lnTo>
                            <a:pt x="31" y="6"/>
                          </a:lnTo>
                          <a:lnTo>
                            <a:pt x="0" y="4"/>
                          </a:lnTo>
                          <a:lnTo>
                            <a:pt x="2" y="0"/>
                          </a:lnTo>
                          <a:close/>
                        </a:path>
                      </a:pathLst>
                    </a:custGeom>
                    <a:solidFill>
                      <a:srgbClr val="4F4D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96" name="Freeform 868"/>
                    <p:cNvSpPr>
                      <a:spLocks noChangeAspect="1"/>
                    </p:cNvSpPr>
                    <p:nvPr/>
                  </p:nvSpPr>
                  <p:spPr bwMode="auto">
                    <a:xfrm>
                      <a:off x="2742" y="1991"/>
                      <a:ext cx="31" cy="7"/>
                    </a:xfrm>
                    <a:custGeom>
                      <a:avLst/>
                      <a:gdLst>
                        <a:gd name="T0" fmla="*/ 0 w 31"/>
                        <a:gd name="T1" fmla="*/ 0 h 7"/>
                        <a:gd name="T2" fmla="*/ 31 w 31"/>
                        <a:gd name="T3" fmla="*/ 2 h 7"/>
                        <a:gd name="T4" fmla="*/ 29 w 31"/>
                        <a:gd name="T5" fmla="*/ 7 h 7"/>
                        <a:gd name="T6" fmla="*/ 0 w 31"/>
                        <a:gd name="T7" fmla="*/ 4 h 7"/>
                        <a:gd name="T8" fmla="*/ 0 w 31"/>
                        <a:gd name="T9" fmla="*/ 0 h 7"/>
                      </a:gdLst>
                      <a:ahLst/>
                      <a:cxnLst>
                        <a:cxn ang="0">
                          <a:pos x="T0" y="T1"/>
                        </a:cxn>
                        <a:cxn ang="0">
                          <a:pos x="T2" y="T3"/>
                        </a:cxn>
                        <a:cxn ang="0">
                          <a:pos x="T4" y="T5"/>
                        </a:cxn>
                        <a:cxn ang="0">
                          <a:pos x="T6" y="T7"/>
                        </a:cxn>
                        <a:cxn ang="0">
                          <a:pos x="T8" y="T9"/>
                        </a:cxn>
                      </a:cxnLst>
                      <a:rect l="0" t="0" r="r" b="b"/>
                      <a:pathLst>
                        <a:path w="31" h="7">
                          <a:moveTo>
                            <a:pt x="0" y="0"/>
                          </a:moveTo>
                          <a:lnTo>
                            <a:pt x="31" y="2"/>
                          </a:lnTo>
                          <a:lnTo>
                            <a:pt x="29" y="7"/>
                          </a:lnTo>
                          <a:lnTo>
                            <a:pt x="0" y="4"/>
                          </a:lnTo>
                          <a:lnTo>
                            <a:pt x="0" y="0"/>
                          </a:lnTo>
                          <a:close/>
                        </a:path>
                      </a:pathLst>
                    </a:custGeom>
                    <a:solidFill>
                      <a:srgbClr val="514E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97" name="Freeform 869"/>
                    <p:cNvSpPr>
                      <a:spLocks noChangeAspect="1"/>
                    </p:cNvSpPr>
                    <p:nvPr/>
                  </p:nvSpPr>
                  <p:spPr bwMode="auto">
                    <a:xfrm>
                      <a:off x="2741" y="1993"/>
                      <a:ext cx="32" cy="6"/>
                    </a:xfrm>
                    <a:custGeom>
                      <a:avLst/>
                      <a:gdLst>
                        <a:gd name="T0" fmla="*/ 1 w 32"/>
                        <a:gd name="T1" fmla="*/ 0 h 6"/>
                        <a:gd name="T2" fmla="*/ 32 w 32"/>
                        <a:gd name="T3" fmla="*/ 2 h 6"/>
                        <a:gd name="T4" fmla="*/ 29 w 32"/>
                        <a:gd name="T5" fmla="*/ 6 h 6"/>
                        <a:gd name="T6" fmla="*/ 0 w 32"/>
                        <a:gd name="T7" fmla="*/ 3 h 6"/>
                        <a:gd name="T8" fmla="*/ 1 w 32"/>
                        <a:gd name="T9" fmla="*/ 0 h 6"/>
                      </a:gdLst>
                      <a:ahLst/>
                      <a:cxnLst>
                        <a:cxn ang="0">
                          <a:pos x="T0" y="T1"/>
                        </a:cxn>
                        <a:cxn ang="0">
                          <a:pos x="T2" y="T3"/>
                        </a:cxn>
                        <a:cxn ang="0">
                          <a:pos x="T4" y="T5"/>
                        </a:cxn>
                        <a:cxn ang="0">
                          <a:pos x="T6" y="T7"/>
                        </a:cxn>
                        <a:cxn ang="0">
                          <a:pos x="T8" y="T9"/>
                        </a:cxn>
                      </a:cxnLst>
                      <a:rect l="0" t="0" r="r" b="b"/>
                      <a:pathLst>
                        <a:path w="32" h="6">
                          <a:moveTo>
                            <a:pt x="1" y="0"/>
                          </a:moveTo>
                          <a:lnTo>
                            <a:pt x="32" y="2"/>
                          </a:lnTo>
                          <a:lnTo>
                            <a:pt x="29" y="6"/>
                          </a:lnTo>
                          <a:lnTo>
                            <a:pt x="0" y="3"/>
                          </a:lnTo>
                          <a:lnTo>
                            <a:pt x="1" y="0"/>
                          </a:lnTo>
                          <a:close/>
                        </a:path>
                      </a:pathLst>
                    </a:custGeom>
                    <a:solidFill>
                      <a:srgbClr val="514E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98" name="Freeform 870"/>
                    <p:cNvSpPr>
                      <a:spLocks noChangeAspect="1"/>
                    </p:cNvSpPr>
                    <p:nvPr/>
                  </p:nvSpPr>
                  <p:spPr bwMode="auto">
                    <a:xfrm>
                      <a:off x="2741" y="1995"/>
                      <a:ext cx="30" cy="6"/>
                    </a:xfrm>
                    <a:custGeom>
                      <a:avLst/>
                      <a:gdLst>
                        <a:gd name="T0" fmla="*/ 1 w 30"/>
                        <a:gd name="T1" fmla="*/ 0 h 6"/>
                        <a:gd name="T2" fmla="*/ 30 w 30"/>
                        <a:gd name="T3" fmla="*/ 3 h 6"/>
                        <a:gd name="T4" fmla="*/ 29 w 30"/>
                        <a:gd name="T5" fmla="*/ 6 h 6"/>
                        <a:gd name="T6" fmla="*/ 0 w 30"/>
                        <a:gd name="T7" fmla="*/ 4 h 6"/>
                        <a:gd name="T8" fmla="*/ 1 w 30"/>
                        <a:gd name="T9" fmla="*/ 0 h 6"/>
                      </a:gdLst>
                      <a:ahLst/>
                      <a:cxnLst>
                        <a:cxn ang="0">
                          <a:pos x="T0" y="T1"/>
                        </a:cxn>
                        <a:cxn ang="0">
                          <a:pos x="T2" y="T3"/>
                        </a:cxn>
                        <a:cxn ang="0">
                          <a:pos x="T4" y="T5"/>
                        </a:cxn>
                        <a:cxn ang="0">
                          <a:pos x="T6" y="T7"/>
                        </a:cxn>
                        <a:cxn ang="0">
                          <a:pos x="T8" y="T9"/>
                        </a:cxn>
                      </a:cxnLst>
                      <a:rect l="0" t="0" r="r" b="b"/>
                      <a:pathLst>
                        <a:path w="30" h="6">
                          <a:moveTo>
                            <a:pt x="1" y="0"/>
                          </a:moveTo>
                          <a:lnTo>
                            <a:pt x="30" y="3"/>
                          </a:lnTo>
                          <a:lnTo>
                            <a:pt x="29" y="6"/>
                          </a:lnTo>
                          <a:lnTo>
                            <a:pt x="0" y="4"/>
                          </a:lnTo>
                          <a:lnTo>
                            <a:pt x="1" y="0"/>
                          </a:lnTo>
                          <a:close/>
                        </a:path>
                      </a:pathLst>
                    </a:custGeom>
                    <a:solidFill>
                      <a:srgbClr val="514E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199" name="Freeform 871"/>
                    <p:cNvSpPr>
                      <a:spLocks noChangeAspect="1"/>
                    </p:cNvSpPr>
                    <p:nvPr/>
                  </p:nvSpPr>
                  <p:spPr bwMode="auto">
                    <a:xfrm>
                      <a:off x="2740" y="1996"/>
                      <a:ext cx="30" cy="8"/>
                    </a:xfrm>
                    <a:custGeom>
                      <a:avLst/>
                      <a:gdLst>
                        <a:gd name="T0" fmla="*/ 1 w 30"/>
                        <a:gd name="T1" fmla="*/ 0 h 8"/>
                        <a:gd name="T2" fmla="*/ 30 w 30"/>
                        <a:gd name="T3" fmla="*/ 3 h 8"/>
                        <a:gd name="T4" fmla="*/ 28 w 30"/>
                        <a:gd name="T5" fmla="*/ 8 h 8"/>
                        <a:gd name="T6" fmla="*/ 0 w 30"/>
                        <a:gd name="T7" fmla="*/ 5 h 8"/>
                        <a:gd name="T8" fmla="*/ 1 w 30"/>
                        <a:gd name="T9" fmla="*/ 0 h 8"/>
                      </a:gdLst>
                      <a:ahLst/>
                      <a:cxnLst>
                        <a:cxn ang="0">
                          <a:pos x="T0" y="T1"/>
                        </a:cxn>
                        <a:cxn ang="0">
                          <a:pos x="T2" y="T3"/>
                        </a:cxn>
                        <a:cxn ang="0">
                          <a:pos x="T4" y="T5"/>
                        </a:cxn>
                        <a:cxn ang="0">
                          <a:pos x="T6" y="T7"/>
                        </a:cxn>
                        <a:cxn ang="0">
                          <a:pos x="T8" y="T9"/>
                        </a:cxn>
                      </a:cxnLst>
                      <a:rect l="0" t="0" r="r" b="b"/>
                      <a:pathLst>
                        <a:path w="30" h="8">
                          <a:moveTo>
                            <a:pt x="1" y="0"/>
                          </a:moveTo>
                          <a:lnTo>
                            <a:pt x="30" y="3"/>
                          </a:lnTo>
                          <a:lnTo>
                            <a:pt x="28" y="8"/>
                          </a:lnTo>
                          <a:lnTo>
                            <a:pt x="0" y="5"/>
                          </a:lnTo>
                          <a:lnTo>
                            <a:pt x="1" y="0"/>
                          </a:lnTo>
                          <a:close/>
                        </a:path>
                      </a:pathLst>
                    </a:custGeom>
                    <a:solidFill>
                      <a:srgbClr val="514E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00" name="Freeform 872"/>
                    <p:cNvSpPr>
                      <a:spLocks noChangeAspect="1"/>
                    </p:cNvSpPr>
                    <p:nvPr/>
                  </p:nvSpPr>
                  <p:spPr bwMode="auto">
                    <a:xfrm>
                      <a:off x="2740" y="1999"/>
                      <a:ext cx="30" cy="6"/>
                    </a:xfrm>
                    <a:custGeom>
                      <a:avLst/>
                      <a:gdLst>
                        <a:gd name="T0" fmla="*/ 1 w 30"/>
                        <a:gd name="T1" fmla="*/ 0 h 6"/>
                        <a:gd name="T2" fmla="*/ 30 w 30"/>
                        <a:gd name="T3" fmla="*/ 2 h 6"/>
                        <a:gd name="T4" fmla="*/ 28 w 30"/>
                        <a:gd name="T5" fmla="*/ 6 h 6"/>
                        <a:gd name="T6" fmla="*/ 0 w 30"/>
                        <a:gd name="T7" fmla="*/ 3 h 6"/>
                        <a:gd name="T8" fmla="*/ 1 w 30"/>
                        <a:gd name="T9" fmla="*/ 0 h 6"/>
                      </a:gdLst>
                      <a:ahLst/>
                      <a:cxnLst>
                        <a:cxn ang="0">
                          <a:pos x="T0" y="T1"/>
                        </a:cxn>
                        <a:cxn ang="0">
                          <a:pos x="T2" y="T3"/>
                        </a:cxn>
                        <a:cxn ang="0">
                          <a:pos x="T4" y="T5"/>
                        </a:cxn>
                        <a:cxn ang="0">
                          <a:pos x="T6" y="T7"/>
                        </a:cxn>
                        <a:cxn ang="0">
                          <a:pos x="T8" y="T9"/>
                        </a:cxn>
                      </a:cxnLst>
                      <a:rect l="0" t="0" r="r" b="b"/>
                      <a:pathLst>
                        <a:path w="30" h="6">
                          <a:moveTo>
                            <a:pt x="1" y="0"/>
                          </a:moveTo>
                          <a:lnTo>
                            <a:pt x="30" y="2"/>
                          </a:lnTo>
                          <a:lnTo>
                            <a:pt x="28" y="6"/>
                          </a:lnTo>
                          <a:lnTo>
                            <a:pt x="0" y="3"/>
                          </a:lnTo>
                          <a:lnTo>
                            <a:pt x="1" y="0"/>
                          </a:lnTo>
                          <a:close/>
                        </a:path>
                      </a:pathLst>
                    </a:custGeom>
                    <a:solidFill>
                      <a:srgbClr val="524F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01" name="Freeform 873"/>
                    <p:cNvSpPr>
                      <a:spLocks noChangeAspect="1"/>
                    </p:cNvSpPr>
                    <p:nvPr/>
                  </p:nvSpPr>
                  <p:spPr bwMode="auto">
                    <a:xfrm>
                      <a:off x="2738" y="2001"/>
                      <a:ext cx="30" cy="5"/>
                    </a:xfrm>
                    <a:custGeom>
                      <a:avLst/>
                      <a:gdLst>
                        <a:gd name="T0" fmla="*/ 2 w 30"/>
                        <a:gd name="T1" fmla="*/ 0 h 5"/>
                        <a:gd name="T2" fmla="*/ 30 w 30"/>
                        <a:gd name="T3" fmla="*/ 3 h 5"/>
                        <a:gd name="T4" fmla="*/ 29 w 30"/>
                        <a:gd name="T5" fmla="*/ 5 h 5"/>
                        <a:gd name="T6" fmla="*/ 0 w 30"/>
                        <a:gd name="T7" fmla="*/ 4 h 5"/>
                        <a:gd name="T8" fmla="*/ 2 w 30"/>
                        <a:gd name="T9" fmla="*/ 0 h 5"/>
                      </a:gdLst>
                      <a:ahLst/>
                      <a:cxnLst>
                        <a:cxn ang="0">
                          <a:pos x="T0" y="T1"/>
                        </a:cxn>
                        <a:cxn ang="0">
                          <a:pos x="T2" y="T3"/>
                        </a:cxn>
                        <a:cxn ang="0">
                          <a:pos x="T4" y="T5"/>
                        </a:cxn>
                        <a:cxn ang="0">
                          <a:pos x="T6" y="T7"/>
                        </a:cxn>
                        <a:cxn ang="0">
                          <a:pos x="T8" y="T9"/>
                        </a:cxn>
                      </a:cxnLst>
                      <a:rect l="0" t="0" r="r" b="b"/>
                      <a:pathLst>
                        <a:path w="30" h="5">
                          <a:moveTo>
                            <a:pt x="2" y="0"/>
                          </a:moveTo>
                          <a:lnTo>
                            <a:pt x="30" y="3"/>
                          </a:lnTo>
                          <a:lnTo>
                            <a:pt x="29" y="5"/>
                          </a:lnTo>
                          <a:lnTo>
                            <a:pt x="0" y="4"/>
                          </a:lnTo>
                          <a:lnTo>
                            <a:pt x="2" y="0"/>
                          </a:lnTo>
                          <a:close/>
                        </a:path>
                      </a:pathLst>
                    </a:custGeom>
                    <a:solidFill>
                      <a:srgbClr val="524F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02" name="Freeform 874"/>
                    <p:cNvSpPr>
                      <a:spLocks noChangeAspect="1"/>
                    </p:cNvSpPr>
                    <p:nvPr/>
                  </p:nvSpPr>
                  <p:spPr bwMode="auto">
                    <a:xfrm>
                      <a:off x="2738" y="2002"/>
                      <a:ext cx="30" cy="7"/>
                    </a:xfrm>
                    <a:custGeom>
                      <a:avLst/>
                      <a:gdLst>
                        <a:gd name="T0" fmla="*/ 2 w 30"/>
                        <a:gd name="T1" fmla="*/ 0 h 7"/>
                        <a:gd name="T2" fmla="*/ 30 w 30"/>
                        <a:gd name="T3" fmla="*/ 3 h 7"/>
                        <a:gd name="T4" fmla="*/ 27 w 30"/>
                        <a:gd name="T5" fmla="*/ 7 h 7"/>
                        <a:gd name="T6" fmla="*/ 0 w 30"/>
                        <a:gd name="T7" fmla="*/ 4 h 7"/>
                        <a:gd name="T8" fmla="*/ 2 w 30"/>
                        <a:gd name="T9" fmla="*/ 0 h 7"/>
                      </a:gdLst>
                      <a:ahLst/>
                      <a:cxnLst>
                        <a:cxn ang="0">
                          <a:pos x="T0" y="T1"/>
                        </a:cxn>
                        <a:cxn ang="0">
                          <a:pos x="T2" y="T3"/>
                        </a:cxn>
                        <a:cxn ang="0">
                          <a:pos x="T4" y="T5"/>
                        </a:cxn>
                        <a:cxn ang="0">
                          <a:pos x="T6" y="T7"/>
                        </a:cxn>
                        <a:cxn ang="0">
                          <a:pos x="T8" y="T9"/>
                        </a:cxn>
                      </a:cxnLst>
                      <a:rect l="0" t="0" r="r" b="b"/>
                      <a:pathLst>
                        <a:path w="30" h="7">
                          <a:moveTo>
                            <a:pt x="2" y="0"/>
                          </a:moveTo>
                          <a:lnTo>
                            <a:pt x="30" y="3"/>
                          </a:lnTo>
                          <a:lnTo>
                            <a:pt x="27" y="7"/>
                          </a:lnTo>
                          <a:lnTo>
                            <a:pt x="0" y="4"/>
                          </a:lnTo>
                          <a:lnTo>
                            <a:pt x="2" y="0"/>
                          </a:lnTo>
                          <a:close/>
                        </a:path>
                      </a:pathLst>
                    </a:custGeom>
                    <a:solidFill>
                      <a:srgbClr val="5350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03" name="Freeform 875"/>
                    <p:cNvSpPr>
                      <a:spLocks noChangeAspect="1"/>
                    </p:cNvSpPr>
                    <p:nvPr/>
                  </p:nvSpPr>
                  <p:spPr bwMode="auto">
                    <a:xfrm>
                      <a:off x="2737" y="2005"/>
                      <a:ext cx="30" cy="6"/>
                    </a:xfrm>
                    <a:custGeom>
                      <a:avLst/>
                      <a:gdLst>
                        <a:gd name="T0" fmla="*/ 1 w 30"/>
                        <a:gd name="T1" fmla="*/ 0 h 6"/>
                        <a:gd name="T2" fmla="*/ 30 w 30"/>
                        <a:gd name="T3" fmla="*/ 1 h 6"/>
                        <a:gd name="T4" fmla="*/ 28 w 30"/>
                        <a:gd name="T5" fmla="*/ 6 h 6"/>
                        <a:gd name="T6" fmla="*/ 0 w 30"/>
                        <a:gd name="T7" fmla="*/ 3 h 6"/>
                        <a:gd name="T8" fmla="*/ 1 w 30"/>
                        <a:gd name="T9" fmla="*/ 0 h 6"/>
                      </a:gdLst>
                      <a:ahLst/>
                      <a:cxnLst>
                        <a:cxn ang="0">
                          <a:pos x="T0" y="T1"/>
                        </a:cxn>
                        <a:cxn ang="0">
                          <a:pos x="T2" y="T3"/>
                        </a:cxn>
                        <a:cxn ang="0">
                          <a:pos x="T4" y="T5"/>
                        </a:cxn>
                        <a:cxn ang="0">
                          <a:pos x="T6" y="T7"/>
                        </a:cxn>
                        <a:cxn ang="0">
                          <a:pos x="T8" y="T9"/>
                        </a:cxn>
                      </a:cxnLst>
                      <a:rect l="0" t="0" r="r" b="b"/>
                      <a:pathLst>
                        <a:path w="30" h="6">
                          <a:moveTo>
                            <a:pt x="1" y="0"/>
                          </a:moveTo>
                          <a:lnTo>
                            <a:pt x="30" y="1"/>
                          </a:lnTo>
                          <a:lnTo>
                            <a:pt x="28" y="6"/>
                          </a:lnTo>
                          <a:lnTo>
                            <a:pt x="0" y="3"/>
                          </a:lnTo>
                          <a:lnTo>
                            <a:pt x="1" y="0"/>
                          </a:lnTo>
                          <a:close/>
                        </a:path>
                      </a:pathLst>
                    </a:custGeom>
                    <a:solidFill>
                      <a:srgbClr val="5350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04" name="Freeform 876"/>
                    <p:cNvSpPr>
                      <a:spLocks noChangeAspect="1"/>
                    </p:cNvSpPr>
                    <p:nvPr/>
                  </p:nvSpPr>
                  <p:spPr bwMode="auto">
                    <a:xfrm>
                      <a:off x="2737" y="2006"/>
                      <a:ext cx="28" cy="6"/>
                    </a:xfrm>
                    <a:custGeom>
                      <a:avLst/>
                      <a:gdLst>
                        <a:gd name="T0" fmla="*/ 1 w 28"/>
                        <a:gd name="T1" fmla="*/ 0 h 6"/>
                        <a:gd name="T2" fmla="*/ 28 w 28"/>
                        <a:gd name="T3" fmla="*/ 3 h 6"/>
                        <a:gd name="T4" fmla="*/ 27 w 28"/>
                        <a:gd name="T5" fmla="*/ 6 h 6"/>
                        <a:gd name="T6" fmla="*/ 0 w 28"/>
                        <a:gd name="T7" fmla="*/ 5 h 6"/>
                        <a:gd name="T8" fmla="*/ 1 w 28"/>
                        <a:gd name="T9" fmla="*/ 0 h 6"/>
                      </a:gdLst>
                      <a:ahLst/>
                      <a:cxnLst>
                        <a:cxn ang="0">
                          <a:pos x="T0" y="T1"/>
                        </a:cxn>
                        <a:cxn ang="0">
                          <a:pos x="T2" y="T3"/>
                        </a:cxn>
                        <a:cxn ang="0">
                          <a:pos x="T4" y="T5"/>
                        </a:cxn>
                        <a:cxn ang="0">
                          <a:pos x="T6" y="T7"/>
                        </a:cxn>
                        <a:cxn ang="0">
                          <a:pos x="T8" y="T9"/>
                        </a:cxn>
                      </a:cxnLst>
                      <a:rect l="0" t="0" r="r" b="b"/>
                      <a:pathLst>
                        <a:path w="28" h="6">
                          <a:moveTo>
                            <a:pt x="1" y="0"/>
                          </a:moveTo>
                          <a:lnTo>
                            <a:pt x="28" y="3"/>
                          </a:lnTo>
                          <a:lnTo>
                            <a:pt x="27" y="6"/>
                          </a:lnTo>
                          <a:lnTo>
                            <a:pt x="0" y="5"/>
                          </a:lnTo>
                          <a:lnTo>
                            <a:pt x="1" y="0"/>
                          </a:lnTo>
                          <a:close/>
                        </a:path>
                      </a:pathLst>
                    </a:custGeom>
                    <a:solidFill>
                      <a:srgbClr val="5351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05" name="Freeform 877"/>
                    <p:cNvSpPr>
                      <a:spLocks noChangeAspect="1"/>
                    </p:cNvSpPr>
                    <p:nvPr/>
                  </p:nvSpPr>
                  <p:spPr bwMode="auto">
                    <a:xfrm>
                      <a:off x="2737" y="2008"/>
                      <a:ext cx="28" cy="7"/>
                    </a:xfrm>
                    <a:custGeom>
                      <a:avLst/>
                      <a:gdLst>
                        <a:gd name="T0" fmla="*/ 0 w 28"/>
                        <a:gd name="T1" fmla="*/ 0 h 7"/>
                        <a:gd name="T2" fmla="*/ 28 w 28"/>
                        <a:gd name="T3" fmla="*/ 3 h 7"/>
                        <a:gd name="T4" fmla="*/ 27 w 28"/>
                        <a:gd name="T5" fmla="*/ 7 h 7"/>
                        <a:gd name="T6" fmla="*/ 0 w 28"/>
                        <a:gd name="T7" fmla="*/ 4 h 7"/>
                        <a:gd name="T8" fmla="*/ 0 w 28"/>
                        <a:gd name="T9" fmla="*/ 0 h 7"/>
                      </a:gdLst>
                      <a:ahLst/>
                      <a:cxnLst>
                        <a:cxn ang="0">
                          <a:pos x="T0" y="T1"/>
                        </a:cxn>
                        <a:cxn ang="0">
                          <a:pos x="T2" y="T3"/>
                        </a:cxn>
                        <a:cxn ang="0">
                          <a:pos x="T4" y="T5"/>
                        </a:cxn>
                        <a:cxn ang="0">
                          <a:pos x="T6" y="T7"/>
                        </a:cxn>
                        <a:cxn ang="0">
                          <a:pos x="T8" y="T9"/>
                        </a:cxn>
                      </a:cxnLst>
                      <a:rect l="0" t="0" r="r" b="b"/>
                      <a:pathLst>
                        <a:path w="28" h="7">
                          <a:moveTo>
                            <a:pt x="0" y="0"/>
                          </a:moveTo>
                          <a:lnTo>
                            <a:pt x="28" y="3"/>
                          </a:lnTo>
                          <a:lnTo>
                            <a:pt x="27" y="7"/>
                          </a:lnTo>
                          <a:lnTo>
                            <a:pt x="0" y="4"/>
                          </a:lnTo>
                          <a:lnTo>
                            <a:pt x="0" y="0"/>
                          </a:lnTo>
                          <a:close/>
                        </a:path>
                      </a:pathLst>
                    </a:custGeom>
                    <a:solidFill>
                      <a:srgbClr val="5351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06" name="Freeform 878"/>
                    <p:cNvSpPr>
                      <a:spLocks noChangeAspect="1"/>
                    </p:cNvSpPr>
                    <p:nvPr/>
                  </p:nvSpPr>
                  <p:spPr bwMode="auto">
                    <a:xfrm>
                      <a:off x="2735" y="2011"/>
                      <a:ext cx="29" cy="6"/>
                    </a:xfrm>
                    <a:custGeom>
                      <a:avLst/>
                      <a:gdLst>
                        <a:gd name="T0" fmla="*/ 2 w 29"/>
                        <a:gd name="T1" fmla="*/ 0 h 6"/>
                        <a:gd name="T2" fmla="*/ 29 w 29"/>
                        <a:gd name="T3" fmla="*/ 1 h 6"/>
                        <a:gd name="T4" fmla="*/ 28 w 29"/>
                        <a:gd name="T5" fmla="*/ 6 h 6"/>
                        <a:gd name="T6" fmla="*/ 0 w 29"/>
                        <a:gd name="T7" fmla="*/ 3 h 6"/>
                        <a:gd name="T8" fmla="*/ 2 w 29"/>
                        <a:gd name="T9" fmla="*/ 0 h 6"/>
                      </a:gdLst>
                      <a:ahLst/>
                      <a:cxnLst>
                        <a:cxn ang="0">
                          <a:pos x="T0" y="T1"/>
                        </a:cxn>
                        <a:cxn ang="0">
                          <a:pos x="T2" y="T3"/>
                        </a:cxn>
                        <a:cxn ang="0">
                          <a:pos x="T4" y="T5"/>
                        </a:cxn>
                        <a:cxn ang="0">
                          <a:pos x="T6" y="T7"/>
                        </a:cxn>
                        <a:cxn ang="0">
                          <a:pos x="T8" y="T9"/>
                        </a:cxn>
                      </a:cxnLst>
                      <a:rect l="0" t="0" r="r" b="b"/>
                      <a:pathLst>
                        <a:path w="29" h="6">
                          <a:moveTo>
                            <a:pt x="2" y="0"/>
                          </a:moveTo>
                          <a:lnTo>
                            <a:pt x="29" y="1"/>
                          </a:lnTo>
                          <a:lnTo>
                            <a:pt x="28" y="6"/>
                          </a:lnTo>
                          <a:lnTo>
                            <a:pt x="0" y="3"/>
                          </a:lnTo>
                          <a:lnTo>
                            <a:pt x="2" y="0"/>
                          </a:lnTo>
                          <a:close/>
                        </a:path>
                      </a:pathLst>
                    </a:custGeom>
                    <a:solidFill>
                      <a:srgbClr val="5452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07" name="Freeform 879"/>
                    <p:cNvSpPr>
                      <a:spLocks noChangeAspect="1"/>
                    </p:cNvSpPr>
                    <p:nvPr/>
                  </p:nvSpPr>
                  <p:spPr bwMode="auto">
                    <a:xfrm>
                      <a:off x="2735" y="2012"/>
                      <a:ext cx="29" cy="6"/>
                    </a:xfrm>
                    <a:custGeom>
                      <a:avLst/>
                      <a:gdLst>
                        <a:gd name="T0" fmla="*/ 2 w 29"/>
                        <a:gd name="T1" fmla="*/ 0 h 6"/>
                        <a:gd name="T2" fmla="*/ 29 w 29"/>
                        <a:gd name="T3" fmla="*/ 3 h 6"/>
                        <a:gd name="T4" fmla="*/ 28 w 29"/>
                        <a:gd name="T5" fmla="*/ 6 h 6"/>
                        <a:gd name="T6" fmla="*/ 0 w 29"/>
                        <a:gd name="T7" fmla="*/ 5 h 6"/>
                        <a:gd name="T8" fmla="*/ 2 w 29"/>
                        <a:gd name="T9" fmla="*/ 0 h 6"/>
                      </a:gdLst>
                      <a:ahLst/>
                      <a:cxnLst>
                        <a:cxn ang="0">
                          <a:pos x="T0" y="T1"/>
                        </a:cxn>
                        <a:cxn ang="0">
                          <a:pos x="T2" y="T3"/>
                        </a:cxn>
                        <a:cxn ang="0">
                          <a:pos x="T4" y="T5"/>
                        </a:cxn>
                        <a:cxn ang="0">
                          <a:pos x="T6" y="T7"/>
                        </a:cxn>
                        <a:cxn ang="0">
                          <a:pos x="T8" y="T9"/>
                        </a:cxn>
                      </a:cxnLst>
                      <a:rect l="0" t="0" r="r" b="b"/>
                      <a:pathLst>
                        <a:path w="29" h="6">
                          <a:moveTo>
                            <a:pt x="2" y="0"/>
                          </a:moveTo>
                          <a:lnTo>
                            <a:pt x="29" y="3"/>
                          </a:lnTo>
                          <a:lnTo>
                            <a:pt x="28" y="6"/>
                          </a:lnTo>
                          <a:lnTo>
                            <a:pt x="0" y="5"/>
                          </a:lnTo>
                          <a:lnTo>
                            <a:pt x="2" y="0"/>
                          </a:lnTo>
                          <a:close/>
                        </a:path>
                      </a:pathLst>
                    </a:custGeom>
                    <a:solidFill>
                      <a:srgbClr val="5452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08" name="Freeform 880"/>
                    <p:cNvSpPr>
                      <a:spLocks noChangeAspect="1"/>
                    </p:cNvSpPr>
                    <p:nvPr/>
                  </p:nvSpPr>
                  <p:spPr bwMode="auto">
                    <a:xfrm>
                      <a:off x="2734" y="2014"/>
                      <a:ext cx="29" cy="7"/>
                    </a:xfrm>
                    <a:custGeom>
                      <a:avLst/>
                      <a:gdLst>
                        <a:gd name="T0" fmla="*/ 1 w 29"/>
                        <a:gd name="T1" fmla="*/ 0 h 7"/>
                        <a:gd name="T2" fmla="*/ 29 w 29"/>
                        <a:gd name="T3" fmla="*/ 3 h 7"/>
                        <a:gd name="T4" fmla="*/ 27 w 29"/>
                        <a:gd name="T5" fmla="*/ 7 h 7"/>
                        <a:gd name="T6" fmla="*/ 0 w 29"/>
                        <a:gd name="T7" fmla="*/ 4 h 7"/>
                        <a:gd name="T8" fmla="*/ 1 w 29"/>
                        <a:gd name="T9" fmla="*/ 0 h 7"/>
                      </a:gdLst>
                      <a:ahLst/>
                      <a:cxnLst>
                        <a:cxn ang="0">
                          <a:pos x="T0" y="T1"/>
                        </a:cxn>
                        <a:cxn ang="0">
                          <a:pos x="T2" y="T3"/>
                        </a:cxn>
                        <a:cxn ang="0">
                          <a:pos x="T4" y="T5"/>
                        </a:cxn>
                        <a:cxn ang="0">
                          <a:pos x="T6" y="T7"/>
                        </a:cxn>
                        <a:cxn ang="0">
                          <a:pos x="T8" y="T9"/>
                        </a:cxn>
                      </a:cxnLst>
                      <a:rect l="0" t="0" r="r" b="b"/>
                      <a:pathLst>
                        <a:path w="29" h="7">
                          <a:moveTo>
                            <a:pt x="1" y="0"/>
                          </a:moveTo>
                          <a:lnTo>
                            <a:pt x="29" y="3"/>
                          </a:lnTo>
                          <a:lnTo>
                            <a:pt x="27" y="7"/>
                          </a:lnTo>
                          <a:lnTo>
                            <a:pt x="0" y="4"/>
                          </a:lnTo>
                          <a:lnTo>
                            <a:pt x="1" y="0"/>
                          </a:lnTo>
                          <a:close/>
                        </a:path>
                      </a:pathLst>
                    </a:custGeom>
                    <a:solidFill>
                      <a:srgbClr val="5552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09" name="Freeform 881"/>
                    <p:cNvSpPr>
                      <a:spLocks noChangeAspect="1"/>
                    </p:cNvSpPr>
                    <p:nvPr/>
                  </p:nvSpPr>
                  <p:spPr bwMode="auto">
                    <a:xfrm>
                      <a:off x="2734" y="2017"/>
                      <a:ext cx="29" cy="5"/>
                    </a:xfrm>
                    <a:custGeom>
                      <a:avLst/>
                      <a:gdLst>
                        <a:gd name="T0" fmla="*/ 1 w 29"/>
                        <a:gd name="T1" fmla="*/ 0 h 5"/>
                        <a:gd name="T2" fmla="*/ 29 w 29"/>
                        <a:gd name="T3" fmla="*/ 1 h 5"/>
                        <a:gd name="T4" fmla="*/ 26 w 29"/>
                        <a:gd name="T5" fmla="*/ 5 h 5"/>
                        <a:gd name="T6" fmla="*/ 0 w 29"/>
                        <a:gd name="T7" fmla="*/ 2 h 5"/>
                        <a:gd name="T8" fmla="*/ 1 w 29"/>
                        <a:gd name="T9" fmla="*/ 0 h 5"/>
                      </a:gdLst>
                      <a:ahLst/>
                      <a:cxnLst>
                        <a:cxn ang="0">
                          <a:pos x="T0" y="T1"/>
                        </a:cxn>
                        <a:cxn ang="0">
                          <a:pos x="T2" y="T3"/>
                        </a:cxn>
                        <a:cxn ang="0">
                          <a:pos x="T4" y="T5"/>
                        </a:cxn>
                        <a:cxn ang="0">
                          <a:pos x="T6" y="T7"/>
                        </a:cxn>
                        <a:cxn ang="0">
                          <a:pos x="T8" y="T9"/>
                        </a:cxn>
                      </a:cxnLst>
                      <a:rect l="0" t="0" r="r" b="b"/>
                      <a:pathLst>
                        <a:path w="29" h="5">
                          <a:moveTo>
                            <a:pt x="1" y="0"/>
                          </a:moveTo>
                          <a:lnTo>
                            <a:pt x="29" y="1"/>
                          </a:lnTo>
                          <a:lnTo>
                            <a:pt x="26" y="5"/>
                          </a:lnTo>
                          <a:lnTo>
                            <a:pt x="0" y="2"/>
                          </a:lnTo>
                          <a:lnTo>
                            <a:pt x="1" y="0"/>
                          </a:lnTo>
                          <a:close/>
                        </a:path>
                      </a:pathLst>
                    </a:custGeom>
                    <a:solidFill>
                      <a:srgbClr val="5552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10" name="Freeform 882"/>
                    <p:cNvSpPr>
                      <a:spLocks noChangeAspect="1"/>
                    </p:cNvSpPr>
                    <p:nvPr/>
                  </p:nvSpPr>
                  <p:spPr bwMode="auto">
                    <a:xfrm>
                      <a:off x="2732" y="2018"/>
                      <a:ext cx="29" cy="6"/>
                    </a:xfrm>
                    <a:custGeom>
                      <a:avLst/>
                      <a:gdLst>
                        <a:gd name="T0" fmla="*/ 2 w 29"/>
                        <a:gd name="T1" fmla="*/ 0 h 6"/>
                        <a:gd name="T2" fmla="*/ 29 w 29"/>
                        <a:gd name="T3" fmla="*/ 3 h 6"/>
                        <a:gd name="T4" fmla="*/ 28 w 29"/>
                        <a:gd name="T5" fmla="*/ 6 h 6"/>
                        <a:gd name="T6" fmla="*/ 0 w 29"/>
                        <a:gd name="T7" fmla="*/ 4 h 6"/>
                        <a:gd name="T8" fmla="*/ 2 w 29"/>
                        <a:gd name="T9" fmla="*/ 0 h 6"/>
                      </a:gdLst>
                      <a:ahLst/>
                      <a:cxnLst>
                        <a:cxn ang="0">
                          <a:pos x="T0" y="T1"/>
                        </a:cxn>
                        <a:cxn ang="0">
                          <a:pos x="T2" y="T3"/>
                        </a:cxn>
                        <a:cxn ang="0">
                          <a:pos x="T4" y="T5"/>
                        </a:cxn>
                        <a:cxn ang="0">
                          <a:pos x="T6" y="T7"/>
                        </a:cxn>
                        <a:cxn ang="0">
                          <a:pos x="T8" y="T9"/>
                        </a:cxn>
                      </a:cxnLst>
                      <a:rect l="0" t="0" r="r" b="b"/>
                      <a:pathLst>
                        <a:path w="29" h="6">
                          <a:moveTo>
                            <a:pt x="2" y="0"/>
                          </a:moveTo>
                          <a:lnTo>
                            <a:pt x="29" y="3"/>
                          </a:lnTo>
                          <a:lnTo>
                            <a:pt x="28" y="6"/>
                          </a:lnTo>
                          <a:lnTo>
                            <a:pt x="0" y="4"/>
                          </a:lnTo>
                          <a:lnTo>
                            <a:pt x="2" y="0"/>
                          </a:lnTo>
                          <a:close/>
                        </a:path>
                      </a:pathLst>
                    </a:custGeom>
                    <a:solidFill>
                      <a:srgbClr val="5653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11" name="Freeform 883"/>
                    <p:cNvSpPr>
                      <a:spLocks noChangeAspect="1"/>
                    </p:cNvSpPr>
                    <p:nvPr/>
                  </p:nvSpPr>
                  <p:spPr bwMode="auto">
                    <a:xfrm>
                      <a:off x="2732" y="2019"/>
                      <a:ext cx="28" cy="8"/>
                    </a:xfrm>
                    <a:custGeom>
                      <a:avLst/>
                      <a:gdLst>
                        <a:gd name="T0" fmla="*/ 2 w 28"/>
                        <a:gd name="T1" fmla="*/ 0 h 8"/>
                        <a:gd name="T2" fmla="*/ 28 w 28"/>
                        <a:gd name="T3" fmla="*/ 3 h 8"/>
                        <a:gd name="T4" fmla="*/ 26 w 28"/>
                        <a:gd name="T5" fmla="*/ 8 h 8"/>
                        <a:gd name="T6" fmla="*/ 0 w 28"/>
                        <a:gd name="T7" fmla="*/ 5 h 8"/>
                        <a:gd name="T8" fmla="*/ 2 w 28"/>
                        <a:gd name="T9" fmla="*/ 0 h 8"/>
                      </a:gdLst>
                      <a:ahLst/>
                      <a:cxnLst>
                        <a:cxn ang="0">
                          <a:pos x="T0" y="T1"/>
                        </a:cxn>
                        <a:cxn ang="0">
                          <a:pos x="T2" y="T3"/>
                        </a:cxn>
                        <a:cxn ang="0">
                          <a:pos x="T4" y="T5"/>
                        </a:cxn>
                        <a:cxn ang="0">
                          <a:pos x="T6" y="T7"/>
                        </a:cxn>
                        <a:cxn ang="0">
                          <a:pos x="T8" y="T9"/>
                        </a:cxn>
                      </a:cxnLst>
                      <a:rect l="0" t="0" r="r" b="b"/>
                      <a:pathLst>
                        <a:path w="28" h="8">
                          <a:moveTo>
                            <a:pt x="2" y="0"/>
                          </a:moveTo>
                          <a:lnTo>
                            <a:pt x="28" y="3"/>
                          </a:lnTo>
                          <a:lnTo>
                            <a:pt x="26" y="8"/>
                          </a:lnTo>
                          <a:lnTo>
                            <a:pt x="0" y="5"/>
                          </a:lnTo>
                          <a:lnTo>
                            <a:pt x="2" y="0"/>
                          </a:lnTo>
                          <a:close/>
                        </a:path>
                      </a:pathLst>
                    </a:custGeom>
                    <a:solidFill>
                      <a:srgbClr val="5653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12" name="Freeform 884"/>
                    <p:cNvSpPr>
                      <a:spLocks noChangeAspect="1"/>
                    </p:cNvSpPr>
                    <p:nvPr/>
                  </p:nvSpPr>
                  <p:spPr bwMode="auto">
                    <a:xfrm>
                      <a:off x="2732" y="2022"/>
                      <a:ext cx="28" cy="6"/>
                    </a:xfrm>
                    <a:custGeom>
                      <a:avLst/>
                      <a:gdLst>
                        <a:gd name="T0" fmla="*/ 0 w 28"/>
                        <a:gd name="T1" fmla="*/ 0 h 6"/>
                        <a:gd name="T2" fmla="*/ 28 w 28"/>
                        <a:gd name="T3" fmla="*/ 2 h 6"/>
                        <a:gd name="T4" fmla="*/ 26 w 28"/>
                        <a:gd name="T5" fmla="*/ 6 h 6"/>
                        <a:gd name="T6" fmla="*/ 0 w 28"/>
                        <a:gd name="T7" fmla="*/ 3 h 6"/>
                        <a:gd name="T8" fmla="*/ 0 w 28"/>
                        <a:gd name="T9" fmla="*/ 0 h 6"/>
                      </a:gdLst>
                      <a:ahLst/>
                      <a:cxnLst>
                        <a:cxn ang="0">
                          <a:pos x="T0" y="T1"/>
                        </a:cxn>
                        <a:cxn ang="0">
                          <a:pos x="T2" y="T3"/>
                        </a:cxn>
                        <a:cxn ang="0">
                          <a:pos x="T4" y="T5"/>
                        </a:cxn>
                        <a:cxn ang="0">
                          <a:pos x="T6" y="T7"/>
                        </a:cxn>
                        <a:cxn ang="0">
                          <a:pos x="T8" y="T9"/>
                        </a:cxn>
                      </a:cxnLst>
                      <a:rect l="0" t="0" r="r" b="b"/>
                      <a:pathLst>
                        <a:path w="28" h="6">
                          <a:moveTo>
                            <a:pt x="0" y="0"/>
                          </a:moveTo>
                          <a:lnTo>
                            <a:pt x="28" y="2"/>
                          </a:lnTo>
                          <a:lnTo>
                            <a:pt x="26" y="6"/>
                          </a:lnTo>
                          <a:lnTo>
                            <a:pt x="0" y="3"/>
                          </a:lnTo>
                          <a:lnTo>
                            <a:pt x="0" y="0"/>
                          </a:lnTo>
                          <a:close/>
                        </a:path>
                      </a:pathLst>
                    </a:custGeom>
                    <a:solidFill>
                      <a:srgbClr val="5654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13" name="Freeform 885"/>
                    <p:cNvSpPr>
                      <a:spLocks noChangeAspect="1"/>
                    </p:cNvSpPr>
                    <p:nvPr/>
                  </p:nvSpPr>
                  <p:spPr bwMode="auto">
                    <a:xfrm>
                      <a:off x="2731" y="2024"/>
                      <a:ext cx="27" cy="6"/>
                    </a:xfrm>
                    <a:custGeom>
                      <a:avLst/>
                      <a:gdLst>
                        <a:gd name="T0" fmla="*/ 1 w 27"/>
                        <a:gd name="T1" fmla="*/ 0 h 6"/>
                        <a:gd name="T2" fmla="*/ 27 w 27"/>
                        <a:gd name="T3" fmla="*/ 3 h 6"/>
                        <a:gd name="T4" fmla="*/ 26 w 27"/>
                        <a:gd name="T5" fmla="*/ 6 h 6"/>
                        <a:gd name="T6" fmla="*/ 0 w 27"/>
                        <a:gd name="T7" fmla="*/ 4 h 6"/>
                        <a:gd name="T8" fmla="*/ 1 w 27"/>
                        <a:gd name="T9" fmla="*/ 0 h 6"/>
                      </a:gdLst>
                      <a:ahLst/>
                      <a:cxnLst>
                        <a:cxn ang="0">
                          <a:pos x="T0" y="T1"/>
                        </a:cxn>
                        <a:cxn ang="0">
                          <a:pos x="T2" y="T3"/>
                        </a:cxn>
                        <a:cxn ang="0">
                          <a:pos x="T4" y="T5"/>
                        </a:cxn>
                        <a:cxn ang="0">
                          <a:pos x="T6" y="T7"/>
                        </a:cxn>
                        <a:cxn ang="0">
                          <a:pos x="T8" y="T9"/>
                        </a:cxn>
                      </a:cxnLst>
                      <a:rect l="0" t="0" r="r" b="b"/>
                      <a:pathLst>
                        <a:path w="27" h="6">
                          <a:moveTo>
                            <a:pt x="1" y="0"/>
                          </a:moveTo>
                          <a:lnTo>
                            <a:pt x="27" y="3"/>
                          </a:lnTo>
                          <a:lnTo>
                            <a:pt x="26" y="6"/>
                          </a:lnTo>
                          <a:lnTo>
                            <a:pt x="0" y="4"/>
                          </a:lnTo>
                          <a:lnTo>
                            <a:pt x="1" y="0"/>
                          </a:lnTo>
                          <a:close/>
                        </a:path>
                      </a:pathLst>
                    </a:custGeom>
                    <a:solidFill>
                      <a:srgbClr val="5654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14" name="Freeform 886"/>
                    <p:cNvSpPr>
                      <a:spLocks noChangeAspect="1"/>
                    </p:cNvSpPr>
                    <p:nvPr/>
                  </p:nvSpPr>
                  <p:spPr bwMode="auto">
                    <a:xfrm>
                      <a:off x="2731" y="2025"/>
                      <a:ext cx="27" cy="7"/>
                    </a:xfrm>
                    <a:custGeom>
                      <a:avLst/>
                      <a:gdLst>
                        <a:gd name="T0" fmla="*/ 1 w 27"/>
                        <a:gd name="T1" fmla="*/ 0 h 7"/>
                        <a:gd name="T2" fmla="*/ 27 w 27"/>
                        <a:gd name="T3" fmla="*/ 3 h 7"/>
                        <a:gd name="T4" fmla="*/ 24 w 27"/>
                        <a:gd name="T5" fmla="*/ 7 h 7"/>
                        <a:gd name="T6" fmla="*/ 0 w 27"/>
                        <a:gd name="T7" fmla="*/ 5 h 7"/>
                        <a:gd name="T8" fmla="*/ 1 w 27"/>
                        <a:gd name="T9" fmla="*/ 0 h 7"/>
                      </a:gdLst>
                      <a:ahLst/>
                      <a:cxnLst>
                        <a:cxn ang="0">
                          <a:pos x="T0" y="T1"/>
                        </a:cxn>
                        <a:cxn ang="0">
                          <a:pos x="T2" y="T3"/>
                        </a:cxn>
                        <a:cxn ang="0">
                          <a:pos x="T4" y="T5"/>
                        </a:cxn>
                        <a:cxn ang="0">
                          <a:pos x="T6" y="T7"/>
                        </a:cxn>
                        <a:cxn ang="0">
                          <a:pos x="T8" y="T9"/>
                        </a:cxn>
                      </a:cxnLst>
                      <a:rect l="0" t="0" r="r" b="b"/>
                      <a:pathLst>
                        <a:path w="27" h="7">
                          <a:moveTo>
                            <a:pt x="1" y="0"/>
                          </a:moveTo>
                          <a:lnTo>
                            <a:pt x="27" y="3"/>
                          </a:lnTo>
                          <a:lnTo>
                            <a:pt x="24" y="7"/>
                          </a:lnTo>
                          <a:lnTo>
                            <a:pt x="0" y="5"/>
                          </a:lnTo>
                          <a:lnTo>
                            <a:pt x="1" y="0"/>
                          </a:lnTo>
                          <a:close/>
                        </a:path>
                      </a:pathLst>
                    </a:custGeom>
                    <a:solidFill>
                      <a:srgbClr val="5754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15" name="Freeform 887"/>
                    <p:cNvSpPr>
                      <a:spLocks noChangeAspect="1"/>
                    </p:cNvSpPr>
                    <p:nvPr/>
                  </p:nvSpPr>
                  <p:spPr bwMode="auto">
                    <a:xfrm>
                      <a:off x="2729" y="2028"/>
                      <a:ext cx="28" cy="6"/>
                    </a:xfrm>
                    <a:custGeom>
                      <a:avLst/>
                      <a:gdLst>
                        <a:gd name="T0" fmla="*/ 2 w 28"/>
                        <a:gd name="T1" fmla="*/ 0 h 6"/>
                        <a:gd name="T2" fmla="*/ 28 w 28"/>
                        <a:gd name="T3" fmla="*/ 2 h 6"/>
                        <a:gd name="T4" fmla="*/ 26 w 28"/>
                        <a:gd name="T5" fmla="*/ 6 h 6"/>
                        <a:gd name="T6" fmla="*/ 0 w 28"/>
                        <a:gd name="T7" fmla="*/ 3 h 6"/>
                        <a:gd name="T8" fmla="*/ 2 w 28"/>
                        <a:gd name="T9" fmla="*/ 0 h 6"/>
                      </a:gdLst>
                      <a:ahLst/>
                      <a:cxnLst>
                        <a:cxn ang="0">
                          <a:pos x="T0" y="T1"/>
                        </a:cxn>
                        <a:cxn ang="0">
                          <a:pos x="T2" y="T3"/>
                        </a:cxn>
                        <a:cxn ang="0">
                          <a:pos x="T4" y="T5"/>
                        </a:cxn>
                        <a:cxn ang="0">
                          <a:pos x="T6" y="T7"/>
                        </a:cxn>
                        <a:cxn ang="0">
                          <a:pos x="T8" y="T9"/>
                        </a:cxn>
                      </a:cxnLst>
                      <a:rect l="0" t="0" r="r" b="b"/>
                      <a:pathLst>
                        <a:path w="28" h="6">
                          <a:moveTo>
                            <a:pt x="2" y="0"/>
                          </a:moveTo>
                          <a:lnTo>
                            <a:pt x="28" y="2"/>
                          </a:lnTo>
                          <a:lnTo>
                            <a:pt x="26" y="6"/>
                          </a:lnTo>
                          <a:lnTo>
                            <a:pt x="0" y="3"/>
                          </a:lnTo>
                          <a:lnTo>
                            <a:pt x="2" y="0"/>
                          </a:lnTo>
                          <a:close/>
                        </a:path>
                      </a:pathLst>
                    </a:custGeom>
                    <a:solidFill>
                      <a:srgbClr val="57545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16" name="Freeform 888"/>
                    <p:cNvSpPr>
                      <a:spLocks noChangeAspect="1"/>
                    </p:cNvSpPr>
                    <p:nvPr/>
                  </p:nvSpPr>
                  <p:spPr bwMode="auto">
                    <a:xfrm>
                      <a:off x="2729" y="2030"/>
                      <a:ext cx="26" cy="5"/>
                    </a:xfrm>
                    <a:custGeom>
                      <a:avLst/>
                      <a:gdLst>
                        <a:gd name="T0" fmla="*/ 2 w 26"/>
                        <a:gd name="T1" fmla="*/ 0 h 5"/>
                        <a:gd name="T2" fmla="*/ 26 w 26"/>
                        <a:gd name="T3" fmla="*/ 2 h 5"/>
                        <a:gd name="T4" fmla="*/ 25 w 26"/>
                        <a:gd name="T5" fmla="*/ 5 h 5"/>
                        <a:gd name="T6" fmla="*/ 0 w 26"/>
                        <a:gd name="T7" fmla="*/ 4 h 5"/>
                        <a:gd name="T8" fmla="*/ 2 w 26"/>
                        <a:gd name="T9" fmla="*/ 0 h 5"/>
                      </a:gdLst>
                      <a:ahLst/>
                      <a:cxnLst>
                        <a:cxn ang="0">
                          <a:pos x="T0" y="T1"/>
                        </a:cxn>
                        <a:cxn ang="0">
                          <a:pos x="T2" y="T3"/>
                        </a:cxn>
                        <a:cxn ang="0">
                          <a:pos x="T4" y="T5"/>
                        </a:cxn>
                        <a:cxn ang="0">
                          <a:pos x="T6" y="T7"/>
                        </a:cxn>
                        <a:cxn ang="0">
                          <a:pos x="T8" y="T9"/>
                        </a:cxn>
                      </a:cxnLst>
                      <a:rect l="0" t="0" r="r" b="b"/>
                      <a:pathLst>
                        <a:path w="26" h="5">
                          <a:moveTo>
                            <a:pt x="2" y="0"/>
                          </a:moveTo>
                          <a:lnTo>
                            <a:pt x="26" y="2"/>
                          </a:lnTo>
                          <a:lnTo>
                            <a:pt x="25" y="5"/>
                          </a:lnTo>
                          <a:lnTo>
                            <a:pt x="0" y="4"/>
                          </a:lnTo>
                          <a:lnTo>
                            <a:pt x="2" y="0"/>
                          </a:lnTo>
                          <a:close/>
                        </a:path>
                      </a:pathLst>
                    </a:custGeom>
                    <a:solidFill>
                      <a:srgbClr val="5855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17" name="Freeform 889"/>
                    <p:cNvSpPr>
                      <a:spLocks noChangeAspect="1"/>
                    </p:cNvSpPr>
                    <p:nvPr/>
                  </p:nvSpPr>
                  <p:spPr bwMode="auto">
                    <a:xfrm>
                      <a:off x="2728" y="2031"/>
                      <a:ext cx="27" cy="7"/>
                    </a:xfrm>
                    <a:custGeom>
                      <a:avLst/>
                      <a:gdLst>
                        <a:gd name="T0" fmla="*/ 1 w 27"/>
                        <a:gd name="T1" fmla="*/ 0 h 7"/>
                        <a:gd name="T2" fmla="*/ 27 w 27"/>
                        <a:gd name="T3" fmla="*/ 3 h 7"/>
                        <a:gd name="T4" fmla="*/ 26 w 27"/>
                        <a:gd name="T5" fmla="*/ 7 h 7"/>
                        <a:gd name="T6" fmla="*/ 0 w 27"/>
                        <a:gd name="T7" fmla="*/ 4 h 7"/>
                        <a:gd name="T8" fmla="*/ 1 w 27"/>
                        <a:gd name="T9" fmla="*/ 0 h 7"/>
                      </a:gdLst>
                      <a:ahLst/>
                      <a:cxnLst>
                        <a:cxn ang="0">
                          <a:pos x="T0" y="T1"/>
                        </a:cxn>
                        <a:cxn ang="0">
                          <a:pos x="T2" y="T3"/>
                        </a:cxn>
                        <a:cxn ang="0">
                          <a:pos x="T4" y="T5"/>
                        </a:cxn>
                        <a:cxn ang="0">
                          <a:pos x="T6" y="T7"/>
                        </a:cxn>
                        <a:cxn ang="0">
                          <a:pos x="T8" y="T9"/>
                        </a:cxn>
                      </a:cxnLst>
                      <a:rect l="0" t="0" r="r" b="b"/>
                      <a:pathLst>
                        <a:path w="27" h="7">
                          <a:moveTo>
                            <a:pt x="1" y="0"/>
                          </a:moveTo>
                          <a:lnTo>
                            <a:pt x="27" y="3"/>
                          </a:lnTo>
                          <a:lnTo>
                            <a:pt x="26" y="7"/>
                          </a:lnTo>
                          <a:lnTo>
                            <a:pt x="0" y="4"/>
                          </a:lnTo>
                          <a:lnTo>
                            <a:pt x="1" y="0"/>
                          </a:lnTo>
                          <a:close/>
                        </a:path>
                      </a:pathLst>
                    </a:custGeom>
                    <a:solidFill>
                      <a:srgbClr val="5855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18" name="Freeform 890"/>
                    <p:cNvSpPr>
                      <a:spLocks noChangeAspect="1"/>
                    </p:cNvSpPr>
                    <p:nvPr/>
                  </p:nvSpPr>
                  <p:spPr bwMode="auto">
                    <a:xfrm>
                      <a:off x="2728" y="2034"/>
                      <a:ext cx="26" cy="6"/>
                    </a:xfrm>
                    <a:custGeom>
                      <a:avLst/>
                      <a:gdLst>
                        <a:gd name="T0" fmla="*/ 1 w 26"/>
                        <a:gd name="T1" fmla="*/ 0 h 6"/>
                        <a:gd name="T2" fmla="*/ 26 w 26"/>
                        <a:gd name="T3" fmla="*/ 1 h 6"/>
                        <a:gd name="T4" fmla="*/ 24 w 26"/>
                        <a:gd name="T5" fmla="*/ 6 h 6"/>
                        <a:gd name="T6" fmla="*/ 0 w 26"/>
                        <a:gd name="T7" fmla="*/ 4 h 6"/>
                        <a:gd name="T8" fmla="*/ 1 w 26"/>
                        <a:gd name="T9" fmla="*/ 0 h 6"/>
                      </a:gdLst>
                      <a:ahLst/>
                      <a:cxnLst>
                        <a:cxn ang="0">
                          <a:pos x="T0" y="T1"/>
                        </a:cxn>
                        <a:cxn ang="0">
                          <a:pos x="T2" y="T3"/>
                        </a:cxn>
                        <a:cxn ang="0">
                          <a:pos x="T4" y="T5"/>
                        </a:cxn>
                        <a:cxn ang="0">
                          <a:pos x="T6" y="T7"/>
                        </a:cxn>
                        <a:cxn ang="0">
                          <a:pos x="T8" y="T9"/>
                        </a:cxn>
                      </a:cxnLst>
                      <a:rect l="0" t="0" r="r" b="b"/>
                      <a:pathLst>
                        <a:path w="26" h="6">
                          <a:moveTo>
                            <a:pt x="1" y="0"/>
                          </a:moveTo>
                          <a:lnTo>
                            <a:pt x="26" y="1"/>
                          </a:lnTo>
                          <a:lnTo>
                            <a:pt x="24" y="6"/>
                          </a:lnTo>
                          <a:lnTo>
                            <a:pt x="0" y="4"/>
                          </a:lnTo>
                          <a:lnTo>
                            <a:pt x="1" y="0"/>
                          </a:lnTo>
                          <a:close/>
                        </a:path>
                      </a:pathLst>
                    </a:custGeom>
                    <a:solidFill>
                      <a:srgbClr val="5856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19" name="Freeform 891"/>
                    <p:cNvSpPr>
                      <a:spLocks noChangeAspect="1"/>
                    </p:cNvSpPr>
                    <p:nvPr/>
                  </p:nvSpPr>
                  <p:spPr bwMode="auto">
                    <a:xfrm>
                      <a:off x="2727" y="2035"/>
                      <a:ext cx="27" cy="6"/>
                    </a:xfrm>
                    <a:custGeom>
                      <a:avLst/>
                      <a:gdLst>
                        <a:gd name="T0" fmla="*/ 1 w 27"/>
                        <a:gd name="T1" fmla="*/ 0 h 6"/>
                        <a:gd name="T2" fmla="*/ 27 w 27"/>
                        <a:gd name="T3" fmla="*/ 3 h 6"/>
                        <a:gd name="T4" fmla="*/ 25 w 27"/>
                        <a:gd name="T5" fmla="*/ 6 h 6"/>
                        <a:gd name="T6" fmla="*/ 0 w 27"/>
                        <a:gd name="T7" fmla="*/ 5 h 6"/>
                        <a:gd name="T8" fmla="*/ 1 w 27"/>
                        <a:gd name="T9" fmla="*/ 0 h 6"/>
                      </a:gdLst>
                      <a:ahLst/>
                      <a:cxnLst>
                        <a:cxn ang="0">
                          <a:pos x="T0" y="T1"/>
                        </a:cxn>
                        <a:cxn ang="0">
                          <a:pos x="T2" y="T3"/>
                        </a:cxn>
                        <a:cxn ang="0">
                          <a:pos x="T4" y="T5"/>
                        </a:cxn>
                        <a:cxn ang="0">
                          <a:pos x="T6" y="T7"/>
                        </a:cxn>
                        <a:cxn ang="0">
                          <a:pos x="T8" y="T9"/>
                        </a:cxn>
                      </a:cxnLst>
                      <a:rect l="0" t="0" r="r" b="b"/>
                      <a:pathLst>
                        <a:path w="27" h="6">
                          <a:moveTo>
                            <a:pt x="1" y="0"/>
                          </a:moveTo>
                          <a:lnTo>
                            <a:pt x="27" y="3"/>
                          </a:lnTo>
                          <a:lnTo>
                            <a:pt x="25" y="6"/>
                          </a:lnTo>
                          <a:lnTo>
                            <a:pt x="0" y="5"/>
                          </a:lnTo>
                          <a:lnTo>
                            <a:pt x="1" y="0"/>
                          </a:lnTo>
                          <a:close/>
                        </a:path>
                      </a:pathLst>
                    </a:custGeom>
                    <a:solidFill>
                      <a:srgbClr val="5856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20" name="Freeform 892"/>
                    <p:cNvSpPr>
                      <a:spLocks noChangeAspect="1"/>
                    </p:cNvSpPr>
                    <p:nvPr/>
                  </p:nvSpPr>
                  <p:spPr bwMode="auto">
                    <a:xfrm>
                      <a:off x="2727" y="2038"/>
                      <a:ext cx="25" cy="6"/>
                    </a:xfrm>
                    <a:custGeom>
                      <a:avLst/>
                      <a:gdLst>
                        <a:gd name="T0" fmla="*/ 1 w 25"/>
                        <a:gd name="T1" fmla="*/ 0 h 6"/>
                        <a:gd name="T2" fmla="*/ 25 w 25"/>
                        <a:gd name="T3" fmla="*/ 2 h 6"/>
                        <a:gd name="T4" fmla="*/ 24 w 25"/>
                        <a:gd name="T5" fmla="*/ 6 h 6"/>
                        <a:gd name="T6" fmla="*/ 0 w 25"/>
                        <a:gd name="T7" fmla="*/ 3 h 6"/>
                        <a:gd name="T8" fmla="*/ 1 w 25"/>
                        <a:gd name="T9" fmla="*/ 0 h 6"/>
                      </a:gdLst>
                      <a:ahLst/>
                      <a:cxnLst>
                        <a:cxn ang="0">
                          <a:pos x="T0" y="T1"/>
                        </a:cxn>
                        <a:cxn ang="0">
                          <a:pos x="T2" y="T3"/>
                        </a:cxn>
                        <a:cxn ang="0">
                          <a:pos x="T4" y="T5"/>
                        </a:cxn>
                        <a:cxn ang="0">
                          <a:pos x="T6" y="T7"/>
                        </a:cxn>
                        <a:cxn ang="0">
                          <a:pos x="T8" y="T9"/>
                        </a:cxn>
                      </a:cxnLst>
                      <a:rect l="0" t="0" r="r" b="b"/>
                      <a:pathLst>
                        <a:path w="25" h="6">
                          <a:moveTo>
                            <a:pt x="1" y="0"/>
                          </a:moveTo>
                          <a:lnTo>
                            <a:pt x="25" y="2"/>
                          </a:lnTo>
                          <a:lnTo>
                            <a:pt x="24" y="6"/>
                          </a:lnTo>
                          <a:lnTo>
                            <a:pt x="0" y="3"/>
                          </a:lnTo>
                          <a:lnTo>
                            <a:pt x="1" y="0"/>
                          </a:lnTo>
                          <a:close/>
                        </a:path>
                      </a:pathLst>
                    </a:custGeom>
                    <a:solidFill>
                      <a:srgbClr val="5957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21" name="Freeform 893"/>
                    <p:cNvSpPr>
                      <a:spLocks noChangeAspect="1"/>
                    </p:cNvSpPr>
                    <p:nvPr/>
                  </p:nvSpPr>
                  <p:spPr bwMode="auto">
                    <a:xfrm>
                      <a:off x="2727" y="2040"/>
                      <a:ext cx="25" cy="5"/>
                    </a:xfrm>
                    <a:custGeom>
                      <a:avLst/>
                      <a:gdLst>
                        <a:gd name="T0" fmla="*/ 0 w 25"/>
                        <a:gd name="T1" fmla="*/ 0 h 5"/>
                        <a:gd name="T2" fmla="*/ 25 w 25"/>
                        <a:gd name="T3" fmla="*/ 1 h 5"/>
                        <a:gd name="T4" fmla="*/ 23 w 25"/>
                        <a:gd name="T5" fmla="*/ 5 h 5"/>
                        <a:gd name="T6" fmla="*/ 0 w 25"/>
                        <a:gd name="T7" fmla="*/ 4 h 5"/>
                        <a:gd name="T8" fmla="*/ 0 w 25"/>
                        <a:gd name="T9" fmla="*/ 0 h 5"/>
                      </a:gdLst>
                      <a:ahLst/>
                      <a:cxnLst>
                        <a:cxn ang="0">
                          <a:pos x="T0" y="T1"/>
                        </a:cxn>
                        <a:cxn ang="0">
                          <a:pos x="T2" y="T3"/>
                        </a:cxn>
                        <a:cxn ang="0">
                          <a:pos x="T4" y="T5"/>
                        </a:cxn>
                        <a:cxn ang="0">
                          <a:pos x="T6" y="T7"/>
                        </a:cxn>
                        <a:cxn ang="0">
                          <a:pos x="T8" y="T9"/>
                        </a:cxn>
                      </a:cxnLst>
                      <a:rect l="0" t="0" r="r" b="b"/>
                      <a:pathLst>
                        <a:path w="25" h="5">
                          <a:moveTo>
                            <a:pt x="0" y="0"/>
                          </a:moveTo>
                          <a:lnTo>
                            <a:pt x="25" y="1"/>
                          </a:lnTo>
                          <a:lnTo>
                            <a:pt x="23" y="5"/>
                          </a:lnTo>
                          <a:lnTo>
                            <a:pt x="0" y="4"/>
                          </a:lnTo>
                          <a:lnTo>
                            <a:pt x="0" y="0"/>
                          </a:lnTo>
                          <a:close/>
                        </a:path>
                      </a:pathLst>
                    </a:custGeom>
                    <a:solidFill>
                      <a:srgbClr val="5957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22" name="Freeform 894"/>
                    <p:cNvSpPr>
                      <a:spLocks noChangeAspect="1"/>
                    </p:cNvSpPr>
                    <p:nvPr/>
                  </p:nvSpPr>
                  <p:spPr bwMode="auto">
                    <a:xfrm>
                      <a:off x="2725" y="2041"/>
                      <a:ext cx="26" cy="6"/>
                    </a:xfrm>
                    <a:custGeom>
                      <a:avLst/>
                      <a:gdLst>
                        <a:gd name="T0" fmla="*/ 2 w 26"/>
                        <a:gd name="T1" fmla="*/ 0 h 6"/>
                        <a:gd name="T2" fmla="*/ 26 w 26"/>
                        <a:gd name="T3" fmla="*/ 3 h 6"/>
                        <a:gd name="T4" fmla="*/ 25 w 26"/>
                        <a:gd name="T5" fmla="*/ 6 h 6"/>
                        <a:gd name="T6" fmla="*/ 0 w 26"/>
                        <a:gd name="T7" fmla="*/ 4 h 6"/>
                        <a:gd name="T8" fmla="*/ 2 w 26"/>
                        <a:gd name="T9" fmla="*/ 0 h 6"/>
                      </a:gdLst>
                      <a:ahLst/>
                      <a:cxnLst>
                        <a:cxn ang="0">
                          <a:pos x="T0" y="T1"/>
                        </a:cxn>
                        <a:cxn ang="0">
                          <a:pos x="T2" y="T3"/>
                        </a:cxn>
                        <a:cxn ang="0">
                          <a:pos x="T4" y="T5"/>
                        </a:cxn>
                        <a:cxn ang="0">
                          <a:pos x="T6" y="T7"/>
                        </a:cxn>
                        <a:cxn ang="0">
                          <a:pos x="T8" y="T9"/>
                        </a:cxn>
                      </a:cxnLst>
                      <a:rect l="0" t="0" r="r" b="b"/>
                      <a:pathLst>
                        <a:path w="26" h="6">
                          <a:moveTo>
                            <a:pt x="2" y="0"/>
                          </a:moveTo>
                          <a:lnTo>
                            <a:pt x="26" y="3"/>
                          </a:lnTo>
                          <a:lnTo>
                            <a:pt x="25" y="6"/>
                          </a:lnTo>
                          <a:lnTo>
                            <a:pt x="0" y="4"/>
                          </a:lnTo>
                          <a:lnTo>
                            <a:pt x="2" y="0"/>
                          </a:lnTo>
                          <a:close/>
                        </a:path>
                      </a:pathLst>
                    </a:custGeom>
                    <a:solidFill>
                      <a:srgbClr val="5A57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23" name="Freeform 895"/>
                    <p:cNvSpPr>
                      <a:spLocks noChangeAspect="1"/>
                    </p:cNvSpPr>
                    <p:nvPr/>
                  </p:nvSpPr>
                  <p:spPr bwMode="auto">
                    <a:xfrm>
                      <a:off x="2725" y="2044"/>
                      <a:ext cx="25" cy="6"/>
                    </a:xfrm>
                    <a:custGeom>
                      <a:avLst/>
                      <a:gdLst>
                        <a:gd name="T0" fmla="*/ 2 w 25"/>
                        <a:gd name="T1" fmla="*/ 0 h 6"/>
                        <a:gd name="T2" fmla="*/ 25 w 25"/>
                        <a:gd name="T3" fmla="*/ 1 h 6"/>
                        <a:gd name="T4" fmla="*/ 23 w 25"/>
                        <a:gd name="T5" fmla="*/ 6 h 6"/>
                        <a:gd name="T6" fmla="*/ 0 w 25"/>
                        <a:gd name="T7" fmla="*/ 3 h 6"/>
                        <a:gd name="T8" fmla="*/ 2 w 25"/>
                        <a:gd name="T9" fmla="*/ 0 h 6"/>
                      </a:gdLst>
                      <a:ahLst/>
                      <a:cxnLst>
                        <a:cxn ang="0">
                          <a:pos x="T0" y="T1"/>
                        </a:cxn>
                        <a:cxn ang="0">
                          <a:pos x="T2" y="T3"/>
                        </a:cxn>
                        <a:cxn ang="0">
                          <a:pos x="T4" y="T5"/>
                        </a:cxn>
                        <a:cxn ang="0">
                          <a:pos x="T6" y="T7"/>
                        </a:cxn>
                        <a:cxn ang="0">
                          <a:pos x="T8" y="T9"/>
                        </a:cxn>
                      </a:cxnLst>
                      <a:rect l="0" t="0" r="r" b="b"/>
                      <a:pathLst>
                        <a:path w="25" h="6">
                          <a:moveTo>
                            <a:pt x="2" y="0"/>
                          </a:moveTo>
                          <a:lnTo>
                            <a:pt x="25" y="1"/>
                          </a:lnTo>
                          <a:lnTo>
                            <a:pt x="23" y="6"/>
                          </a:lnTo>
                          <a:lnTo>
                            <a:pt x="0" y="3"/>
                          </a:lnTo>
                          <a:lnTo>
                            <a:pt x="2" y="0"/>
                          </a:lnTo>
                          <a:close/>
                        </a:path>
                      </a:pathLst>
                    </a:custGeom>
                    <a:solidFill>
                      <a:srgbClr val="5A57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24" name="Freeform 896"/>
                    <p:cNvSpPr>
                      <a:spLocks noChangeAspect="1"/>
                    </p:cNvSpPr>
                    <p:nvPr/>
                  </p:nvSpPr>
                  <p:spPr bwMode="auto">
                    <a:xfrm>
                      <a:off x="2724" y="2045"/>
                      <a:ext cx="26" cy="6"/>
                    </a:xfrm>
                    <a:custGeom>
                      <a:avLst/>
                      <a:gdLst>
                        <a:gd name="T0" fmla="*/ 1 w 26"/>
                        <a:gd name="T1" fmla="*/ 0 h 6"/>
                        <a:gd name="T2" fmla="*/ 26 w 26"/>
                        <a:gd name="T3" fmla="*/ 2 h 6"/>
                        <a:gd name="T4" fmla="*/ 24 w 26"/>
                        <a:gd name="T5" fmla="*/ 6 h 6"/>
                        <a:gd name="T6" fmla="*/ 0 w 26"/>
                        <a:gd name="T7" fmla="*/ 5 h 6"/>
                        <a:gd name="T8" fmla="*/ 1 w 26"/>
                        <a:gd name="T9" fmla="*/ 0 h 6"/>
                      </a:gdLst>
                      <a:ahLst/>
                      <a:cxnLst>
                        <a:cxn ang="0">
                          <a:pos x="T0" y="T1"/>
                        </a:cxn>
                        <a:cxn ang="0">
                          <a:pos x="T2" y="T3"/>
                        </a:cxn>
                        <a:cxn ang="0">
                          <a:pos x="T4" y="T5"/>
                        </a:cxn>
                        <a:cxn ang="0">
                          <a:pos x="T6" y="T7"/>
                        </a:cxn>
                        <a:cxn ang="0">
                          <a:pos x="T8" y="T9"/>
                        </a:cxn>
                      </a:cxnLst>
                      <a:rect l="0" t="0" r="r" b="b"/>
                      <a:pathLst>
                        <a:path w="26" h="6">
                          <a:moveTo>
                            <a:pt x="1" y="0"/>
                          </a:moveTo>
                          <a:lnTo>
                            <a:pt x="26" y="2"/>
                          </a:lnTo>
                          <a:lnTo>
                            <a:pt x="24" y="6"/>
                          </a:lnTo>
                          <a:lnTo>
                            <a:pt x="0" y="5"/>
                          </a:lnTo>
                          <a:lnTo>
                            <a:pt x="1" y="0"/>
                          </a:lnTo>
                          <a:close/>
                        </a:path>
                      </a:pathLst>
                    </a:custGeom>
                    <a:solidFill>
                      <a:srgbClr val="5A58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25" name="Freeform 897"/>
                    <p:cNvSpPr>
                      <a:spLocks noChangeAspect="1"/>
                    </p:cNvSpPr>
                    <p:nvPr/>
                  </p:nvSpPr>
                  <p:spPr bwMode="auto">
                    <a:xfrm>
                      <a:off x="2724" y="2047"/>
                      <a:ext cx="24" cy="6"/>
                    </a:xfrm>
                    <a:custGeom>
                      <a:avLst/>
                      <a:gdLst>
                        <a:gd name="T0" fmla="*/ 1 w 24"/>
                        <a:gd name="T1" fmla="*/ 0 h 6"/>
                        <a:gd name="T2" fmla="*/ 24 w 24"/>
                        <a:gd name="T3" fmla="*/ 3 h 6"/>
                        <a:gd name="T4" fmla="*/ 23 w 24"/>
                        <a:gd name="T5" fmla="*/ 6 h 6"/>
                        <a:gd name="T6" fmla="*/ 0 w 24"/>
                        <a:gd name="T7" fmla="*/ 4 h 6"/>
                        <a:gd name="T8" fmla="*/ 1 w 24"/>
                        <a:gd name="T9" fmla="*/ 0 h 6"/>
                      </a:gdLst>
                      <a:ahLst/>
                      <a:cxnLst>
                        <a:cxn ang="0">
                          <a:pos x="T0" y="T1"/>
                        </a:cxn>
                        <a:cxn ang="0">
                          <a:pos x="T2" y="T3"/>
                        </a:cxn>
                        <a:cxn ang="0">
                          <a:pos x="T4" y="T5"/>
                        </a:cxn>
                        <a:cxn ang="0">
                          <a:pos x="T6" y="T7"/>
                        </a:cxn>
                        <a:cxn ang="0">
                          <a:pos x="T8" y="T9"/>
                        </a:cxn>
                      </a:cxnLst>
                      <a:rect l="0" t="0" r="r" b="b"/>
                      <a:pathLst>
                        <a:path w="24" h="6">
                          <a:moveTo>
                            <a:pt x="1" y="0"/>
                          </a:moveTo>
                          <a:lnTo>
                            <a:pt x="24" y="3"/>
                          </a:lnTo>
                          <a:lnTo>
                            <a:pt x="23" y="6"/>
                          </a:lnTo>
                          <a:lnTo>
                            <a:pt x="0" y="4"/>
                          </a:lnTo>
                          <a:lnTo>
                            <a:pt x="1" y="0"/>
                          </a:lnTo>
                          <a:close/>
                        </a:path>
                      </a:pathLst>
                    </a:custGeom>
                    <a:solidFill>
                      <a:srgbClr val="5A58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26" name="Freeform 898"/>
                    <p:cNvSpPr>
                      <a:spLocks noChangeAspect="1"/>
                    </p:cNvSpPr>
                    <p:nvPr/>
                  </p:nvSpPr>
                  <p:spPr bwMode="auto">
                    <a:xfrm>
                      <a:off x="2722" y="2050"/>
                      <a:ext cx="26" cy="5"/>
                    </a:xfrm>
                    <a:custGeom>
                      <a:avLst/>
                      <a:gdLst>
                        <a:gd name="T0" fmla="*/ 2 w 26"/>
                        <a:gd name="T1" fmla="*/ 0 h 5"/>
                        <a:gd name="T2" fmla="*/ 26 w 26"/>
                        <a:gd name="T3" fmla="*/ 1 h 5"/>
                        <a:gd name="T4" fmla="*/ 25 w 26"/>
                        <a:gd name="T5" fmla="*/ 5 h 5"/>
                        <a:gd name="T6" fmla="*/ 0 w 26"/>
                        <a:gd name="T7" fmla="*/ 3 h 5"/>
                        <a:gd name="T8" fmla="*/ 2 w 26"/>
                        <a:gd name="T9" fmla="*/ 0 h 5"/>
                      </a:gdLst>
                      <a:ahLst/>
                      <a:cxnLst>
                        <a:cxn ang="0">
                          <a:pos x="T0" y="T1"/>
                        </a:cxn>
                        <a:cxn ang="0">
                          <a:pos x="T2" y="T3"/>
                        </a:cxn>
                        <a:cxn ang="0">
                          <a:pos x="T4" y="T5"/>
                        </a:cxn>
                        <a:cxn ang="0">
                          <a:pos x="T6" y="T7"/>
                        </a:cxn>
                        <a:cxn ang="0">
                          <a:pos x="T8" y="T9"/>
                        </a:cxn>
                      </a:cxnLst>
                      <a:rect l="0" t="0" r="r" b="b"/>
                      <a:pathLst>
                        <a:path w="26" h="5">
                          <a:moveTo>
                            <a:pt x="2" y="0"/>
                          </a:moveTo>
                          <a:lnTo>
                            <a:pt x="26" y="1"/>
                          </a:lnTo>
                          <a:lnTo>
                            <a:pt x="25" y="5"/>
                          </a:lnTo>
                          <a:lnTo>
                            <a:pt x="0" y="3"/>
                          </a:lnTo>
                          <a:lnTo>
                            <a:pt x="2" y="0"/>
                          </a:lnTo>
                          <a:close/>
                        </a:path>
                      </a:pathLst>
                    </a:custGeom>
                    <a:solidFill>
                      <a:srgbClr val="5B5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27" name="Freeform 899"/>
                    <p:cNvSpPr>
                      <a:spLocks noChangeAspect="1"/>
                    </p:cNvSpPr>
                    <p:nvPr/>
                  </p:nvSpPr>
                  <p:spPr bwMode="auto">
                    <a:xfrm>
                      <a:off x="2722" y="2051"/>
                      <a:ext cx="25" cy="6"/>
                    </a:xfrm>
                    <a:custGeom>
                      <a:avLst/>
                      <a:gdLst>
                        <a:gd name="T0" fmla="*/ 2 w 25"/>
                        <a:gd name="T1" fmla="*/ 0 h 6"/>
                        <a:gd name="T2" fmla="*/ 25 w 25"/>
                        <a:gd name="T3" fmla="*/ 2 h 6"/>
                        <a:gd name="T4" fmla="*/ 23 w 25"/>
                        <a:gd name="T5" fmla="*/ 6 h 6"/>
                        <a:gd name="T6" fmla="*/ 0 w 25"/>
                        <a:gd name="T7" fmla="*/ 4 h 6"/>
                        <a:gd name="T8" fmla="*/ 2 w 25"/>
                        <a:gd name="T9" fmla="*/ 0 h 6"/>
                      </a:gdLst>
                      <a:ahLst/>
                      <a:cxnLst>
                        <a:cxn ang="0">
                          <a:pos x="T0" y="T1"/>
                        </a:cxn>
                        <a:cxn ang="0">
                          <a:pos x="T2" y="T3"/>
                        </a:cxn>
                        <a:cxn ang="0">
                          <a:pos x="T4" y="T5"/>
                        </a:cxn>
                        <a:cxn ang="0">
                          <a:pos x="T6" y="T7"/>
                        </a:cxn>
                        <a:cxn ang="0">
                          <a:pos x="T8" y="T9"/>
                        </a:cxn>
                      </a:cxnLst>
                      <a:rect l="0" t="0" r="r" b="b"/>
                      <a:pathLst>
                        <a:path w="25" h="6">
                          <a:moveTo>
                            <a:pt x="2" y="0"/>
                          </a:moveTo>
                          <a:lnTo>
                            <a:pt x="25" y="2"/>
                          </a:lnTo>
                          <a:lnTo>
                            <a:pt x="23" y="6"/>
                          </a:lnTo>
                          <a:lnTo>
                            <a:pt x="0" y="4"/>
                          </a:lnTo>
                          <a:lnTo>
                            <a:pt x="2" y="0"/>
                          </a:lnTo>
                          <a:close/>
                        </a:path>
                      </a:pathLst>
                    </a:custGeom>
                    <a:solidFill>
                      <a:srgbClr val="5B5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28" name="Freeform 900"/>
                    <p:cNvSpPr>
                      <a:spLocks noChangeAspect="1"/>
                    </p:cNvSpPr>
                    <p:nvPr/>
                  </p:nvSpPr>
                  <p:spPr bwMode="auto">
                    <a:xfrm>
                      <a:off x="2722" y="2053"/>
                      <a:ext cx="25" cy="5"/>
                    </a:xfrm>
                    <a:custGeom>
                      <a:avLst/>
                      <a:gdLst>
                        <a:gd name="T0" fmla="*/ 0 w 25"/>
                        <a:gd name="T1" fmla="*/ 0 h 5"/>
                        <a:gd name="T2" fmla="*/ 25 w 25"/>
                        <a:gd name="T3" fmla="*/ 2 h 5"/>
                        <a:gd name="T4" fmla="*/ 22 w 25"/>
                        <a:gd name="T5" fmla="*/ 5 h 5"/>
                        <a:gd name="T6" fmla="*/ 0 w 25"/>
                        <a:gd name="T7" fmla="*/ 4 h 5"/>
                        <a:gd name="T8" fmla="*/ 0 w 25"/>
                        <a:gd name="T9" fmla="*/ 0 h 5"/>
                      </a:gdLst>
                      <a:ahLst/>
                      <a:cxnLst>
                        <a:cxn ang="0">
                          <a:pos x="T0" y="T1"/>
                        </a:cxn>
                        <a:cxn ang="0">
                          <a:pos x="T2" y="T3"/>
                        </a:cxn>
                        <a:cxn ang="0">
                          <a:pos x="T4" y="T5"/>
                        </a:cxn>
                        <a:cxn ang="0">
                          <a:pos x="T6" y="T7"/>
                        </a:cxn>
                        <a:cxn ang="0">
                          <a:pos x="T8" y="T9"/>
                        </a:cxn>
                      </a:cxnLst>
                      <a:rect l="0" t="0" r="r" b="b"/>
                      <a:pathLst>
                        <a:path w="25" h="5">
                          <a:moveTo>
                            <a:pt x="0" y="0"/>
                          </a:moveTo>
                          <a:lnTo>
                            <a:pt x="25" y="2"/>
                          </a:lnTo>
                          <a:lnTo>
                            <a:pt x="22" y="5"/>
                          </a:lnTo>
                          <a:lnTo>
                            <a:pt x="0" y="4"/>
                          </a:lnTo>
                          <a:lnTo>
                            <a:pt x="0" y="0"/>
                          </a:lnTo>
                          <a:close/>
                        </a:path>
                      </a:pathLst>
                    </a:custGeom>
                    <a:solidFill>
                      <a:srgbClr val="5C59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29" name="Freeform 901"/>
                    <p:cNvSpPr>
                      <a:spLocks noChangeAspect="1"/>
                    </p:cNvSpPr>
                    <p:nvPr/>
                  </p:nvSpPr>
                  <p:spPr bwMode="auto">
                    <a:xfrm>
                      <a:off x="2721" y="2055"/>
                      <a:ext cx="24" cy="6"/>
                    </a:xfrm>
                    <a:custGeom>
                      <a:avLst/>
                      <a:gdLst>
                        <a:gd name="T0" fmla="*/ 1 w 24"/>
                        <a:gd name="T1" fmla="*/ 0 h 6"/>
                        <a:gd name="T2" fmla="*/ 24 w 24"/>
                        <a:gd name="T3" fmla="*/ 2 h 6"/>
                        <a:gd name="T4" fmla="*/ 23 w 24"/>
                        <a:gd name="T5" fmla="*/ 6 h 6"/>
                        <a:gd name="T6" fmla="*/ 0 w 24"/>
                        <a:gd name="T7" fmla="*/ 3 h 6"/>
                        <a:gd name="T8" fmla="*/ 1 w 24"/>
                        <a:gd name="T9" fmla="*/ 0 h 6"/>
                      </a:gdLst>
                      <a:ahLst/>
                      <a:cxnLst>
                        <a:cxn ang="0">
                          <a:pos x="T0" y="T1"/>
                        </a:cxn>
                        <a:cxn ang="0">
                          <a:pos x="T2" y="T3"/>
                        </a:cxn>
                        <a:cxn ang="0">
                          <a:pos x="T4" y="T5"/>
                        </a:cxn>
                        <a:cxn ang="0">
                          <a:pos x="T6" y="T7"/>
                        </a:cxn>
                        <a:cxn ang="0">
                          <a:pos x="T8" y="T9"/>
                        </a:cxn>
                      </a:cxnLst>
                      <a:rect l="0" t="0" r="r" b="b"/>
                      <a:pathLst>
                        <a:path w="24" h="6">
                          <a:moveTo>
                            <a:pt x="1" y="0"/>
                          </a:moveTo>
                          <a:lnTo>
                            <a:pt x="24" y="2"/>
                          </a:lnTo>
                          <a:lnTo>
                            <a:pt x="23" y="6"/>
                          </a:lnTo>
                          <a:lnTo>
                            <a:pt x="0" y="3"/>
                          </a:lnTo>
                          <a:lnTo>
                            <a:pt x="1" y="0"/>
                          </a:lnTo>
                          <a:close/>
                        </a:path>
                      </a:pathLst>
                    </a:custGeom>
                    <a:solidFill>
                      <a:srgbClr val="5C59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30" name="Freeform 902"/>
                    <p:cNvSpPr>
                      <a:spLocks noChangeAspect="1"/>
                    </p:cNvSpPr>
                    <p:nvPr/>
                  </p:nvSpPr>
                  <p:spPr bwMode="auto">
                    <a:xfrm>
                      <a:off x="2721" y="2057"/>
                      <a:ext cx="23" cy="6"/>
                    </a:xfrm>
                    <a:custGeom>
                      <a:avLst/>
                      <a:gdLst>
                        <a:gd name="T0" fmla="*/ 1 w 23"/>
                        <a:gd name="T1" fmla="*/ 0 h 6"/>
                        <a:gd name="T2" fmla="*/ 23 w 23"/>
                        <a:gd name="T3" fmla="*/ 1 h 6"/>
                        <a:gd name="T4" fmla="*/ 21 w 23"/>
                        <a:gd name="T5" fmla="*/ 6 h 6"/>
                        <a:gd name="T6" fmla="*/ 0 w 23"/>
                        <a:gd name="T7" fmla="*/ 4 h 6"/>
                        <a:gd name="T8" fmla="*/ 1 w 23"/>
                        <a:gd name="T9" fmla="*/ 0 h 6"/>
                      </a:gdLst>
                      <a:ahLst/>
                      <a:cxnLst>
                        <a:cxn ang="0">
                          <a:pos x="T0" y="T1"/>
                        </a:cxn>
                        <a:cxn ang="0">
                          <a:pos x="T2" y="T3"/>
                        </a:cxn>
                        <a:cxn ang="0">
                          <a:pos x="T4" y="T5"/>
                        </a:cxn>
                        <a:cxn ang="0">
                          <a:pos x="T6" y="T7"/>
                        </a:cxn>
                        <a:cxn ang="0">
                          <a:pos x="T8" y="T9"/>
                        </a:cxn>
                      </a:cxnLst>
                      <a:rect l="0" t="0" r="r" b="b"/>
                      <a:pathLst>
                        <a:path w="23" h="6">
                          <a:moveTo>
                            <a:pt x="1" y="0"/>
                          </a:moveTo>
                          <a:lnTo>
                            <a:pt x="23" y="1"/>
                          </a:lnTo>
                          <a:lnTo>
                            <a:pt x="21" y="6"/>
                          </a:lnTo>
                          <a:lnTo>
                            <a:pt x="0" y="4"/>
                          </a:lnTo>
                          <a:lnTo>
                            <a:pt x="1" y="0"/>
                          </a:lnTo>
                          <a:close/>
                        </a:path>
                      </a:pathLst>
                    </a:custGeom>
                    <a:solidFill>
                      <a:srgbClr val="5C5A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31" name="Freeform 903"/>
                    <p:cNvSpPr>
                      <a:spLocks noChangeAspect="1"/>
                    </p:cNvSpPr>
                    <p:nvPr/>
                  </p:nvSpPr>
                  <p:spPr bwMode="auto">
                    <a:xfrm>
                      <a:off x="2719" y="2058"/>
                      <a:ext cx="25" cy="6"/>
                    </a:xfrm>
                    <a:custGeom>
                      <a:avLst/>
                      <a:gdLst>
                        <a:gd name="T0" fmla="*/ 2 w 25"/>
                        <a:gd name="T1" fmla="*/ 0 h 6"/>
                        <a:gd name="T2" fmla="*/ 25 w 25"/>
                        <a:gd name="T3" fmla="*/ 3 h 6"/>
                        <a:gd name="T4" fmla="*/ 23 w 25"/>
                        <a:gd name="T5" fmla="*/ 6 h 6"/>
                        <a:gd name="T6" fmla="*/ 0 w 25"/>
                        <a:gd name="T7" fmla="*/ 5 h 6"/>
                        <a:gd name="T8" fmla="*/ 2 w 25"/>
                        <a:gd name="T9" fmla="*/ 0 h 6"/>
                      </a:gdLst>
                      <a:ahLst/>
                      <a:cxnLst>
                        <a:cxn ang="0">
                          <a:pos x="T0" y="T1"/>
                        </a:cxn>
                        <a:cxn ang="0">
                          <a:pos x="T2" y="T3"/>
                        </a:cxn>
                        <a:cxn ang="0">
                          <a:pos x="T4" y="T5"/>
                        </a:cxn>
                        <a:cxn ang="0">
                          <a:pos x="T6" y="T7"/>
                        </a:cxn>
                        <a:cxn ang="0">
                          <a:pos x="T8" y="T9"/>
                        </a:cxn>
                      </a:cxnLst>
                      <a:rect l="0" t="0" r="r" b="b"/>
                      <a:pathLst>
                        <a:path w="25" h="6">
                          <a:moveTo>
                            <a:pt x="2" y="0"/>
                          </a:moveTo>
                          <a:lnTo>
                            <a:pt x="25" y="3"/>
                          </a:lnTo>
                          <a:lnTo>
                            <a:pt x="23" y="6"/>
                          </a:lnTo>
                          <a:lnTo>
                            <a:pt x="0" y="5"/>
                          </a:lnTo>
                          <a:lnTo>
                            <a:pt x="2" y="0"/>
                          </a:lnTo>
                          <a:close/>
                        </a:path>
                      </a:pathLst>
                    </a:custGeom>
                    <a:solidFill>
                      <a:srgbClr val="5C5A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32" name="Freeform 904"/>
                    <p:cNvSpPr>
                      <a:spLocks noChangeAspect="1"/>
                    </p:cNvSpPr>
                    <p:nvPr/>
                  </p:nvSpPr>
                  <p:spPr bwMode="auto">
                    <a:xfrm>
                      <a:off x="2719" y="2061"/>
                      <a:ext cx="23" cy="6"/>
                    </a:xfrm>
                    <a:custGeom>
                      <a:avLst/>
                      <a:gdLst>
                        <a:gd name="T0" fmla="*/ 2 w 23"/>
                        <a:gd name="T1" fmla="*/ 0 h 6"/>
                        <a:gd name="T2" fmla="*/ 23 w 23"/>
                        <a:gd name="T3" fmla="*/ 2 h 6"/>
                        <a:gd name="T4" fmla="*/ 22 w 23"/>
                        <a:gd name="T5" fmla="*/ 6 h 6"/>
                        <a:gd name="T6" fmla="*/ 0 w 23"/>
                        <a:gd name="T7" fmla="*/ 3 h 6"/>
                        <a:gd name="T8" fmla="*/ 2 w 23"/>
                        <a:gd name="T9" fmla="*/ 0 h 6"/>
                      </a:gdLst>
                      <a:ahLst/>
                      <a:cxnLst>
                        <a:cxn ang="0">
                          <a:pos x="T0" y="T1"/>
                        </a:cxn>
                        <a:cxn ang="0">
                          <a:pos x="T2" y="T3"/>
                        </a:cxn>
                        <a:cxn ang="0">
                          <a:pos x="T4" y="T5"/>
                        </a:cxn>
                        <a:cxn ang="0">
                          <a:pos x="T6" y="T7"/>
                        </a:cxn>
                        <a:cxn ang="0">
                          <a:pos x="T8" y="T9"/>
                        </a:cxn>
                      </a:cxnLst>
                      <a:rect l="0" t="0" r="r" b="b"/>
                      <a:pathLst>
                        <a:path w="23" h="6">
                          <a:moveTo>
                            <a:pt x="2" y="0"/>
                          </a:moveTo>
                          <a:lnTo>
                            <a:pt x="23" y="2"/>
                          </a:lnTo>
                          <a:lnTo>
                            <a:pt x="22" y="6"/>
                          </a:lnTo>
                          <a:lnTo>
                            <a:pt x="0" y="3"/>
                          </a:lnTo>
                          <a:lnTo>
                            <a:pt x="2" y="0"/>
                          </a:lnTo>
                          <a:close/>
                        </a:path>
                      </a:pathLst>
                    </a:custGeom>
                    <a:solidFill>
                      <a:srgbClr val="5D5A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33" name="Freeform 905"/>
                    <p:cNvSpPr>
                      <a:spLocks noChangeAspect="1"/>
                    </p:cNvSpPr>
                    <p:nvPr/>
                  </p:nvSpPr>
                  <p:spPr bwMode="auto">
                    <a:xfrm>
                      <a:off x="2718" y="2063"/>
                      <a:ext cx="24" cy="5"/>
                    </a:xfrm>
                    <a:custGeom>
                      <a:avLst/>
                      <a:gdLst>
                        <a:gd name="T0" fmla="*/ 1 w 24"/>
                        <a:gd name="T1" fmla="*/ 0 h 5"/>
                        <a:gd name="T2" fmla="*/ 24 w 24"/>
                        <a:gd name="T3" fmla="*/ 1 h 5"/>
                        <a:gd name="T4" fmla="*/ 22 w 24"/>
                        <a:gd name="T5" fmla="*/ 5 h 5"/>
                        <a:gd name="T6" fmla="*/ 0 w 24"/>
                        <a:gd name="T7" fmla="*/ 4 h 5"/>
                        <a:gd name="T8" fmla="*/ 1 w 24"/>
                        <a:gd name="T9" fmla="*/ 0 h 5"/>
                      </a:gdLst>
                      <a:ahLst/>
                      <a:cxnLst>
                        <a:cxn ang="0">
                          <a:pos x="T0" y="T1"/>
                        </a:cxn>
                        <a:cxn ang="0">
                          <a:pos x="T2" y="T3"/>
                        </a:cxn>
                        <a:cxn ang="0">
                          <a:pos x="T4" y="T5"/>
                        </a:cxn>
                        <a:cxn ang="0">
                          <a:pos x="T6" y="T7"/>
                        </a:cxn>
                        <a:cxn ang="0">
                          <a:pos x="T8" y="T9"/>
                        </a:cxn>
                      </a:cxnLst>
                      <a:rect l="0" t="0" r="r" b="b"/>
                      <a:pathLst>
                        <a:path w="24" h="5">
                          <a:moveTo>
                            <a:pt x="1" y="0"/>
                          </a:moveTo>
                          <a:lnTo>
                            <a:pt x="24" y="1"/>
                          </a:lnTo>
                          <a:lnTo>
                            <a:pt x="22" y="5"/>
                          </a:lnTo>
                          <a:lnTo>
                            <a:pt x="0" y="4"/>
                          </a:lnTo>
                          <a:lnTo>
                            <a:pt x="1" y="0"/>
                          </a:lnTo>
                          <a:close/>
                        </a:path>
                      </a:pathLst>
                    </a:custGeom>
                    <a:solidFill>
                      <a:srgbClr val="5D5A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34" name="Freeform 906"/>
                    <p:cNvSpPr>
                      <a:spLocks noChangeAspect="1"/>
                    </p:cNvSpPr>
                    <p:nvPr/>
                  </p:nvSpPr>
                  <p:spPr bwMode="auto">
                    <a:xfrm>
                      <a:off x="2718" y="2064"/>
                      <a:ext cx="23" cy="6"/>
                    </a:xfrm>
                    <a:custGeom>
                      <a:avLst/>
                      <a:gdLst>
                        <a:gd name="T0" fmla="*/ 1 w 23"/>
                        <a:gd name="T1" fmla="*/ 0 h 6"/>
                        <a:gd name="T2" fmla="*/ 23 w 23"/>
                        <a:gd name="T3" fmla="*/ 3 h 6"/>
                        <a:gd name="T4" fmla="*/ 22 w 23"/>
                        <a:gd name="T5" fmla="*/ 6 h 6"/>
                        <a:gd name="T6" fmla="*/ 0 w 23"/>
                        <a:gd name="T7" fmla="*/ 4 h 6"/>
                        <a:gd name="T8" fmla="*/ 1 w 23"/>
                        <a:gd name="T9" fmla="*/ 0 h 6"/>
                      </a:gdLst>
                      <a:ahLst/>
                      <a:cxnLst>
                        <a:cxn ang="0">
                          <a:pos x="T0" y="T1"/>
                        </a:cxn>
                        <a:cxn ang="0">
                          <a:pos x="T2" y="T3"/>
                        </a:cxn>
                        <a:cxn ang="0">
                          <a:pos x="T4" y="T5"/>
                        </a:cxn>
                        <a:cxn ang="0">
                          <a:pos x="T6" y="T7"/>
                        </a:cxn>
                        <a:cxn ang="0">
                          <a:pos x="T8" y="T9"/>
                        </a:cxn>
                      </a:cxnLst>
                      <a:rect l="0" t="0" r="r" b="b"/>
                      <a:pathLst>
                        <a:path w="23" h="6">
                          <a:moveTo>
                            <a:pt x="1" y="0"/>
                          </a:moveTo>
                          <a:lnTo>
                            <a:pt x="23" y="3"/>
                          </a:lnTo>
                          <a:lnTo>
                            <a:pt x="22" y="6"/>
                          </a:lnTo>
                          <a:lnTo>
                            <a:pt x="0" y="4"/>
                          </a:lnTo>
                          <a:lnTo>
                            <a:pt x="1" y="0"/>
                          </a:lnTo>
                          <a:close/>
                        </a:path>
                      </a:pathLst>
                    </a:custGeom>
                    <a:solidFill>
                      <a:srgbClr val="5D5B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35" name="Freeform 907"/>
                    <p:cNvSpPr>
                      <a:spLocks noChangeAspect="1"/>
                    </p:cNvSpPr>
                    <p:nvPr/>
                  </p:nvSpPr>
                  <p:spPr bwMode="auto">
                    <a:xfrm>
                      <a:off x="2716" y="2067"/>
                      <a:ext cx="24" cy="6"/>
                    </a:xfrm>
                    <a:custGeom>
                      <a:avLst/>
                      <a:gdLst>
                        <a:gd name="T0" fmla="*/ 2 w 24"/>
                        <a:gd name="T1" fmla="*/ 0 h 6"/>
                        <a:gd name="T2" fmla="*/ 24 w 24"/>
                        <a:gd name="T3" fmla="*/ 1 h 6"/>
                        <a:gd name="T4" fmla="*/ 22 w 24"/>
                        <a:gd name="T5" fmla="*/ 6 h 6"/>
                        <a:gd name="T6" fmla="*/ 0 w 24"/>
                        <a:gd name="T7" fmla="*/ 3 h 6"/>
                        <a:gd name="T8" fmla="*/ 2 w 24"/>
                        <a:gd name="T9" fmla="*/ 0 h 6"/>
                      </a:gdLst>
                      <a:ahLst/>
                      <a:cxnLst>
                        <a:cxn ang="0">
                          <a:pos x="T0" y="T1"/>
                        </a:cxn>
                        <a:cxn ang="0">
                          <a:pos x="T2" y="T3"/>
                        </a:cxn>
                        <a:cxn ang="0">
                          <a:pos x="T4" y="T5"/>
                        </a:cxn>
                        <a:cxn ang="0">
                          <a:pos x="T6" y="T7"/>
                        </a:cxn>
                        <a:cxn ang="0">
                          <a:pos x="T8" y="T9"/>
                        </a:cxn>
                      </a:cxnLst>
                      <a:rect l="0" t="0" r="r" b="b"/>
                      <a:pathLst>
                        <a:path w="24" h="6">
                          <a:moveTo>
                            <a:pt x="2" y="0"/>
                          </a:moveTo>
                          <a:lnTo>
                            <a:pt x="24" y="1"/>
                          </a:lnTo>
                          <a:lnTo>
                            <a:pt x="22" y="6"/>
                          </a:lnTo>
                          <a:lnTo>
                            <a:pt x="0" y="3"/>
                          </a:lnTo>
                          <a:lnTo>
                            <a:pt x="2" y="0"/>
                          </a:lnTo>
                          <a:close/>
                        </a:path>
                      </a:pathLst>
                    </a:custGeom>
                    <a:solidFill>
                      <a:srgbClr val="5D5B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36" name="Freeform 908"/>
                    <p:cNvSpPr>
                      <a:spLocks noChangeAspect="1"/>
                    </p:cNvSpPr>
                    <p:nvPr/>
                  </p:nvSpPr>
                  <p:spPr bwMode="auto">
                    <a:xfrm>
                      <a:off x="2716" y="2068"/>
                      <a:ext cx="24" cy="6"/>
                    </a:xfrm>
                    <a:custGeom>
                      <a:avLst/>
                      <a:gdLst>
                        <a:gd name="T0" fmla="*/ 2 w 24"/>
                        <a:gd name="T1" fmla="*/ 0 h 6"/>
                        <a:gd name="T2" fmla="*/ 24 w 24"/>
                        <a:gd name="T3" fmla="*/ 2 h 6"/>
                        <a:gd name="T4" fmla="*/ 22 w 24"/>
                        <a:gd name="T5" fmla="*/ 6 h 6"/>
                        <a:gd name="T6" fmla="*/ 0 w 24"/>
                        <a:gd name="T7" fmla="*/ 5 h 6"/>
                        <a:gd name="T8" fmla="*/ 2 w 24"/>
                        <a:gd name="T9" fmla="*/ 0 h 6"/>
                      </a:gdLst>
                      <a:ahLst/>
                      <a:cxnLst>
                        <a:cxn ang="0">
                          <a:pos x="T0" y="T1"/>
                        </a:cxn>
                        <a:cxn ang="0">
                          <a:pos x="T2" y="T3"/>
                        </a:cxn>
                        <a:cxn ang="0">
                          <a:pos x="T4" y="T5"/>
                        </a:cxn>
                        <a:cxn ang="0">
                          <a:pos x="T6" y="T7"/>
                        </a:cxn>
                        <a:cxn ang="0">
                          <a:pos x="T8" y="T9"/>
                        </a:cxn>
                      </a:cxnLst>
                      <a:rect l="0" t="0" r="r" b="b"/>
                      <a:pathLst>
                        <a:path w="24" h="6">
                          <a:moveTo>
                            <a:pt x="2" y="0"/>
                          </a:moveTo>
                          <a:lnTo>
                            <a:pt x="24" y="2"/>
                          </a:lnTo>
                          <a:lnTo>
                            <a:pt x="22" y="6"/>
                          </a:lnTo>
                          <a:lnTo>
                            <a:pt x="0" y="5"/>
                          </a:lnTo>
                          <a:lnTo>
                            <a:pt x="2" y="0"/>
                          </a:lnTo>
                          <a:close/>
                        </a:path>
                      </a:pathLst>
                    </a:custGeom>
                    <a:solidFill>
                      <a:srgbClr val="5E5C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37" name="Freeform 909"/>
                    <p:cNvSpPr>
                      <a:spLocks noChangeAspect="1"/>
                    </p:cNvSpPr>
                    <p:nvPr/>
                  </p:nvSpPr>
                  <p:spPr bwMode="auto">
                    <a:xfrm>
                      <a:off x="2716" y="2070"/>
                      <a:ext cx="22" cy="6"/>
                    </a:xfrm>
                    <a:custGeom>
                      <a:avLst/>
                      <a:gdLst>
                        <a:gd name="T0" fmla="*/ 0 w 22"/>
                        <a:gd name="T1" fmla="*/ 0 h 6"/>
                        <a:gd name="T2" fmla="*/ 22 w 22"/>
                        <a:gd name="T3" fmla="*/ 3 h 6"/>
                        <a:gd name="T4" fmla="*/ 21 w 22"/>
                        <a:gd name="T5" fmla="*/ 6 h 6"/>
                        <a:gd name="T6" fmla="*/ 0 w 22"/>
                        <a:gd name="T7" fmla="*/ 4 h 6"/>
                        <a:gd name="T8" fmla="*/ 0 w 22"/>
                        <a:gd name="T9" fmla="*/ 0 h 6"/>
                      </a:gdLst>
                      <a:ahLst/>
                      <a:cxnLst>
                        <a:cxn ang="0">
                          <a:pos x="T0" y="T1"/>
                        </a:cxn>
                        <a:cxn ang="0">
                          <a:pos x="T2" y="T3"/>
                        </a:cxn>
                        <a:cxn ang="0">
                          <a:pos x="T4" y="T5"/>
                        </a:cxn>
                        <a:cxn ang="0">
                          <a:pos x="T6" y="T7"/>
                        </a:cxn>
                        <a:cxn ang="0">
                          <a:pos x="T8" y="T9"/>
                        </a:cxn>
                      </a:cxnLst>
                      <a:rect l="0" t="0" r="r" b="b"/>
                      <a:pathLst>
                        <a:path w="22" h="6">
                          <a:moveTo>
                            <a:pt x="0" y="0"/>
                          </a:moveTo>
                          <a:lnTo>
                            <a:pt x="22" y="3"/>
                          </a:lnTo>
                          <a:lnTo>
                            <a:pt x="21" y="6"/>
                          </a:lnTo>
                          <a:lnTo>
                            <a:pt x="0" y="4"/>
                          </a:lnTo>
                          <a:lnTo>
                            <a:pt x="0" y="0"/>
                          </a:lnTo>
                          <a:close/>
                        </a:path>
                      </a:pathLst>
                    </a:custGeom>
                    <a:solidFill>
                      <a:srgbClr val="5E5C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38" name="Freeform 910"/>
                    <p:cNvSpPr>
                      <a:spLocks noChangeAspect="1"/>
                    </p:cNvSpPr>
                    <p:nvPr/>
                  </p:nvSpPr>
                  <p:spPr bwMode="auto">
                    <a:xfrm>
                      <a:off x="2715" y="2073"/>
                      <a:ext cx="23" cy="6"/>
                    </a:xfrm>
                    <a:custGeom>
                      <a:avLst/>
                      <a:gdLst>
                        <a:gd name="T0" fmla="*/ 1 w 23"/>
                        <a:gd name="T1" fmla="*/ 0 h 6"/>
                        <a:gd name="T2" fmla="*/ 23 w 23"/>
                        <a:gd name="T3" fmla="*/ 1 h 6"/>
                        <a:gd name="T4" fmla="*/ 22 w 23"/>
                        <a:gd name="T5" fmla="*/ 6 h 6"/>
                        <a:gd name="T6" fmla="*/ 0 w 23"/>
                        <a:gd name="T7" fmla="*/ 3 h 6"/>
                        <a:gd name="T8" fmla="*/ 1 w 23"/>
                        <a:gd name="T9" fmla="*/ 0 h 6"/>
                      </a:gdLst>
                      <a:ahLst/>
                      <a:cxnLst>
                        <a:cxn ang="0">
                          <a:pos x="T0" y="T1"/>
                        </a:cxn>
                        <a:cxn ang="0">
                          <a:pos x="T2" y="T3"/>
                        </a:cxn>
                        <a:cxn ang="0">
                          <a:pos x="T4" y="T5"/>
                        </a:cxn>
                        <a:cxn ang="0">
                          <a:pos x="T6" y="T7"/>
                        </a:cxn>
                        <a:cxn ang="0">
                          <a:pos x="T8" y="T9"/>
                        </a:cxn>
                      </a:cxnLst>
                      <a:rect l="0" t="0" r="r" b="b"/>
                      <a:pathLst>
                        <a:path w="23" h="6">
                          <a:moveTo>
                            <a:pt x="1" y="0"/>
                          </a:moveTo>
                          <a:lnTo>
                            <a:pt x="23" y="1"/>
                          </a:lnTo>
                          <a:lnTo>
                            <a:pt x="22" y="6"/>
                          </a:lnTo>
                          <a:lnTo>
                            <a:pt x="0" y="3"/>
                          </a:lnTo>
                          <a:lnTo>
                            <a:pt x="1" y="0"/>
                          </a:lnTo>
                          <a:close/>
                        </a:path>
                      </a:pathLst>
                    </a:custGeom>
                    <a:solidFill>
                      <a:srgbClr val="5F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39" name="Freeform 911"/>
                    <p:cNvSpPr>
                      <a:spLocks noChangeAspect="1"/>
                    </p:cNvSpPr>
                    <p:nvPr/>
                  </p:nvSpPr>
                  <p:spPr bwMode="auto">
                    <a:xfrm>
                      <a:off x="2715" y="2074"/>
                      <a:ext cx="22" cy="6"/>
                    </a:xfrm>
                    <a:custGeom>
                      <a:avLst/>
                      <a:gdLst>
                        <a:gd name="T0" fmla="*/ 1 w 22"/>
                        <a:gd name="T1" fmla="*/ 0 h 6"/>
                        <a:gd name="T2" fmla="*/ 22 w 22"/>
                        <a:gd name="T3" fmla="*/ 2 h 6"/>
                        <a:gd name="T4" fmla="*/ 20 w 22"/>
                        <a:gd name="T5" fmla="*/ 6 h 6"/>
                        <a:gd name="T6" fmla="*/ 0 w 22"/>
                        <a:gd name="T7" fmla="*/ 5 h 6"/>
                        <a:gd name="T8" fmla="*/ 1 w 22"/>
                        <a:gd name="T9" fmla="*/ 0 h 6"/>
                      </a:gdLst>
                      <a:ahLst/>
                      <a:cxnLst>
                        <a:cxn ang="0">
                          <a:pos x="T0" y="T1"/>
                        </a:cxn>
                        <a:cxn ang="0">
                          <a:pos x="T2" y="T3"/>
                        </a:cxn>
                        <a:cxn ang="0">
                          <a:pos x="T4" y="T5"/>
                        </a:cxn>
                        <a:cxn ang="0">
                          <a:pos x="T6" y="T7"/>
                        </a:cxn>
                        <a:cxn ang="0">
                          <a:pos x="T8" y="T9"/>
                        </a:cxn>
                      </a:cxnLst>
                      <a:rect l="0" t="0" r="r" b="b"/>
                      <a:pathLst>
                        <a:path w="22" h="6">
                          <a:moveTo>
                            <a:pt x="1" y="0"/>
                          </a:moveTo>
                          <a:lnTo>
                            <a:pt x="22" y="2"/>
                          </a:lnTo>
                          <a:lnTo>
                            <a:pt x="20" y="6"/>
                          </a:lnTo>
                          <a:lnTo>
                            <a:pt x="0" y="5"/>
                          </a:lnTo>
                          <a:lnTo>
                            <a:pt x="1" y="0"/>
                          </a:lnTo>
                          <a:close/>
                        </a:path>
                      </a:pathLst>
                    </a:custGeom>
                    <a:solidFill>
                      <a:srgbClr val="5F5D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40" name="Freeform 912"/>
                    <p:cNvSpPr>
                      <a:spLocks noChangeAspect="1"/>
                    </p:cNvSpPr>
                    <p:nvPr/>
                  </p:nvSpPr>
                  <p:spPr bwMode="auto">
                    <a:xfrm>
                      <a:off x="2714" y="2076"/>
                      <a:ext cx="23" cy="5"/>
                    </a:xfrm>
                    <a:custGeom>
                      <a:avLst/>
                      <a:gdLst>
                        <a:gd name="T0" fmla="*/ 1 w 23"/>
                        <a:gd name="T1" fmla="*/ 0 h 5"/>
                        <a:gd name="T2" fmla="*/ 23 w 23"/>
                        <a:gd name="T3" fmla="*/ 3 h 5"/>
                        <a:gd name="T4" fmla="*/ 20 w 23"/>
                        <a:gd name="T5" fmla="*/ 5 h 5"/>
                        <a:gd name="T6" fmla="*/ 0 w 23"/>
                        <a:gd name="T7" fmla="*/ 4 h 5"/>
                        <a:gd name="T8" fmla="*/ 1 w 23"/>
                        <a:gd name="T9" fmla="*/ 0 h 5"/>
                      </a:gdLst>
                      <a:ahLst/>
                      <a:cxnLst>
                        <a:cxn ang="0">
                          <a:pos x="T0" y="T1"/>
                        </a:cxn>
                        <a:cxn ang="0">
                          <a:pos x="T2" y="T3"/>
                        </a:cxn>
                        <a:cxn ang="0">
                          <a:pos x="T4" y="T5"/>
                        </a:cxn>
                        <a:cxn ang="0">
                          <a:pos x="T6" y="T7"/>
                        </a:cxn>
                        <a:cxn ang="0">
                          <a:pos x="T8" y="T9"/>
                        </a:cxn>
                      </a:cxnLst>
                      <a:rect l="0" t="0" r="r" b="b"/>
                      <a:pathLst>
                        <a:path w="23" h="5">
                          <a:moveTo>
                            <a:pt x="1" y="0"/>
                          </a:moveTo>
                          <a:lnTo>
                            <a:pt x="23" y="3"/>
                          </a:lnTo>
                          <a:lnTo>
                            <a:pt x="20" y="5"/>
                          </a:lnTo>
                          <a:lnTo>
                            <a:pt x="0" y="4"/>
                          </a:lnTo>
                          <a:lnTo>
                            <a:pt x="1" y="0"/>
                          </a:lnTo>
                          <a:close/>
                        </a:path>
                      </a:pathLst>
                    </a:custGeom>
                    <a:solidFill>
                      <a:srgbClr val="605E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41" name="Freeform 913"/>
                    <p:cNvSpPr>
                      <a:spLocks noChangeAspect="1"/>
                    </p:cNvSpPr>
                    <p:nvPr/>
                  </p:nvSpPr>
                  <p:spPr bwMode="auto">
                    <a:xfrm>
                      <a:off x="2714" y="2079"/>
                      <a:ext cx="21" cy="5"/>
                    </a:xfrm>
                    <a:custGeom>
                      <a:avLst/>
                      <a:gdLst>
                        <a:gd name="T0" fmla="*/ 1 w 21"/>
                        <a:gd name="T1" fmla="*/ 0 h 5"/>
                        <a:gd name="T2" fmla="*/ 21 w 21"/>
                        <a:gd name="T3" fmla="*/ 1 h 5"/>
                        <a:gd name="T4" fmla="*/ 20 w 21"/>
                        <a:gd name="T5" fmla="*/ 5 h 5"/>
                        <a:gd name="T6" fmla="*/ 0 w 21"/>
                        <a:gd name="T7" fmla="*/ 4 h 5"/>
                        <a:gd name="T8" fmla="*/ 1 w 21"/>
                        <a:gd name="T9" fmla="*/ 0 h 5"/>
                      </a:gdLst>
                      <a:ahLst/>
                      <a:cxnLst>
                        <a:cxn ang="0">
                          <a:pos x="T0" y="T1"/>
                        </a:cxn>
                        <a:cxn ang="0">
                          <a:pos x="T2" y="T3"/>
                        </a:cxn>
                        <a:cxn ang="0">
                          <a:pos x="T4" y="T5"/>
                        </a:cxn>
                        <a:cxn ang="0">
                          <a:pos x="T6" y="T7"/>
                        </a:cxn>
                        <a:cxn ang="0">
                          <a:pos x="T8" y="T9"/>
                        </a:cxn>
                      </a:cxnLst>
                      <a:rect l="0" t="0" r="r" b="b"/>
                      <a:pathLst>
                        <a:path w="21" h="5">
                          <a:moveTo>
                            <a:pt x="1" y="0"/>
                          </a:moveTo>
                          <a:lnTo>
                            <a:pt x="21" y="1"/>
                          </a:lnTo>
                          <a:lnTo>
                            <a:pt x="20" y="5"/>
                          </a:lnTo>
                          <a:lnTo>
                            <a:pt x="0" y="4"/>
                          </a:lnTo>
                          <a:lnTo>
                            <a:pt x="1" y="0"/>
                          </a:lnTo>
                          <a:close/>
                        </a:path>
                      </a:pathLst>
                    </a:custGeom>
                    <a:solidFill>
                      <a:srgbClr val="605E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42" name="Freeform 914"/>
                    <p:cNvSpPr>
                      <a:spLocks noChangeAspect="1"/>
                    </p:cNvSpPr>
                    <p:nvPr/>
                  </p:nvSpPr>
                  <p:spPr bwMode="auto">
                    <a:xfrm>
                      <a:off x="2712" y="2080"/>
                      <a:ext cx="22" cy="6"/>
                    </a:xfrm>
                    <a:custGeom>
                      <a:avLst/>
                      <a:gdLst>
                        <a:gd name="T0" fmla="*/ 2 w 22"/>
                        <a:gd name="T1" fmla="*/ 0 h 6"/>
                        <a:gd name="T2" fmla="*/ 22 w 22"/>
                        <a:gd name="T3" fmla="*/ 1 h 6"/>
                        <a:gd name="T4" fmla="*/ 20 w 22"/>
                        <a:gd name="T5" fmla="*/ 6 h 6"/>
                        <a:gd name="T6" fmla="*/ 0 w 22"/>
                        <a:gd name="T7" fmla="*/ 4 h 6"/>
                        <a:gd name="T8" fmla="*/ 2 w 22"/>
                        <a:gd name="T9" fmla="*/ 0 h 6"/>
                      </a:gdLst>
                      <a:ahLst/>
                      <a:cxnLst>
                        <a:cxn ang="0">
                          <a:pos x="T0" y="T1"/>
                        </a:cxn>
                        <a:cxn ang="0">
                          <a:pos x="T2" y="T3"/>
                        </a:cxn>
                        <a:cxn ang="0">
                          <a:pos x="T4" y="T5"/>
                        </a:cxn>
                        <a:cxn ang="0">
                          <a:pos x="T6" y="T7"/>
                        </a:cxn>
                        <a:cxn ang="0">
                          <a:pos x="T8" y="T9"/>
                        </a:cxn>
                      </a:cxnLst>
                      <a:rect l="0" t="0" r="r" b="b"/>
                      <a:pathLst>
                        <a:path w="22" h="6">
                          <a:moveTo>
                            <a:pt x="2" y="0"/>
                          </a:moveTo>
                          <a:lnTo>
                            <a:pt x="22" y="1"/>
                          </a:lnTo>
                          <a:lnTo>
                            <a:pt x="20" y="6"/>
                          </a:lnTo>
                          <a:lnTo>
                            <a:pt x="0" y="4"/>
                          </a:lnTo>
                          <a:lnTo>
                            <a:pt x="2" y="0"/>
                          </a:lnTo>
                          <a:close/>
                        </a:path>
                      </a:pathLst>
                    </a:custGeom>
                    <a:solidFill>
                      <a:srgbClr val="615E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43" name="Freeform 915"/>
                    <p:cNvSpPr>
                      <a:spLocks noChangeAspect="1"/>
                    </p:cNvSpPr>
                    <p:nvPr/>
                  </p:nvSpPr>
                  <p:spPr bwMode="auto">
                    <a:xfrm>
                      <a:off x="2712" y="2083"/>
                      <a:ext cx="22" cy="4"/>
                    </a:xfrm>
                    <a:custGeom>
                      <a:avLst/>
                      <a:gdLst>
                        <a:gd name="T0" fmla="*/ 2 w 22"/>
                        <a:gd name="T1" fmla="*/ 0 h 4"/>
                        <a:gd name="T2" fmla="*/ 22 w 22"/>
                        <a:gd name="T3" fmla="*/ 1 h 4"/>
                        <a:gd name="T4" fmla="*/ 20 w 22"/>
                        <a:gd name="T5" fmla="*/ 4 h 4"/>
                        <a:gd name="T6" fmla="*/ 0 w 22"/>
                        <a:gd name="T7" fmla="*/ 3 h 4"/>
                        <a:gd name="T8" fmla="*/ 2 w 22"/>
                        <a:gd name="T9" fmla="*/ 0 h 4"/>
                      </a:gdLst>
                      <a:ahLst/>
                      <a:cxnLst>
                        <a:cxn ang="0">
                          <a:pos x="T0" y="T1"/>
                        </a:cxn>
                        <a:cxn ang="0">
                          <a:pos x="T2" y="T3"/>
                        </a:cxn>
                        <a:cxn ang="0">
                          <a:pos x="T4" y="T5"/>
                        </a:cxn>
                        <a:cxn ang="0">
                          <a:pos x="T6" y="T7"/>
                        </a:cxn>
                        <a:cxn ang="0">
                          <a:pos x="T8" y="T9"/>
                        </a:cxn>
                      </a:cxnLst>
                      <a:rect l="0" t="0" r="r" b="b"/>
                      <a:pathLst>
                        <a:path w="22" h="4">
                          <a:moveTo>
                            <a:pt x="2" y="0"/>
                          </a:moveTo>
                          <a:lnTo>
                            <a:pt x="22" y="1"/>
                          </a:lnTo>
                          <a:lnTo>
                            <a:pt x="20" y="4"/>
                          </a:lnTo>
                          <a:lnTo>
                            <a:pt x="0" y="3"/>
                          </a:lnTo>
                          <a:lnTo>
                            <a:pt x="2" y="0"/>
                          </a:lnTo>
                          <a:close/>
                        </a:path>
                      </a:pathLst>
                    </a:custGeom>
                    <a:solidFill>
                      <a:srgbClr val="615E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44" name="Freeform 916"/>
                    <p:cNvSpPr>
                      <a:spLocks noChangeAspect="1"/>
                    </p:cNvSpPr>
                    <p:nvPr/>
                  </p:nvSpPr>
                  <p:spPr bwMode="auto">
                    <a:xfrm>
                      <a:off x="2712" y="2084"/>
                      <a:ext cx="20" cy="6"/>
                    </a:xfrm>
                    <a:custGeom>
                      <a:avLst/>
                      <a:gdLst>
                        <a:gd name="T0" fmla="*/ 0 w 20"/>
                        <a:gd name="T1" fmla="*/ 0 h 6"/>
                        <a:gd name="T2" fmla="*/ 20 w 20"/>
                        <a:gd name="T3" fmla="*/ 2 h 6"/>
                        <a:gd name="T4" fmla="*/ 19 w 20"/>
                        <a:gd name="T5" fmla="*/ 6 h 6"/>
                        <a:gd name="T6" fmla="*/ 0 w 20"/>
                        <a:gd name="T7" fmla="*/ 5 h 6"/>
                        <a:gd name="T8" fmla="*/ 0 w 20"/>
                        <a:gd name="T9" fmla="*/ 0 h 6"/>
                      </a:gdLst>
                      <a:ahLst/>
                      <a:cxnLst>
                        <a:cxn ang="0">
                          <a:pos x="T0" y="T1"/>
                        </a:cxn>
                        <a:cxn ang="0">
                          <a:pos x="T2" y="T3"/>
                        </a:cxn>
                        <a:cxn ang="0">
                          <a:pos x="T4" y="T5"/>
                        </a:cxn>
                        <a:cxn ang="0">
                          <a:pos x="T6" y="T7"/>
                        </a:cxn>
                        <a:cxn ang="0">
                          <a:pos x="T8" y="T9"/>
                        </a:cxn>
                      </a:cxnLst>
                      <a:rect l="0" t="0" r="r" b="b"/>
                      <a:pathLst>
                        <a:path w="20" h="6">
                          <a:moveTo>
                            <a:pt x="0" y="0"/>
                          </a:moveTo>
                          <a:lnTo>
                            <a:pt x="20" y="2"/>
                          </a:lnTo>
                          <a:lnTo>
                            <a:pt x="19" y="6"/>
                          </a:lnTo>
                          <a:lnTo>
                            <a:pt x="0" y="5"/>
                          </a:lnTo>
                          <a:lnTo>
                            <a:pt x="0" y="0"/>
                          </a:lnTo>
                          <a:close/>
                        </a:path>
                      </a:pathLst>
                    </a:custGeom>
                    <a:solidFill>
                      <a:srgbClr val="625F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45" name="Freeform 917"/>
                    <p:cNvSpPr>
                      <a:spLocks noChangeAspect="1"/>
                    </p:cNvSpPr>
                    <p:nvPr/>
                  </p:nvSpPr>
                  <p:spPr bwMode="auto">
                    <a:xfrm>
                      <a:off x="2711" y="2086"/>
                      <a:ext cx="21" cy="6"/>
                    </a:xfrm>
                    <a:custGeom>
                      <a:avLst/>
                      <a:gdLst>
                        <a:gd name="T0" fmla="*/ 1 w 21"/>
                        <a:gd name="T1" fmla="*/ 0 h 6"/>
                        <a:gd name="T2" fmla="*/ 21 w 21"/>
                        <a:gd name="T3" fmla="*/ 1 h 6"/>
                        <a:gd name="T4" fmla="*/ 18 w 21"/>
                        <a:gd name="T5" fmla="*/ 6 h 6"/>
                        <a:gd name="T6" fmla="*/ 0 w 21"/>
                        <a:gd name="T7" fmla="*/ 4 h 6"/>
                        <a:gd name="T8" fmla="*/ 1 w 21"/>
                        <a:gd name="T9" fmla="*/ 0 h 6"/>
                      </a:gdLst>
                      <a:ahLst/>
                      <a:cxnLst>
                        <a:cxn ang="0">
                          <a:pos x="T0" y="T1"/>
                        </a:cxn>
                        <a:cxn ang="0">
                          <a:pos x="T2" y="T3"/>
                        </a:cxn>
                        <a:cxn ang="0">
                          <a:pos x="T4" y="T5"/>
                        </a:cxn>
                        <a:cxn ang="0">
                          <a:pos x="T6" y="T7"/>
                        </a:cxn>
                        <a:cxn ang="0">
                          <a:pos x="T8" y="T9"/>
                        </a:cxn>
                      </a:cxnLst>
                      <a:rect l="0" t="0" r="r" b="b"/>
                      <a:pathLst>
                        <a:path w="21" h="6">
                          <a:moveTo>
                            <a:pt x="1" y="0"/>
                          </a:moveTo>
                          <a:lnTo>
                            <a:pt x="21" y="1"/>
                          </a:lnTo>
                          <a:lnTo>
                            <a:pt x="18" y="6"/>
                          </a:lnTo>
                          <a:lnTo>
                            <a:pt x="0" y="4"/>
                          </a:lnTo>
                          <a:lnTo>
                            <a:pt x="1" y="0"/>
                          </a:lnTo>
                          <a:close/>
                        </a:path>
                      </a:pathLst>
                    </a:custGeom>
                    <a:solidFill>
                      <a:srgbClr val="625F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46" name="Freeform 918"/>
                    <p:cNvSpPr>
                      <a:spLocks noChangeAspect="1"/>
                    </p:cNvSpPr>
                    <p:nvPr/>
                  </p:nvSpPr>
                  <p:spPr bwMode="auto">
                    <a:xfrm>
                      <a:off x="2711" y="2089"/>
                      <a:ext cx="20" cy="4"/>
                    </a:xfrm>
                    <a:custGeom>
                      <a:avLst/>
                      <a:gdLst>
                        <a:gd name="T0" fmla="*/ 1 w 20"/>
                        <a:gd name="T1" fmla="*/ 0 h 4"/>
                        <a:gd name="T2" fmla="*/ 20 w 20"/>
                        <a:gd name="T3" fmla="*/ 1 h 4"/>
                        <a:gd name="T4" fmla="*/ 18 w 20"/>
                        <a:gd name="T5" fmla="*/ 4 h 4"/>
                        <a:gd name="T6" fmla="*/ 0 w 20"/>
                        <a:gd name="T7" fmla="*/ 3 h 4"/>
                        <a:gd name="T8" fmla="*/ 1 w 20"/>
                        <a:gd name="T9" fmla="*/ 0 h 4"/>
                      </a:gdLst>
                      <a:ahLst/>
                      <a:cxnLst>
                        <a:cxn ang="0">
                          <a:pos x="T0" y="T1"/>
                        </a:cxn>
                        <a:cxn ang="0">
                          <a:pos x="T2" y="T3"/>
                        </a:cxn>
                        <a:cxn ang="0">
                          <a:pos x="T4" y="T5"/>
                        </a:cxn>
                        <a:cxn ang="0">
                          <a:pos x="T6" y="T7"/>
                        </a:cxn>
                        <a:cxn ang="0">
                          <a:pos x="T8" y="T9"/>
                        </a:cxn>
                      </a:cxnLst>
                      <a:rect l="0" t="0" r="r" b="b"/>
                      <a:pathLst>
                        <a:path w="20" h="4">
                          <a:moveTo>
                            <a:pt x="1" y="0"/>
                          </a:moveTo>
                          <a:lnTo>
                            <a:pt x="20" y="1"/>
                          </a:lnTo>
                          <a:lnTo>
                            <a:pt x="18" y="4"/>
                          </a:lnTo>
                          <a:lnTo>
                            <a:pt x="0" y="3"/>
                          </a:lnTo>
                          <a:lnTo>
                            <a:pt x="1" y="0"/>
                          </a:lnTo>
                          <a:close/>
                        </a:path>
                      </a:pathLst>
                    </a:custGeom>
                    <a:solidFill>
                      <a:srgbClr val="6260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47" name="Freeform 919"/>
                    <p:cNvSpPr>
                      <a:spLocks noChangeAspect="1"/>
                    </p:cNvSpPr>
                    <p:nvPr/>
                  </p:nvSpPr>
                  <p:spPr bwMode="auto">
                    <a:xfrm>
                      <a:off x="2709" y="2090"/>
                      <a:ext cx="20" cy="6"/>
                    </a:xfrm>
                    <a:custGeom>
                      <a:avLst/>
                      <a:gdLst>
                        <a:gd name="T0" fmla="*/ 2 w 20"/>
                        <a:gd name="T1" fmla="*/ 0 h 6"/>
                        <a:gd name="T2" fmla="*/ 20 w 20"/>
                        <a:gd name="T3" fmla="*/ 2 h 6"/>
                        <a:gd name="T4" fmla="*/ 19 w 20"/>
                        <a:gd name="T5" fmla="*/ 6 h 6"/>
                        <a:gd name="T6" fmla="*/ 0 w 20"/>
                        <a:gd name="T7" fmla="*/ 4 h 6"/>
                        <a:gd name="T8" fmla="*/ 2 w 20"/>
                        <a:gd name="T9" fmla="*/ 0 h 6"/>
                      </a:gdLst>
                      <a:ahLst/>
                      <a:cxnLst>
                        <a:cxn ang="0">
                          <a:pos x="T0" y="T1"/>
                        </a:cxn>
                        <a:cxn ang="0">
                          <a:pos x="T2" y="T3"/>
                        </a:cxn>
                        <a:cxn ang="0">
                          <a:pos x="T4" y="T5"/>
                        </a:cxn>
                        <a:cxn ang="0">
                          <a:pos x="T6" y="T7"/>
                        </a:cxn>
                        <a:cxn ang="0">
                          <a:pos x="T8" y="T9"/>
                        </a:cxn>
                      </a:cxnLst>
                      <a:rect l="0" t="0" r="r" b="b"/>
                      <a:pathLst>
                        <a:path w="20" h="6">
                          <a:moveTo>
                            <a:pt x="2" y="0"/>
                          </a:moveTo>
                          <a:lnTo>
                            <a:pt x="20" y="2"/>
                          </a:lnTo>
                          <a:lnTo>
                            <a:pt x="19" y="6"/>
                          </a:lnTo>
                          <a:lnTo>
                            <a:pt x="0" y="4"/>
                          </a:lnTo>
                          <a:lnTo>
                            <a:pt x="2" y="0"/>
                          </a:lnTo>
                          <a:close/>
                        </a:path>
                      </a:pathLst>
                    </a:custGeom>
                    <a:solidFill>
                      <a:srgbClr val="6260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48" name="Freeform 920"/>
                    <p:cNvSpPr>
                      <a:spLocks noChangeAspect="1"/>
                    </p:cNvSpPr>
                    <p:nvPr/>
                  </p:nvSpPr>
                  <p:spPr bwMode="auto">
                    <a:xfrm>
                      <a:off x="2709" y="2092"/>
                      <a:ext cx="20" cy="5"/>
                    </a:xfrm>
                    <a:custGeom>
                      <a:avLst/>
                      <a:gdLst>
                        <a:gd name="T0" fmla="*/ 2 w 20"/>
                        <a:gd name="T1" fmla="*/ 0 h 5"/>
                        <a:gd name="T2" fmla="*/ 20 w 20"/>
                        <a:gd name="T3" fmla="*/ 1 h 5"/>
                        <a:gd name="T4" fmla="*/ 19 w 20"/>
                        <a:gd name="T5" fmla="*/ 5 h 5"/>
                        <a:gd name="T6" fmla="*/ 0 w 20"/>
                        <a:gd name="T7" fmla="*/ 4 h 5"/>
                        <a:gd name="T8" fmla="*/ 2 w 20"/>
                        <a:gd name="T9" fmla="*/ 0 h 5"/>
                      </a:gdLst>
                      <a:ahLst/>
                      <a:cxnLst>
                        <a:cxn ang="0">
                          <a:pos x="T0" y="T1"/>
                        </a:cxn>
                        <a:cxn ang="0">
                          <a:pos x="T2" y="T3"/>
                        </a:cxn>
                        <a:cxn ang="0">
                          <a:pos x="T4" y="T5"/>
                        </a:cxn>
                        <a:cxn ang="0">
                          <a:pos x="T6" y="T7"/>
                        </a:cxn>
                        <a:cxn ang="0">
                          <a:pos x="T8" y="T9"/>
                        </a:cxn>
                      </a:cxnLst>
                      <a:rect l="0" t="0" r="r" b="b"/>
                      <a:pathLst>
                        <a:path w="20" h="5">
                          <a:moveTo>
                            <a:pt x="2" y="0"/>
                          </a:moveTo>
                          <a:lnTo>
                            <a:pt x="20" y="1"/>
                          </a:lnTo>
                          <a:lnTo>
                            <a:pt x="19" y="5"/>
                          </a:lnTo>
                          <a:lnTo>
                            <a:pt x="0" y="4"/>
                          </a:lnTo>
                          <a:lnTo>
                            <a:pt x="2" y="0"/>
                          </a:lnTo>
                          <a:close/>
                        </a:path>
                      </a:pathLst>
                    </a:custGeom>
                    <a:solidFill>
                      <a:srgbClr val="6361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49" name="Freeform 921"/>
                    <p:cNvSpPr>
                      <a:spLocks noChangeAspect="1"/>
                    </p:cNvSpPr>
                    <p:nvPr/>
                  </p:nvSpPr>
                  <p:spPr bwMode="auto">
                    <a:xfrm>
                      <a:off x="2708" y="2094"/>
                      <a:ext cx="20" cy="5"/>
                    </a:xfrm>
                    <a:custGeom>
                      <a:avLst/>
                      <a:gdLst>
                        <a:gd name="T0" fmla="*/ 1 w 20"/>
                        <a:gd name="T1" fmla="*/ 0 h 5"/>
                        <a:gd name="T2" fmla="*/ 20 w 20"/>
                        <a:gd name="T3" fmla="*/ 2 h 5"/>
                        <a:gd name="T4" fmla="*/ 19 w 20"/>
                        <a:gd name="T5" fmla="*/ 5 h 5"/>
                        <a:gd name="T6" fmla="*/ 0 w 20"/>
                        <a:gd name="T7" fmla="*/ 3 h 5"/>
                        <a:gd name="T8" fmla="*/ 1 w 20"/>
                        <a:gd name="T9" fmla="*/ 0 h 5"/>
                      </a:gdLst>
                      <a:ahLst/>
                      <a:cxnLst>
                        <a:cxn ang="0">
                          <a:pos x="T0" y="T1"/>
                        </a:cxn>
                        <a:cxn ang="0">
                          <a:pos x="T2" y="T3"/>
                        </a:cxn>
                        <a:cxn ang="0">
                          <a:pos x="T4" y="T5"/>
                        </a:cxn>
                        <a:cxn ang="0">
                          <a:pos x="T6" y="T7"/>
                        </a:cxn>
                        <a:cxn ang="0">
                          <a:pos x="T8" y="T9"/>
                        </a:cxn>
                      </a:cxnLst>
                      <a:rect l="0" t="0" r="r" b="b"/>
                      <a:pathLst>
                        <a:path w="20" h="5">
                          <a:moveTo>
                            <a:pt x="1" y="0"/>
                          </a:moveTo>
                          <a:lnTo>
                            <a:pt x="20" y="2"/>
                          </a:lnTo>
                          <a:lnTo>
                            <a:pt x="19" y="5"/>
                          </a:lnTo>
                          <a:lnTo>
                            <a:pt x="0" y="3"/>
                          </a:lnTo>
                          <a:lnTo>
                            <a:pt x="1" y="0"/>
                          </a:lnTo>
                          <a:close/>
                        </a:path>
                      </a:pathLst>
                    </a:custGeom>
                    <a:solidFill>
                      <a:srgbClr val="6361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50" name="Freeform 922"/>
                    <p:cNvSpPr>
                      <a:spLocks noChangeAspect="1"/>
                    </p:cNvSpPr>
                    <p:nvPr/>
                  </p:nvSpPr>
                  <p:spPr bwMode="auto">
                    <a:xfrm>
                      <a:off x="2708" y="2096"/>
                      <a:ext cx="20" cy="6"/>
                    </a:xfrm>
                    <a:custGeom>
                      <a:avLst/>
                      <a:gdLst>
                        <a:gd name="T0" fmla="*/ 1 w 20"/>
                        <a:gd name="T1" fmla="*/ 0 h 6"/>
                        <a:gd name="T2" fmla="*/ 20 w 20"/>
                        <a:gd name="T3" fmla="*/ 1 h 6"/>
                        <a:gd name="T4" fmla="*/ 19 w 20"/>
                        <a:gd name="T5" fmla="*/ 6 h 6"/>
                        <a:gd name="T6" fmla="*/ 0 w 20"/>
                        <a:gd name="T7" fmla="*/ 4 h 6"/>
                        <a:gd name="T8" fmla="*/ 1 w 20"/>
                        <a:gd name="T9" fmla="*/ 0 h 6"/>
                      </a:gdLst>
                      <a:ahLst/>
                      <a:cxnLst>
                        <a:cxn ang="0">
                          <a:pos x="T0" y="T1"/>
                        </a:cxn>
                        <a:cxn ang="0">
                          <a:pos x="T2" y="T3"/>
                        </a:cxn>
                        <a:cxn ang="0">
                          <a:pos x="T4" y="T5"/>
                        </a:cxn>
                        <a:cxn ang="0">
                          <a:pos x="T6" y="T7"/>
                        </a:cxn>
                        <a:cxn ang="0">
                          <a:pos x="T8" y="T9"/>
                        </a:cxn>
                      </a:cxnLst>
                      <a:rect l="0" t="0" r="r" b="b"/>
                      <a:pathLst>
                        <a:path w="20" h="6">
                          <a:moveTo>
                            <a:pt x="1" y="0"/>
                          </a:moveTo>
                          <a:lnTo>
                            <a:pt x="20" y="1"/>
                          </a:lnTo>
                          <a:lnTo>
                            <a:pt x="19" y="6"/>
                          </a:lnTo>
                          <a:lnTo>
                            <a:pt x="0" y="4"/>
                          </a:lnTo>
                          <a:lnTo>
                            <a:pt x="1" y="0"/>
                          </a:lnTo>
                          <a:close/>
                        </a:path>
                      </a:pathLst>
                    </a:custGeom>
                    <a:solidFill>
                      <a:srgbClr val="6462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51" name="Freeform 923"/>
                    <p:cNvSpPr>
                      <a:spLocks noChangeAspect="1"/>
                    </p:cNvSpPr>
                    <p:nvPr/>
                  </p:nvSpPr>
                  <p:spPr bwMode="auto">
                    <a:xfrm>
                      <a:off x="2706" y="2097"/>
                      <a:ext cx="21" cy="6"/>
                    </a:xfrm>
                    <a:custGeom>
                      <a:avLst/>
                      <a:gdLst>
                        <a:gd name="T0" fmla="*/ 2 w 21"/>
                        <a:gd name="T1" fmla="*/ 0 h 6"/>
                        <a:gd name="T2" fmla="*/ 21 w 21"/>
                        <a:gd name="T3" fmla="*/ 2 h 6"/>
                        <a:gd name="T4" fmla="*/ 19 w 21"/>
                        <a:gd name="T5" fmla="*/ 6 h 6"/>
                        <a:gd name="T6" fmla="*/ 0 w 21"/>
                        <a:gd name="T7" fmla="*/ 5 h 6"/>
                        <a:gd name="T8" fmla="*/ 2 w 21"/>
                        <a:gd name="T9" fmla="*/ 0 h 6"/>
                      </a:gdLst>
                      <a:ahLst/>
                      <a:cxnLst>
                        <a:cxn ang="0">
                          <a:pos x="T0" y="T1"/>
                        </a:cxn>
                        <a:cxn ang="0">
                          <a:pos x="T2" y="T3"/>
                        </a:cxn>
                        <a:cxn ang="0">
                          <a:pos x="T4" y="T5"/>
                        </a:cxn>
                        <a:cxn ang="0">
                          <a:pos x="T6" y="T7"/>
                        </a:cxn>
                        <a:cxn ang="0">
                          <a:pos x="T8" y="T9"/>
                        </a:cxn>
                      </a:cxnLst>
                      <a:rect l="0" t="0" r="r" b="b"/>
                      <a:pathLst>
                        <a:path w="21" h="6">
                          <a:moveTo>
                            <a:pt x="2" y="0"/>
                          </a:moveTo>
                          <a:lnTo>
                            <a:pt x="21" y="2"/>
                          </a:lnTo>
                          <a:lnTo>
                            <a:pt x="19" y="6"/>
                          </a:lnTo>
                          <a:lnTo>
                            <a:pt x="0" y="5"/>
                          </a:lnTo>
                          <a:lnTo>
                            <a:pt x="2" y="0"/>
                          </a:lnTo>
                          <a:close/>
                        </a:path>
                      </a:pathLst>
                    </a:custGeom>
                    <a:solidFill>
                      <a:srgbClr val="6462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52" name="Freeform 924"/>
                    <p:cNvSpPr>
                      <a:spLocks noChangeAspect="1"/>
                    </p:cNvSpPr>
                    <p:nvPr/>
                  </p:nvSpPr>
                  <p:spPr bwMode="auto">
                    <a:xfrm>
                      <a:off x="2706" y="2100"/>
                      <a:ext cx="21" cy="5"/>
                    </a:xfrm>
                    <a:custGeom>
                      <a:avLst/>
                      <a:gdLst>
                        <a:gd name="T0" fmla="*/ 2 w 21"/>
                        <a:gd name="T1" fmla="*/ 0 h 5"/>
                        <a:gd name="T2" fmla="*/ 21 w 21"/>
                        <a:gd name="T3" fmla="*/ 2 h 5"/>
                        <a:gd name="T4" fmla="*/ 18 w 21"/>
                        <a:gd name="T5" fmla="*/ 5 h 5"/>
                        <a:gd name="T6" fmla="*/ 0 w 21"/>
                        <a:gd name="T7" fmla="*/ 3 h 5"/>
                        <a:gd name="T8" fmla="*/ 2 w 21"/>
                        <a:gd name="T9" fmla="*/ 0 h 5"/>
                      </a:gdLst>
                      <a:ahLst/>
                      <a:cxnLst>
                        <a:cxn ang="0">
                          <a:pos x="T0" y="T1"/>
                        </a:cxn>
                        <a:cxn ang="0">
                          <a:pos x="T2" y="T3"/>
                        </a:cxn>
                        <a:cxn ang="0">
                          <a:pos x="T4" y="T5"/>
                        </a:cxn>
                        <a:cxn ang="0">
                          <a:pos x="T6" y="T7"/>
                        </a:cxn>
                        <a:cxn ang="0">
                          <a:pos x="T8" y="T9"/>
                        </a:cxn>
                      </a:cxnLst>
                      <a:rect l="0" t="0" r="r" b="b"/>
                      <a:pathLst>
                        <a:path w="21" h="5">
                          <a:moveTo>
                            <a:pt x="2" y="0"/>
                          </a:moveTo>
                          <a:lnTo>
                            <a:pt x="21" y="2"/>
                          </a:lnTo>
                          <a:lnTo>
                            <a:pt x="18" y="5"/>
                          </a:lnTo>
                          <a:lnTo>
                            <a:pt x="0" y="3"/>
                          </a:lnTo>
                          <a:lnTo>
                            <a:pt x="2" y="0"/>
                          </a:lnTo>
                          <a:close/>
                        </a:path>
                      </a:pathLst>
                    </a:custGeom>
                    <a:solidFill>
                      <a:srgbClr val="6562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53" name="Freeform 925"/>
                    <p:cNvSpPr>
                      <a:spLocks noChangeAspect="1"/>
                    </p:cNvSpPr>
                    <p:nvPr/>
                  </p:nvSpPr>
                  <p:spPr bwMode="auto">
                    <a:xfrm>
                      <a:off x="2706" y="2102"/>
                      <a:ext cx="19" cy="5"/>
                    </a:xfrm>
                    <a:custGeom>
                      <a:avLst/>
                      <a:gdLst>
                        <a:gd name="T0" fmla="*/ 0 w 19"/>
                        <a:gd name="T1" fmla="*/ 0 h 5"/>
                        <a:gd name="T2" fmla="*/ 19 w 19"/>
                        <a:gd name="T3" fmla="*/ 1 h 5"/>
                        <a:gd name="T4" fmla="*/ 18 w 19"/>
                        <a:gd name="T5" fmla="*/ 5 h 5"/>
                        <a:gd name="T6" fmla="*/ 0 w 19"/>
                        <a:gd name="T7" fmla="*/ 4 h 5"/>
                        <a:gd name="T8" fmla="*/ 0 w 19"/>
                        <a:gd name="T9" fmla="*/ 0 h 5"/>
                      </a:gdLst>
                      <a:ahLst/>
                      <a:cxnLst>
                        <a:cxn ang="0">
                          <a:pos x="T0" y="T1"/>
                        </a:cxn>
                        <a:cxn ang="0">
                          <a:pos x="T2" y="T3"/>
                        </a:cxn>
                        <a:cxn ang="0">
                          <a:pos x="T4" y="T5"/>
                        </a:cxn>
                        <a:cxn ang="0">
                          <a:pos x="T6" y="T7"/>
                        </a:cxn>
                        <a:cxn ang="0">
                          <a:pos x="T8" y="T9"/>
                        </a:cxn>
                      </a:cxnLst>
                      <a:rect l="0" t="0" r="r" b="b"/>
                      <a:pathLst>
                        <a:path w="19" h="5">
                          <a:moveTo>
                            <a:pt x="0" y="0"/>
                          </a:moveTo>
                          <a:lnTo>
                            <a:pt x="19" y="1"/>
                          </a:lnTo>
                          <a:lnTo>
                            <a:pt x="18" y="5"/>
                          </a:lnTo>
                          <a:lnTo>
                            <a:pt x="0" y="4"/>
                          </a:lnTo>
                          <a:lnTo>
                            <a:pt x="0" y="0"/>
                          </a:lnTo>
                          <a:close/>
                        </a:path>
                      </a:pathLst>
                    </a:custGeom>
                    <a:solidFill>
                      <a:srgbClr val="6562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54" name="Freeform 926"/>
                    <p:cNvSpPr>
                      <a:spLocks noChangeAspect="1"/>
                    </p:cNvSpPr>
                    <p:nvPr/>
                  </p:nvSpPr>
                  <p:spPr bwMode="auto">
                    <a:xfrm>
                      <a:off x="2705" y="2103"/>
                      <a:ext cx="19" cy="6"/>
                    </a:xfrm>
                    <a:custGeom>
                      <a:avLst/>
                      <a:gdLst>
                        <a:gd name="T0" fmla="*/ 1 w 19"/>
                        <a:gd name="T1" fmla="*/ 0 h 6"/>
                        <a:gd name="T2" fmla="*/ 19 w 19"/>
                        <a:gd name="T3" fmla="*/ 2 h 6"/>
                        <a:gd name="T4" fmla="*/ 17 w 19"/>
                        <a:gd name="T5" fmla="*/ 6 h 6"/>
                        <a:gd name="T6" fmla="*/ 0 w 19"/>
                        <a:gd name="T7" fmla="*/ 4 h 6"/>
                        <a:gd name="T8" fmla="*/ 1 w 19"/>
                        <a:gd name="T9" fmla="*/ 0 h 6"/>
                      </a:gdLst>
                      <a:ahLst/>
                      <a:cxnLst>
                        <a:cxn ang="0">
                          <a:pos x="T0" y="T1"/>
                        </a:cxn>
                        <a:cxn ang="0">
                          <a:pos x="T2" y="T3"/>
                        </a:cxn>
                        <a:cxn ang="0">
                          <a:pos x="T4" y="T5"/>
                        </a:cxn>
                        <a:cxn ang="0">
                          <a:pos x="T6" y="T7"/>
                        </a:cxn>
                        <a:cxn ang="0">
                          <a:pos x="T8" y="T9"/>
                        </a:cxn>
                      </a:cxnLst>
                      <a:rect l="0" t="0" r="r" b="b"/>
                      <a:pathLst>
                        <a:path w="19" h="6">
                          <a:moveTo>
                            <a:pt x="1" y="0"/>
                          </a:moveTo>
                          <a:lnTo>
                            <a:pt x="19" y="2"/>
                          </a:lnTo>
                          <a:lnTo>
                            <a:pt x="17" y="6"/>
                          </a:lnTo>
                          <a:lnTo>
                            <a:pt x="0" y="4"/>
                          </a:lnTo>
                          <a:lnTo>
                            <a:pt x="1" y="0"/>
                          </a:lnTo>
                          <a:close/>
                        </a:path>
                      </a:pathLst>
                    </a:custGeom>
                    <a:solidFill>
                      <a:srgbClr val="6563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55" name="Freeform 927"/>
                    <p:cNvSpPr>
                      <a:spLocks noChangeAspect="1"/>
                    </p:cNvSpPr>
                    <p:nvPr/>
                  </p:nvSpPr>
                  <p:spPr bwMode="auto">
                    <a:xfrm>
                      <a:off x="2705" y="2106"/>
                      <a:ext cx="19" cy="4"/>
                    </a:xfrm>
                    <a:custGeom>
                      <a:avLst/>
                      <a:gdLst>
                        <a:gd name="T0" fmla="*/ 1 w 19"/>
                        <a:gd name="T1" fmla="*/ 0 h 4"/>
                        <a:gd name="T2" fmla="*/ 19 w 19"/>
                        <a:gd name="T3" fmla="*/ 1 h 4"/>
                        <a:gd name="T4" fmla="*/ 17 w 19"/>
                        <a:gd name="T5" fmla="*/ 4 h 4"/>
                        <a:gd name="T6" fmla="*/ 0 w 19"/>
                        <a:gd name="T7" fmla="*/ 3 h 4"/>
                        <a:gd name="T8" fmla="*/ 1 w 19"/>
                        <a:gd name="T9" fmla="*/ 0 h 4"/>
                      </a:gdLst>
                      <a:ahLst/>
                      <a:cxnLst>
                        <a:cxn ang="0">
                          <a:pos x="T0" y="T1"/>
                        </a:cxn>
                        <a:cxn ang="0">
                          <a:pos x="T2" y="T3"/>
                        </a:cxn>
                        <a:cxn ang="0">
                          <a:pos x="T4" y="T5"/>
                        </a:cxn>
                        <a:cxn ang="0">
                          <a:pos x="T6" y="T7"/>
                        </a:cxn>
                        <a:cxn ang="0">
                          <a:pos x="T8" y="T9"/>
                        </a:cxn>
                      </a:cxnLst>
                      <a:rect l="0" t="0" r="r" b="b"/>
                      <a:pathLst>
                        <a:path w="19" h="4">
                          <a:moveTo>
                            <a:pt x="1" y="0"/>
                          </a:moveTo>
                          <a:lnTo>
                            <a:pt x="19" y="1"/>
                          </a:lnTo>
                          <a:lnTo>
                            <a:pt x="17" y="4"/>
                          </a:lnTo>
                          <a:lnTo>
                            <a:pt x="0" y="3"/>
                          </a:lnTo>
                          <a:lnTo>
                            <a:pt x="1" y="0"/>
                          </a:lnTo>
                          <a:close/>
                        </a:path>
                      </a:pathLst>
                    </a:custGeom>
                    <a:solidFill>
                      <a:srgbClr val="6563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56" name="Freeform 928"/>
                    <p:cNvSpPr>
                      <a:spLocks noChangeAspect="1"/>
                    </p:cNvSpPr>
                    <p:nvPr/>
                  </p:nvSpPr>
                  <p:spPr bwMode="auto">
                    <a:xfrm>
                      <a:off x="2704" y="2107"/>
                      <a:ext cx="18" cy="6"/>
                    </a:xfrm>
                    <a:custGeom>
                      <a:avLst/>
                      <a:gdLst>
                        <a:gd name="T0" fmla="*/ 1 w 18"/>
                        <a:gd name="T1" fmla="*/ 0 h 6"/>
                        <a:gd name="T2" fmla="*/ 18 w 18"/>
                        <a:gd name="T3" fmla="*/ 2 h 6"/>
                        <a:gd name="T4" fmla="*/ 17 w 18"/>
                        <a:gd name="T5" fmla="*/ 6 h 6"/>
                        <a:gd name="T6" fmla="*/ 0 w 18"/>
                        <a:gd name="T7" fmla="*/ 5 h 6"/>
                        <a:gd name="T8" fmla="*/ 1 w 18"/>
                        <a:gd name="T9" fmla="*/ 0 h 6"/>
                      </a:gdLst>
                      <a:ahLst/>
                      <a:cxnLst>
                        <a:cxn ang="0">
                          <a:pos x="T0" y="T1"/>
                        </a:cxn>
                        <a:cxn ang="0">
                          <a:pos x="T2" y="T3"/>
                        </a:cxn>
                        <a:cxn ang="0">
                          <a:pos x="T4" y="T5"/>
                        </a:cxn>
                        <a:cxn ang="0">
                          <a:pos x="T6" y="T7"/>
                        </a:cxn>
                        <a:cxn ang="0">
                          <a:pos x="T8" y="T9"/>
                        </a:cxn>
                      </a:cxnLst>
                      <a:rect l="0" t="0" r="r" b="b"/>
                      <a:pathLst>
                        <a:path w="18" h="6">
                          <a:moveTo>
                            <a:pt x="1" y="0"/>
                          </a:moveTo>
                          <a:lnTo>
                            <a:pt x="18" y="2"/>
                          </a:lnTo>
                          <a:lnTo>
                            <a:pt x="17" y="6"/>
                          </a:lnTo>
                          <a:lnTo>
                            <a:pt x="0" y="5"/>
                          </a:lnTo>
                          <a:lnTo>
                            <a:pt x="1" y="0"/>
                          </a:lnTo>
                          <a:close/>
                        </a:path>
                      </a:pathLst>
                    </a:custGeom>
                    <a:solidFill>
                      <a:srgbClr val="6664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57" name="Freeform 929"/>
                    <p:cNvSpPr>
                      <a:spLocks noChangeAspect="1"/>
                    </p:cNvSpPr>
                    <p:nvPr/>
                  </p:nvSpPr>
                  <p:spPr bwMode="auto">
                    <a:xfrm>
                      <a:off x="2704" y="2109"/>
                      <a:ext cx="18" cy="6"/>
                    </a:xfrm>
                    <a:custGeom>
                      <a:avLst/>
                      <a:gdLst>
                        <a:gd name="T0" fmla="*/ 1 w 18"/>
                        <a:gd name="T1" fmla="*/ 0 h 6"/>
                        <a:gd name="T2" fmla="*/ 18 w 18"/>
                        <a:gd name="T3" fmla="*/ 1 h 6"/>
                        <a:gd name="T4" fmla="*/ 15 w 18"/>
                        <a:gd name="T5" fmla="*/ 6 h 6"/>
                        <a:gd name="T6" fmla="*/ 0 w 18"/>
                        <a:gd name="T7" fmla="*/ 4 h 6"/>
                        <a:gd name="T8" fmla="*/ 1 w 18"/>
                        <a:gd name="T9" fmla="*/ 0 h 6"/>
                      </a:gdLst>
                      <a:ahLst/>
                      <a:cxnLst>
                        <a:cxn ang="0">
                          <a:pos x="T0" y="T1"/>
                        </a:cxn>
                        <a:cxn ang="0">
                          <a:pos x="T2" y="T3"/>
                        </a:cxn>
                        <a:cxn ang="0">
                          <a:pos x="T4" y="T5"/>
                        </a:cxn>
                        <a:cxn ang="0">
                          <a:pos x="T6" y="T7"/>
                        </a:cxn>
                        <a:cxn ang="0">
                          <a:pos x="T8" y="T9"/>
                        </a:cxn>
                      </a:cxnLst>
                      <a:rect l="0" t="0" r="r" b="b"/>
                      <a:pathLst>
                        <a:path w="18" h="6">
                          <a:moveTo>
                            <a:pt x="1" y="0"/>
                          </a:moveTo>
                          <a:lnTo>
                            <a:pt x="18" y="1"/>
                          </a:lnTo>
                          <a:lnTo>
                            <a:pt x="15" y="6"/>
                          </a:lnTo>
                          <a:lnTo>
                            <a:pt x="0" y="4"/>
                          </a:lnTo>
                          <a:lnTo>
                            <a:pt x="1" y="0"/>
                          </a:lnTo>
                          <a:close/>
                        </a:path>
                      </a:pathLst>
                    </a:custGeom>
                    <a:solidFill>
                      <a:srgbClr val="6664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58" name="Freeform 930"/>
                    <p:cNvSpPr>
                      <a:spLocks noChangeAspect="1"/>
                    </p:cNvSpPr>
                    <p:nvPr/>
                  </p:nvSpPr>
                  <p:spPr bwMode="auto">
                    <a:xfrm>
                      <a:off x="2702" y="2112"/>
                      <a:ext cx="19" cy="4"/>
                    </a:xfrm>
                    <a:custGeom>
                      <a:avLst/>
                      <a:gdLst>
                        <a:gd name="T0" fmla="*/ 2 w 19"/>
                        <a:gd name="T1" fmla="*/ 0 h 4"/>
                        <a:gd name="T2" fmla="*/ 19 w 19"/>
                        <a:gd name="T3" fmla="*/ 1 h 4"/>
                        <a:gd name="T4" fmla="*/ 17 w 19"/>
                        <a:gd name="T5" fmla="*/ 4 h 4"/>
                        <a:gd name="T6" fmla="*/ 0 w 19"/>
                        <a:gd name="T7" fmla="*/ 3 h 4"/>
                        <a:gd name="T8" fmla="*/ 2 w 19"/>
                        <a:gd name="T9" fmla="*/ 0 h 4"/>
                      </a:gdLst>
                      <a:ahLst/>
                      <a:cxnLst>
                        <a:cxn ang="0">
                          <a:pos x="T0" y="T1"/>
                        </a:cxn>
                        <a:cxn ang="0">
                          <a:pos x="T2" y="T3"/>
                        </a:cxn>
                        <a:cxn ang="0">
                          <a:pos x="T4" y="T5"/>
                        </a:cxn>
                        <a:cxn ang="0">
                          <a:pos x="T6" y="T7"/>
                        </a:cxn>
                        <a:cxn ang="0">
                          <a:pos x="T8" y="T9"/>
                        </a:cxn>
                      </a:cxnLst>
                      <a:rect l="0" t="0" r="r" b="b"/>
                      <a:pathLst>
                        <a:path w="19" h="4">
                          <a:moveTo>
                            <a:pt x="2" y="0"/>
                          </a:moveTo>
                          <a:lnTo>
                            <a:pt x="19" y="1"/>
                          </a:lnTo>
                          <a:lnTo>
                            <a:pt x="17" y="4"/>
                          </a:lnTo>
                          <a:lnTo>
                            <a:pt x="0" y="3"/>
                          </a:lnTo>
                          <a:lnTo>
                            <a:pt x="2" y="0"/>
                          </a:lnTo>
                          <a:close/>
                        </a:path>
                      </a:pathLst>
                    </a:custGeom>
                    <a:solidFill>
                      <a:srgbClr val="6765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59" name="Freeform 931"/>
                    <p:cNvSpPr>
                      <a:spLocks noChangeAspect="1"/>
                    </p:cNvSpPr>
                    <p:nvPr/>
                  </p:nvSpPr>
                  <p:spPr bwMode="auto">
                    <a:xfrm>
                      <a:off x="2702" y="2113"/>
                      <a:ext cx="17" cy="6"/>
                    </a:xfrm>
                    <a:custGeom>
                      <a:avLst/>
                      <a:gdLst>
                        <a:gd name="T0" fmla="*/ 2 w 17"/>
                        <a:gd name="T1" fmla="*/ 0 h 6"/>
                        <a:gd name="T2" fmla="*/ 17 w 17"/>
                        <a:gd name="T3" fmla="*/ 2 h 6"/>
                        <a:gd name="T4" fmla="*/ 16 w 17"/>
                        <a:gd name="T5" fmla="*/ 6 h 6"/>
                        <a:gd name="T6" fmla="*/ 0 w 17"/>
                        <a:gd name="T7" fmla="*/ 4 h 6"/>
                        <a:gd name="T8" fmla="*/ 2 w 17"/>
                        <a:gd name="T9" fmla="*/ 0 h 6"/>
                      </a:gdLst>
                      <a:ahLst/>
                      <a:cxnLst>
                        <a:cxn ang="0">
                          <a:pos x="T0" y="T1"/>
                        </a:cxn>
                        <a:cxn ang="0">
                          <a:pos x="T2" y="T3"/>
                        </a:cxn>
                        <a:cxn ang="0">
                          <a:pos x="T4" y="T5"/>
                        </a:cxn>
                        <a:cxn ang="0">
                          <a:pos x="T6" y="T7"/>
                        </a:cxn>
                        <a:cxn ang="0">
                          <a:pos x="T8" y="T9"/>
                        </a:cxn>
                      </a:cxnLst>
                      <a:rect l="0" t="0" r="r" b="b"/>
                      <a:pathLst>
                        <a:path w="17" h="6">
                          <a:moveTo>
                            <a:pt x="2" y="0"/>
                          </a:moveTo>
                          <a:lnTo>
                            <a:pt x="17" y="2"/>
                          </a:lnTo>
                          <a:lnTo>
                            <a:pt x="16" y="6"/>
                          </a:lnTo>
                          <a:lnTo>
                            <a:pt x="0" y="4"/>
                          </a:lnTo>
                          <a:lnTo>
                            <a:pt x="2" y="0"/>
                          </a:lnTo>
                          <a:close/>
                        </a:path>
                      </a:pathLst>
                    </a:custGeom>
                    <a:solidFill>
                      <a:srgbClr val="6765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60" name="Freeform 932"/>
                    <p:cNvSpPr>
                      <a:spLocks noChangeAspect="1"/>
                    </p:cNvSpPr>
                    <p:nvPr/>
                  </p:nvSpPr>
                  <p:spPr bwMode="auto">
                    <a:xfrm>
                      <a:off x="2701" y="2115"/>
                      <a:ext cx="18" cy="5"/>
                    </a:xfrm>
                    <a:custGeom>
                      <a:avLst/>
                      <a:gdLst>
                        <a:gd name="T0" fmla="*/ 1 w 18"/>
                        <a:gd name="T1" fmla="*/ 0 h 5"/>
                        <a:gd name="T2" fmla="*/ 18 w 18"/>
                        <a:gd name="T3" fmla="*/ 1 h 5"/>
                        <a:gd name="T4" fmla="*/ 17 w 18"/>
                        <a:gd name="T5" fmla="*/ 5 h 5"/>
                        <a:gd name="T6" fmla="*/ 0 w 18"/>
                        <a:gd name="T7" fmla="*/ 4 h 5"/>
                        <a:gd name="T8" fmla="*/ 1 w 18"/>
                        <a:gd name="T9" fmla="*/ 0 h 5"/>
                      </a:gdLst>
                      <a:ahLst/>
                      <a:cxnLst>
                        <a:cxn ang="0">
                          <a:pos x="T0" y="T1"/>
                        </a:cxn>
                        <a:cxn ang="0">
                          <a:pos x="T2" y="T3"/>
                        </a:cxn>
                        <a:cxn ang="0">
                          <a:pos x="T4" y="T5"/>
                        </a:cxn>
                        <a:cxn ang="0">
                          <a:pos x="T6" y="T7"/>
                        </a:cxn>
                        <a:cxn ang="0">
                          <a:pos x="T8" y="T9"/>
                        </a:cxn>
                      </a:cxnLst>
                      <a:rect l="0" t="0" r="r" b="b"/>
                      <a:pathLst>
                        <a:path w="18" h="5">
                          <a:moveTo>
                            <a:pt x="1" y="0"/>
                          </a:moveTo>
                          <a:lnTo>
                            <a:pt x="18" y="1"/>
                          </a:lnTo>
                          <a:lnTo>
                            <a:pt x="17" y="5"/>
                          </a:lnTo>
                          <a:lnTo>
                            <a:pt x="0" y="4"/>
                          </a:lnTo>
                          <a:lnTo>
                            <a:pt x="1" y="0"/>
                          </a:lnTo>
                          <a:close/>
                        </a:path>
                      </a:pathLst>
                    </a:custGeom>
                    <a:solidFill>
                      <a:srgbClr val="6865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61" name="Freeform 933"/>
                    <p:cNvSpPr>
                      <a:spLocks noChangeAspect="1"/>
                    </p:cNvSpPr>
                    <p:nvPr/>
                  </p:nvSpPr>
                  <p:spPr bwMode="auto">
                    <a:xfrm>
                      <a:off x="2701" y="2117"/>
                      <a:ext cx="17" cy="5"/>
                    </a:xfrm>
                    <a:custGeom>
                      <a:avLst/>
                      <a:gdLst>
                        <a:gd name="T0" fmla="*/ 1 w 17"/>
                        <a:gd name="T1" fmla="*/ 0 h 5"/>
                        <a:gd name="T2" fmla="*/ 17 w 17"/>
                        <a:gd name="T3" fmla="*/ 2 h 5"/>
                        <a:gd name="T4" fmla="*/ 15 w 17"/>
                        <a:gd name="T5" fmla="*/ 5 h 5"/>
                        <a:gd name="T6" fmla="*/ 0 w 17"/>
                        <a:gd name="T7" fmla="*/ 3 h 5"/>
                        <a:gd name="T8" fmla="*/ 1 w 17"/>
                        <a:gd name="T9" fmla="*/ 0 h 5"/>
                      </a:gdLst>
                      <a:ahLst/>
                      <a:cxnLst>
                        <a:cxn ang="0">
                          <a:pos x="T0" y="T1"/>
                        </a:cxn>
                        <a:cxn ang="0">
                          <a:pos x="T2" y="T3"/>
                        </a:cxn>
                        <a:cxn ang="0">
                          <a:pos x="T4" y="T5"/>
                        </a:cxn>
                        <a:cxn ang="0">
                          <a:pos x="T6" y="T7"/>
                        </a:cxn>
                        <a:cxn ang="0">
                          <a:pos x="T8" y="T9"/>
                        </a:cxn>
                      </a:cxnLst>
                      <a:rect l="0" t="0" r="r" b="b"/>
                      <a:pathLst>
                        <a:path w="17" h="5">
                          <a:moveTo>
                            <a:pt x="1" y="0"/>
                          </a:moveTo>
                          <a:lnTo>
                            <a:pt x="17" y="2"/>
                          </a:lnTo>
                          <a:lnTo>
                            <a:pt x="15" y="5"/>
                          </a:lnTo>
                          <a:lnTo>
                            <a:pt x="0" y="3"/>
                          </a:lnTo>
                          <a:lnTo>
                            <a:pt x="1" y="0"/>
                          </a:lnTo>
                          <a:close/>
                        </a:path>
                      </a:pathLst>
                    </a:custGeom>
                    <a:solidFill>
                      <a:srgbClr val="6865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62" name="Freeform 934"/>
                    <p:cNvSpPr>
                      <a:spLocks noChangeAspect="1"/>
                    </p:cNvSpPr>
                    <p:nvPr/>
                  </p:nvSpPr>
                  <p:spPr bwMode="auto">
                    <a:xfrm>
                      <a:off x="2701" y="2119"/>
                      <a:ext cx="17" cy="6"/>
                    </a:xfrm>
                    <a:custGeom>
                      <a:avLst/>
                      <a:gdLst>
                        <a:gd name="T0" fmla="*/ 0 w 17"/>
                        <a:gd name="T1" fmla="*/ 0 h 6"/>
                        <a:gd name="T2" fmla="*/ 17 w 17"/>
                        <a:gd name="T3" fmla="*/ 1 h 6"/>
                        <a:gd name="T4" fmla="*/ 15 w 17"/>
                        <a:gd name="T5" fmla="*/ 6 h 6"/>
                        <a:gd name="T6" fmla="*/ 0 w 17"/>
                        <a:gd name="T7" fmla="*/ 4 h 6"/>
                        <a:gd name="T8" fmla="*/ 0 w 17"/>
                        <a:gd name="T9" fmla="*/ 0 h 6"/>
                      </a:gdLst>
                      <a:ahLst/>
                      <a:cxnLst>
                        <a:cxn ang="0">
                          <a:pos x="T0" y="T1"/>
                        </a:cxn>
                        <a:cxn ang="0">
                          <a:pos x="T2" y="T3"/>
                        </a:cxn>
                        <a:cxn ang="0">
                          <a:pos x="T4" y="T5"/>
                        </a:cxn>
                        <a:cxn ang="0">
                          <a:pos x="T6" y="T7"/>
                        </a:cxn>
                        <a:cxn ang="0">
                          <a:pos x="T8" y="T9"/>
                        </a:cxn>
                      </a:cxnLst>
                      <a:rect l="0" t="0" r="r" b="b"/>
                      <a:pathLst>
                        <a:path w="17" h="6">
                          <a:moveTo>
                            <a:pt x="0" y="0"/>
                          </a:moveTo>
                          <a:lnTo>
                            <a:pt x="17" y="1"/>
                          </a:lnTo>
                          <a:lnTo>
                            <a:pt x="15" y="6"/>
                          </a:lnTo>
                          <a:lnTo>
                            <a:pt x="0" y="4"/>
                          </a:lnTo>
                          <a:lnTo>
                            <a:pt x="0" y="0"/>
                          </a:lnTo>
                          <a:close/>
                        </a:path>
                      </a:pathLst>
                    </a:custGeom>
                    <a:solidFill>
                      <a:srgbClr val="6866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63" name="Freeform 935"/>
                    <p:cNvSpPr>
                      <a:spLocks noChangeAspect="1"/>
                    </p:cNvSpPr>
                    <p:nvPr/>
                  </p:nvSpPr>
                  <p:spPr bwMode="auto">
                    <a:xfrm>
                      <a:off x="2699" y="2120"/>
                      <a:ext cx="17" cy="6"/>
                    </a:xfrm>
                    <a:custGeom>
                      <a:avLst/>
                      <a:gdLst>
                        <a:gd name="T0" fmla="*/ 2 w 17"/>
                        <a:gd name="T1" fmla="*/ 0 h 6"/>
                        <a:gd name="T2" fmla="*/ 17 w 17"/>
                        <a:gd name="T3" fmla="*/ 2 h 6"/>
                        <a:gd name="T4" fmla="*/ 16 w 17"/>
                        <a:gd name="T5" fmla="*/ 6 h 6"/>
                        <a:gd name="T6" fmla="*/ 0 w 17"/>
                        <a:gd name="T7" fmla="*/ 5 h 6"/>
                        <a:gd name="T8" fmla="*/ 2 w 17"/>
                        <a:gd name="T9" fmla="*/ 0 h 6"/>
                      </a:gdLst>
                      <a:ahLst/>
                      <a:cxnLst>
                        <a:cxn ang="0">
                          <a:pos x="T0" y="T1"/>
                        </a:cxn>
                        <a:cxn ang="0">
                          <a:pos x="T2" y="T3"/>
                        </a:cxn>
                        <a:cxn ang="0">
                          <a:pos x="T4" y="T5"/>
                        </a:cxn>
                        <a:cxn ang="0">
                          <a:pos x="T6" y="T7"/>
                        </a:cxn>
                        <a:cxn ang="0">
                          <a:pos x="T8" y="T9"/>
                        </a:cxn>
                      </a:cxnLst>
                      <a:rect l="0" t="0" r="r" b="b"/>
                      <a:pathLst>
                        <a:path w="17" h="6">
                          <a:moveTo>
                            <a:pt x="2" y="0"/>
                          </a:moveTo>
                          <a:lnTo>
                            <a:pt x="17" y="2"/>
                          </a:lnTo>
                          <a:lnTo>
                            <a:pt x="16" y="6"/>
                          </a:lnTo>
                          <a:lnTo>
                            <a:pt x="0" y="5"/>
                          </a:lnTo>
                          <a:lnTo>
                            <a:pt x="2" y="0"/>
                          </a:lnTo>
                          <a:close/>
                        </a:path>
                      </a:pathLst>
                    </a:custGeom>
                    <a:solidFill>
                      <a:srgbClr val="6866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64" name="Freeform 936"/>
                    <p:cNvSpPr>
                      <a:spLocks noChangeAspect="1"/>
                    </p:cNvSpPr>
                    <p:nvPr/>
                  </p:nvSpPr>
                  <p:spPr bwMode="auto">
                    <a:xfrm>
                      <a:off x="2699" y="2123"/>
                      <a:ext cx="17" cy="5"/>
                    </a:xfrm>
                    <a:custGeom>
                      <a:avLst/>
                      <a:gdLst>
                        <a:gd name="T0" fmla="*/ 2 w 17"/>
                        <a:gd name="T1" fmla="*/ 0 h 5"/>
                        <a:gd name="T2" fmla="*/ 17 w 17"/>
                        <a:gd name="T3" fmla="*/ 2 h 5"/>
                        <a:gd name="T4" fmla="*/ 15 w 17"/>
                        <a:gd name="T5" fmla="*/ 5 h 5"/>
                        <a:gd name="T6" fmla="*/ 0 w 17"/>
                        <a:gd name="T7" fmla="*/ 5 h 5"/>
                        <a:gd name="T8" fmla="*/ 2 w 17"/>
                        <a:gd name="T9" fmla="*/ 0 h 5"/>
                      </a:gdLst>
                      <a:ahLst/>
                      <a:cxnLst>
                        <a:cxn ang="0">
                          <a:pos x="T0" y="T1"/>
                        </a:cxn>
                        <a:cxn ang="0">
                          <a:pos x="T2" y="T3"/>
                        </a:cxn>
                        <a:cxn ang="0">
                          <a:pos x="T4" y="T5"/>
                        </a:cxn>
                        <a:cxn ang="0">
                          <a:pos x="T6" y="T7"/>
                        </a:cxn>
                        <a:cxn ang="0">
                          <a:pos x="T8" y="T9"/>
                        </a:cxn>
                      </a:cxnLst>
                      <a:rect l="0" t="0" r="r" b="b"/>
                      <a:pathLst>
                        <a:path w="17" h="5">
                          <a:moveTo>
                            <a:pt x="2" y="0"/>
                          </a:moveTo>
                          <a:lnTo>
                            <a:pt x="17" y="2"/>
                          </a:lnTo>
                          <a:lnTo>
                            <a:pt x="15" y="5"/>
                          </a:lnTo>
                          <a:lnTo>
                            <a:pt x="0" y="5"/>
                          </a:lnTo>
                          <a:lnTo>
                            <a:pt x="2" y="0"/>
                          </a:lnTo>
                          <a:close/>
                        </a:path>
                      </a:pathLst>
                    </a:custGeom>
                    <a:solidFill>
                      <a:srgbClr val="6967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65" name="Freeform 937"/>
                    <p:cNvSpPr>
                      <a:spLocks noChangeAspect="1"/>
                    </p:cNvSpPr>
                    <p:nvPr/>
                  </p:nvSpPr>
                  <p:spPr bwMode="auto">
                    <a:xfrm>
                      <a:off x="2698" y="2125"/>
                      <a:ext cx="17" cy="5"/>
                    </a:xfrm>
                    <a:custGeom>
                      <a:avLst/>
                      <a:gdLst>
                        <a:gd name="T0" fmla="*/ 1 w 17"/>
                        <a:gd name="T1" fmla="*/ 0 h 5"/>
                        <a:gd name="T2" fmla="*/ 17 w 17"/>
                        <a:gd name="T3" fmla="*/ 1 h 5"/>
                        <a:gd name="T4" fmla="*/ 16 w 17"/>
                        <a:gd name="T5" fmla="*/ 5 h 5"/>
                        <a:gd name="T6" fmla="*/ 0 w 17"/>
                        <a:gd name="T7" fmla="*/ 4 h 5"/>
                        <a:gd name="T8" fmla="*/ 1 w 17"/>
                        <a:gd name="T9" fmla="*/ 0 h 5"/>
                      </a:gdLst>
                      <a:ahLst/>
                      <a:cxnLst>
                        <a:cxn ang="0">
                          <a:pos x="T0" y="T1"/>
                        </a:cxn>
                        <a:cxn ang="0">
                          <a:pos x="T2" y="T3"/>
                        </a:cxn>
                        <a:cxn ang="0">
                          <a:pos x="T4" y="T5"/>
                        </a:cxn>
                        <a:cxn ang="0">
                          <a:pos x="T6" y="T7"/>
                        </a:cxn>
                        <a:cxn ang="0">
                          <a:pos x="T8" y="T9"/>
                        </a:cxn>
                      </a:cxnLst>
                      <a:rect l="0" t="0" r="r" b="b"/>
                      <a:pathLst>
                        <a:path w="17" h="5">
                          <a:moveTo>
                            <a:pt x="1" y="0"/>
                          </a:moveTo>
                          <a:lnTo>
                            <a:pt x="17" y="1"/>
                          </a:lnTo>
                          <a:lnTo>
                            <a:pt x="16" y="5"/>
                          </a:lnTo>
                          <a:lnTo>
                            <a:pt x="0" y="4"/>
                          </a:lnTo>
                          <a:lnTo>
                            <a:pt x="1" y="0"/>
                          </a:lnTo>
                          <a:close/>
                        </a:path>
                      </a:pathLst>
                    </a:custGeom>
                    <a:solidFill>
                      <a:srgbClr val="6967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66" name="Freeform 938"/>
                    <p:cNvSpPr>
                      <a:spLocks noChangeAspect="1"/>
                    </p:cNvSpPr>
                    <p:nvPr/>
                  </p:nvSpPr>
                  <p:spPr bwMode="auto">
                    <a:xfrm>
                      <a:off x="2698" y="2128"/>
                      <a:ext cx="16" cy="4"/>
                    </a:xfrm>
                    <a:custGeom>
                      <a:avLst/>
                      <a:gdLst>
                        <a:gd name="T0" fmla="*/ 1 w 16"/>
                        <a:gd name="T1" fmla="*/ 0 h 4"/>
                        <a:gd name="T2" fmla="*/ 16 w 16"/>
                        <a:gd name="T3" fmla="*/ 0 h 4"/>
                        <a:gd name="T4" fmla="*/ 14 w 16"/>
                        <a:gd name="T5" fmla="*/ 4 h 4"/>
                        <a:gd name="T6" fmla="*/ 0 w 16"/>
                        <a:gd name="T7" fmla="*/ 2 h 4"/>
                        <a:gd name="T8" fmla="*/ 1 w 16"/>
                        <a:gd name="T9" fmla="*/ 0 h 4"/>
                      </a:gdLst>
                      <a:ahLst/>
                      <a:cxnLst>
                        <a:cxn ang="0">
                          <a:pos x="T0" y="T1"/>
                        </a:cxn>
                        <a:cxn ang="0">
                          <a:pos x="T2" y="T3"/>
                        </a:cxn>
                        <a:cxn ang="0">
                          <a:pos x="T4" y="T5"/>
                        </a:cxn>
                        <a:cxn ang="0">
                          <a:pos x="T6" y="T7"/>
                        </a:cxn>
                        <a:cxn ang="0">
                          <a:pos x="T8" y="T9"/>
                        </a:cxn>
                      </a:cxnLst>
                      <a:rect l="0" t="0" r="r" b="b"/>
                      <a:pathLst>
                        <a:path w="16" h="4">
                          <a:moveTo>
                            <a:pt x="1" y="0"/>
                          </a:moveTo>
                          <a:lnTo>
                            <a:pt x="16" y="0"/>
                          </a:lnTo>
                          <a:lnTo>
                            <a:pt x="14" y="4"/>
                          </a:lnTo>
                          <a:lnTo>
                            <a:pt x="0" y="2"/>
                          </a:lnTo>
                          <a:lnTo>
                            <a:pt x="1" y="0"/>
                          </a:lnTo>
                          <a:close/>
                        </a:path>
                      </a:pathLst>
                    </a:custGeom>
                    <a:solidFill>
                      <a:srgbClr val="6A68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67" name="Freeform 939"/>
                    <p:cNvSpPr>
                      <a:spLocks noChangeAspect="1"/>
                    </p:cNvSpPr>
                    <p:nvPr/>
                  </p:nvSpPr>
                  <p:spPr bwMode="auto">
                    <a:xfrm>
                      <a:off x="2696" y="2129"/>
                      <a:ext cx="18" cy="4"/>
                    </a:xfrm>
                    <a:custGeom>
                      <a:avLst/>
                      <a:gdLst>
                        <a:gd name="T0" fmla="*/ 2 w 18"/>
                        <a:gd name="T1" fmla="*/ 0 h 4"/>
                        <a:gd name="T2" fmla="*/ 18 w 18"/>
                        <a:gd name="T3" fmla="*/ 1 h 4"/>
                        <a:gd name="T4" fmla="*/ 16 w 18"/>
                        <a:gd name="T5" fmla="*/ 4 h 4"/>
                        <a:gd name="T6" fmla="*/ 0 w 18"/>
                        <a:gd name="T7" fmla="*/ 4 h 4"/>
                        <a:gd name="T8" fmla="*/ 2 w 18"/>
                        <a:gd name="T9" fmla="*/ 0 h 4"/>
                      </a:gdLst>
                      <a:ahLst/>
                      <a:cxnLst>
                        <a:cxn ang="0">
                          <a:pos x="T0" y="T1"/>
                        </a:cxn>
                        <a:cxn ang="0">
                          <a:pos x="T2" y="T3"/>
                        </a:cxn>
                        <a:cxn ang="0">
                          <a:pos x="T4" y="T5"/>
                        </a:cxn>
                        <a:cxn ang="0">
                          <a:pos x="T6" y="T7"/>
                        </a:cxn>
                        <a:cxn ang="0">
                          <a:pos x="T8" y="T9"/>
                        </a:cxn>
                      </a:cxnLst>
                      <a:rect l="0" t="0" r="r" b="b"/>
                      <a:pathLst>
                        <a:path w="18" h="4">
                          <a:moveTo>
                            <a:pt x="2" y="0"/>
                          </a:moveTo>
                          <a:lnTo>
                            <a:pt x="18" y="1"/>
                          </a:lnTo>
                          <a:lnTo>
                            <a:pt x="16" y="4"/>
                          </a:lnTo>
                          <a:lnTo>
                            <a:pt x="0" y="4"/>
                          </a:lnTo>
                          <a:lnTo>
                            <a:pt x="2" y="0"/>
                          </a:lnTo>
                          <a:close/>
                        </a:path>
                      </a:pathLst>
                    </a:custGeom>
                    <a:solidFill>
                      <a:srgbClr val="6A68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68" name="Freeform 940"/>
                    <p:cNvSpPr>
                      <a:spLocks noChangeAspect="1"/>
                    </p:cNvSpPr>
                    <p:nvPr/>
                  </p:nvSpPr>
                  <p:spPr bwMode="auto">
                    <a:xfrm>
                      <a:off x="2696" y="2130"/>
                      <a:ext cx="16" cy="6"/>
                    </a:xfrm>
                    <a:custGeom>
                      <a:avLst/>
                      <a:gdLst>
                        <a:gd name="T0" fmla="*/ 2 w 16"/>
                        <a:gd name="T1" fmla="*/ 0 h 6"/>
                        <a:gd name="T2" fmla="*/ 16 w 16"/>
                        <a:gd name="T3" fmla="*/ 2 h 6"/>
                        <a:gd name="T4" fmla="*/ 15 w 16"/>
                        <a:gd name="T5" fmla="*/ 6 h 6"/>
                        <a:gd name="T6" fmla="*/ 0 w 16"/>
                        <a:gd name="T7" fmla="*/ 5 h 6"/>
                        <a:gd name="T8" fmla="*/ 2 w 16"/>
                        <a:gd name="T9" fmla="*/ 0 h 6"/>
                      </a:gdLst>
                      <a:ahLst/>
                      <a:cxnLst>
                        <a:cxn ang="0">
                          <a:pos x="T0" y="T1"/>
                        </a:cxn>
                        <a:cxn ang="0">
                          <a:pos x="T2" y="T3"/>
                        </a:cxn>
                        <a:cxn ang="0">
                          <a:pos x="T4" y="T5"/>
                        </a:cxn>
                        <a:cxn ang="0">
                          <a:pos x="T6" y="T7"/>
                        </a:cxn>
                        <a:cxn ang="0">
                          <a:pos x="T8" y="T9"/>
                        </a:cxn>
                      </a:cxnLst>
                      <a:rect l="0" t="0" r="r" b="b"/>
                      <a:pathLst>
                        <a:path w="16" h="6">
                          <a:moveTo>
                            <a:pt x="2" y="0"/>
                          </a:moveTo>
                          <a:lnTo>
                            <a:pt x="16" y="2"/>
                          </a:lnTo>
                          <a:lnTo>
                            <a:pt x="15" y="6"/>
                          </a:lnTo>
                          <a:lnTo>
                            <a:pt x="0" y="5"/>
                          </a:lnTo>
                          <a:lnTo>
                            <a:pt x="2" y="0"/>
                          </a:lnTo>
                          <a:close/>
                        </a:path>
                      </a:pathLst>
                    </a:custGeom>
                    <a:solidFill>
                      <a:srgbClr val="6A68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69" name="Freeform 941"/>
                    <p:cNvSpPr>
                      <a:spLocks noChangeAspect="1"/>
                    </p:cNvSpPr>
                    <p:nvPr/>
                  </p:nvSpPr>
                  <p:spPr bwMode="auto">
                    <a:xfrm>
                      <a:off x="2696" y="2133"/>
                      <a:ext cx="16" cy="5"/>
                    </a:xfrm>
                    <a:custGeom>
                      <a:avLst/>
                      <a:gdLst>
                        <a:gd name="T0" fmla="*/ 0 w 16"/>
                        <a:gd name="T1" fmla="*/ 0 h 5"/>
                        <a:gd name="T2" fmla="*/ 16 w 16"/>
                        <a:gd name="T3" fmla="*/ 0 h 5"/>
                        <a:gd name="T4" fmla="*/ 13 w 16"/>
                        <a:gd name="T5" fmla="*/ 5 h 5"/>
                        <a:gd name="T6" fmla="*/ 0 w 16"/>
                        <a:gd name="T7" fmla="*/ 3 h 5"/>
                        <a:gd name="T8" fmla="*/ 0 w 16"/>
                        <a:gd name="T9" fmla="*/ 0 h 5"/>
                      </a:gdLst>
                      <a:ahLst/>
                      <a:cxnLst>
                        <a:cxn ang="0">
                          <a:pos x="T0" y="T1"/>
                        </a:cxn>
                        <a:cxn ang="0">
                          <a:pos x="T2" y="T3"/>
                        </a:cxn>
                        <a:cxn ang="0">
                          <a:pos x="T4" y="T5"/>
                        </a:cxn>
                        <a:cxn ang="0">
                          <a:pos x="T6" y="T7"/>
                        </a:cxn>
                        <a:cxn ang="0">
                          <a:pos x="T8" y="T9"/>
                        </a:cxn>
                      </a:cxnLst>
                      <a:rect l="0" t="0" r="r" b="b"/>
                      <a:pathLst>
                        <a:path w="16" h="5">
                          <a:moveTo>
                            <a:pt x="0" y="0"/>
                          </a:moveTo>
                          <a:lnTo>
                            <a:pt x="16" y="0"/>
                          </a:lnTo>
                          <a:lnTo>
                            <a:pt x="13" y="5"/>
                          </a:lnTo>
                          <a:lnTo>
                            <a:pt x="0" y="3"/>
                          </a:lnTo>
                          <a:lnTo>
                            <a:pt x="0" y="0"/>
                          </a:lnTo>
                          <a:close/>
                        </a:path>
                      </a:pathLst>
                    </a:custGeom>
                    <a:solidFill>
                      <a:srgbClr val="6A68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70" name="Freeform 942"/>
                    <p:cNvSpPr>
                      <a:spLocks noChangeAspect="1"/>
                    </p:cNvSpPr>
                    <p:nvPr/>
                  </p:nvSpPr>
                  <p:spPr bwMode="auto">
                    <a:xfrm>
                      <a:off x="2695" y="2135"/>
                      <a:ext cx="16" cy="4"/>
                    </a:xfrm>
                    <a:custGeom>
                      <a:avLst/>
                      <a:gdLst>
                        <a:gd name="T0" fmla="*/ 1 w 16"/>
                        <a:gd name="T1" fmla="*/ 0 h 4"/>
                        <a:gd name="T2" fmla="*/ 16 w 16"/>
                        <a:gd name="T3" fmla="*/ 1 h 4"/>
                        <a:gd name="T4" fmla="*/ 14 w 16"/>
                        <a:gd name="T5" fmla="*/ 4 h 4"/>
                        <a:gd name="T6" fmla="*/ 0 w 16"/>
                        <a:gd name="T7" fmla="*/ 4 h 4"/>
                        <a:gd name="T8" fmla="*/ 1 w 16"/>
                        <a:gd name="T9" fmla="*/ 0 h 4"/>
                      </a:gdLst>
                      <a:ahLst/>
                      <a:cxnLst>
                        <a:cxn ang="0">
                          <a:pos x="T0" y="T1"/>
                        </a:cxn>
                        <a:cxn ang="0">
                          <a:pos x="T2" y="T3"/>
                        </a:cxn>
                        <a:cxn ang="0">
                          <a:pos x="T4" y="T5"/>
                        </a:cxn>
                        <a:cxn ang="0">
                          <a:pos x="T6" y="T7"/>
                        </a:cxn>
                        <a:cxn ang="0">
                          <a:pos x="T8" y="T9"/>
                        </a:cxn>
                      </a:cxnLst>
                      <a:rect l="0" t="0" r="r" b="b"/>
                      <a:pathLst>
                        <a:path w="16" h="4">
                          <a:moveTo>
                            <a:pt x="1" y="0"/>
                          </a:moveTo>
                          <a:lnTo>
                            <a:pt x="16" y="1"/>
                          </a:lnTo>
                          <a:lnTo>
                            <a:pt x="14" y="4"/>
                          </a:lnTo>
                          <a:lnTo>
                            <a:pt x="0" y="4"/>
                          </a:lnTo>
                          <a:lnTo>
                            <a:pt x="1" y="0"/>
                          </a:lnTo>
                          <a:close/>
                        </a:path>
                      </a:pathLst>
                    </a:custGeom>
                    <a:solidFill>
                      <a:srgbClr val="6B69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71" name="Freeform 943"/>
                    <p:cNvSpPr>
                      <a:spLocks noChangeAspect="1"/>
                    </p:cNvSpPr>
                    <p:nvPr/>
                  </p:nvSpPr>
                  <p:spPr bwMode="auto">
                    <a:xfrm>
                      <a:off x="2695" y="2136"/>
                      <a:ext cx="14" cy="6"/>
                    </a:xfrm>
                    <a:custGeom>
                      <a:avLst/>
                      <a:gdLst>
                        <a:gd name="T0" fmla="*/ 1 w 14"/>
                        <a:gd name="T1" fmla="*/ 0 h 6"/>
                        <a:gd name="T2" fmla="*/ 14 w 14"/>
                        <a:gd name="T3" fmla="*/ 2 h 6"/>
                        <a:gd name="T4" fmla="*/ 13 w 14"/>
                        <a:gd name="T5" fmla="*/ 6 h 6"/>
                        <a:gd name="T6" fmla="*/ 0 w 14"/>
                        <a:gd name="T7" fmla="*/ 5 h 6"/>
                        <a:gd name="T8" fmla="*/ 1 w 14"/>
                        <a:gd name="T9" fmla="*/ 0 h 6"/>
                      </a:gdLst>
                      <a:ahLst/>
                      <a:cxnLst>
                        <a:cxn ang="0">
                          <a:pos x="T0" y="T1"/>
                        </a:cxn>
                        <a:cxn ang="0">
                          <a:pos x="T2" y="T3"/>
                        </a:cxn>
                        <a:cxn ang="0">
                          <a:pos x="T4" y="T5"/>
                        </a:cxn>
                        <a:cxn ang="0">
                          <a:pos x="T6" y="T7"/>
                        </a:cxn>
                        <a:cxn ang="0">
                          <a:pos x="T8" y="T9"/>
                        </a:cxn>
                      </a:cxnLst>
                      <a:rect l="0" t="0" r="r" b="b"/>
                      <a:pathLst>
                        <a:path w="14" h="6">
                          <a:moveTo>
                            <a:pt x="1" y="0"/>
                          </a:moveTo>
                          <a:lnTo>
                            <a:pt x="14" y="2"/>
                          </a:lnTo>
                          <a:lnTo>
                            <a:pt x="13" y="6"/>
                          </a:lnTo>
                          <a:lnTo>
                            <a:pt x="0" y="5"/>
                          </a:lnTo>
                          <a:lnTo>
                            <a:pt x="1" y="0"/>
                          </a:lnTo>
                          <a:close/>
                        </a:path>
                      </a:pathLst>
                    </a:custGeom>
                    <a:solidFill>
                      <a:srgbClr val="6B69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72" name="Freeform 944"/>
                    <p:cNvSpPr>
                      <a:spLocks noChangeAspect="1"/>
                    </p:cNvSpPr>
                    <p:nvPr/>
                  </p:nvSpPr>
                  <p:spPr bwMode="auto">
                    <a:xfrm>
                      <a:off x="2693" y="2139"/>
                      <a:ext cx="16" cy="4"/>
                    </a:xfrm>
                    <a:custGeom>
                      <a:avLst/>
                      <a:gdLst>
                        <a:gd name="T0" fmla="*/ 2 w 16"/>
                        <a:gd name="T1" fmla="*/ 0 h 4"/>
                        <a:gd name="T2" fmla="*/ 16 w 16"/>
                        <a:gd name="T3" fmla="*/ 0 h 4"/>
                        <a:gd name="T4" fmla="*/ 15 w 16"/>
                        <a:gd name="T5" fmla="*/ 4 h 4"/>
                        <a:gd name="T6" fmla="*/ 0 w 16"/>
                        <a:gd name="T7" fmla="*/ 3 h 4"/>
                        <a:gd name="T8" fmla="*/ 2 w 16"/>
                        <a:gd name="T9" fmla="*/ 0 h 4"/>
                      </a:gdLst>
                      <a:ahLst/>
                      <a:cxnLst>
                        <a:cxn ang="0">
                          <a:pos x="T0" y="T1"/>
                        </a:cxn>
                        <a:cxn ang="0">
                          <a:pos x="T2" y="T3"/>
                        </a:cxn>
                        <a:cxn ang="0">
                          <a:pos x="T4" y="T5"/>
                        </a:cxn>
                        <a:cxn ang="0">
                          <a:pos x="T6" y="T7"/>
                        </a:cxn>
                        <a:cxn ang="0">
                          <a:pos x="T8" y="T9"/>
                        </a:cxn>
                      </a:cxnLst>
                      <a:rect l="0" t="0" r="r" b="b"/>
                      <a:pathLst>
                        <a:path w="16" h="4">
                          <a:moveTo>
                            <a:pt x="2" y="0"/>
                          </a:moveTo>
                          <a:lnTo>
                            <a:pt x="16" y="0"/>
                          </a:lnTo>
                          <a:lnTo>
                            <a:pt x="15" y="4"/>
                          </a:lnTo>
                          <a:lnTo>
                            <a:pt x="0" y="3"/>
                          </a:lnTo>
                          <a:lnTo>
                            <a:pt x="2" y="0"/>
                          </a:lnTo>
                          <a:close/>
                        </a:path>
                      </a:pathLst>
                    </a:custGeom>
                    <a:solidFill>
                      <a:srgbClr val="6C6A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73" name="Freeform 945"/>
                    <p:cNvSpPr>
                      <a:spLocks noChangeAspect="1"/>
                    </p:cNvSpPr>
                    <p:nvPr/>
                  </p:nvSpPr>
                  <p:spPr bwMode="auto">
                    <a:xfrm>
                      <a:off x="2693" y="2141"/>
                      <a:ext cx="15" cy="4"/>
                    </a:xfrm>
                    <a:custGeom>
                      <a:avLst/>
                      <a:gdLst>
                        <a:gd name="T0" fmla="*/ 2 w 15"/>
                        <a:gd name="T1" fmla="*/ 0 h 4"/>
                        <a:gd name="T2" fmla="*/ 15 w 15"/>
                        <a:gd name="T3" fmla="*/ 1 h 4"/>
                        <a:gd name="T4" fmla="*/ 13 w 15"/>
                        <a:gd name="T5" fmla="*/ 4 h 4"/>
                        <a:gd name="T6" fmla="*/ 0 w 15"/>
                        <a:gd name="T7" fmla="*/ 4 h 4"/>
                        <a:gd name="T8" fmla="*/ 2 w 15"/>
                        <a:gd name="T9" fmla="*/ 0 h 4"/>
                      </a:gdLst>
                      <a:ahLst/>
                      <a:cxnLst>
                        <a:cxn ang="0">
                          <a:pos x="T0" y="T1"/>
                        </a:cxn>
                        <a:cxn ang="0">
                          <a:pos x="T2" y="T3"/>
                        </a:cxn>
                        <a:cxn ang="0">
                          <a:pos x="T4" y="T5"/>
                        </a:cxn>
                        <a:cxn ang="0">
                          <a:pos x="T6" y="T7"/>
                        </a:cxn>
                        <a:cxn ang="0">
                          <a:pos x="T8" y="T9"/>
                        </a:cxn>
                      </a:cxnLst>
                      <a:rect l="0" t="0" r="r" b="b"/>
                      <a:pathLst>
                        <a:path w="15" h="4">
                          <a:moveTo>
                            <a:pt x="2" y="0"/>
                          </a:moveTo>
                          <a:lnTo>
                            <a:pt x="15" y="1"/>
                          </a:lnTo>
                          <a:lnTo>
                            <a:pt x="13" y="4"/>
                          </a:lnTo>
                          <a:lnTo>
                            <a:pt x="0" y="4"/>
                          </a:lnTo>
                          <a:lnTo>
                            <a:pt x="2" y="0"/>
                          </a:lnTo>
                          <a:close/>
                        </a:path>
                      </a:pathLst>
                    </a:custGeom>
                    <a:solidFill>
                      <a:srgbClr val="6C6A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74" name="Freeform 946"/>
                    <p:cNvSpPr>
                      <a:spLocks noChangeAspect="1"/>
                    </p:cNvSpPr>
                    <p:nvPr/>
                  </p:nvSpPr>
                  <p:spPr bwMode="auto">
                    <a:xfrm>
                      <a:off x="2692" y="2142"/>
                      <a:ext cx="16" cy="6"/>
                    </a:xfrm>
                    <a:custGeom>
                      <a:avLst/>
                      <a:gdLst>
                        <a:gd name="T0" fmla="*/ 1 w 16"/>
                        <a:gd name="T1" fmla="*/ 0 h 6"/>
                        <a:gd name="T2" fmla="*/ 16 w 16"/>
                        <a:gd name="T3" fmla="*/ 1 h 6"/>
                        <a:gd name="T4" fmla="*/ 14 w 16"/>
                        <a:gd name="T5" fmla="*/ 6 h 6"/>
                        <a:gd name="T6" fmla="*/ 0 w 16"/>
                        <a:gd name="T7" fmla="*/ 4 h 6"/>
                        <a:gd name="T8" fmla="*/ 1 w 16"/>
                        <a:gd name="T9" fmla="*/ 0 h 6"/>
                      </a:gdLst>
                      <a:ahLst/>
                      <a:cxnLst>
                        <a:cxn ang="0">
                          <a:pos x="T0" y="T1"/>
                        </a:cxn>
                        <a:cxn ang="0">
                          <a:pos x="T2" y="T3"/>
                        </a:cxn>
                        <a:cxn ang="0">
                          <a:pos x="T4" y="T5"/>
                        </a:cxn>
                        <a:cxn ang="0">
                          <a:pos x="T6" y="T7"/>
                        </a:cxn>
                        <a:cxn ang="0">
                          <a:pos x="T8" y="T9"/>
                        </a:cxn>
                      </a:cxnLst>
                      <a:rect l="0" t="0" r="r" b="b"/>
                      <a:pathLst>
                        <a:path w="16" h="6">
                          <a:moveTo>
                            <a:pt x="1" y="0"/>
                          </a:moveTo>
                          <a:lnTo>
                            <a:pt x="16" y="1"/>
                          </a:lnTo>
                          <a:lnTo>
                            <a:pt x="14" y="6"/>
                          </a:lnTo>
                          <a:lnTo>
                            <a:pt x="0" y="4"/>
                          </a:lnTo>
                          <a:lnTo>
                            <a:pt x="1" y="0"/>
                          </a:lnTo>
                          <a:close/>
                        </a:path>
                      </a:pathLst>
                    </a:custGeom>
                    <a:solidFill>
                      <a:srgbClr val="6C6A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75" name="Freeform 947"/>
                    <p:cNvSpPr>
                      <a:spLocks noChangeAspect="1"/>
                    </p:cNvSpPr>
                    <p:nvPr/>
                  </p:nvSpPr>
                  <p:spPr bwMode="auto">
                    <a:xfrm>
                      <a:off x="2692" y="2145"/>
                      <a:ext cx="14" cy="4"/>
                    </a:xfrm>
                    <a:custGeom>
                      <a:avLst/>
                      <a:gdLst>
                        <a:gd name="T0" fmla="*/ 1 w 14"/>
                        <a:gd name="T1" fmla="*/ 0 h 4"/>
                        <a:gd name="T2" fmla="*/ 14 w 14"/>
                        <a:gd name="T3" fmla="*/ 0 h 4"/>
                        <a:gd name="T4" fmla="*/ 13 w 14"/>
                        <a:gd name="T5" fmla="*/ 4 h 4"/>
                        <a:gd name="T6" fmla="*/ 0 w 14"/>
                        <a:gd name="T7" fmla="*/ 3 h 4"/>
                        <a:gd name="T8" fmla="*/ 1 w 14"/>
                        <a:gd name="T9" fmla="*/ 0 h 4"/>
                      </a:gdLst>
                      <a:ahLst/>
                      <a:cxnLst>
                        <a:cxn ang="0">
                          <a:pos x="T0" y="T1"/>
                        </a:cxn>
                        <a:cxn ang="0">
                          <a:pos x="T2" y="T3"/>
                        </a:cxn>
                        <a:cxn ang="0">
                          <a:pos x="T4" y="T5"/>
                        </a:cxn>
                        <a:cxn ang="0">
                          <a:pos x="T6" y="T7"/>
                        </a:cxn>
                        <a:cxn ang="0">
                          <a:pos x="T8" y="T9"/>
                        </a:cxn>
                      </a:cxnLst>
                      <a:rect l="0" t="0" r="r" b="b"/>
                      <a:pathLst>
                        <a:path w="14" h="4">
                          <a:moveTo>
                            <a:pt x="1" y="0"/>
                          </a:moveTo>
                          <a:lnTo>
                            <a:pt x="14" y="0"/>
                          </a:lnTo>
                          <a:lnTo>
                            <a:pt x="13" y="4"/>
                          </a:lnTo>
                          <a:lnTo>
                            <a:pt x="0" y="3"/>
                          </a:lnTo>
                          <a:lnTo>
                            <a:pt x="1" y="0"/>
                          </a:lnTo>
                          <a:close/>
                        </a:path>
                      </a:pathLst>
                    </a:custGeom>
                    <a:solidFill>
                      <a:srgbClr val="6C6A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76" name="Freeform 948"/>
                    <p:cNvSpPr>
                      <a:spLocks noChangeAspect="1"/>
                    </p:cNvSpPr>
                    <p:nvPr/>
                  </p:nvSpPr>
                  <p:spPr bwMode="auto">
                    <a:xfrm>
                      <a:off x="2691" y="2146"/>
                      <a:ext cx="15" cy="5"/>
                    </a:xfrm>
                    <a:custGeom>
                      <a:avLst/>
                      <a:gdLst>
                        <a:gd name="T0" fmla="*/ 1 w 15"/>
                        <a:gd name="T1" fmla="*/ 0 h 5"/>
                        <a:gd name="T2" fmla="*/ 15 w 15"/>
                        <a:gd name="T3" fmla="*/ 2 h 5"/>
                        <a:gd name="T4" fmla="*/ 13 w 15"/>
                        <a:gd name="T5" fmla="*/ 5 h 5"/>
                        <a:gd name="T6" fmla="*/ 0 w 15"/>
                        <a:gd name="T7" fmla="*/ 5 h 5"/>
                        <a:gd name="T8" fmla="*/ 1 w 15"/>
                        <a:gd name="T9" fmla="*/ 0 h 5"/>
                      </a:gdLst>
                      <a:ahLst/>
                      <a:cxnLst>
                        <a:cxn ang="0">
                          <a:pos x="T0" y="T1"/>
                        </a:cxn>
                        <a:cxn ang="0">
                          <a:pos x="T2" y="T3"/>
                        </a:cxn>
                        <a:cxn ang="0">
                          <a:pos x="T4" y="T5"/>
                        </a:cxn>
                        <a:cxn ang="0">
                          <a:pos x="T6" y="T7"/>
                        </a:cxn>
                        <a:cxn ang="0">
                          <a:pos x="T8" y="T9"/>
                        </a:cxn>
                      </a:cxnLst>
                      <a:rect l="0" t="0" r="r" b="b"/>
                      <a:pathLst>
                        <a:path w="15" h="5">
                          <a:moveTo>
                            <a:pt x="1" y="0"/>
                          </a:moveTo>
                          <a:lnTo>
                            <a:pt x="15" y="2"/>
                          </a:lnTo>
                          <a:lnTo>
                            <a:pt x="13" y="5"/>
                          </a:lnTo>
                          <a:lnTo>
                            <a:pt x="0" y="5"/>
                          </a:lnTo>
                          <a:lnTo>
                            <a:pt x="1" y="0"/>
                          </a:lnTo>
                          <a:close/>
                        </a:path>
                      </a:pathLst>
                    </a:custGeom>
                    <a:solidFill>
                      <a:srgbClr val="6D6B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77" name="Freeform 949"/>
                    <p:cNvSpPr>
                      <a:spLocks noChangeAspect="1"/>
                    </p:cNvSpPr>
                    <p:nvPr/>
                  </p:nvSpPr>
                  <p:spPr bwMode="auto">
                    <a:xfrm>
                      <a:off x="2691" y="2148"/>
                      <a:ext cx="14" cy="6"/>
                    </a:xfrm>
                    <a:custGeom>
                      <a:avLst/>
                      <a:gdLst>
                        <a:gd name="T0" fmla="*/ 1 w 14"/>
                        <a:gd name="T1" fmla="*/ 0 h 6"/>
                        <a:gd name="T2" fmla="*/ 14 w 14"/>
                        <a:gd name="T3" fmla="*/ 1 h 6"/>
                        <a:gd name="T4" fmla="*/ 13 w 14"/>
                        <a:gd name="T5" fmla="*/ 6 h 6"/>
                        <a:gd name="T6" fmla="*/ 0 w 14"/>
                        <a:gd name="T7" fmla="*/ 4 h 6"/>
                        <a:gd name="T8" fmla="*/ 1 w 14"/>
                        <a:gd name="T9" fmla="*/ 0 h 6"/>
                      </a:gdLst>
                      <a:ahLst/>
                      <a:cxnLst>
                        <a:cxn ang="0">
                          <a:pos x="T0" y="T1"/>
                        </a:cxn>
                        <a:cxn ang="0">
                          <a:pos x="T2" y="T3"/>
                        </a:cxn>
                        <a:cxn ang="0">
                          <a:pos x="T4" y="T5"/>
                        </a:cxn>
                        <a:cxn ang="0">
                          <a:pos x="T6" y="T7"/>
                        </a:cxn>
                        <a:cxn ang="0">
                          <a:pos x="T8" y="T9"/>
                        </a:cxn>
                      </a:cxnLst>
                      <a:rect l="0" t="0" r="r" b="b"/>
                      <a:pathLst>
                        <a:path w="14" h="6">
                          <a:moveTo>
                            <a:pt x="1" y="0"/>
                          </a:moveTo>
                          <a:lnTo>
                            <a:pt x="14" y="1"/>
                          </a:lnTo>
                          <a:lnTo>
                            <a:pt x="13" y="6"/>
                          </a:lnTo>
                          <a:lnTo>
                            <a:pt x="0" y="4"/>
                          </a:lnTo>
                          <a:lnTo>
                            <a:pt x="1" y="0"/>
                          </a:lnTo>
                          <a:close/>
                        </a:path>
                      </a:pathLst>
                    </a:custGeom>
                    <a:solidFill>
                      <a:srgbClr val="6D6B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78" name="Freeform 950"/>
                    <p:cNvSpPr>
                      <a:spLocks noChangeAspect="1"/>
                    </p:cNvSpPr>
                    <p:nvPr/>
                  </p:nvSpPr>
                  <p:spPr bwMode="auto">
                    <a:xfrm>
                      <a:off x="2691" y="2151"/>
                      <a:ext cx="13" cy="4"/>
                    </a:xfrm>
                    <a:custGeom>
                      <a:avLst/>
                      <a:gdLst>
                        <a:gd name="T0" fmla="*/ 0 w 13"/>
                        <a:gd name="T1" fmla="*/ 0 h 4"/>
                        <a:gd name="T2" fmla="*/ 13 w 13"/>
                        <a:gd name="T3" fmla="*/ 0 h 4"/>
                        <a:gd name="T4" fmla="*/ 11 w 13"/>
                        <a:gd name="T5" fmla="*/ 4 h 4"/>
                        <a:gd name="T6" fmla="*/ 0 w 13"/>
                        <a:gd name="T7" fmla="*/ 3 h 4"/>
                        <a:gd name="T8" fmla="*/ 0 w 13"/>
                        <a:gd name="T9" fmla="*/ 0 h 4"/>
                      </a:gdLst>
                      <a:ahLst/>
                      <a:cxnLst>
                        <a:cxn ang="0">
                          <a:pos x="T0" y="T1"/>
                        </a:cxn>
                        <a:cxn ang="0">
                          <a:pos x="T2" y="T3"/>
                        </a:cxn>
                        <a:cxn ang="0">
                          <a:pos x="T4" y="T5"/>
                        </a:cxn>
                        <a:cxn ang="0">
                          <a:pos x="T6" y="T7"/>
                        </a:cxn>
                        <a:cxn ang="0">
                          <a:pos x="T8" y="T9"/>
                        </a:cxn>
                      </a:cxnLst>
                      <a:rect l="0" t="0" r="r" b="b"/>
                      <a:pathLst>
                        <a:path w="13" h="4">
                          <a:moveTo>
                            <a:pt x="0" y="0"/>
                          </a:moveTo>
                          <a:lnTo>
                            <a:pt x="13" y="0"/>
                          </a:lnTo>
                          <a:lnTo>
                            <a:pt x="11" y="4"/>
                          </a:lnTo>
                          <a:lnTo>
                            <a:pt x="0" y="3"/>
                          </a:lnTo>
                          <a:lnTo>
                            <a:pt x="0" y="0"/>
                          </a:lnTo>
                          <a:close/>
                        </a:path>
                      </a:pathLst>
                    </a:custGeom>
                    <a:solidFill>
                      <a:srgbClr val="6E6C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79" name="Freeform 951"/>
                    <p:cNvSpPr>
                      <a:spLocks noChangeAspect="1"/>
                    </p:cNvSpPr>
                    <p:nvPr/>
                  </p:nvSpPr>
                  <p:spPr bwMode="auto">
                    <a:xfrm>
                      <a:off x="2689" y="2152"/>
                      <a:ext cx="15" cy="4"/>
                    </a:xfrm>
                    <a:custGeom>
                      <a:avLst/>
                      <a:gdLst>
                        <a:gd name="T0" fmla="*/ 2 w 15"/>
                        <a:gd name="T1" fmla="*/ 0 h 4"/>
                        <a:gd name="T2" fmla="*/ 15 w 15"/>
                        <a:gd name="T3" fmla="*/ 2 h 4"/>
                        <a:gd name="T4" fmla="*/ 13 w 15"/>
                        <a:gd name="T5" fmla="*/ 4 h 4"/>
                        <a:gd name="T6" fmla="*/ 0 w 15"/>
                        <a:gd name="T7" fmla="*/ 4 h 4"/>
                        <a:gd name="T8" fmla="*/ 2 w 15"/>
                        <a:gd name="T9" fmla="*/ 0 h 4"/>
                      </a:gdLst>
                      <a:ahLst/>
                      <a:cxnLst>
                        <a:cxn ang="0">
                          <a:pos x="T0" y="T1"/>
                        </a:cxn>
                        <a:cxn ang="0">
                          <a:pos x="T2" y="T3"/>
                        </a:cxn>
                        <a:cxn ang="0">
                          <a:pos x="T4" y="T5"/>
                        </a:cxn>
                        <a:cxn ang="0">
                          <a:pos x="T6" y="T7"/>
                        </a:cxn>
                        <a:cxn ang="0">
                          <a:pos x="T8" y="T9"/>
                        </a:cxn>
                      </a:cxnLst>
                      <a:rect l="0" t="0" r="r" b="b"/>
                      <a:pathLst>
                        <a:path w="15" h="4">
                          <a:moveTo>
                            <a:pt x="2" y="0"/>
                          </a:moveTo>
                          <a:lnTo>
                            <a:pt x="15" y="2"/>
                          </a:lnTo>
                          <a:lnTo>
                            <a:pt x="13" y="4"/>
                          </a:lnTo>
                          <a:lnTo>
                            <a:pt x="0" y="4"/>
                          </a:lnTo>
                          <a:lnTo>
                            <a:pt x="2" y="0"/>
                          </a:lnTo>
                          <a:close/>
                        </a:path>
                      </a:pathLst>
                    </a:custGeom>
                    <a:solidFill>
                      <a:srgbClr val="6E6C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80" name="Freeform 952"/>
                    <p:cNvSpPr>
                      <a:spLocks noChangeAspect="1"/>
                    </p:cNvSpPr>
                    <p:nvPr/>
                  </p:nvSpPr>
                  <p:spPr bwMode="auto">
                    <a:xfrm>
                      <a:off x="2689" y="2154"/>
                      <a:ext cx="13" cy="5"/>
                    </a:xfrm>
                    <a:custGeom>
                      <a:avLst/>
                      <a:gdLst>
                        <a:gd name="T0" fmla="*/ 2 w 13"/>
                        <a:gd name="T1" fmla="*/ 0 h 5"/>
                        <a:gd name="T2" fmla="*/ 13 w 13"/>
                        <a:gd name="T3" fmla="*/ 1 h 5"/>
                        <a:gd name="T4" fmla="*/ 12 w 13"/>
                        <a:gd name="T5" fmla="*/ 5 h 5"/>
                        <a:gd name="T6" fmla="*/ 0 w 13"/>
                        <a:gd name="T7" fmla="*/ 4 h 5"/>
                        <a:gd name="T8" fmla="*/ 2 w 13"/>
                        <a:gd name="T9" fmla="*/ 0 h 5"/>
                      </a:gdLst>
                      <a:ahLst/>
                      <a:cxnLst>
                        <a:cxn ang="0">
                          <a:pos x="T0" y="T1"/>
                        </a:cxn>
                        <a:cxn ang="0">
                          <a:pos x="T2" y="T3"/>
                        </a:cxn>
                        <a:cxn ang="0">
                          <a:pos x="T4" y="T5"/>
                        </a:cxn>
                        <a:cxn ang="0">
                          <a:pos x="T6" y="T7"/>
                        </a:cxn>
                        <a:cxn ang="0">
                          <a:pos x="T8" y="T9"/>
                        </a:cxn>
                      </a:cxnLst>
                      <a:rect l="0" t="0" r="r" b="b"/>
                      <a:pathLst>
                        <a:path w="13" h="5">
                          <a:moveTo>
                            <a:pt x="2" y="0"/>
                          </a:moveTo>
                          <a:lnTo>
                            <a:pt x="13" y="1"/>
                          </a:lnTo>
                          <a:lnTo>
                            <a:pt x="12" y="5"/>
                          </a:lnTo>
                          <a:lnTo>
                            <a:pt x="0" y="4"/>
                          </a:lnTo>
                          <a:lnTo>
                            <a:pt x="2" y="0"/>
                          </a:lnTo>
                          <a:close/>
                        </a:path>
                      </a:pathLst>
                    </a:custGeom>
                    <a:solidFill>
                      <a:srgbClr val="6E6D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81" name="Freeform 953"/>
                    <p:cNvSpPr>
                      <a:spLocks noChangeAspect="1"/>
                    </p:cNvSpPr>
                    <p:nvPr/>
                  </p:nvSpPr>
                  <p:spPr bwMode="auto">
                    <a:xfrm>
                      <a:off x="2688" y="2156"/>
                      <a:ext cx="14" cy="5"/>
                    </a:xfrm>
                    <a:custGeom>
                      <a:avLst/>
                      <a:gdLst>
                        <a:gd name="T0" fmla="*/ 1 w 14"/>
                        <a:gd name="T1" fmla="*/ 0 h 5"/>
                        <a:gd name="T2" fmla="*/ 14 w 14"/>
                        <a:gd name="T3" fmla="*/ 0 h 5"/>
                        <a:gd name="T4" fmla="*/ 13 w 14"/>
                        <a:gd name="T5" fmla="*/ 5 h 5"/>
                        <a:gd name="T6" fmla="*/ 0 w 14"/>
                        <a:gd name="T7" fmla="*/ 3 h 5"/>
                        <a:gd name="T8" fmla="*/ 1 w 14"/>
                        <a:gd name="T9" fmla="*/ 0 h 5"/>
                      </a:gdLst>
                      <a:ahLst/>
                      <a:cxnLst>
                        <a:cxn ang="0">
                          <a:pos x="T0" y="T1"/>
                        </a:cxn>
                        <a:cxn ang="0">
                          <a:pos x="T2" y="T3"/>
                        </a:cxn>
                        <a:cxn ang="0">
                          <a:pos x="T4" y="T5"/>
                        </a:cxn>
                        <a:cxn ang="0">
                          <a:pos x="T6" y="T7"/>
                        </a:cxn>
                        <a:cxn ang="0">
                          <a:pos x="T8" y="T9"/>
                        </a:cxn>
                      </a:cxnLst>
                      <a:rect l="0" t="0" r="r" b="b"/>
                      <a:pathLst>
                        <a:path w="14" h="5">
                          <a:moveTo>
                            <a:pt x="1" y="0"/>
                          </a:moveTo>
                          <a:lnTo>
                            <a:pt x="14" y="0"/>
                          </a:lnTo>
                          <a:lnTo>
                            <a:pt x="13" y="5"/>
                          </a:lnTo>
                          <a:lnTo>
                            <a:pt x="0" y="3"/>
                          </a:lnTo>
                          <a:lnTo>
                            <a:pt x="1" y="0"/>
                          </a:lnTo>
                          <a:close/>
                        </a:path>
                      </a:pathLst>
                    </a:custGeom>
                    <a:solidFill>
                      <a:srgbClr val="6E6D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82" name="Freeform 954"/>
                    <p:cNvSpPr>
                      <a:spLocks noChangeAspect="1"/>
                    </p:cNvSpPr>
                    <p:nvPr/>
                  </p:nvSpPr>
                  <p:spPr bwMode="auto">
                    <a:xfrm>
                      <a:off x="2688" y="2158"/>
                      <a:ext cx="13" cy="4"/>
                    </a:xfrm>
                    <a:custGeom>
                      <a:avLst/>
                      <a:gdLst>
                        <a:gd name="T0" fmla="*/ 1 w 13"/>
                        <a:gd name="T1" fmla="*/ 0 h 4"/>
                        <a:gd name="T2" fmla="*/ 13 w 13"/>
                        <a:gd name="T3" fmla="*/ 1 h 4"/>
                        <a:gd name="T4" fmla="*/ 11 w 13"/>
                        <a:gd name="T5" fmla="*/ 4 h 4"/>
                        <a:gd name="T6" fmla="*/ 0 w 13"/>
                        <a:gd name="T7" fmla="*/ 4 h 4"/>
                        <a:gd name="T8" fmla="*/ 1 w 13"/>
                        <a:gd name="T9" fmla="*/ 0 h 4"/>
                      </a:gdLst>
                      <a:ahLst/>
                      <a:cxnLst>
                        <a:cxn ang="0">
                          <a:pos x="T0" y="T1"/>
                        </a:cxn>
                        <a:cxn ang="0">
                          <a:pos x="T2" y="T3"/>
                        </a:cxn>
                        <a:cxn ang="0">
                          <a:pos x="T4" y="T5"/>
                        </a:cxn>
                        <a:cxn ang="0">
                          <a:pos x="T6" y="T7"/>
                        </a:cxn>
                        <a:cxn ang="0">
                          <a:pos x="T8" y="T9"/>
                        </a:cxn>
                      </a:cxnLst>
                      <a:rect l="0" t="0" r="r" b="b"/>
                      <a:pathLst>
                        <a:path w="13" h="4">
                          <a:moveTo>
                            <a:pt x="1" y="0"/>
                          </a:moveTo>
                          <a:lnTo>
                            <a:pt x="13" y="1"/>
                          </a:lnTo>
                          <a:lnTo>
                            <a:pt x="11" y="4"/>
                          </a:lnTo>
                          <a:lnTo>
                            <a:pt x="0" y="4"/>
                          </a:lnTo>
                          <a:lnTo>
                            <a:pt x="1" y="0"/>
                          </a:lnTo>
                          <a:close/>
                        </a:path>
                      </a:pathLst>
                    </a:custGeom>
                    <a:solidFill>
                      <a:srgbClr val="6F6D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83" name="Freeform 955"/>
                    <p:cNvSpPr>
                      <a:spLocks noChangeAspect="1"/>
                    </p:cNvSpPr>
                    <p:nvPr/>
                  </p:nvSpPr>
                  <p:spPr bwMode="auto">
                    <a:xfrm>
                      <a:off x="2686" y="2159"/>
                      <a:ext cx="15" cy="6"/>
                    </a:xfrm>
                    <a:custGeom>
                      <a:avLst/>
                      <a:gdLst>
                        <a:gd name="T0" fmla="*/ 2 w 15"/>
                        <a:gd name="T1" fmla="*/ 0 h 6"/>
                        <a:gd name="T2" fmla="*/ 15 w 15"/>
                        <a:gd name="T3" fmla="*/ 2 h 6"/>
                        <a:gd name="T4" fmla="*/ 12 w 15"/>
                        <a:gd name="T5" fmla="*/ 6 h 6"/>
                        <a:gd name="T6" fmla="*/ 0 w 15"/>
                        <a:gd name="T7" fmla="*/ 5 h 6"/>
                        <a:gd name="T8" fmla="*/ 2 w 15"/>
                        <a:gd name="T9" fmla="*/ 0 h 6"/>
                      </a:gdLst>
                      <a:ahLst/>
                      <a:cxnLst>
                        <a:cxn ang="0">
                          <a:pos x="T0" y="T1"/>
                        </a:cxn>
                        <a:cxn ang="0">
                          <a:pos x="T2" y="T3"/>
                        </a:cxn>
                        <a:cxn ang="0">
                          <a:pos x="T4" y="T5"/>
                        </a:cxn>
                        <a:cxn ang="0">
                          <a:pos x="T6" y="T7"/>
                        </a:cxn>
                        <a:cxn ang="0">
                          <a:pos x="T8" y="T9"/>
                        </a:cxn>
                      </a:cxnLst>
                      <a:rect l="0" t="0" r="r" b="b"/>
                      <a:pathLst>
                        <a:path w="15" h="6">
                          <a:moveTo>
                            <a:pt x="2" y="0"/>
                          </a:moveTo>
                          <a:lnTo>
                            <a:pt x="15" y="2"/>
                          </a:lnTo>
                          <a:lnTo>
                            <a:pt x="12" y="6"/>
                          </a:lnTo>
                          <a:lnTo>
                            <a:pt x="0" y="5"/>
                          </a:lnTo>
                          <a:lnTo>
                            <a:pt x="2" y="0"/>
                          </a:lnTo>
                          <a:close/>
                        </a:path>
                      </a:pathLst>
                    </a:custGeom>
                    <a:solidFill>
                      <a:srgbClr val="6F6D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84" name="Freeform 956"/>
                    <p:cNvSpPr>
                      <a:spLocks noChangeAspect="1"/>
                    </p:cNvSpPr>
                    <p:nvPr/>
                  </p:nvSpPr>
                  <p:spPr bwMode="auto">
                    <a:xfrm>
                      <a:off x="2686" y="2162"/>
                      <a:ext cx="13" cy="5"/>
                    </a:xfrm>
                    <a:custGeom>
                      <a:avLst/>
                      <a:gdLst>
                        <a:gd name="T0" fmla="*/ 2 w 13"/>
                        <a:gd name="T1" fmla="*/ 0 h 5"/>
                        <a:gd name="T2" fmla="*/ 13 w 13"/>
                        <a:gd name="T3" fmla="*/ 0 h 5"/>
                        <a:gd name="T4" fmla="*/ 12 w 13"/>
                        <a:gd name="T5" fmla="*/ 5 h 5"/>
                        <a:gd name="T6" fmla="*/ 0 w 13"/>
                        <a:gd name="T7" fmla="*/ 3 h 5"/>
                        <a:gd name="T8" fmla="*/ 2 w 13"/>
                        <a:gd name="T9" fmla="*/ 0 h 5"/>
                      </a:gdLst>
                      <a:ahLst/>
                      <a:cxnLst>
                        <a:cxn ang="0">
                          <a:pos x="T0" y="T1"/>
                        </a:cxn>
                        <a:cxn ang="0">
                          <a:pos x="T2" y="T3"/>
                        </a:cxn>
                        <a:cxn ang="0">
                          <a:pos x="T4" y="T5"/>
                        </a:cxn>
                        <a:cxn ang="0">
                          <a:pos x="T6" y="T7"/>
                        </a:cxn>
                        <a:cxn ang="0">
                          <a:pos x="T8" y="T9"/>
                        </a:cxn>
                      </a:cxnLst>
                      <a:rect l="0" t="0" r="r" b="b"/>
                      <a:pathLst>
                        <a:path w="13" h="5">
                          <a:moveTo>
                            <a:pt x="2" y="0"/>
                          </a:moveTo>
                          <a:lnTo>
                            <a:pt x="13" y="0"/>
                          </a:lnTo>
                          <a:lnTo>
                            <a:pt x="12" y="5"/>
                          </a:lnTo>
                          <a:lnTo>
                            <a:pt x="0" y="3"/>
                          </a:lnTo>
                          <a:lnTo>
                            <a:pt x="2" y="0"/>
                          </a:lnTo>
                          <a:close/>
                        </a:path>
                      </a:pathLst>
                    </a:custGeom>
                    <a:solidFill>
                      <a:srgbClr val="706E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85" name="Freeform 957"/>
                    <p:cNvSpPr>
                      <a:spLocks noChangeAspect="1"/>
                    </p:cNvSpPr>
                    <p:nvPr/>
                  </p:nvSpPr>
                  <p:spPr bwMode="auto">
                    <a:xfrm>
                      <a:off x="2686" y="2164"/>
                      <a:ext cx="12" cy="4"/>
                    </a:xfrm>
                    <a:custGeom>
                      <a:avLst/>
                      <a:gdLst>
                        <a:gd name="T0" fmla="*/ 0 w 12"/>
                        <a:gd name="T1" fmla="*/ 0 h 4"/>
                        <a:gd name="T2" fmla="*/ 12 w 12"/>
                        <a:gd name="T3" fmla="*/ 1 h 4"/>
                        <a:gd name="T4" fmla="*/ 10 w 12"/>
                        <a:gd name="T5" fmla="*/ 4 h 4"/>
                        <a:gd name="T6" fmla="*/ 0 w 12"/>
                        <a:gd name="T7" fmla="*/ 4 h 4"/>
                        <a:gd name="T8" fmla="*/ 0 w 12"/>
                        <a:gd name="T9" fmla="*/ 0 h 4"/>
                      </a:gdLst>
                      <a:ahLst/>
                      <a:cxnLst>
                        <a:cxn ang="0">
                          <a:pos x="T0" y="T1"/>
                        </a:cxn>
                        <a:cxn ang="0">
                          <a:pos x="T2" y="T3"/>
                        </a:cxn>
                        <a:cxn ang="0">
                          <a:pos x="T4" y="T5"/>
                        </a:cxn>
                        <a:cxn ang="0">
                          <a:pos x="T6" y="T7"/>
                        </a:cxn>
                        <a:cxn ang="0">
                          <a:pos x="T8" y="T9"/>
                        </a:cxn>
                      </a:cxnLst>
                      <a:rect l="0" t="0" r="r" b="b"/>
                      <a:pathLst>
                        <a:path w="12" h="4">
                          <a:moveTo>
                            <a:pt x="0" y="0"/>
                          </a:moveTo>
                          <a:lnTo>
                            <a:pt x="12" y="1"/>
                          </a:lnTo>
                          <a:lnTo>
                            <a:pt x="10" y="4"/>
                          </a:lnTo>
                          <a:lnTo>
                            <a:pt x="0" y="4"/>
                          </a:lnTo>
                          <a:lnTo>
                            <a:pt x="0" y="0"/>
                          </a:lnTo>
                          <a:close/>
                        </a:path>
                      </a:pathLst>
                    </a:custGeom>
                    <a:solidFill>
                      <a:srgbClr val="706E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86" name="Freeform 958"/>
                    <p:cNvSpPr>
                      <a:spLocks noChangeAspect="1"/>
                    </p:cNvSpPr>
                    <p:nvPr/>
                  </p:nvSpPr>
                  <p:spPr bwMode="auto">
                    <a:xfrm>
                      <a:off x="2685" y="2165"/>
                      <a:ext cx="13" cy="6"/>
                    </a:xfrm>
                    <a:custGeom>
                      <a:avLst/>
                      <a:gdLst>
                        <a:gd name="T0" fmla="*/ 1 w 13"/>
                        <a:gd name="T1" fmla="*/ 0 h 6"/>
                        <a:gd name="T2" fmla="*/ 13 w 13"/>
                        <a:gd name="T3" fmla="*/ 2 h 6"/>
                        <a:gd name="T4" fmla="*/ 11 w 13"/>
                        <a:gd name="T5" fmla="*/ 6 h 6"/>
                        <a:gd name="T6" fmla="*/ 0 w 13"/>
                        <a:gd name="T7" fmla="*/ 4 h 6"/>
                        <a:gd name="T8" fmla="*/ 1 w 13"/>
                        <a:gd name="T9" fmla="*/ 0 h 6"/>
                      </a:gdLst>
                      <a:ahLst/>
                      <a:cxnLst>
                        <a:cxn ang="0">
                          <a:pos x="T0" y="T1"/>
                        </a:cxn>
                        <a:cxn ang="0">
                          <a:pos x="T2" y="T3"/>
                        </a:cxn>
                        <a:cxn ang="0">
                          <a:pos x="T4" y="T5"/>
                        </a:cxn>
                        <a:cxn ang="0">
                          <a:pos x="T6" y="T7"/>
                        </a:cxn>
                        <a:cxn ang="0">
                          <a:pos x="T8" y="T9"/>
                        </a:cxn>
                      </a:cxnLst>
                      <a:rect l="0" t="0" r="r" b="b"/>
                      <a:pathLst>
                        <a:path w="13" h="6">
                          <a:moveTo>
                            <a:pt x="1" y="0"/>
                          </a:moveTo>
                          <a:lnTo>
                            <a:pt x="13" y="2"/>
                          </a:lnTo>
                          <a:lnTo>
                            <a:pt x="11" y="6"/>
                          </a:lnTo>
                          <a:lnTo>
                            <a:pt x="0" y="4"/>
                          </a:lnTo>
                          <a:lnTo>
                            <a:pt x="1" y="0"/>
                          </a:lnTo>
                          <a:close/>
                        </a:path>
                      </a:pathLst>
                    </a:custGeom>
                    <a:solidFill>
                      <a:srgbClr val="706F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87" name="Freeform 959"/>
                    <p:cNvSpPr>
                      <a:spLocks noChangeAspect="1"/>
                    </p:cNvSpPr>
                    <p:nvPr/>
                  </p:nvSpPr>
                  <p:spPr bwMode="auto">
                    <a:xfrm>
                      <a:off x="2685" y="2168"/>
                      <a:ext cx="11" cy="4"/>
                    </a:xfrm>
                    <a:custGeom>
                      <a:avLst/>
                      <a:gdLst>
                        <a:gd name="T0" fmla="*/ 1 w 11"/>
                        <a:gd name="T1" fmla="*/ 0 h 4"/>
                        <a:gd name="T2" fmla="*/ 11 w 11"/>
                        <a:gd name="T3" fmla="*/ 0 h 4"/>
                        <a:gd name="T4" fmla="*/ 10 w 11"/>
                        <a:gd name="T5" fmla="*/ 4 h 4"/>
                        <a:gd name="T6" fmla="*/ 0 w 11"/>
                        <a:gd name="T7" fmla="*/ 4 h 4"/>
                        <a:gd name="T8" fmla="*/ 1 w 11"/>
                        <a:gd name="T9" fmla="*/ 0 h 4"/>
                      </a:gdLst>
                      <a:ahLst/>
                      <a:cxnLst>
                        <a:cxn ang="0">
                          <a:pos x="T0" y="T1"/>
                        </a:cxn>
                        <a:cxn ang="0">
                          <a:pos x="T2" y="T3"/>
                        </a:cxn>
                        <a:cxn ang="0">
                          <a:pos x="T4" y="T5"/>
                        </a:cxn>
                        <a:cxn ang="0">
                          <a:pos x="T6" y="T7"/>
                        </a:cxn>
                        <a:cxn ang="0">
                          <a:pos x="T8" y="T9"/>
                        </a:cxn>
                      </a:cxnLst>
                      <a:rect l="0" t="0" r="r" b="b"/>
                      <a:pathLst>
                        <a:path w="11" h="4">
                          <a:moveTo>
                            <a:pt x="1" y="0"/>
                          </a:moveTo>
                          <a:lnTo>
                            <a:pt x="11" y="0"/>
                          </a:lnTo>
                          <a:lnTo>
                            <a:pt x="10" y="4"/>
                          </a:lnTo>
                          <a:lnTo>
                            <a:pt x="0" y="4"/>
                          </a:lnTo>
                          <a:lnTo>
                            <a:pt x="1" y="0"/>
                          </a:lnTo>
                          <a:close/>
                        </a:path>
                      </a:pathLst>
                    </a:custGeom>
                    <a:solidFill>
                      <a:srgbClr val="706F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88" name="Freeform 960"/>
                    <p:cNvSpPr>
                      <a:spLocks noChangeAspect="1"/>
                    </p:cNvSpPr>
                    <p:nvPr/>
                  </p:nvSpPr>
                  <p:spPr bwMode="auto">
                    <a:xfrm>
                      <a:off x="2683" y="2169"/>
                      <a:ext cx="13" cy="5"/>
                    </a:xfrm>
                    <a:custGeom>
                      <a:avLst/>
                      <a:gdLst>
                        <a:gd name="T0" fmla="*/ 2 w 13"/>
                        <a:gd name="T1" fmla="*/ 0 h 5"/>
                        <a:gd name="T2" fmla="*/ 13 w 13"/>
                        <a:gd name="T3" fmla="*/ 2 h 5"/>
                        <a:gd name="T4" fmla="*/ 10 w 13"/>
                        <a:gd name="T5" fmla="*/ 5 h 5"/>
                        <a:gd name="T6" fmla="*/ 0 w 13"/>
                        <a:gd name="T7" fmla="*/ 5 h 5"/>
                        <a:gd name="T8" fmla="*/ 2 w 13"/>
                        <a:gd name="T9" fmla="*/ 0 h 5"/>
                      </a:gdLst>
                      <a:ahLst/>
                      <a:cxnLst>
                        <a:cxn ang="0">
                          <a:pos x="T0" y="T1"/>
                        </a:cxn>
                        <a:cxn ang="0">
                          <a:pos x="T2" y="T3"/>
                        </a:cxn>
                        <a:cxn ang="0">
                          <a:pos x="T4" y="T5"/>
                        </a:cxn>
                        <a:cxn ang="0">
                          <a:pos x="T6" y="T7"/>
                        </a:cxn>
                        <a:cxn ang="0">
                          <a:pos x="T8" y="T9"/>
                        </a:cxn>
                      </a:cxnLst>
                      <a:rect l="0" t="0" r="r" b="b"/>
                      <a:pathLst>
                        <a:path w="13" h="5">
                          <a:moveTo>
                            <a:pt x="2" y="0"/>
                          </a:moveTo>
                          <a:lnTo>
                            <a:pt x="13" y="2"/>
                          </a:lnTo>
                          <a:lnTo>
                            <a:pt x="10" y="5"/>
                          </a:lnTo>
                          <a:lnTo>
                            <a:pt x="0" y="5"/>
                          </a:lnTo>
                          <a:lnTo>
                            <a:pt x="2"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89" name="Freeform 961"/>
                    <p:cNvSpPr>
                      <a:spLocks noChangeAspect="1"/>
                    </p:cNvSpPr>
                    <p:nvPr/>
                  </p:nvSpPr>
                  <p:spPr bwMode="auto">
                    <a:xfrm>
                      <a:off x="2683" y="2172"/>
                      <a:ext cx="12" cy="5"/>
                    </a:xfrm>
                    <a:custGeom>
                      <a:avLst/>
                      <a:gdLst>
                        <a:gd name="T0" fmla="*/ 2 w 12"/>
                        <a:gd name="T1" fmla="*/ 0 h 5"/>
                        <a:gd name="T2" fmla="*/ 12 w 12"/>
                        <a:gd name="T3" fmla="*/ 0 h 5"/>
                        <a:gd name="T4" fmla="*/ 10 w 12"/>
                        <a:gd name="T5" fmla="*/ 5 h 5"/>
                        <a:gd name="T6" fmla="*/ 0 w 12"/>
                        <a:gd name="T7" fmla="*/ 3 h 5"/>
                        <a:gd name="T8" fmla="*/ 2 w 12"/>
                        <a:gd name="T9" fmla="*/ 0 h 5"/>
                      </a:gdLst>
                      <a:ahLst/>
                      <a:cxnLst>
                        <a:cxn ang="0">
                          <a:pos x="T0" y="T1"/>
                        </a:cxn>
                        <a:cxn ang="0">
                          <a:pos x="T2" y="T3"/>
                        </a:cxn>
                        <a:cxn ang="0">
                          <a:pos x="T4" y="T5"/>
                        </a:cxn>
                        <a:cxn ang="0">
                          <a:pos x="T6" y="T7"/>
                        </a:cxn>
                        <a:cxn ang="0">
                          <a:pos x="T8" y="T9"/>
                        </a:cxn>
                      </a:cxnLst>
                      <a:rect l="0" t="0" r="r" b="b"/>
                      <a:pathLst>
                        <a:path w="12" h="5">
                          <a:moveTo>
                            <a:pt x="2" y="0"/>
                          </a:moveTo>
                          <a:lnTo>
                            <a:pt x="12" y="0"/>
                          </a:lnTo>
                          <a:lnTo>
                            <a:pt x="10" y="5"/>
                          </a:lnTo>
                          <a:lnTo>
                            <a:pt x="0" y="3"/>
                          </a:lnTo>
                          <a:lnTo>
                            <a:pt x="2" y="0"/>
                          </a:ln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90" name="Freeform 962"/>
                    <p:cNvSpPr>
                      <a:spLocks noChangeAspect="1"/>
                    </p:cNvSpPr>
                    <p:nvPr/>
                  </p:nvSpPr>
                  <p:spPr bwMode="auto">
                    <a:xfrm>
                      <a:off x="2682" y="2174"/>
                      <a:ext cx="11" cy="4"/>
                    </a:xfrm>
                    <a:custGeom>
                      <a:avLst/>
                      <a:gdLst>
                        <a:gd name="T0" fmla="*/ 1 w 11"/>
                        <a:gd name="T1" fmla="*/ 0 h 4"/>
                        <a:gd name="T2" fmla="*/ 11 w 11"/>
                        <a:gd name="T3" fmla="*/ 0 h 4"/>
                        <a:gd name="T4" fmla="*/ 10 w 11"/>
                        <a:gd name="T5" fmla="*/ 4 h 4"/>
                        <a:gd name="T6" fmla="*/ 0 w 11"/>
                        <a:gd name="T7" fmla="*/ 4 h 4"/>
                        <a:gd name="T8" fmla="*/ 1 w 11"/>
                        <a:gd name="T9" fmla="*/ 0 h 4"/>
                      </a:gdLst>
                      <a:ahLst/>
                      <a:cxnLst>
                        <a:cxn ang="0">
                          <a:pos x="T0" y="T1"/>
                        </a:cxn>
                        <a:cxn ang="0">
                          <a:pos x="T2" y="T3"/>
                        </a:cxn>
                        <a:cxn ang="0">
                          <a:pos x="T4" y="T5"/>
                        </a:cxn>
                        <a:cxn ang="0">
                          <a:pos x="T6" y="T7"/>
                        </a:cxn>
                        <a:cxn ang="0">
                          <a:pos x="T8" y="T9"/>
                        </a:cxn>
                      </a:cxnLst>
                      <a:rect l="0" t="0" r="r" b="b"/>
                      <a:pathLst>
                        <a:path w="11" h="4">
                          <a:moveTo>
                            <a:pt x="1" y="0"/>
                          </a:moveTo>
                          <a:lnTo>
                            <a:pt x="11" y="0"/>
                          </a:lnTo>
                          <a:lnTo>
                            <a:pt x="10" y="4"/>
                          </a:lnTo>
                          <a:lnTo>
                            <a:pt x="0" y="4"/>
                          </a:lnTo>
                          <a:lnTo>
                            <a:pt x="1" y="0"/>
                          </a:lnTo>
                          <a:close/>
                        </a:path>
                      </a:pathLst>
                    </a:custGeom>
                    <a:solidFill>
                      <a:srgbClr val="7170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91" name="Freeform 963"/>
                    <p:cNvSpPr>
                      <a:spLocks noChangeAspect="1"/>
                    </p:cNvSpPr>
                    <p:nvPr/>
                  </p:nvSpPr>
                  <p:spPr bwMode="auto">
                    <a:xfrm>
                      <a:off x="2682" y="2175"/>
                      <a:ext cx="11" cy="6"/>
                    </a:xfrm>
                    <a:custGeom>
                      <a:avLst/>
                      <a:gdLst>
                        <a:gd name="T0" fmla="*/ 1 w 11"/>
                        <a:gd name="T1" fmla="*/ 0 h 6"/>
                        <a:gd name="T2" fmla="*/ 11 w 11"/>
                        <a:gd name="T3" fmla="*/ 2 h 6"/>
                        <a:gd name="T4" fmla="*/ 10 w 11"/>
                        <a:gd name="T5" fmla="*/ 6 h 6"/>
                        <a:gd name="T6" fmla="*/ 0 w 11"/>
                        <a:gd name="T7" fmla="*/ 5 h 6"/>
                        <a:gd name="T8" fmla="*/ 1 w 11"/>
                        <a:gd name="T9" fmla="*/ 0 h 6"/>
                      </a:gdLst>
                      <a:ahLst/>
                      <a:cxnLst>
                        <a:cxn ang="0">
                          <a:pos x="T0" y="T1"/>
                        </a:cxn>
                        <a:cxn ang="0">
                          <a:pos x="T2" y="T3"/>
                        </a:cxn>
                        <a:cxn ang="0">
                          <a:pos x="T4" y="T5"/>
                        </a:cxn>
                        <a:cxn ang="0">
                          <a:pos x="T6" y="T7"/>
                        </a:cxn>
                        <a:cxn ang="0">
                          <a:pos x="T8" y="T9"/>
                        </a:cxn>
                      </a:cxnLst>
                      <a:rect l="0" t="0" r="r" b="b"/>
                      <a:pathLst>
                        <a:path w="11" h="6">
                          <a:moveTo>
                            <a:pt x="1" y="0"/>
                          </a:moveTo>
                          <a:lnTo>
                            <a:pt x="11" y="2"/>
                          </a:lnTo>
                          <a:lnTo>
                            <a:pt x="10" y="6"/>
                          </a:lnTo>
                          <a:lnTo>
                            <a:pt x="0" y="5"/>
                          </a:lnTo>
                          <a:lnTo>
                            <a:pt x="1" y="0"/>
                          </a:lnTo>
                          <a:close/>
                        </a:path>
                      </a:pathLst>
                    </a:custGeom>
                    <a:solidFill>
                      <a:srgbClr val="7170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92" name="Freeform 964"/>
                    <p:cNvSpPr>
                      <a:spLocks noChangeAspect="1"/>
                    </p:cNvSpPr>
                    <p:nvPr/>
                  </p:nvSpPr>
                  <p:spPr bwMode="auto">
                    <a:xfrm>
                      <a:off x="2680" y="2178"/>
                      <a:ext cx="12" cy="4"/>
                    </a:xfrm>
                    <a:custGeom>
                      <a:avLst/>
                      <a:gdLst>
                        <a:gd name="T0" fmla="*/ 2 w 12"/>
                        <a:gd name="T1" fmla="*/ 0 h 4"/>
                        <a:gd name="T2" fmla="*/ 12 w 12"/>
                        <a:gd name="T3" fmla="*/ 0 h 4"/>
                        <a:gd name="T4" fmla="*/ 11 w 12"/>
                        <a:gd name="T5" fmla="*/ 4 h 4"/>
                        <a:gd name="T6" fmla="*/ 0 w 12"/>
                        <a:gd name="T7" fmla="*/ 3 h 4"/>
                        <a:gd name="T8" fmla="*/ 2 w 12"/>
                        <a:gd name="T9" fmla="*/ 0 h 4"/>
                      </a:gdLst>
                      <a:ahLst/>
                      <a:cxnLst>
                        <a:cxn ang="0">
                          <a:pos x="T0" y="T1"/>
                        </a:cxn>
                        <a:cxn ang="0">
                          <a:pos x="T2" y="T3"/>
                        </a:cxn>
                        <a:cxn ang="0">
                          <a:pos x="T4" y="T5"/>
                        </a:cxn>
                        <a:cxn ang="0">
                          <a:pos x="T6" y="T7"/>
                        </a:cxn>
                        <a:cxn ang="0">
                          <a:pos x="T8" y="T9"/>
                        </a:cxn>
                      </a:cxnLst>
                      <a:rect l="0" t="0" r="r" b="b"/>
                      <a:pathLst>
                        <a:path w="12" h="4">
                          <a:moveTo>
                            <a:pt x="2" y="0"/>
                          </a:moveTo>
                          <a:lnTo>
                            <a:pt x="12" y="0"/>
                          </a:lnTo>
                          <a:lnTo>
                            <a:pt x="11" y="4"/>
                          </a:lnTo>
                          <a:lnTo>
                            <a:pt x="0" y="3"/>
                          </a:lnTo>
                          <a:lnTo>
                            <a:pt x="2" y="0"/>
                          </a:lnTo>
                          <a:close/>
                        </a:path>
                      </a:pathLst>
                    </a:custGeom>
                    <a:solidFill>
                      <a:srgbClr val="72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93" name="Freeform 965"/>
                    <p:cNvSpPr>
                      <a:spLocks noChangeAspect="1"/>
                    </p:cNvSpPr>
                    <p:nvPr/>
                  </p:nvSpPr>
                  <p:spPr bwMode="auto">
                    <a:xfrm>
                      <a:off x="2680" y="2180"/>
                      <a:ext cx="12" cy="4"/>
                    </a:xfrm>
                    <a:custGeom>
                      <a:avLst/>
                      <a:gdLst>
                        <a:gd name="T0" fmla="*/ 2 w 12"/>
                        <a:gd name="T1" fmla="*/ 0 h 4"/>
                        <a:gd name="T2" fmla="*/ 12 w 12"/>
                        <a:gd name="T3" fmla="*/ 1 h 4"/>
                        <a:gd name="T4" fmla="*/ 11 w 12"/>
                        <a:gd name="T5" fmla="*/ 4 h 4"/>
                        <a:gd name="T6" fmla="*/ 0 w 12"/>
                        <a:gd name="T7" fmla="*/ 4 h 4"/>
                        <a:gd name="T8" fmla="*/ 2 w 12"/>
                        <a:gd name="T9" fmla="*/ 0 h 4"/>
                      </a:gdLst>
                      <a:ahLst/>
                      <a:cxnLst>
                        <a:cxn ang="0">
                          <a:pos x="T0" y="T1"/>
                        </a:cxn>
                        <a:cxn ang="0">
                          <a:pos x="T2" y="T3"/>
                        </a:cxn>
                        <a:cxn ang="0">
                          <a:pos x="T4" y="T5"/>
                        </a:cxn>
                        <a:cxn ang="0">
                          <a:pos x="T6" y="T7"/>
                        </a:cxn>
                        <a:cxn ang="0">
                          <a:pos x="T8" y="T9"/>
                        </a:cxn>
                      </a:cxnLst>
                      <a:rect l="0" t="0" r="r" b="b"/>
                      <a:pathLst>
                        <a:path w="12" h="4">
                          <a:moveTo>
                            <a:pt x="2" y="0"/>
                          </a:moveTo>
                          <a:lnTo>
                            <a:pt x="12" y="1"/>
                          </a:lnTo>
                          <a:lnTo>
                            <a:pt x="11" y="4"/>
                          </a:lnTo>
                          <a:lnTo>
                            <a:pt x="0" y="4"/>
                          </a:lnTo>
                          <a:lnTo>
                            <a:pt x="2" y="0"/>
                          </a:lnTo>
                          <a:close/>
                        </a:path>
                      </a:pathLst>
                    </a:custGeom>
                    <a:solidFill>
                      <a:srgbClr val="72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94" name="Freeform 966"/>
                    <p:cNvSpPr>
                      <a:spLocks noChangeAspect="1"/>
                    </p:cNvSpPr>
                    <p:nvPr/>
                  </p:nvSpPr>
                  <p:spPr bwMode="auto">
                    <a:xfrm>
                      <a:off x="2680" y="2181"/>
                      <a:ext cx="11" cy="6"/>
                    </a:xfrm>
                    <a:custGeom>
                      <a:avLst/>
                      <a:gdLst>
                        <a:gd name="T0" fmla="*/ 0 w 11"/>
                        <a:gd name="T1" fmla="*/ 0 h 6"/>
                        <a:gd name="T2" fmla="*/ 11 w 11"/>
                        <a:gd name="T3" fmla="*/ 1 h 6"/>
                        <a:gd name="T4" fmla="*/ 9 w 11"/>
                        <a:gd name="T5" fmla="*/ 6 h 6"/>
                        <a:gd name="T6" fmla="*/ 0 w 11"/>
                        <a:gd name="T7" fmla="*/ 4 h 6"/>
                        <a:gd name="T8" fmla="*/ 0 w 11"/>
                        <a:gd name="T9" fmla="*/ 0 h 6"/>
                      </a:gdLst>
                      <a:ahLst/>
                      <a:cxnLst>
                        <a:cxn ang="0">
                          <a:pos x="T0" y="T1"/>
                        </a:cxn>
                        <a:cxn ang="0">
                          <a:pos x="T2" y="T3"/>
                        </a:cxn>
                        <a:cxn ang="0">
                          <a:pos x="T4" y="T5"/>
                        </a:cxn>
                        <a:cxn ang="0">
                          <a:pos x="T6" y="T7"/>
                        </a:cxn>
                        <a:cxn ang="0">
                          <a:pos x="T8" y="T9"/>
                        </a:cxn>
                      </a:cxnLst>
                      <a:rect l="0" t="0" r="r" b="b"/>
                      <a:pathLst>
                        <a:path w="11" h="6">
                          <a:moveTo>
                            <a:pt x="0" y="0"/>
                          </a:moveTo>
                          <a:lnTo>
                            <a:pt x="11" y="1"/>
                          </a:lnTo>
                          <a:lnTo>
                            <a:pt x="9" y="6"/>
                          </a:lnTo>
                          <a:lnTo>
                            <a:pt x="0" y="4"/>
                          </a:lnTo>
                          <a:lnTo>
                            <a:pt x="0" y="0"/>
                          </a:lnTo>
                          <a:close/>
                        </a:path>
                      </a:pathLst>
                    </a:custGeom>
                    <a:solidFill>
                      <a:srgbClr val="7371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95" name="Freeform 967"/>
                    <p:cNvSpPr>
                      <a:spLocks noChangeAspect="1"/>
                    </p:cNvSpPr>
                    <p:nvPr/>
                  </p:nvSpPr>
                  <p:spPr bwMode="auto">
                    <a:xfrm>
                      <a:off x="2679" y="2184"/>
                      <a:ext cx="12" cy="4"/>
                    </a:xfrm>
                    <a:custGeom>
                      <a:avLst/>
                      <a:gdLst>
                        <a:gd name="T0" fmla="*/ 1 w 12"/>
                        <a:gd name="T1" fmla="*/ 0 h 4"/>
                        <a:gd name="T2" fmla="*/ 12 w 12"/>
                        <a:gd name="T3" fmla="*/ 0 h 4"/>
                        <a:gd name="T4" fmla="*/ 9 w 12"/>
                        <a:gd name="T5" fmla="*/ 4 h 4"/>
                        <a:gd name="T6" fmla="*/ 0 w 12"/>
                        <a:gd name="T7" fmla="*/ 3 h 4"/>
                        <a:gd name="T8" fmla="*/ 1 w 12"/>
                        <a:gd name="T9" fmla="*/ 0 h 4"/>
                      </a:gdLst>
                      <a:ahLst/>
                      <a:cxnLst>
                        <a:cxn ang="0">
                          <a:pos x="T0" y="T1"/>
                        </a:cxn>
                        <a:cxn ang="0">
                          <a:pos x="T2" y="T3"/>
                        </a:cxn>
                        <a:cxn ang="0">
                          <a:pos x="T4" y="T5"/>
                        </a:cxn>
                        <a:cxn ang="0">
                          <a:pos x="T6" y="T7"/>
                        </a:cxn>
                        <a:cxn ang="0">
                          <a:pos x="T8" y="T9"/>
                        </a:cxn>
                      </a:cxnLst>
                      <a:rect l="0" t="0" r="r" b="b"/>
                      <a:pathLst>
                        <a:path w="12" h="4">
                          <a:moveTo>
                            <a:pt x="1" y="0"/>
                          </a:moveTo>
                          <a:lnTo>
                            <a:pt x="12" y="0"/>
                          </a:lnTo>
                          <a:lnTo>
                            <a:pt x="9" y="4"/>
                          </a:lnTo>
                          <a:lnTo>
                            <a:pt x="0" y="3"/>
                          </a:lnTo>
                          <a:lnTo>
                            <a:pt x="1" y="0"/>
                          </a:lnTo>
                          <a:close/>
                        </a:path>
                      </a:pathLst>
                    </a:custGeom>
                    <a:solidFill>
                      <a:srgbClr val="7371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96" name="Freeform 968"/>
                    <p:cNvSpPr>
                      <a:spLocks noChangeAspect="1"/>
                    </p:cNvSpPr>
                    <p:nvPr/>
                  </p:nvSpPr>
                  <p:spPr bwMode="auto">
                    <a:xfrm>
                      <a:off x="2679" y="2185"/>
                      <a:ext cx="10" cy="5"/>
                    </a:xfrm>
                    <a:custGeom>
                      <a:avLst/>
                      <a:gdLst>
                        <a:gd name="T0" fmla="*/ 1 w 10"/>
                        <a:gd name="T1" fmla="*/ 0 h 5"/>
                        <a:gd name="T2" fmla="*/ 10 w 10"/>
                        <a:gd name="T3" fmla="*/ 2 h 5"/>
                        <a:gd name="T4" fmla="*/ 9 w 10"/>
                        <a:gd name="T5" fmla="*/ 5 h 5"/>
                        <a:gd name="T6" fmla="*/ 0 w 10"/>
                        <a:gd name="T7" fmla="*/ 5 h 5"/>
                        <a:gd name="T8" fmla="*/ 1 w 10"/>
                        <a:gd name="T9" fmla="*/ 0 h 5"/>
                      </a:gdLst>
                      <a:ahLst/>
                      <a:cxnLst>
                        <a:cxn ang="0">
                          <a:pos x="T0" y="T1"/>
                        </a:cxn>
                        <a:cxn ang="0">
                          <a:pos x="T2" y="T3"/>
                        </a:cxn>
                        <a:cxn ang="0">
                          <a:pos x="T4" y="T5"/>
                        </a:cxn>
                        <a:cxn ang="0">
                          <a:pos x="T6" y="T7"/>
                        </a:cxn>
                        <a:cxn ang="0">
                          <a:pos x="T8" y="T9"/>
                        </a:cxn>
                      </a:cxnLst>
                      <a:rect l="0" t="0" r="r" b="b"/>
                      <a:pathLst>
                        <a:path w="10" h="5">
                          <a:moveTo>
                            <a:pt x="1" y="0"/>
                          </a:moveTo>
                          <a:lnTo>
                            <a:pt x="10" y="2"/>
                          </a:lnTo>
                          <a:lnTo>
                            <a:pt x="9" y="5"/>
                          </a:lnTo>
                          <a:lnTo>
                            <a:pt x="0" y="5"/>
                          </a:lnTo>
                          <a:lnTo>
                            <a:pt x="1" y="0"/>
                          </a:lnTo>
                          <a:close/>
                        </a:path>
                      </a:pathLst>
                    </a:custGeom>
                    <a:solidFill>
                      <a:srgbClr val="737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297" name="Freeform 969"/>
                    <p:cNvSpPr>
                      <a:spLocks noChangeAspect="1"/>
                    </p:cNvSpPr>
                    <p:nvPr/>
                  </p:nvSpPr>
                  <p:spPr bwMode="auto">
                    <a:xfrm>
                      <a:off x="2678" y="2187"/>
                      <a:ext cx="10" cy="5"/>
                    </a:xfrm>
                    <a:custGeom>
                      <a:avLst/>
                      <a:gdLst>
                        <a:gd name="T0" fmla="*/ 1 w 10"/>
                        <a:gd name="T1" fmla="*/ 0 h 5"/>
                        <a:gd name="T2" fmla="*/ 10 w 10"/>
                        <a:gd name="T3" fmla="*/ 1 h 5"/>
                        <a:gd name="T4" fmla="*/ 8 w 10"/>
                        <a:gd name="T5" fmla="*/ 5 h 5"/>
                        <a:gd name="T6" fmla="*/ 0 w 10"/>
                        <a:gd name="T7" fmla="*/ 4 h 5"/>
                        <a:gd name="T8" fmla="*/ 1 w 10"/>
                        <a:gd name="T9" fmla="*/ 0 h 5"/>
                      </a:gdLst>
                      <a:ahLst/>
                      <a:cxnLst>
                        <a:cxn ang="0">
                          <a:pos x="T0" y="T1"/>
                        </a:cxn>
                        <a:cxn ang="0">
                          <a:pos x="T2" y="T3"/>
                        </a:cxn>
                        <a:cxn ang="0">
                          <a:pos x="T4" y="T5"/>
                        </a:cxn>
                        <a:cxn ang="0">
                          <a:pos x="T6" y="T7"/>
                        </a:cxn>
                        <a:cxn ang="0">
                          <a:pos x="T8" y="T9"/>
                        </a:cxn>
                      </a:cxnLst>
                      <a:rect l="0" t="0" r="r" b="b"/>
                      <a:pathLst>
                        <a:path w="10" h="5">
                          <a:moveTo>
                            <a:pt x="1" y="0"/>
                          </a:moveTo>
                          <a:lnTo>
                            <a:pt x="10" y="1"/>
                          </a:lnTo>
                          <a:lnTo>
                            <a:pt x="8" y="5"/>
                          </a:lnTo>
                          <a:lnTo>
                            <a:pt x="0" y="4"/>
                          </a:lnTo>
                          <a:lnTo>
                            <a:pt x="1" y="0"/>
                          </a:lnTo>
                          <a:close/>
                        </a:path>
                      </a:pathLst>
                    </a:custGeom>
                    <a:solidFill>
                      <a:srgbClr val="737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grpSp>
              <p:sp>
                <p:nvSpPr>
                  <p:cNvPr id="37" name="Freeform 970"/>
                  <p:cNvSpPr>
                    <a:spLocks noChangeAspect="1"/>
                  </p:cNvSpPr>
                  <p:nvPr/>
                </p:nvSpPr>
                <p:spPr bwMode="auto">
                  <a:xfrm>
                    <a:off x="4024" y="2036"/>
                    <a:ext cx="10" cy="5"/>
                  </a:xfrm>
                  <a:custGeom>
                    <a:avLst/>
                    <a:gdLst>
                      <a:gd name="T0" fmla="*/ 1 w 10"/>
                      <a:gd name="T1" fmla="*/ 0 h 4"/>
                      <a:gd name="T2" fmla="*/ 10 w 10"/>
                      <a:gd name="T3" fmla="*/ 0 h 4"/>
                      <a:gd name="T4" fmla="*/ 8 w 10"/>
                      <a:gd name="T5" fmla="*/ 4 h 4"/>
                      <a:gd name="T6" fmla="*/ 0 w 10"/>
                      <a:gd name="T7" fmla="*/ 2 h 4"/>
                      <a:gd name="T8" fmla="*/ 1 w 10"/>
                      <a:gd name="T9" fmla="*/ 0 h 4"/>
                    </a:gdLst>
                    <a:ahLst/>
                    <a:cxnLst>
                      <a:cxn ang="0">
                        <a:pos x="T0" y="T1"/>
                      </a:cxn>
                      <a:cxn ang="0">
                        <a:pos x="T2" y="T3"/>
                      </a:cxn>
                      <a:cxn ang="0">
                        <a:pos x="T4" y="T5"/>
                      </a:cxn>
                      <a:cxn ang="0">
                        <a:pos x="T6" y="T7"/>
                      </a:cxn>
                      <a:cxn ang="0">
                        <a:pos x="T8" y="T9"/>
                      </a:cxn>
                    </a:cxnLst>
                    <a:rect l="0" t="0" r="r" b="b"/>
                    <a:pathLst>
                      <a:path w="10" h="4">
                        <a:moveTo>
                          <a:pt x="1" y="0"/>
                        </a:moveTo>
                        <a:lnTo>
                          <a:pt x="10" y="0"/>
                        </a:lnTo>
                        <a:lnTo>
                          <a:pt x="8" y="4"/>
                        </a:lnTo>
                        <a:lnTo>
                          <a:pt x="0" y="2"/>
                        </a:lnTo>
                        <a:lnTo>
                          <a:pt x="1" y="0"/>
                        </a:lnTo>
                        <a:close/>
                      </a:path>
                    </a:pathLst>
                  </a:custGeom>
                  <a:solidFill>
                    <a:srgbClr val="747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8" name="Freeform 971"/>
                  <p:cNvSpPr>
                    <a:spLocks noChangeAspect="1"/>
                  </p:cNvSpPr>
                  <p:nvPr/>
                </p:nvSpPr>
                <p:spPr bwMode="auto">
                  <a:xfrm>
                    <a:off x="4022" y="2038"/>
                    <a:ext cx="10" cy="4"/>
                  </a:xfrm>
                  <a:custGeom>
                    <a:avLst/>
                    <a:gdLst>
                      <a:gd name="T0" fmla="*/ 2 w 10"/>
                      <a:gd name="T1" fmla="*/ 0 h 4"/>
                      <a:gd name="T2" fmla="*/ 10 w 10"/>
                      <a:gd name="T3" fmla="*/ 1 h 4"/>
                      <a:gd name="T4" fmla="*/ 9 w 10"/>
                      <a:gd name="T5" fmla="*/ 4 h 4"/>
                      <a:gd name="T6" fmla="*/ 0 w 10"/>
                      <a:gd name="T7" fmla="*/ 4 h 4"/>
                      <a:gd name="T8" fmla="*/ 2 w 10"/>
                      <a:gd name="T9" fmla="*/ 0 h 4"/>
                    </a:gdLst>
                    <a:ahLst/>
                    <a:cxnLst>
                      <a:cxn ang="0">
                        <a:pos x="T0" y="T1"/>
                      </a:cxn>
                      <a:cxn ang="0">
                        <a:pos x="T2" y="T3"/>
                      </a:cxn>
                      <a:cxn ang="0">
                        <a:pos x="T4" y="T5"/>
                      </a:cxn>
                      <a:cxn ang="0">
                        <a:pos x="T6" y="T7"/>
                      </a:cxn>
                      <a:cxn ang="0">
                        <a:pos x="T8" y="T9"/>
                      </a:cxn>
                    </a:cxnLst>
                    <a:rect l="0" t="0" r="r" b="b"/>
                    <a:pathLst>
                      <a:path w="10" h="4">
                        <a:moveTo>
                          <a:pt x="2" y="0"/>
                        </a:moveTo>
                        <a:lnTo>
                          <a:pt x="10" y="1"/>
                        </a:lnTo>
                        <a:lnTo>
                          <a:pt x="9" y="4"/>
                        </a:lnTo>
                        <a:lnTo>
                          <a:pt x="0" y="4"/>
                        </a:lnTo>
                        <a:lnTo>
                          <a:pt x="2" y="0"/>
                        </a:lnTo>
                        <a:close/>
                      </a:path>
                    </a:pathLst>
                  </a:custGeom>
                  <a:solidFill>
                    <a:srgbClr val="7472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39" name="Freeform 972"/>
                  <p:cNvSpPr>
                    <a:spLocks noChangeAspect="1"/>
                  </p:cNvSpPr>
                  <p:nvPr/>
                </p:nvSpPr>
                <p:spPr bwMode="auto">
                  <a:xfrm>
                    <a:off x="4022" y="2039"/>
                    <a:ext cx="10" cy="7"/>
                  </a:xfrm>
                  <a:custGeom>
                    <a:avLst/>
                    <a:gdLst>
                      <a:gd name="T0" fmla="*/ 2 w 10"/>
                      <a:gd name="T1" fmla="*/ 0 h 6"/>
                      <a:gd name="T2" fmla="*/ 10 w 10"/>
                      <a:gd name="T3" fmla="*/ 2 h 6"/>
                      <a:gd name="T4" fmla="*/ 7 w 10"/>
                      <a:gd name="T5" fmla="*/ 6 h 6"/>
                      <a:gd name="T6" fmla="*/ 0 w 10"/>
                      <a:gd name="T7" fmla="*/ 5 h 6"/>
                      <a:gd name="T8" fmla="*/ 2 w 10"/>
                      <a:gd name="T9" fmla="*/ 0 h 6"/>
                    </a:gdLst>
                    <a:ahLst/>
                    <a:cxnLst>
                      <a:cxn ang="0">
                        <a:pos x="T0" y="T1"/>
                      </a:cxn>
                      <a:cxn ang="0">
                        <a:pos x="T2" y="T3"/>
                      </a:cxn>
                      <a:cxn ang="0">
                        <a:pos x="T4" y="T5"/>
                      </a:cxn>
                      <a:cxn ang="0">
                        <a:pos x="T6" y="T7"/>
                      </a:cxn>
                      <a:cxn ang="0">
                        <a:pos x="T8" y="T9"/>
                      </a:cxn>
                    </a:cxnLst>
                    <a:rect l="0" t="0" r="r" b="b"/>
                    <a:pathLst>
                      <a:path w="10" h="6">
                        <a:moveTo>
                          <a:pt x="2" y="0"/>
                        </a:moveTo>
                        <a:lnTo>
                          <a:pt x="10" y="2"/>
                        </a:lnTo>
                        <a:lnTo>
                          <a:pt x="7" y="6"/>
                        </a:lnTo>
                        <a:lnTo>
                          <a:pt x="0" y="5"/>
                        </a:lnTo>
                        <a:lnTo>
                          <a:pt x="2" y="0"/>
                        </a:lnTo>
                        <a:close/>
                      </a:path>
                    </a:pathLst>
                  </a:custGeom>
                  <a:solidFill>
                    <a:srgbClr val="7573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0" name="Freeform 973"/>
                  <p:cNvSpPr>
                    <a:spLocks noChangeAspect="1"/>
                  </p:cNvSpPr>
                  <p:nvPr/>
                </p:nvSpPr>
                <p:spPr bwMode="auto">
                  <a:xfrm>
                    <a:off x="4022" y="2042"/>
                    <a:ext cx="9" cy="6"/>
                  </a:xfrm>
                  <a:custGeom>
                    <a:avLst/>
                    <a:gdLst>
                      <a:gd name="T0" fmla="*/ 0 w 9"/>
                      <a:gd name="T1" fmla="*/ 0 h 5"/>
                      <a:gd name="T2" fmla="*/ 9 w 9"/>
                      <a:gd name="T3" fmla="*/ 0 h 5"/>
                      <a:gd name="T4" fmla="*/ 7 w 9"/>
                      <a:gd name="T5" fmla="*/ 5 h 5"/>
                      <a:gd name="T6" fmla="*/ 0 w 9"/>
                      <a:gd name="T7" fmla="*/ 3 h 5"/>
                      <a:gd name="T8" fmla="*/ 0 w 9"/>
                      <a:gd name="T9" fmla="*/ 0 h 5"/>
                    </a:gdLst>
                    <a:ahLst/>
                    <a:cxnLst>
                      <a:cxn ang="0">
                        <a:pos x="T0" y="T1"/>
                      </a:cxn>
                      <a:cxn ang="0">
                        <a:pos x="T2" y="T3"/>
                      </a:cxn>
                      <a:cxn ang="0">
                        <a:pos x="T4" y="T5"/>
                      </a:cxn>
                      <a:cxn ang="0">
                        <a:pos x="T6" y="T7"/>
                      </a:cxn>
                      <a:cxn ang="0">
                        <a:pos x="T8" y="T9"/>
                      </a:cxn>
                    </a:cxnLst>
                    <a:rect l="0" t="0" r="r" b="b"/>
                    <a:pathLst>
                      <a:path w="9" h="5">
                        <a:moveTo>
                          <a:pt x="0" y="0"/>
                        </a:moveTo>
                        <a:lnTo>
                          <a:pt x="9" y="0"/>
                        </a:lnTo>
                        <a:lnTo>
                          <a:pt x="7" y="5"/>
                        </a:lnTo>
                        <a:lnTo>
                          <a:pt x="0" y="3"/>
                        </a:lnTo>
                        <a:lnTo>
                          <a:pt x="0" y="0"/>
                        </a:lnTo>
                        <a:close/>
                      </a:path>
                    </a:pathLst>
                  </a:custGeom>
                  <a:solidFill>
                    <a:srgbClr val="7573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1" name="Freeform 974"/>
                  <p:cNvSpPr>
                    <a:spLocks noChangeAspect="1"/>
                  </p:cNvSpPr>
                  <p:nvPr/>
                </p:nvSpPr>
                <p:spPr bwMode="auto">
                  <a:xfrm>
                    <a:off x="4021" y="2045"/>
                    <a:ext cx="8" cy="5"/>
                  </a:xfrm>
                  <a:custGeom>
                    <a:avLst/>
                    <a:gdLst>
                      <a:gd name="T0" fmla="*/ 1 w 8"/>
                      <a:gd name="T1" fmla="*/ 0 h 4"/>
                      <a:gd name="T2" fmla="*/ 8 w 8"/>
                      <a:gd name="T3" fmla="*/ 1 h 4"/>
                      <a:gd name="T4" fmla="*/ 7 w 8"/>
                      <a:gd name="T5" fmla="*/ 4 h 4"/>
                      <a:gd name="T6" fmla="*/ 0 w 8"/>
                      <a:gd name="T7" fmla="*/ 4 h 4"/>
                      <a:gd name="T8" fmla="*/ 1 w 8"/>
                      <a:gd name="T9" fmla="*/ 0 h 4"/>
                    </a:gdLst>
                    <a:ahLst/>
                    <a:cxnLst>
                      <a:cxn ang="0">
                        <a:pos x="T0" y="T1"/>
                      </a:cxn>
                      <a:cxn ang="0">
                        <a:pos x="T2" y="T3"/>
                      </a:cxn>
                      <a:cxn ang="0">
                        <a:pos x="T4" y="T5"/>
                      </a:cxn>
                      <a:cxn ang="0">
                        <a:pos x="T6" y="T7"/>
                      </a:cxn>
                      <a:cxn ang="0">
                        <a:pos x="T8" y="T9"/>
                      </a:cxn>
                    </a:cxnLst>
                    <a:rect l="0" t="0" r="r" b="b"/>
                    <a:pathLst>
                      <a:path w="8" h="4">
                        <a:moveTo>
                          <a:pt x="1" y="0"/>
                        </a:moveTo>
                        <a:lnTo>
                          <a:pt x="8" y="1"/>
                        </a:lnTo>
                        <a:lnTo>
                          <a:pt x="7" y="4"/>
                        </a:lnTo>
                        <a:lnTo>
                          <a:pt x="0" y="4"/>
                        </a:lnTo>
                        <a:lnTo>
                          <a:pt x="1" y="0"/>
                        </a:lnTo>
                        <a:close/>
                      </a:path>
                    </a:pathLst>
                  </a:custGeom>
                  <a:solidFill>
                    <a:srgbClr val="7574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2" name="Freeform 975"/>
                  <p:cNvSpPr>
                    <a:spLocks noChangeAspect="1"/>
                  </p:cNvSpPr>
                  <p:nvPr/>
                </p:nvSpPr>
                <p:spPr bwMode="auto">
                  <a:xfrm>
                    <a:off x="4021" y="2046"/>
                    <a:ext cx="8" cy="7"/>
                  </a:xfrm>
                  <a:custGeom>
                    <a:avLst/>
                    <a:gdLst>
                      <a:gd name="T0" fmla="*/ 1 w 8"/>
                      <a:gd name="T1" fmla="*/ 0 h 6"/>
                      <a:gd name="T2" fmla="*/ 8 w 8"/>
                      <a:gd name="T3" fmla="*/ 2 h 6"/>
                      <a:gd name="T4" fmla="*/ 7 w 8"/>
                      <a:gd name="T5" fmla="*/ 6 h 6"/>
                      <a:gd name="T6" fmla="*/ 0 w 8"/>
                      <a:gd name="T7" fmla="*/ 5 h 6"/>
                      <a:gd name="T8" fmla="*/ 1 w 8"/>
                      <a:gd name="T9" fmla="*/ 0 h 6"/>
                    </a:gdLst>
                    <a:ahLst/>
                    <a:cxnLst>
                      <a:cxn ang="0">
                        <a:pos x="T0" y="T1"/>
                      </a:cxn>
                      <a:cxn ang="0">
                        <a:pos x="T2" y="T3"/>
                      </a:cxn>
                      <a:cxn ang="0">
                        <a:pos x="T4" y="T5"/>
                      </a:cxn>
                      <a:cxn ang="0">
                        <a:pos x="T6" y="T7"/>
                      </a:cxn>
                      <a:cxn ang="0">
                        <a:pos x="T8" y="T9"/>
                      </a:cxn>
                    </a:cxnLst>
                    <a:rect l="0" t="0" r="r" b="b"/>
                    <a:pathLst>
                      <a:path w="8" h="6">
                        <a:moveTo>
                          <a:pt x="1" y="0"/>
                        </a:moveTo>
                        <a:lnTo>
                          <a:pt x="8" y="2"/>
                        </a:lnTo>
                        <a:lnTo>
                          <a:pt x="7" y="6"/>
                        </a:lnTo>
                        <a:lnTo>
                          <a:pt x="0" y="5"/>
                        </a:lnTo>
                        <a:lnTo>
                          <a:pt x="1" y="0"/>
                        </a:lnTo>
                        <a:close/>
                      </a:path>
                    </a:pathLst>
                  </a:custGeom>
                  <a:solidFill>
                    <a:srgbClr val="7574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3" name="Freeform 976"/>
                  <p:cNvSpPr>
                    <a:spLocks noChangeAspect="1"/>
                  </p:cNvSpPr>
                  <p:nvPr/>
                </p:nvSpPr>
                <p:spPr bwMode="auto">
                  <a:xfrm>
                    <a:off x="4019" y="2050"/>
                    <a:ext cx="9" cy="4"/>
                  </a:xfrm>
                  <a:custGeom>
                    <a:avLst/>
                    <a:gdLst>
                      <a:gd name="T0" fmla="*/ 2 w 9"/>
                      <a:gd name="T1" fmla="*/ 0 h 4"/>
                      <a:gd name="T2" fmla="*/ 9 w 9"/>
                      <a:gd name="T3" fmla="*/ 0 h 4"/>
                      <a:gd name="T4" fmla="*/ 7 w 9"/>
                      <a:gd name="T5" fmla="*/ 4 h 4"/>
                      <a:gd name="T6" fmla="*/ 0 w 9"/>
                      <a:gd name="T7" fmla="*/ 3 h 4"/>
                      <a:gd name="T8" fmla="*/ 2 w 9"/>
                      <a:gd name="T9" fmla="*/ 0 h 4"/>
                    </a:gdLst>
                    <a:ahLst/>
                    <a:cxnLst>
                      <a:cxn ang="0">
                        <a:pos x="T0" y="T1"/>
                      </a:cxn>
                      <a:cxn ang="0">
                        <a:pos x="T2" y="T3"/>
                      </a:cxn>
                      <a:cxn ang="0">
                        <a:pos x="T4" y="T5"/>
                      </a:cxn>
                      <a:cxn ang="0">
                        <a:pos x="T6" y="T7"/>
                      </a:cxn>
                      <a:cxn ang="0">
                        <a:pos x="T8" y="T9"/>
                      </a:cxn>
                    </a:cxnLst>
                    <a:rect l="0" t="0" r="r" b="b"/>
                    <a:pathLst>
                      <a:path w="9" h="4">
                        <a:moveTo>
                          <a:pt x="2" y="0"/>
                        </a:moveTo>
                        <a:lnTo>
                          <a:pt x="9" y="0"/>
                        </a:lnTo>
                        <a:lnTo>
                          <a:pt x="7" y="4"/>
                        </a:lnTo>
                        <a:lnTo>
                          <a:pt x="0" y="3"/>
                        </a:lnTo>
                        <a:lnTo>
                          <a:pt x="2" y="0"/>
                        </a:lnTo>
                        <a:close/>
                      </a:path>
                    </a:pathLst>
                  </a:custGeom>
                  <a:solidFill>
                    <a:srgbClr val="7674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4" name="Freeform 977"/>
                  <p:cNvSpPr>
                    <a:spLocks noChangeAspect="1"/>
                  </p:cNvSpPr>
                  <p:nvPr/>
                </p:nvSpPr>
                <p:spPr bwMode="auto">
                  <a:xfrm>
                    <a:off x="4019" y="2052"/>
                    <a:ext cx="9" cy="5"/>
                  </a:xfrm>
                  <a:custGeom>
                    <a:avLst/>
                    <a:gdLst>
                      <a:gd name="T0" fmla="*/ 2 w 9"/>
                      <a:gd name="T1" fmla="*/ 0 h 4"/>
                      <a:gd name="T2" fmla="*/ 9 w 9"/>
                      <a:gd name="T3" fmla="*/ 1 h 4"/>
                      <a:gd name="T4" fmla="*/ 7 w 9"/>
                      <a:gd name="T5" fmla="*/ 4 h 4"/>
                      <a:gd name="T6" fmla="*/ 0 w 9"/>
                      <a:gd name="T7" fmla="*/ 4 h 4"/>
                      <a:gd name="T8" fmla="*/ 2 w 9"/>
                      <a:gd name="T9" fmla="*/ 0 h 4"/>
                    </a:gdLst>
                    <a:ahLst/>
                    <a:cxnLst>
                      <a:cxn ang="0">
                        <a:pos x="T0" y="T1"/>
                      </a:cxn>
                      <a:cxn ang="0">
                        <a:pos x="T2" y="T3"/>
                      </a:cxn>
                      <a:cxn ang="0">
                        <a:pos x="T4" y="T5"/>
                      </a:cxn>
                      <a:cxn ang="0">
                        <a:pos x="T6" y="T7"/>
                      </a:cxn>
                      <a:cxn ang="0">
                        <a:pos x="T8" y="T9"/>
                      </a:cxn>
                    </a:cxnLst>
                    <a:rect l="0" t="0" r="r" b="b"/>
                    <a:pathLst>
                      <a:path w="9" h="4">
                        <a:moveTo>
                          <a:pt x="2" y="0"/>
                        </a:moveTo>
                        <a:lnTo>
                          <a:pt x="9" y="1"/>
                        </a:lnTo>
                        <a:lnTo>
                          <a:pt x="7" y="4"/>
                        </a:lnTo>
                        <a:lnTo>
                          <a:pt x="0" y="4"/>
                        </a:lnTo>
                        <a:lnTo>
                          <a:pt x="2" y="0"/>
                        </a:lnTo>
                        <a:close/>
                      </a:path>
                    </a:pathLst>
                  </a:custGeom>
                  <a:solidFill>
                    <a:srgbClr val="7674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5" name="Freeform 978"/>
                  <p:cNvSpPr>
                    <a:spLocks noChangeAspect="1"/>
                  </p:cNvSpPr>
                  <p:nvPr/>
                </p:nvSpPr>
                <p:spPr bwMode="auto">
                  <a:xfrm>
                    <a:off x="4018" y="2053"/>
                    <a:ext cx="8" cy="8"/>
                  </a:xfrm>
                  <a:custGeom>
                    <a:avLst/>
                    <a:gdLst>
                      <a:gd name="T0" fmla="*/ 1 w 8"/>
                      <a:gd name="T1" fmla="*/ 0 h 6"/>
                      <a:gd name="T2" fmla="*/ 8 w 8"/>
                      <a:gd name="T3" fmla="*/ 1 h 6"/>
                      <a:gd name="T4" fmla="*/ 7 w 8"/>
                      <a:gd name="T5" fmla="*/ 6 h 6"/>
                      <a:gd name="T6" fmla="*/ 0 w 8"/>
                      <a:gd name="T7" fmla="*/ 4 h 6"/>
                      <a:gd name="T8" fmla="*/ 1 w 8"/>
                      <a:gd name="T9" fmla="*/ 0 h 6"/>
                    </a:gdLst>
                    <a:ahLst/>
                    <a:cxnLst>
                      <a:cxn ang="0">
                        <a:pos x="T0" y="T1"/>
                      </a:cxn>
                      <a:cxn ang="0">
                        <a:pos x="T2" y="T3"/>
                      </a:cxn>
                      <a:cxn ang="0">
                        <a:pos x="T4" y="T5"/>
                      </a:cxn>
                      <a:cxn ang="0">
                        <a:pos x="T6" y="T7"/>
                      </a:cxn>
                      <a:cxn ang="0">
                        <a:pos x="T8" y="T9"/>
                      </a:cxn>
                    </a:cxnLst>
                    <a:rect l="0" t="0" r="r" b="b"/>
                    <a:pathLst>
                      <a:path w="8" h="6">
                        <a:moveTo>
                          <a:pt x="1" y="0"/>
                        </a:moveTo>
                        <a:lnTo>
                          <a:pt x="8" y="1"/>
                        </a:lnTo>
                        <a:lnTo>
                          <a:pt x="7" y="6"/>
                        </a:lnTo>
                        <a:lnTo>
                          <a:pt x="0" y="4"/>
                        </a:lnTo>
                        <a:lnTo>
                          <a:pt x="1" y="0"/>
                        </a:lnTo>
                        <a:close/>
                      </a:path>
                    </a:pathLst>
                  </a:custGeom>
                  <a:solidFill>
                    <a:srgbClr val="7675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6" name="Freeform 979"/>
                  <p:cNvSpPr>
                    <a:spLocks noChangeAspect="1"/>
                  </p:cNvSpPr>
                  <p:nvPr/>
                </p:nvSpPr>
                <p:spPr bwMode="auto">
                  <a:xfrm>
                    <a:off x="4018" y="2057"/>
                    <a:ext cx="8" cy="5"/>
                  </a:xfrm>
                  <a:custGeom>
                    <a:avLst/>
                    <a:gdLst>
                      <a:gd name="T0" fmla="*/ 1 w 8"/>
                      <a:gd name="T1" fmla="*/ 0 h 4"/>
                      <a:gd name="T2" fmla="*/ 8 w 8"/>
                      <a:gd name="T3" fmla="*/ 0 h 4"/>
                      <a:gd name="T4" fmla="*/ 6 w 8"/>
                      <a:gd name="T5" fmla="*/ 4 h 4"/>
                      <a:gd name="T6" fmla="*/ 0 w 8"/>
                      <a:gd name="T7" fmla="*/ 4 h 4"/>
                      <a:gd name="T8" fmla="*/ 1 w 8"/>
                      <a:gd name="T9" fmla="*/ 0 h 4"/>
                    </a:gdLst>
                    <a:ahLst/>
                    <a:cxnLst>
                      <a:cxn ang="0">
                        <a:pos x="T0" y="T1"/>
                      </a:cxn>
                      <a:cxn ang="0">
                        <a:pos x="T2" y="T3"/>
                      </a:cxn>
                      <a:cxn ang="0">
                        <a:pos x="T4" y="T5"/>
                      </a:cxn>
                      <a:cxn ang="0">
                        <a:pos x="T6" y="T7"/>
                      </a:cxn>
                      <a:cxn ang="0">
                        <a:pos x="T8" y="T9"/>
                      </a:cxn>
                    </a:cxnLst>
                    <a:rect l="0" t="0" r="r" b="b"/>
                    <a:pathLst>
                      <a:path w="8" h="4">
                        <a:moveTo>
                          <a:pt x="1" y="0"/>
                        </a:moveTo>
                        <a:lnTo>
                          <a:pt x="8" y="0"/>
                        </a:lnTo>
                        <a:lnTo>
                          <a:pt x="6" y="4"/>
                        </a:lnTo>
                        <a:lnTo>
                          <a:pt x="0" y="4"/>
                        </a:lnTo>
                        <a:lnTo>
                          <a:pt x="1" y="0"/>
                        </a:lnTo>
                        <a:close/>
                      </a:path>
                    </a:pathLst>
                  </a:custGeom>
                  <a:solidFill>
                    <a:srgbClr val="7675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7" name="Freeform 980"/>
                  <p:cNvSpPr>
                    <a:spLocks noChangeAspect="1"/>
                  </p:cNvSpPr>
                  <p:nvPr/>
                </p:nvSpPr>
                <p:spPr bwMode="auto">
                  <a:xfrm>
                    <a:off x="4016" y="2058"/>
                    <a:ext cx="9" cy="6"/>
                  </a:xfrm>
                  <a:custGeom>
                    <a:avLst/>
                    <a:gdLst>
                      <a:gd name="T0" fmla="*/ 2 w 9"/>
                      <a:gd name="T1" fmla="*/ 0 h 5"/>
                      <a:gd name="T2" fmla="*/ 9 w 9"/>
                      <a:gd name="T3" fmla="*/ 2 h 5"/>
                      <a:gd name="T4" fmla="*/ 8 w 9"/>
                      <a:gd name="T5" fmla="*/ 5 h 5"/>
                      <a:gd name="T6" fmla="*/ 0 w 9"/>
                      <a:gd name="T7" fmla="*/ 5 h 5"/>
                      <a:gd name="T8" fmla="*/ 2 w 9"/>
                      <a:gd name="T9" fmla="*/ 0 h 5"/>
                    </a:gdLst>
                    <a:ahLst/>
                    <a:cxnLst>
                      <a:cxn ang="0">
                        <a:pos x="T0" y="T1"/>
                      </a:cxn>
                      <a:cxn ang="0">
                        <a:pos x="T2" y="T3"/>
                      </a:cxn>
                      <a:cxn ang="0">
                        <a:pos x="T4" y="T5"/>
                      </a:cxn>
                      <a:cxn ang="0">
                        <a:pos x="T6" y="T7"/>
                      </a:cxn>
                      <a:cxn ang="0">
                        <a:pos x="T8" y="T9"/>
                      </a:cxn>
                    </a:cxnLst>
                    <a:rect l="0" t="0" r="r" b="b"/>
                    <a:pathLst>
                      <a:path w="9" h="5">
                        <a:moveTo>
                          <a:pt x="2" y="0"/>
                        </a:moveTo>
                        <a:lnTo>
                          <a:pt x="9" y="2"/>
                        </a:lnTo>
                        <a:lnTo>
                          <a:pt x="8" y="5"/>
                        </a:lnTo>
                        <a:lnTo>
                          <a:pt x="0" y="5"/>
                        </a:lnTo>
                        <a:lnTo>
                          <a:pt x="2" y="0"/>
                        </a:lnTo>
                        <a:close/>
                      </a:path>
                    </a:pathLst>
                  </a:custGeom>
                  <a:solidFill>
                    <a:srgbClr val="7776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8" name="Freeform 981"/>
                  <p:cNvSpPr>
                    <a:spLocks noChangeAspect="1"/>
                  </p:cNvSpPr>
                  <p:nvPr/>
                </p:nvSpPr>
                <p:spPr bwMode="auto">
                  <a:xfrm>
                    <a:off x="4016" y="2062"/>
                    <a:ext cx="8" cy="6"/>
                  </a:xfrm>
                  <a:custGeom>
                    <a:avLst/>
                    <a:gdLst>
                      <a:gd name="T0" fmla="*/ 2 w 8"/>
                      <a:gd name="T1" fmla="*/ 0 h 5"/>
                      <a:gd name="T2" fmla="*/ 8 w 8"/>
                      <a:gd name="T3" fmla="*/ 0 h 5"/>
                      <a:gd name="T4" fmla="*/ 6 w 8"/>
                      <a:gd name="T5" fmla="*/ 5 h 5"/>
                      <a:gd name="T6" fmla="*/ 0 w 8"/>
                      <a:gd name="T7" fmla="*/ 3 h 5"/>
                      <a:gd name="T8" fmla="*/ 2 w 8"/>
                      <a:gd name="T9" fmla="*/ 0 h 5"/>
                    </a:gdLst>
                    <a:ahLst/>
                    <a:cxnLst>
                      <a:cxn ang="0">
                        <a:pos x="T0" y="T1"/>
                      </a:cxn>
                      <a:cxn ang="0">
                        <a:pos x="T2" y="T3"/>
                      </a:cxn>
                      <a:cxn ang="0">
                        <a:pos x="T4" y="T5"/>
                      </a:cxn>
                      <a:cxn ang="0">
                        <a:pos x="T6" y="T7"/>
                      </a:cxn>
                      <a:cxn ang="0">
                        <a:pos x="T8" y="T9"/>
                      </a:cxn>
                    </a:cxnLst>
                    <a:rect l="0" t="0" r="r" b="b"/>
                    <a:pathLst>
                      <a:path w="8" h="5">
                        <a:moveTo>
                          <a:pt x="2" y="0"/>
                        </a:moveTo>
                        <a:lnTo>
                          <a:pt x="8" y="0"/>
                        </a:lnTo>
                        <a:lnTo>
                          <a:pt x="6" y="5"/>
                        </a:lnTo>
                        <a:lnTo>
                          <a:pt x="0" y="3"/>
                        </a:lnTo>
                        <a:lnTo>
                          <a:pt x="2" y="0"/>
                        </a:lnTo>
                        <a:close/>
                      </a:path>
                    </a:pathLst>
                  </a:custGeom>
                  <a:solidFill>
                    <a:srgbClr val="7776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49" name="Freeform 982"/>
                  <p:cNvSpPr>
                    <a:spLocks noChangeAspect="1"/>
                  </p:cNvSpPr>
                  <p:nvPr/>
                </p:nvSpPr>
                <p:spPr bwMode="auto">
                  <a:xfrm>
                    <a:off x="4016" y="2064"/>
                    <a:ext cx="8" cy="5"/>
                  </a:xfrm>
                  <a:custGeom>
                    <a:avLst/>
                    <a:gdLst>
                      <a:gd name="T0" fmla="*/ 0 w 8"/>
                      <a:gd name="T1" fmla="*/ 0 h 4"/>
                      <a:gd name="T2" fmla="*/ 8 w 8"/>
                      <a:gd name="T3" fmla="*/ 0 h 4"/>
                      <a:gd name="T4" fmla="*/ 6 w 8"/>
                      <a:gd name="T5" fmla="*/ 4 h 4"/>
                      <a:gd name="T6" fmla="*/ 0 w 8"/>
                      <a:gd name="T7" fmla="*/ 4 h 4"/>
                      <a:gd name="T8" fmla="*/ 0 w 8"/>
                      <a:gd name="T9" fmla="*/ 0 h 4"/>
                    </a:gdLst>
                    <a:ahLst/>
                    <a:cxnLst>
                      <a:cxn ang="0">
                        <a:pos x="T0" y="T1"/>
                      </a:cxn>
                      <a:cxn ang="0">
                        <a:pos x="T2" y="T3"/>
                      </a:cxn>
                      <a:cxn ang="0">
                        <a:pos x="T4" y="T5"/>
                      </a:cxn>
                      <a:cxn ang="0">
                        <a:pos x="T6" y="T7"/>
                      </a:cxn>
                      <a:cxn ang="0">
                        <a:pos x="T8" y="T9"/>
                      </a:cxn>
                    </a:cxnLst>
                    <a:rect l="0" t="0" r="r" b="b"/>
                    <a:pathLst>
                      <a:path w="8" h="4">
                        <a:moveTo>
                          <a:pt x="0" y="0"/>
                        </a:moveTo>
                        <a:lnTo>
                          <a:pt x="8" y="0"/>
                        </a:lnTo>
                        <a:lnTo>
                          <a:pt x="6" y="4"/>
                        </a:lnTo>
                        <a:lnTo>
                          <a:pt x="0" y="4"/>
                        </a:lnTo>
                        <a:lnTo>
                          <a:pt x="0" y="0"/>
                        </a:lnTo>
                        <a:close/>
                      </a:path>
                    </a:pathLst>
                  </a:custGeom>
                  <a:solidFill>
                    <a:srgbClr val="78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0" name="Freeform 983"/>
                  <p:cNvSpPr>
                    <a:spLocks noChangeAspect="1"/>
                  </p:cNvSpPr>
                  <p:nvPr/>
                </p:nvSpPr>
                <p:spPr bwMode="auto">
                  <a:xfrm>
                    <a:off x="4015" y="2065"/>
                    <a:ext cx="7" cy="5"/>
                  </a:xfrm>
                  <a:custGeom>
                    <a:avLst/>
                    <a:gdLst>
                      <a:gd name="T0" fmla="*/ 1 w 7"/>
                      <a:gd name="T1" fmla="*/ 0 h 4"/>
                      <a:gd name="T2" fmla="*/ 7 w 7"/>
                      <a:gd name="T3" fmla="*/ 2 h 4"/>
                      <a:gd name="T4" fmla="*/ 6 w 7"/>
                      <a:gd name="T5" fmla="*/ 4 h 4"/>
                      <a:gd name="T6" fmla="*/ 0 w 7"/>
                      <a:gd name="T7" fmla="*/ 4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lnTo>
                          <a:pt x="7" y="2"/>
                        </a:lnTo>
                        <a:lnTo>
                          <a:pt x="6" y="4"/>
                        </a:lnTo>
                        <a:lnTo>
                          <a:pt x="0" y="4"/>
                        </a:lnTo>
                        <a:lnTo>
                          <a:pt x="1" y="0"/>
                        </a:lnTo>
                        <a:close/>
                      </a:path>
                    </a:pathLst>
                  </a:custGeom>
                  <a:solidFill>
                    <a:srgbClr val="7876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1" name="Freeform 984"/>
                  <p:cNvSpPr>
                    <a:spLocks noChangeAspect="1"/>
                  </p:cNvSpPr>
                  <p:nvPr/>
                </p:nvSpPr>
                <p:spPr bwMode="auto">
                  <a:xfrm>
                    <a:off x="4015" y="2069"/>
                    <a:ext cx="7" cy="5"/>
                  </a:xfrm>
                  <a:custGeom>
                    <a:avLst/>
                    <a:gdLst>
                      <a:gd name="T0" fmla="*/ 1 w 7"/>
                      <a:gd name="T1" fmla="*/ 0 h 4"/>
                      <a:gd name="T2" fmla="*/ 7 w 7"/>
                      <a:gd name="T3" fmla="*/ 0 h 4"/>
                      <a:gd name="T4" fmla="*/ 4 w 7"/>
                      <a:gd name="T5" fmla="*/ 4 h 4"/>
                      <a:gd name="T6" fmla="*/ 0 w 7"/>
                      <a:gd name="T7" fmla="*/ 3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lnTo>
                          <a:pt x="7" y="0"/>
                        </a:lnTo>
                        <a:lnTo>
                          <a:pt x="4" y="4"/>
                        </a:lnTo>
                        <a:lnTo>
                          <a:pt x="0" y="3"/>
                        </a:lnTo>
                        <a:lnTo>
                          <a:pt x="1" y="0"/>
                        </a:lnTo>
                        <a:close/>
                      </a:path>
                    </a:pathLst>
                  </a:custGeom>
                  <a:solidFill>
                    <a:srgbClr val="7977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2" name="Freeform 985"/>
                  <p:cNvSpPr>
                    <a:spLocks noChangeAspect="1"/>
                  </p:cNvSpPr>
                  <p:nvPr/>
                </p:nvSpPr>
                <p:spPr bwMode="auto">
                  <a:xfrm>
                    <a:off x="4013" y="2070"/>
                    <a:ext cx="8" cy="6"/>
                  </a:xfrm>
                  <a:custGeom>
                    <a:avLst/>
                    <a:gdLst>
                      <a:gd name="T0" fmla="*/ 2 w 8"/>
                      <a:gd name="T1" fmla="*/ 0 h 5"/>
                      <a:gd name="T2" fmla="*/ 8 w 8"/>
                      <a:gd name="T3" fmla="*/ 0 h 5"/>
                      <a:gd name="T4" fmla="*/ 6 w 8"/>
                      <a:gd name="T5" fmla="*/ 5 h 5"/>
                      <a:gd name="T6" fmla="*/ 0 w 8"/>
                      <a:gd name="T7" fmla="*/ 5 h 5"/>
                      <a:gd name="T8" fmla="*/ 2 w 8"/>
                      <a:gd name="T9" fmla="*/ 0 h 5"/>
                    </a:gdLst>
                    <a:ahLst/>
                    <a:cxnLst>
                      <a:cxn ang="0">
                        <a:pos x="T0" y="T1"/>
                      </a:cxn>
                      <a:cxn ang="0">
                        <a:pos x="T2" y="T3"/>
                      </a:cxn>
                      <a:cxn ang="0">
                        <a:pos x="T4" y="T5"/>
                      </a:cxn>
                      <a:cxn ang="0">
                        <a:pos x="T6" y="T7"/>
                      </a:cxn>
                      <a:cxn ang="0">
                        <a:pos x="T8" y="T9"/>
                      </a:cxn>
                    </a:cxnLst>
                    <a:rect l="0" t="0" r="r" b="b"/>
                    <a:pathLst>
                      <a:path w="8" h="5">
                        <a:moveTo>
                          <a:pt x="2" y="0"/>
                        </a:moveTo>
                        <a:lnTo>
                          <a:pt x="8" y="0"/>
                        </a:lnTo>
                        <a:lnTo>
                          <a:pt x="6" y="5"/>
                        </a:lnTo>
                        <a:lnTo>
                          <a:pt x="0" y="5"/>
                        </a:lnTo>
                        <a:lnTo>
                          <a:pt x="2" y="0"/>
                        </a:lnTo>
                        <a:close/>
                      </a:path>
                    </a:pathLst>
                  </a:custGeom>
                  <a:solidFill>
                    <a:srgbClr val="7977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3" name="Freeform 986"/>
                  <p:cNvSpPr>
                    <a:spLocks noChangeAspect="1"/>
                  </p:cNvSpPr>
                  <p:nvPr/>
                </p:nvSpPr>
                <p:spPr bwMode="auto">
                  <a:xfrm>
                    <a:off x="4013" y="2073"/>
                    <a:ext cx="6" cy="5"/>
                  </a:xfrm>
                  <a:custGeom>
                    <a:avLst/>
                    <a:gdLst>
                      <a:gd name="T0" fmla="*/ 2 w 6"/>
                      <a:gd name="T1" fmla="*/ 0 h 4"/>
                      <a:gd name="T2" fmla="*/ 6 w 6"/>
                      <a:gd name="T3" fmla="*/ 1 h 4"/>
                      <a:gd name="T4" fmla="*/ 5 w 6"/>
                      <a:gd name="T5" fmla="*/ 4 h 4"/>
                      <a:gd name="T6" fmla="*/ 0 w 6"/>
                      <a:gd name="T7" fmla="*/ 4 h 4"/>
                      <a:gd name="T8" fmla="*/ 2 w 6"/>
                      <a:gd name="T9" fmla="*/ 0 h 4"/>
                    </a:gdLst>
                    <a:ahLst/>
                    <a:cxnLst>
                      <a:cxn ang="0">
                        <a:pos x="T0" y="T1"/>
                      </a:cxn>
                      <a:cxn ang="0">
                        <a:pos x="T2" y="T3"/>
                      </a:cxn>
                      <a:cxn ang="0">
                        <a:pos x="T4" y="T5"/>
                      </a:cxn>
                      <a:cxn ang="0">
                        <a:pos x="T6" y="T7"/>
                      </a:cxn>
                      <a:cxn ang="0">
                        <a:pos x="T8" y="T9"/>
                      </a:cxn>
                    </a:cxnLst>
                    <a:rect l="0" t="0" r="r" b="b"/>
                    <a:pathLst>
                      <a:path w="6" h="4">
                        <a:moveTo>
                          <a:pt x="2" y="0"/>
                        </a:moveTo>
                        <a:lnTo>
                          <a:pt x="6" y="1"/>
                        </a:lnTo>
                        <a:lnTo>
                          <a:pt x="5" y="4"/>
                        </a:lnTo>
                        <a:lnTo>
                          <a:pt x="0" y="4"/>
                        </a:lnTo>
                        <a:lnTo>
                          <a:pt x="2" y="0"/>
                        </a:lnTo>
                        <a:close/>
                      </a:path>
                    </a:pathLst>
                  </a:custGeom>
                  <a:solidFill>
                    <a:srgbClr val="7978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4" name="Freeform 987"/>
                  <p:cNvSpPr>
                    <a:spLocks noChangeAspect="1"/>
                  </p:cNvSpPr>
                  <p:nvPr/>
                </p:nvSpPr>
                <p:spPr bwMode="auto">
                  <a:xfrm>
                    <a:off x="4012" y="2076"/>
                    <a:ext cx="7" cy="5"/>
                  </a:xfrm>
                  <a:custGeom>
                    <a:avLst/>
                    <a:gdLst>
                      <a:gd name="T0" fmla="*/ 1 w 7"/>
                      <a:gd name="T1" fmla="*/ 0 h 4"/>
                      <a:gd name="T2" fmla="*/ 7 w 7"/>
                      <a:gd name="T3" fmla="*/ 0 h 4"/>
                      <a:gd name="T4" fmla="*/ 6 w 7"/>
                      <a:gd name="T5" fmla="*/ 4 h 4"/>
                      <a:gd name="T6" fmla="*/ 0 w 7"/>
                      <a:gd name="T7" fmla="*/ 3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lnTo>
                          <a:pt x="7" y="0"/>
                        </a:lnTo>
                        <a:lnTo>
                          <a:pt x="6" y="4"/>
                        </a:lnTo>
                        <a:lnTo>
                          <a:pt x="0" y="3"/>
                        </a:lnTo>
                        <a:lnTo>
                          <a:pt x="1" y="0"/>
                        </a:lnTo>
                        <a:close/>
                      </a:path>
                    </a:pathLst>
                  </a:custGeom>
                  <a:solidFill>
                    <a:srgbClr val="7978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5" name="Freeform 988"/>
                  <p:cNvSpPr>
                    <a:spLocks noChangeAspect="1"/>
                  </p:cNvSpPr>
                  <p:nvPr/>
                </p:nvSpPr>
                <p:spPr bwMode="auto">
                  <a:xfrm>
                    <a:off x="4012" y="2078"/>
                    <a:ext cx="6" cy="6"/>
                  </a:xfrm>
                  <a:custGeom>
                    <a:avLst/>
                    <a:gdLst>
                      <a:gd name="T0" fmla="*/ 1 w 6"/>
                      <a:gd name="T1" fmla="*/ 0 h 5"/>
                      <a:gd name="T2" fmla="*/ 6 w 6"/>
                      <a:gd name="T3" fmla="*/ 0 h 5"/>
                      <a:gd name="T4" fmla="*/ 4 w 6"/>
                      <a:gd name="T5" fmla="*/ 5 h 5"/>
                      <a:gd name="T6" fmla="*/ 0 w 6"/>
                      <a:gd name="T7" fmla="*/ 5 h 5"/>
                      <a:gd name="T8" fmla="*/ 1 w 6"/>
                      <a:gd name="T9" fmla="*/ 0 h 5"/>
                    </a:gdLst>
                    <a:ahLst/>
                    <a:cxnLst>
                      <a:cxn ang="0">
                        <a:pos x="T0" y="T1"/>
                      </a:cxn>
                      <a:cxn ang="0">
                        <a:pos x="T2" y="T3"/>
                      </a:cxn>
                      <a:cxn ang="0">
                        <a:pos x="T4" y="T5"/>
                      </a:cxn>
                      <a:cxn ang="0">
                        <a:pos x="T6" y="T7"/>
                      </a:cxn>
                      <a:cxn ang="0">
                        <a:pos x="T8" y="T9"/>
                      </a:cxn>
                    </a:cxnLst>
                    <a:rect l="0" t="0" r="r" b="b"/>
                    <a:pathLst>
                      <a:path w="6" h="5">
                        <a:moveTo>
                          <a:pt x="1" y="0"/>
                        </a:moveTo>
                        <a:lnTo>
                          <a:pt x="6" y="0"/>
                        </a:lnTo>
                        <a:lnTo>
                          <a:pt x="4" y="5"/>
                        </a:lnTo>
                        <a:lnTo>
                          <a:pt x="0" y="5"/>
                        </a:lnTo>
                        <a:lnTo>
                          <a:pt x="1" y="0"/>
                        </a:lnTo>
                        <a:close/>
                      </a:path>
                    </a:pathLst>
                  </a:custGeom>
                  <a:solidFill>
                    <a:srgbClr val="7A79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6" name="Freeform 989"/>
                  <p:cNvSpPr>
                    <a:spLocks noChangeAspect="1"/>
                  </p:cNvSpPr>
                  <p:nvPr/>
                </p:nvSpPr>
                <p:spPr bwMode="auto">
                  <a:xfrm>
                    <a:off x="4011" y="2080"/>
                    <a:ext cx="7" cy="5"/>
                  </a:xfrm>
                  <a:custGeom>
                    <a:avLst/>
                    <a:gdLst>
                      <a:gd name="T0" fmla="*/ 1 w 7"/>
                      <a:gd name="T1" fmla="*/ 0 h 4"/>
                      <a:gd name="T2" fmla="*/ 7 w 7"/>
                      <a:gd name="T3" fmla="*/ 1 h 4"/>
                      <a:gd name="T4" fmla="*/ 5 w 7"/>
                      <a:gd name="T5" fmla="*/ 4 h 4"/>
                      <a:gd name="T6" fmla="*/ 0 w 7"/>
                      <a:gd name="T7" fmla="*/ 4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lnTo>
                          <a:pt x="7" y="1"/>
                        </a:lnTo>
                        <a:lnTo>
                          <a:pt x="5" y="4"/>
                        </a:lnTo>
                        <a:lnTo>
                          <a:pt x="0" y="4"/>
                        </a:lnTo>
                        <a:lnTo>
                          <a:pt x="1" y="0"/>
                        </a:lnTo>
                        <a:close/>
                      </a:path>
                    </a:pathLst>
                  </a:custGeom>
                  <a:solidFill>
                    <a:srgbClr val="7A79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7" name="Freeform 990"/>
                  <p:cNvSpPr>
                    <a:spLocks noChangeAspect="1"/>
                  </p:cNvSpPr>
                  <p:nvPr/>
                </p:nvSpPr>
                <p:spPr bwMode="auto">
                  <a:xfrm>
                    <a:off x="4011" y="2084"/>
                    <a:ext cx="5" cy="4"/>
                  </a:xfrm>
                  <a:custGeom>
                    <a:avLst/>
                    <a:gdLst>
                      <a:gd name="T0" fmla="*/ 1 w 5"/>
                      <a:gd name="T1" fmla="*/ 0 h 4"/>
                      <a:gd name="T2" fmla="*/ 5 w 5"/>
                      <a:gd name="T3" fmla="*/ 0 h 4"/>
                      <a:gd name="T4" fmla="*/ 4 w 5"/>
                      <a:gd name="T5" fmla="*/ 4 h 4"/>
                      <a:gd name="T6" fmla="*/ 0 w 5"/>
                      <a:gd name="T7" fmla="*/ 2 h 4"/>
                      <a:gd name="T8" fmla="*/ 1 w 5"/>
                      <a:gd name="T9" fmla="*/ 0 h 4"/>
                    </a:gdLst>
                    <a:ahLst/>
                    <a:cxnLst>
                      <a:cxn ang="0">
                        <a:pos x="T0" y="T1"/>
                      </a:cxn>
                      <a:cxn ang="0">
                        <a:pos x="T2" y="T3"/>
                      </a:cxn>
                      <a:cxn ang="0">
                        <a:pos x="T4" y="T5"/>
                      </a:cxn>
                      <a:cxn ang="0">
                        <a:pos x="T6" y="T7"/>
                      </a:cxn>
                      <a:cxn ang="0">
                        <a:pos x="T8" y="T9"/>
                      </a:cxn>
                    </a:cxnLst>
                    <a:rect l="0" t="0" r="r" b="b"/>
                    <a:pathLst>
                      <a:path w="5" h="4">
                        <a:moveTo>
                          <a:pt x="1" y="0"/>
                        </a:moveTo>
                        <a:lnTo>
                          <a:pt x="5" y="0"/>
                        </a:lnTo>
                        <a:lnTo>
                          <a:pt x="4" y="4"/>
                        </a:lnTo>
                        <a:lnTo>
                          <a:pt x="0" y="2"/>
                        </a:lnTo>
                        <a:lnTo>
                          <a:pt x="1" y="0"/>
                        </a:lnTo>
                        <a:close/>
                      </a:path>
                    </a:pathLst>
                  </a:custGeom>
                  <a:solidFill>
                    <a:srgbClr val="7B7A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8" name="Freeform 991"/>
                  <p:cNvSpPr>
                    <a:spLocks noChangeAspect="1"/>
                  </p:cNvSpPr>
                  <p:nvPr/>
                </p:nvSpPr>
                <p:spPr bwMode="auto">
                  <a:xfrm>
                    <a:off x="4011" y="2085"/>
                    <a:ext cx="5" cy="5"/>
                  </a:xfrm>
                  <a:custGeom>
                    <a:avLst/>
                    <a:gdLst>
                      <a:gd name="T0" fmla="*/ 0 w 5"/>
                      <a:gd name="T1" fmla="*/ 0 h 4"/>
                      <a:gd name="T2" fmla="*/ 5 w 5"/>
                      <a:gd name="T3" fmla="*/ 0 h 4"/>
                      <a:gd name="T4" fmla="*/ 2 w 5"/>
                      <a:gd name="T5" fmla="*/ 4 h 4"/>
                      <a:gd name="T6" fmla="*/ 0 w 5"/>
                      <a:gd name="T7" fmla="*/ 4 h 4"/>
                      <a:gd name="T8" fmla="*/ 0 w 5"/>
                      <a:gd name="T9" fmla="*/ 0 h 4"/>
                    </a:gdLst>
                    <a:ahLst/>
                    <a:cxnLst>
                      <a:cxn ang="0">
                        <a:pos x="T0" y="T1"/>
                      </a:cxn>
                      <a:cxn ang="0">
                        <a:pos x="T2" y="T3"/>
                      </a:cxn>
                      <a:cxn ang="0">
                        <a:pos x="T4" y="T5"/>
                      </a:cxn>
                      <a:cxn ang="0">
                        <a:pos x="T6" y="T7"/>
                      </a:cxn>
                      <a:cxn ang="0">
                        <a:pos x="T8" y="T9"/>
                      </a:cxn>
                    </a:cxnLst>
                    <a:rect l="0" t="0" r="r" b="b"/>
                    <a:pathLst>
                      <a:path w="5" h="4">
                        <a:moveTo>
                          <a:pt x="0" y="0"/>
                        </a:moveTo>
                        <a:lnTo>
                          <a:pt x="5" y="0"/>
                        </a:lnTo>
                        <a:lnTo>
                          <a:pt x="2" y="4"/>
                        </a:lnTo>
                        <a:lnTo>
                          <a:pt x="0" y="4"/>
                        </a:lnTo>
                        <a:lnTo>
                          <a:pt x="0" y="0"/>
                        </a:lnTo>
                        <a:close/>
                      </a:path>
                    </a:pathLst>
                  </a:custGeom>
                  <a:solidFill>
                    <a:srgbClr val="7B7A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59" name="Freeform 992"/>
                  <p:cNvSpPr>
                    <a:spLocks noChangeAspect="1"/>
                  </p:cNvSpPr>
                  <p:nvPr/>
                </p:nvSpPr>
                <p:spPr bwMode="auto">
                  <a:xfrm>
                    <a:off x="4009" y="2086"/>
                    <a:ext cx="6" cy="6"/>
                  </a:xfrm>
                  <a:custGeom>
                    <a:avLst/>
                    <a:gdLst>
                      <a:gd name="T0" fmla="*/ 2 w 6"/>
                      <a:gd name="T1" fmla="*/ 0 h 5"/>
                      <a:gd name="T2" fmla="*/ 6 w 6"/>
                      <a:gd name="T3" fmla="*/ 2 h 5"/>
                      <a:gd name="T4" fmla="*/ 4 w 6"/>
                      <a:gd name="T5" fmla="*/ 5 h 5"/>
                      <a:gd name="T6" fmla="*/ 0 w 6"/>
                      <a:gd name="T7" fmla="*/ 5 h 5"/>
                      <a:gd name="T8" fmla="*/ 2 w 6"/>
                      <a:gd name="T9" fmla="*/ 0 h 5"/>
                    </a:gdLst>
                    <a:ahLst/>
                    <a:cxnLst>
                      <a:cxn ang="0">
                        <a:pos x="T0" y="T1"/>
                      </a:cxn>
                      <a:cxn ang="0">
                        <a:pos x="T2" y="T3"/>
                      </a:cxn>
                      <a:cxn ang="0">
                        <a:pos x="T4" y="T5"/>
                      </a:cxn>
                      <a:cxn ang="0">
                        <a:pos x="T6" y="T7"/>
                      </a:cxn>
                      <a:cxn ang="0">
                        <a:pos x="T8" y="T9"/>
                      </a:cxn>
                    </a:cxnLst>
                    <a:rect l="0" t="0" r="r" b="b"/>
                    <a:pathLst>
                      <a:path w="6" h="5">
                        <a:moveTo>
                          <a:pt x="2" y="0"/>
                        </a:moveTo>
                        <a:lnTo>
                          <a:pt x="6" y="2"/>
                        </a:lnTo>
                        <a:lnTo>
                          <a:pt x="4" y="5"/>
                        </a:lnTo>
                        <a:lnTo>
                          <a:pt x="0" y="5"/>
                        </a:lnTo>
                        <a:lnTo>
                          <a:pt x="2" y="0"/>
                        </a:lnTo>
                        <a:close/>
                      </a:path>
                    </a:pathLst>
                  </a:custGeom>
                  <a:solidFill>
                    <a:srgbClr val="7C7A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0" name="Freeform 993"/>
                  <p:cNvSpPr>
                    <a:spLocks noChangeAspect="1"/>
                  </p:cNvSpPr>
                  <p:nvPr/>
                </p:nvSpPr>
                <p:spPr bwMode="auto">
                  <a:xfrm>
                    <a:off x="4009" y="2090"/>
                    <a:ext cx="4" cy="6"/>
                  </a:xfrm>
                  <a:custGeom>
                    <a:avLst/>
                    <a:gdLst>
                      <a:gd name="T0" fmla="*/ 2 w 4"/>
                      <a:gd name="T1" fmla="*/ 0 h 5"/>
                      <a:gd name="T2" fmla="*/ 4 w 4"/>
                      <a:gd name="T3" fmla="*/ 0 h 5"/>
                      <a:gd name="T4" fmla="*/ 3 w 4"/>
                      <a:gd name="T5" fmla="*/ 5 h 5"/>
                      <a:gd name="T6" fmla="*/ 0 w 4"/>
                      <a:gd name="T7" fmla="*/ 3 h 5"/>
                      <a:gd name="T8" fmla="*/ 2 w 4"/>
                      <a:gd name="T9" fmla="*/ 0 h 5"/>
                    </a:gdLst>
                    <a:ahLst/>
                    <a:cxnLst>
                      <a:cxn ang="0">
                        <a:pos x="T0" y="T1"/>
                      </a:cxn>
                      <a:cxn ang="0">
                        <a:pos x="T2" y="T3"/>
                      </a:cxn>
                      <a:cxn ang="0">
                        <a:pos x="T4" y="T5"/>
                      </a:cxn>
                      <a:cxn ang="0">
                        <a:pos x="T6" y="T7"/>
                      </a:cxn>
                      <a:cxn ang="0">
                        <a:pos x="T8" y="T9"/>
                      </a:cxn>
                    </a:cxnLst>
                    <a:rect l="0" t="0" r="r" b="b"/>
                    <a:pathLst>
                      <a:path w="4" h="5">
                        <a:moveTo>
                          <a:pt x="2" y="0"/>
                        </a:moveTo>
                        <a:lnTo>
                          <a:pt x="4" y="0"/>
                        </a:lnTo>
                        <a:lnTo>
                          <a:pt x="3" y="5"/>
                        </a:lnTo>
                        <a:lnTo>
                          <a:pt x="0" y="3"/>
                        </a:lnTo>
                        <a:lnTo>
                          <a:pt x="2" y="0"/>
                        </a:lnTo>
                        <a:close/>
                      </a:path>
                    </a:pathLst>
                  </a:custGeom>
                  <a:solidFill>
                    <a:srgbClr val="7C7A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1" name="Freeform 994"/>
                  <p:cNvSpPr>
                    <a:spLocks noChangeAspect="1"/>
                  </p:cNvSpPr>
                  <p:nvPr/>
                </p:nvSpPr>
                <p:spPr bwMode="auto">
                  <a:xfrm>
                    <a:off x="4008" y="2092"/>
                    <a:ext cx="5" cy="5"/>
                  </a:xfrm>
                  <a:custGeom>
                    <a:avLst/>
                    <a:gdLst>
                      <a:gd name="T0" fmla="*/ 1 w 5"/>
                      <a:gd name="T1" fmla="*/ 0 h 4"/>
                      <a:gd name="T2" fmla="*/ 5 w 5"/>
                      <a:gd name="T3" fmla="*/ 0 h 4"/>
                      <a:gd name="T4" fmla="*/ 4 w 5"/>
                      <a:gd name="T5" fmla="*/ 4 h 4"/>
                      <a:gd name="T6" fmla="*/ 0 w 5"/>
                      <a:gd name="T7" fmla="*/ 4 h 4"/>
                      <a:gd name="T8" fmla="*/ 1 w 5"/>
                      <a:gd name="T9" fmla="*/ 0 h 4"/>
                    </a:gdLst>
                    <a:ahLst/>
                    <a:cxnLst>
                      <a:cxn ang="0">
                        <a:pos x="T0" y="T1"/>
                      </a:cxn>
                      <a:cxn ang="0">
                        <a:pos x="T2" y="T3"/>
                      </a:cxn>
                      <a:cxn ang="0">
                        <a:pos x="T4" y="T5"/>
                      </a:cxn>
                      <a:cxn ang="0">
                        <a:pos x="T6" y="T7"/>
                      </a:cxn>
                      <a:cxn ang="0">
                        <a:pos x="T8" y="T9"/>
                      </a:cxn>
                    </a:cxnLst>
                    <a:rect l="0" t="0" r="r" b="b"/>
                    <a:pathLst>
                      <a:path w="5" h="4">
                        <a:moveTo>
                          <a:pt x="1" y="0"/>
                        </a:moveTo>
                        <a:lnTo>
                          <a:pt x="5" y="0"/>
                        </a:lnTo>
                        <a:lnTo>
                          <a:pt x="4" y="4"/>
                        </a:lnTo>
                        <a:lnTo>
                          <a:pt x="0" y="4"/>
                        </a:lnTo>
                        <a:lnTo>
                          <a:pt x="1" y="0"/>
                        </a:lnTo>
                        <a:close/>
                      </a:path>
                    </a:pathLst>
                  </a:custGeom>
                  <a:solidFill>
                    <a:srgbClr val="7D7B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2" name="Freeform 995"/>
                  <p:cNvSpPr>
                    <a:spLocks noChangeAspect="1"/>
                  </p:cNvSpPr>
                  <p:nvPr/>
                </p:nvSpPr>
                <p:spPr bwMode="auto">
                  <a:xfrm>
                    <a:off x="4008" y="2093"/>
                    <a:ext cx="4" cy="6"/>
                  </a:xfrm>
                  <a:custGeom>
                    <a:avLst/>
                    <a:gdLst>
                      <a:gd name="T0" fmla="*/ 1 w 4"/>
                      <a:gd name="T1" fmla="*/ 0 h 5"/>
                      <a:gd name="T2" fmla="*/ 4 w 4"/>
                      <a:gd name="T3" fmla="*/ 2 h 5"/>
                      <a:gd name="T4" fmla="*/ 3 w 4"/>
                      <a:gd name="T5" fmla="*/ 5 h 5"/>
                      <a:gd name="T6" fmla="*/ 0 w 4"/>
                      <a:gd name="T7" fmla="*/ 5 h 5"/>
                      <a:gd name="T8" fmla="*/ 1 w 4"/>
                      <a:gd name="T9" fmla="*/ 0 h 5"/>
                    </a:gdLst>
                    <a:ahLst/>
                    <a:cxnLst>
                      <a:cxn ang="0">
                        <a:pos x="T0" y="T1"/>
                      </a:cxn>
                      <a:cxn ang="0">
                        <a:pos x="T2" y="T3"/>
                      </a:cxn>
                      <a:cxn ang="0">
                        <a:pos x="T4" y="T5"/>
                      </a:cxn>
                      <a:cxn ang="0">
                        <a:pos x="T6" y="T7"/>
                      </a:cxn>
                      <a:cxn ang="0">
                        <a:pos x="T8" y="T9"/>
                      </a:cxn>
                    </a:cxnLst>
                    <a:rect l="0" t="0" r="r" b="b"/>
                    <a:pathLst>
                      <a:path w="4" h="5">
                        <a:moveTo>
                          <a:pt x="1" y="0"/>
                        </a:moveTo>
                        <a:lnTo>
                          <a:pt x="4" y="2"/>
                        </a:lnTo>
                        <a:lnTo>
                          <a:pt x="3" y="5"/>
                        </a:lnTo>
                        <a:lnTo>
                          <a:pt x="0" y="5"/>
                        </a:lnTo>
                        <a:lnTo>
                          <a:pt x="1" y="0"/>
                        </a:lnTo>
                        <a:close/>
                      </a:path>
                    </a:pathLst>
                  </a:custGeom>
                  <a:solidFill>
                    <a:srgbClr val="7D7B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3" name="Freeform 996"/>
                  <p:cNvSpPr>
                    <a:spLocks noChangeAspect="1"/>
                  </p:cNvSpPr>
                  <p:nvPr/>
                </p:nvSpPr>
                <p:spPr bwMode="auto">
                  <a:xfrm>
                    <a:off x="4006" y="2097"/>
                    <a:ext cx="6" cy="5"/>
                  </a:xfrm>
                  <a:custGeom>
                    <a:avLst/>
                    <a:gdLst>
                      <a:gd name="T0" fmla="*/ 2 w 6"/>
                      <a:gd name="T1" fmla="*/ 0 h 4"/>
                      <a:gd name="T2" fmla="*/ 6 w 6"/>
                      <a:gd name="T3" fmla="*/ 0 h 4"/>
                      <a:gd name="T4" fmla="*/ 3 w 6"/>
                      <a:gd name="T5" fmla="*/ 4 h 4"/>
                      <a:gd name="T6" fmla="*/ 0 w 6"/>
                      <a:gd name="T7" fmla="*/ 3 h 4"/>
                      <a:gd name="T8" fmla="*/ 2 w 6"/>
                      <a:gd name="T9" fmla="*/ 0 h 4"/>
                    </a:gdLst>
                    <a:ahLst/>
                    <a:cxnLst>
                      <a:cxn ang="0">
                        <a:pos x="T0" y="T1"/>
                      </a:cxn>
                      <a:cxn ang="0">
                        <a:pos x="T2" y="T3"/>
                      </a:cxn>
                      <a:cxn ang="0">
                        <a:pos x="T4" y="T5"/>
                      </a:cxn>
                      <a:cxn ang="0">
                        <a:pos x="T6" y="T7"/>
                      </a:cxn>
                      <a:cxn ang="0">
                        <a:pos x="T8" y="T9"/>
                      </a:cxn>
                    </a:cxnLst>
                    <a:rect l="0" t="0" r="r" b="b"/>
                    <a:pathLst>
                      <a:path w="6" h="4">
                        <a:moveTo>
                          <a:pt x="2" y="0"/>
                        </a:moveTo>
                        <a:lnTo>
                          <a:pt x="6" y="0"/>
                        </a:lnTo>
                        <a:lnTo>
                          <a:pt x="3" y="4"/>
                        </a:lnTo>
                        <a:lnTo>
                          <a:pt x="0" y="3"/>
                        </a:lnTo>
                        <a:lnTo>
                          <a:pt x="2" y="0"/>
                        </a:lnTo>
                        <a:close/>
                      </a:path>
                    </a:pathLst>
                  </a:custGeom>
                  <a:solidFill>
                    <a:srgbClr val="7D7C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4" name="Freeform 997"/>
                  <p:cNvSpPr>
                    <a:spLocks noChangeAspect="1"/>
                  </p:cNvSpPr>
                  <p:nvPr/>
                </p:nvSpPr>
                <p:spPr bwMode="auto">
                  <a:xfrm>
                    <a:off x="4006" y="2099"/>
                    <a:ext cx="5" cy="5"/>
                  </a:xfrm>
                  <a:custGeom>
                    <a:avLst/>
                    <a:gdLst>
                      <a:gd name="T0" fmla="*/ 2 w 5"/>
                      <a:gd name="T1" fmla="*/ 0 h 4"/>
                      <a:gd name="T2" fmla="*/ 5 w 5"/>
                      <a:gd name="T3" fmla="*/ 0 h 4"/>
                      <a:gd name="T4" fmla="*/ 3 w 5"/>
                      <a:gd name="T5" fmla="*/ 4 h 4"/>
                      <a:gd name="T6" fmla="*/ 0 w 5"/>
                      <a:gd name="T7" fmla="*/ 4 h 4"/>
                      <a:gd name="T8" fmla="*/ 2 w 5"/>
                      <a:gd name="T9" fmla="*/ 0 h 4"/>
                    </a:gdLst>
                    <a:ahLst/>
                    <a:cxnLst>
                      <a:cxn ang="0">
                        <a:pos x="T0" y="T1"/>
                      </a:cxn>
                      <a:cxn ang="0">
                        <a:pos x="T2" y="T3"/>
                      </a:cxn>
                      <a:cxn ang="0">
                        <a:pos x="T4" y="T5"/>
                      </a:cxn>
                      <a:cxn ang="0">
                        <a:pos x="T6" y="T7"/>
                      </a:cxn>
                      <a:cxn ang="0">
                        <a:pos x="T8" y="T9"/>
                      </a:cxn>
                    </a:cxnLst>
                    <a:rect l="0" t="0" r="r" b="b"/>
                    <a:pathLst>
                      <a:path w="5" h="4">
                        <a:moveTo>
                          <a:pt x="2" y="0"/>
                        </a:moveTo>
                        <a:lnTo>
                          <a:pt x="5" y="0"/>
                        </a:lnTo>
                        <a:lnTo>
                          <a:pt x="3" y="4"/>
                        </a:lnTo>
                        <a:lnTo>
                          <a:pt x="0" y="4"/>
                        </a:lnTo>
                        <a:lnTo>
                          <a:pt x="2" y="0"/>
                        </a:lnTo>
                        <a:close/>
                      </a:path>
                    </a:pathLst>
                  </a:custGeom>
                  <a:solidFill>
                    <a:srgbClr val="7D7C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5" name="Freeform 998"/>
                  <p:cNvSpPr>
                    <a:spLocks noChangeAspect="1"/>
                  </p:cNvSpPr>
                  <p:nvPr/>
                </p:nvSpPr>
                <p:spPr bwMode="auto">
                  <a:xfrm>
                    <a:off x="4006" y="2101"/>
                    <a:ext cx="3" cy="4"/>
                  </a:xfrm>
                  <a:custGeom>
                    <a:avLst/>
                    <a:gdLst>
                      <a:gd name="T0" fmla="*/ 0 w 3"/>
                      <a:gd name="T1" fmla="*/ 0 h 4"/>
                      <a:gd name="T2" fmla="*/ 3 w 3"/>
                      <a:gd name="T3" fmla="*/ 1 h 4"/>
                      <a:gd name="T4" fmla="*/ 2 w 3"/>
                      <a:gd name="T5" fmla="*/ 4 h 4"/>
                      <a:gd name="T6" fmla="*/ 0 w 3"/>
                      <a:gd name="T7" fmla="*/ 4 h 4"/>
                      <a:gd name="T8" fmla="*/ 0 w 3"/>
                      <a:gd name="T9" fmla="*/ 0 h 4"/>
                    </a:gdLst>
                    <a:ahLst/>
                    <a:cxnLst>
                      <a:cxn ang="0">
                        <a:pos x="T0" y="T1"/>
                      </a:cxn>
                      <a:cxn ang="0">
                        <a:pos x="T2" y="T3"/>
                      </a:cxn>
                      <a:cxn ang="0">
                        <a:pos x="T4" y="T5"/>
                      </a:cxn>
                      <a:cxn ang="0">
                        <a:pos x="T6" y="T7"/>
                      </a:cxn>
                      <a:cxn ang="0">
                        <a:pos x="T8" y="T9"/>
                      </a:cxn>
                    </a:cxnLst>
                    <a:rect l="0" t="0" r="r" b="b"/>
                    <a:pathLst>
                      <a:path w="3" h="4">
                        <a:moveTo>
                          <a:pt x="0" y="0"/>
                        </a:moveTo>
                        <a:lnTo>
                          <a:pt x="3" y="1"/>
                        </a:lnTo>
                        <a:lnTo>
                          <a:pt x="2" y="4"/>
                        </a:lnTo>
                        <a:lnTo>
                          <a:pt x="0" y="4"/>
                        </a:lnTo>
                        <a:lnTo>
                          <a:pt x="0" y="0"/>
                        </a:lnTo>
                        <a:close/>
                      </a:path>
                    </a:pathLst>
                  </a:custGeom>
                  <a:solidFill>
                    <a:srgbClr val="7E7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6" name="Freeform 999"/>
                  <p:cNvSpPr>
                    <a:spLocks noChangeAspect="1"/>
                  </p:cNvSpPr>
                  <p:nvPr/>
                </p:nvSpPr>
                <p:spPr bwMode="auto">
                  <a:xfrm>
                    <a:off x="4005" y="2104"/>
                    <a:ext cx="4" cy="5"/>
                  </a:xfrm>
                  <a:custGeom>
                    <a:avLst/>
                    <a:gdLst>
                      <a:gd name="T0" fmla="*/ 1 w 4"/>
                      <a:gd name="T1" fmla="*/ 0 h 4"/>
                      <a:gd name="T2" fmla="*/ 4 w 4"/>
                      <a:gd name="T3" fmla="*/ 0 h 4"/>
                      <a:gd name="T4" fmla="*/ 3 w 4"/>
                      <a:gd name="T5" fmla="*/ 4 h 4"/>
                      <a:gd name="T6" fmla="*/ 0 w 4"/>
                      <a:gd name="T7" fmla="*/ 3 h 4"/>
                      <a:gd name="T8" fmla="*/ 1 w 4"/>
                      <a:gd name="T9" fmla="*/ 0 h 4"/>
                    </a:gdLst>
                    <a:ahLst/>
                    <a:cxnLst>
                      <a:cxn ang="0">
                        <a:pos x="T0" y="T1"/>
                      </a:cxn>
                      <a:cxn ang="0">
                        <a:pos x="T2" y="T3"/>
                      </a:cxn>
                      <a:cxn ang="0">
                        <a:pos x="T4" y="T5"/>
                      </a:cxn>
                      <a:cxn ang="0">
                        <a:pos x="T6" y="T7"/>
                      </a:cxn>
                      <a:cxn ang="0">
                        <a:pos x="T8" y="T9"/>
                      </a:cxn>
                    </a:cxnLst>
                    <a:rect l="0" t="0" r="r" b="b"/>
                    <a:pathLst>
                      <a:path w="4" h="4">
                        <a:moveTo>
                          <a:pt x="1" y="0"/>
                        </a:moveTo>
                        <a:lnTo>
                          <a:pt x="4" y="0"/>
                        </a:lnTo>
                        <a:lnTo>
                          <a:pt x="3" y="4"/>
                        </a:lnTo>
                        <a:lnTo>
                          <a:pt x="0" y="3"/>
                        </a:lnTo>
                        <a:lnTo>
                          <a:pt x="1" y="0"/>
                        </a:lnTo>
                        <a:close/>
                      </a:path>
                    </a:pathLst>
                  </a:custGeom>
                  <a:solidFill>
                    <a:srgbClr val="7E7D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7" name="Freeform 1000"/>
                  <p:cNvSpPr>
                    <a:spLocks noChangeAspect="1"/>
                  </p:cNvSpPr>
                  <p:nvPr/>
                </p:nvSpPr>
                <p:spPr bwMode="auto">
                  <a:xfrm>
                    <a:off x="4005" y="2105"/>
                    <a:ext cx="3" cy="6"/>
                  </a:xfrm>
                  <a:custGeom>
                    <a:avLst/>
                    <a:gdLst>
                      <a:gd name="T0" fmla="*/ 1 w 3"/>
                      <a:gd name="T1" fmla="*/ 0 h 5"/>
                      <a:gd name="T2" fmla="*/ 3 w 3"/>
                      <a:gd name="T3" fmla="*/ 0 h 5"/>
                      <a:gd name="T4" fmla="*/ 1 w 3"/>
                      <a:gd name="T5" fmla="*/ 5 h 5"/>
                      <a:gd name="T6" fmla="*/ 0 w 3"/>
                      <a:gd name="T7" fmla="*/ 5 h 5"/>
                      <a:gd name="T8" fmla="*/ 1 w 3"/>
                      <a:gd name="T9" fmla="*/ 0 h 5"/>
                    </a:gdLst>
                    <a:ahLst/>
                    <a:cxnLst>
                      <a:cxn ang="0">
                        <a:pos x="T0" y="T1"/>
                      </a:cxn>
                      <a:cxn ang="0">
                        <a:pos x="T2" y="T3"/>
                      </a:cxn>
                      <a:cxn ang="0">
                        <a:pos x="T4" y="T5"/>
                      </a:cxn>
                      <a:cxn ang="0">
                        <a:pos x="T6" y="T7"/>
                      </a:cxn>
                      <a:cxn ang="0">
                        <a:pos x="T8" y="T9"/>
                      </a:cxn>
                    </a:cxnLst>
                    <a:rect l="0" t="0" r="r" b="b"/>
                    <a:pathLst>
                      <a:path w="3" h="5">
                        <a:moveTo>
                          <a:pt x="1" y="0"/>
                        </a:moveTo>
                        <a:lnTo>
                          <a:pt x="3" y="0"/>
                        </a:lnTo>
                        <a:lnTo>
                          <a:pt x="1" y="5"/>
                        </a:lnTo>
                        <a:lnTo>
                          <a:pt x="0" y="5"/>
                        </a:lnTo>
                        <a:lnTo>
                          <a:pt x="1" y="0"/>
                        </a:lnTo>
                        <a:close/>
                      </a:path>
                    </a:pathLst>
                  </a:custGeom>
                  <a:solidFill>
                    <a:srgbClr val="7F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8" name="Freeform 1001"/>
                  <p:cNvSpPr>
                    <a:spLocks noChangeAspect="1"/>
                  </p:cNvSpPr>
                  <p:nvPr/>
                </p:nvSpPr>
                <p:spPr bwMode="auto">
                  <a:xfrm>
                    <a:off x="4003" y="2108"/>
                    <a:ext cx="5" cy="5"/>
                  </a:xfrm>
                  <a:custGeom>
                    <a:avLst/>
                    <a:gdLst>
                      <a:gd name="T0" fmla="*/ 2 w 5"/>
                      <a:gd name="T1" fmla="*/ 0 h 4"/>
                      <a:gd name="T2" fmla="*/ 5 w 5"/>
                      <a:gd name="T3" fmla="*/ 1 h 4"/>
                      <a:gd name="T4" fmla="*/ 3 w 5"/>
                      <a:gd name="T5" fmla="*/ 4 h 4"/>
                      <a:gd name="T6" fmla="*/ 0 w 5"/>
                      <a:gd name="T7" fmla="*/ 4 h 4"/>
                      <a:gd name="T8" fmla="*/ 2 w 5"/>
                      <a:gd name="T9" fmla="*/ 0 h 4"/>
                    </a:gdLst>
                    <a:ahLst/>
                    <a:cxnLst>
                      <a:cxn ang="0">
                        <a:pos x="T0" y="T1"/>
                      </a:cxn>
                      <a:cxn ang="0">
                        <a:pos x="T2" y="T3"/>
                      </a:cxn>
                      <a:cxn ang="0">
                        <a:pos x="T4" y="T5"/>
                      </a:cxn>
                      <a:cxn ang="0">
                        <a:pos x="T6" y="T7"/>
                      </a:cxn>
                      <a:cxn ang="0">
                        <a:pos x="T8" y="T9"/>
                      </a:cxn>
                    </a:cxnLst>
                    <a:rect l="0" t="0" r="r" b="b"/>
                    <a:pathLst>
                      <a:path w="5" h="4">
                        <a:moveTo>
                          <a:pt x="2" y="0"/>
                        </a:moveTo>
                        <a:lnTo>
                          <a:pt x="5" y="1"/>
                        </a:lnTo>
                        <a:lnTo>
                          <a:pt x="3" y="4"/>
                        </a:lnTo>
                        <a:lnTo>
                          <a:pt x="0" y="4"/>
                        </a:lnTo>
                        <a:lnTo>
                          <a:pt x="2" y="0"/>
                        </a:lnTo>
                        <a:close/>
                      </a:path>
                    </a:pathLst>
                  </a:custGeom>
                  <a:solidFill>
                    <a:srgbClr val="7F7D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69" name="Freeform 1002"/>
                  <p:cNvSpPr>
                    <a:spLocks noChangeAspect="1"/>
                  </p:cNvSpPr>
                  <p:nvPr/>
                </p:nvSpPr>
                <p:spPr bwMode="auto">
                  <a:xfrm>
                    <a:off x="4003" y="2111"/>
                    <a:ext cx="3" cy="5"/>
                  </a:xfrm>
                  <a:custGeom>
                    <a:avLst/>
                    <a:gdLst>
                      <a:gd name="T0" fmla="*/ 2 w 3"/>
                      <a:gd name="T1" fmla="*/ 0 h 4"/>
                      <a:gd name="T2" fmla="*/ 3 w 3"/>
                      <a:gd name="T3" fmla="*/ 0 h 4"/>
                      <a:gd name="T4" fmla="*/ 2 w 3"/>
                      <a:gd name="T5" fmla="*/ 4 h 4"/>
                      <a:gd name="T6" fmla="*/ 0 w 3"/>
                      <a:gd name="T7" fmla="*/ 4 h 4"/>
                      <a:gd name="T8" fmla="*/ 2 w 3"/>
                      <a:gd name="T9" fmla="*/ 0 h 4"/>
                    </a:gdLst>
                    <a:ahLst/>
                    <a:cxnLst>
                      <a:cxn ang="0">
                        <a:pos x="T0" y="T1"/>
                      </a:cxn>
                      <a:cxn ang="0">
                        <a:pos x="T2" y="T3"/>
                      </a:cxn>
                      <a:cxn ang="0">
                        <a:pos x="T4" y="T5"/>
                      </a:cxn>
                      <a:cxn ang="0">
                        <a:pos x="T6" y="T7"/>
                      </a:cxn>
                      <a:cxn ang="0">
                        <a:pos x="T8" y="T9"/>
                      </a:cxn>
                    </a:cxnLst>
                    <a:rect l="0" t="0" r="r" b="b"/>
                    <a:pathLst>
                      <a:path w="3" h="4">
                        <a:moveTo>
                          <a:pt x="2" y="0"/>
                        </a:moveTo>
                        <a:lnTo>
                          <a:pt x="3" y="0"/>
                        </a:lnTo>
                        <a:lnTo>
                          <a:pt x="2" y="4"/>
                        </a:lnTo>
                        <a:lnTo>
                          <a:pt x="0" y="4"/>
                        </a:lnTo>
                        <a:lnTo>
                          <a:pt x="2" y="0"/>
                        </a:lnTo>
                        <a:close/>
                      </a:path>
                    </a:pathLst>
                  </a:custGeom>
                  <a:solidFill>
                    <a:srgbClr val="7F7E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0" name="Freeform 1003"/>
                  <p:cNvSpPr>
                    <a:spLocks noChangeAspect="1"/>
                  </p:cNvSpPr>
                  <p:nvPr/>
                </p:nvSpPr>
                <p:spPr bwMode="auto">
                  <a:xfrm>
                    <a:off x="4002" y="2113"/>
                    <a:ext cx="4" cy="5"/>
                  </a:xfrm>
                  <a:custGeom>
                    <a:avLst/>
                    <a:gdLst>
                      <a:gd name="T0" fmla="*/ 1 w 4"/>
                      <a:gd name="T1" fmla="*/ 0 h 4"/>
                      <a:gd name="T2" fmla="*/ 4 w 4"/>
                      <a:gd name="T3" fmla="*/ 0 h 4"/>
                      <a:gd name="T4" fmla="*/ 1 w 4"/>
                      <a:gd name="T5" fmla="*/ 4 h 4"/>
                      <a:gd name="T6" fmla="*/ 0 w 4"/>
                      <a:gd name="T7" fmla="*/ 4 h 4"/>
                      <a:gd name="T8" fmla="*/ 1 w 4"/>
                      <a:gd name="T9" fmla="*/ 0 h 4"/>
                    </a:gdLst>
                    <a:ahLst/>
                    <a:cxnLst>
                      <a:cxn ang="0">
                        <a:pos x="T0" y="T1"/>
                      </a:cxn>
                      <a:cxn ang="0">
                        <a:pos x="T2" y="T3"/>
                      </a:cxn>
                      <a:cxn ang="0">
                        <a:pos x="T4" y="T5"/>
                      </a:cxn>
                      <a:cxn ang="0">
                        <a:pos x="T6" y="T7"/>
                      </a:cxn>
                      <a:cxn ang="0">
                        <a:pos x="T8" y="T9"/>
                      </a:cxn>
                    </a:cxnLst>
                    <a:rect l="0" t="0" r="r" b="b"/>
                    <a:pathLst>
                      <a:path w="4" h="4">
                        <a:moveTo>
                          <a:pt x="1" y="0"/>
                        </a:moveTo>
                        <a:lnTo>
                          <a:pt x="4" y="0"/>
                        </a:lnTo>
                        <a:lnTo>
                          <a:pt x="1" y="4"/>
                        </a:lnTo>
                        <a:lnTo>
                          <a:pt x="0" y="4"/>
                        </a:lnTo>
                        <a:lnTo>
                          <a:pt x="1" y="0"/>
                        </a:lnTo>
                        <a:close/>
                      </a:path>
                    </a:pathLst>
                  </a:custGeom>
                  <a:solidFill>
                    <a:srgbClr val="7F7E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1" name="Freeform 1004"/>
                  <p:cNvSpPr>
                    <a:spLocks noChangeAspect="1"/>
                  </p:cNvSpPr>
                  <p:nvPr/>
                </p:nvSpPr>
                <p:spPr bwMode="auto">
                  <a:xfrm>
                    <a:off x="4002" y="2116"/>
                    <a:ext cx="3" cy="4"/>
                  </a:xfrm>
                  <a:custGeom>
                    <a:avLst/>
                    <a:gdLst>
                      <a:gd name="T0" fmla="*/ 1 w 3"/>
                      <a:gd name="T1" fmla="*/ 0 h 3"/>
                      <a:gd name="T2" fmla="*/ 3 w 3"/>
                      <a:gd name="T3" fmla="*/ 0 h 3"/>
                      <a:gd name="T4" fmla="*/ 1 w 3"/>
                      <a:gd name="T5" fmla="*/ 3 h 3"/>
                      <a:gd name="T6" fmla="*/ 0 w 3"/>
                      <a:gd name="T7" fmla="*/ 3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lnTo>
                          <a:pt x="3" y="0"/>
                        </a:lnTo>
                        <a:lnTo>
                          <a:pt x="1" y="3"/>
                        </a:lnTo>
                        <a:lnTo>
                          <a:pt x="0" y="3"/>
                        </a:lnTo>
                        <a:lnTo>
                          <a:pt x="1" y="0"/>
                        </a:lnTo>
                        <a:close/>
                      </a:path>
                    </a:pathLst>
                  </a:custGeom>
                  <a:solidFill>
                    <a:srgbClr val="807F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2" name="Freeform 1005"/>
                  <p:cNvSpPr>
                    <a:spLocks noChangeAspect="1"/>
                  </p:cNvSpPr>
                  <p:nvPr/>
                </p:nvSpPr>
                <p:spPr bwMode="auto">
                  <a:xfrm>
                    <a:off x="4001" y="2118"/>
                    <a:ext cx="2" cy="6"/>
                  </a:xfrm>
                  <a:custGeom>
                    <a:avLst/>
                    <a:gdLst>
                      <a:gd name="T0" fmla="*/ 1 w 2"/>
                      <a:gd name="T1" fmla="*/ 0 h 5"/>
                      <a:gd name="T2" fmla="*/ 2 w 2"/>
                      <a:gd name="T3" fmla="*/ 0 h 5"/>
                      <a:gd name="T4" fmla="*/ 1 w 2"/>
                      <a:gd name="T5" fmla="*/ 5 h 5"/>
                      <a:gd name="T6" fmla="*/ 0 w 2"/>
                      <a:gd name="T7" fmla="*/ 5 h 5"/>
                      <a:gd name="T8" fmla="*/ 1 w 2"/>
                      <a:gd name="T9" fmla="*/ 0 h 5"/>
                    </a:gdLst>
                    <a:ahLst/>
                    <a:cxnLst>
                      <a:cxn ang="0">
                        <a:pos x="T0" y="T1"/>
                      </a:cxn>
                      <a:cxn ang="0">
                        <a:pos x="T2" y="T3"/>
                      </a:cxn>
                      <a:cxn ang="0">
                        <a:pos x="T4" y="T5"/>
                      </a:cxn>
                      <a:cxn ang="0">
                        <a:pos x="T6" y="T7"/>
                      </a:cxn>
                      <a:cxn ang="0">
                        <a:pos x="T8" y="T9"/>
                      </a:cxn>
                    </a:cxnLst>
                    <a:rect l="0" t="0" r="r" b="b"/>
                    <a:pathLst>
                      <a:path w="2" h="5">
                        <a:moveTo>
                          <a:pt x="1" y="0"/>
                        </a:moveTo>
                        <a:lnTo>
                          <a:pt x="2" y="0"/>
                        </a:lnTo>
                        <a:lnTo>
                          <a:pt x="1" y="5"/>
                        </a:lnTo>
                        <a:lnTo>
                          <a:pt x="0" y="5"/>
                        </a:lnTo>
                        <a:lnTo>
                          <a:pt x="1" y="0"/>
                        </a:lnTo>
                        <a:close/>
                      </a:path>
                    </a:pathLst>
                  </a:custGeom>
                  <a:solidFill>
                    <a:srgbClr val="807F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3" name="Freeform 1006"/>
                  <p:cNvSpPr>
                    <a:spLocks noChangeAspect="1"/>
                  </p:cNvSpPr>
                  <p:nvPr/>
                </p:nvSpPr>
                <p:spPr bwMode="auto">
                  <a:xfrm>
                    <a:off x="4001" y="2120"/>
                    <a:ext cx="2" cy="5"/>
                  </a:xfrm>
                  <a:custGeom>
                    <a:avLst/>
                    <a:gdLst>
                      <a:gd name="T0" fmla="*/ 1 w 2"/>
                      <a:gd name="T1" fmla="*/ 0 h 4"/>
                      <a:gd name="T2" fmla="*/ 2 w 2"/>
                      <a:gd name="T3" fmla="*/ 0 h 4"/>
                      <a:gd name="T4" fmla="*/ 1 w 2"/>
                      <a:gd name="T5" fmla="*/ 4 h 4"/>
                      <a:gd name="T6" fmla="*/ 0 w 2"/>
                      <a:gd name="T7" fmla="*/ 4 h 4"/>
                      <a:gd name="T8" fmla="*/ 1 w 2"/>
                      <a:gd name="T9" fmla="*/ 0 h 4"/>
                    </a:gdLst>
                    <a:ahLst/>
                    <a:cxnLst>
                      <a:cxn ang="0">
                        <a:pos x="T0" y="T1"/>
                      </a:cxn>
                      <a:cxn ang="0">
                        <a:pos x="T2" y="T3"/>
                      </a:cxn>
                      <a:cxn ang="0">
                        <a:pos x="T4" y="T5"/>
                      </a:cxn>
                      <a:cxn ang="0">
                        <a:pos x="T6" y="T7"/>
                      </a:cxn>
                      <a:cxn ang="0">
                        <a:pos x="T8" y="T9"/>
                      </a:cxn>
                    </a:cxnLst>
                    <a:rect l="0" t="0" r="r" b="b"/>
                    <a:pathLst>
                      <a:path w="2" h="4">
                        <a:moveTo>
                          <a:pt x="1" y="0"/>
                        </a:moveTo>
                        <a:lnTo>
                          <a:pt x="2" y="0"/>
                        </a:lnTo>
                        <a:lnTo>
                          <a:pt x="1" y="4"/>
                        </a:lnTo>
                        <a:lnTo>
                          <a:pt x="0" y="4"/>
                        </a:lnTo>
                        <a:lnTo>
                          <a:pt x="1" y="0"/>
                        </a:lnTo>
                        <a:close/>
                      </a:path>
                    </a:pathLst>
                  </a:custGeom>
                  <a:solidFill>
                    <a:srgbClr val="818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4" name="Freeform 1007"/>
                  <p:cNvSpPr>
                    <a:spLocks noChangeAspect="1"/>
                  </p:cNvSpPr>
                  <p:nvPr/>
                </p:nvSpPr>
                <p:spPr bwMode="auto">
                  <a:xfrm>
                    <a:off x="3999" y="2125"/>
                    <a:ext cx="3" cy="5"/>
                  </a:xfrm>
                  <a:custGeom>
                    <a:avLst/>
                    <a:gdLst>
                      <a:gd name="T0" fmla="*/ 2 w 3"/>
                      <a:gd name="T1" fmla="*/ 0 h 4"/>
                      <a:gd name="T2" fmla="*/ 3 w 3"/>
                      <a:gd name="T3" fmla="*/ 0 h 4"/>
                      <a:gd name="T4" fmla="*/ 2 w 3"/>
                      <a:gd name="T5" fmla="*/ 4 h 4"/>
                      <a:gd name="T6" fmla="*/ 0 w 3"/>
                      <a:gd name="T7" fmla="*/ 4 h 4"/>
                      <a:gd name="T8" fmla="*/ 2 w 3"/>
                      <a:gd name="T9" fmla="*/ 0 h 4"/>
                    </a:gdLst>
                    <a:ahLst/>
                    <a:cxnLst>
                      <a:cxn ang="0">
                        <a:pos x="T0" y="T1"/>
                      </a:cxn>
                      <a:cxn ang="0">
                        <a:pos x="T2" y="T3"/>
                      </a:cxn>
                      <a:cxn ang="0">
                        <a:pos x="T4" y="T5"/>
                      </a:cxn>
                      <a:cxn ang="0">
                        <a:pos x="T6" y="T7"/>
                      </a:cxn>
                      <a:cxn ang="0">
                        <a:pos x="T8" y="T9"/>
                      </a:cxn>
                    </a:cxnLst>
                    <a:rect l="0" t="0" r="r" b="b"/>
                    <a:pathLst>
                      <a:path w="3" h="4">
                        <a:moveTo>
                          <a:pt x="2" y="0"/>
                        </a:moveTo>
                        <a:lnTo>
                          <a:pt x="3" y="0"/>
                        </a:lnTo>
                        <a:lnTo>
                          <a:pt x="2" y="4"/>
                        </a:lnTo>
                        <a:lnTo>
                          <a:pt x="0" y="4"/>
                        </a:lnTo>
                        <a:lnTo>
                          <a:pt x="2" y="0"/>
                        </a:lnTo>
                        <a:close/>
                      </a:path>
                    </a:pathLst>
                  </a:custGeom>
                  <a:solidFill>
                    <a:srgbClr val="828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5" name="Freeform 1008"/>
                  <p:cNvSpPr>
                    <a:spLocks noChangeAspect="1"/>
                  </p:cNvSpPr>
                  <p:nvPr/>
                </p:nvSpPr>
                <p:spPr bwMode="auto">
                  <a:xfrm>
                    <a:off x="3999" y="2127"/>
                    <a:ext cx="2" cy="5"/>
                  </a:xfrm>
                  <a:custGeom>
                    <a:avLst/>
                    <a:gdLst>
                      <a:gd name="T0" fmla="*/ 2 w 2"/>
                      <a:gd name="T1" fmla="*/ 0 h 4"/>
                      <a:gd name="T2" fmla="*/ 2 w 2"/>
                      <a:gd name="T3" fmla="*/ 0 h 4"/>
                      <a:gd name="T4" fmla="*/ 0 w 2"/>
                      <a:gd name="T5" fmla="*/ 4 h 4"/>
                      <a:gd name="T6" fmla="*/ 0 w 2"/>
                      <a:gd name="T7" fmla="*/ 4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lnTo>
                          <a:pt x="2" y="0"/>
                        </a:lnTo>
                        <a:lnTo>
                          <a:pt x="0" y="4"/>
                        </a:lnTo>
                        <a:lnTo>
                          <a:pt x="0" y="4"/>
                        </a:lnTo>
                        <a:lnTo>
                          <a:pt x="2" y="0"/>
                        </a:lnTo>
                        <a:close/>
                      </a:path>
                    </a:pathLst>
                  </a:custGeom>
                  <a:solidFill>
                    <a:srgbClr val="828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6" name="Freeform 1009"/>
                  <p:cNvSpPr>
                    <a:spLocks noChangeAspect="1"/>
                  </p:cNvSpPr>
                  <p:nvPr/>
                </p:nvSpPr>
                <p:spPr bwMode="auto">
                  <a:xfrm>
                    <a:off x="3998" y="2130"/>
                    <a:ext cx="3" cy="3"/>
                  </a:xfrm>
                  <a:custGeom>
                    <a:avLst/>
                    <a:gdLst>
                      <a:gd name="T0" fmla="*/ 1 w 3"/>
                      <a:gd name="T1" fmla="*/ 0 h 3"/>
                      <a:gd name="T2" fmla="*/ 3 w 3"/>
                      <a:gd name="T3" fmla="*/ 0 h 3"/>
                      <a:gd name="T4" fmla="*/ 0 w 3"/>
                      <a:gd name="T5" fmla="*/ 3 h 3"/>
                      <a:gd name="T6" fmla="*/ 0 w 3"/>
                      <a:gd name="T7" fmla="*/ 3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lnTo>
                          <a:pt x="3" y="0"/>
                        </a:lnTo>
                        <a:lnTo>
                          <a:pt x="0" y="3"/>
                        </a:lnTo>
                        <a:lnTo>
                          <a:pt x="0" y="3"/>
                        </a:lnTo>
                        <a:lnTo>
                          <a:pt x="1" y="0"/>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7" name="Freeform 1010"/>
                  <p:cNvSpPr>
                    <a:spLocks noChangeAspect="1"/>
                  </p:cNvSpPr>
                  <p:nvPr/>
                </p:nvSpPr>
                <p:spPr bwMode="auto">
                  <a:xfrm>
                    <a:off x="3998" y="2132"/>
                    <a:ext cx="1" cy="4"/>
                  </a:xfrm>
                  <a:custGeom>
                    <a:avLst/>
                    <a:gdLst>
                      <a:gd name="T0" fmla="*/ 1 w 1"/>
                      <a:gd name="T1" fmla="*/ 0 h 3"/>
                      <a:gd name="T2" fmla="*/ 1 w 1"/>
                      <a:gd name="T3" fmla="*/ 0 h 3"/>
                      <a:gd name="T4" fmla="*/ 0 w 1"/>
                      <a:gd name="T5" fmla="*/ 3 h 3"/>
                      <a:gd name="T6" fmla="*/ 1 w 1"/>
                      <a:gd name="T7" fmla="*/ 0 h 3"/>
                    </a:gdLst>
                    <a:ahLst/>
                    <a:cxnLst>
                      <a:cxn ang="0">
                        <a:pos x="T0" y="T1"/>
                      </a:cxn>
                      <a:cxn ang="0">
                        <a:pos x="T2" y="T3"/>
                      </a:cxn>
                      <a:cxn ang="0">
                        <a:pos x="T4" y="T5"/>
                      </a:cxn>
                      <a:cxn ang="0">
                        <a:pos x="T6" y="T7"/>
                      </a:cxn>
                    </a:cxnLst>
                    <a:rect l="0" t="0" r="r" b="b"/>
                    <a:pathLst>
                      <a:path w="1" h="3">
                        <a:moveTo>
                          <a:pt x="1" y="0"/>
                        </a:moveTo>
                        <a:lnTo>
                          <a:pt x="1" y="0"/>
                        </a:lnTo>
                        <a:lnTo>
                          <a:pt x="0" y="3"/>
                        </a:lnTo>
                        <a:lnTo>
                          <a:pt x="1" y="0"/>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78" name="Freeform 1011"/>
                  <p:cNvSpPr>
                    <a:spLocks noChangeAspect="1"/>
                  </p:cNvSpPr>
                  <p:nvPr/>
                </p:nvSpPr>
                <p:spPr bwMode="auto">
                  <a:xfrm>
                    <a:off x="3998" y="1544"/>
                    <a:ext cx="158" cy="592"/>
                  </a:xfrm>
                  <a:custGeom>
                    <a:avLst/>
                    <a:gdLst>
                      <a:gd name="T0" fmla="*/ 0 w 158"/>
                      <a:gd name="T1" fmla="*/ 488 h 488"/>
                      <a:gd name="T2" fmla="*/ 158 w 158"/>
                      <a:gd name="T3" fmla="*/ 0 h 488"/>
                      <a:gd name="T4" fmla="*/ 149 w 158"/>
                      <a:gd name="T5" fmla="*/ 143 h 488"/>
                      <a:gd name="T6" fmla="*/ 0 w 158"/>
                      <a:gd name="T7" fmla="*/ 488 h 488"/>
                    </a:gdLst>
                    <a:ahLst/>
                    <a:cxnLst>
                      <a:cxn ang="0">
                        <a:pos x="T0" y="T1"/>
                      </a:cxn>
                      <a:cxn ang="0">
                        <a:pos x="T2" y="T3"/>
                      </a:cxn>
                      <a:cxn ang="0">
                        <a:pos x="T4" y="T5"/>
                      </a:cxn>
                      <a:cxn ang="0">
                        <a:pos x="T6" y="T7"/>
                      </a:cxn>
                    </a:cxnLst>
                    <a:rect l="0" t="0" r="r" b="b"/>
                    <a:pathLst>
                      <a:path w="158" h="488">
                        <a:moveTo>
                          <a:pt x="0" y="488"/>
                        </a:moveTo>
                        <a:lnTo>
                          <a:pt x="158" y="0"/>
                        </a:lnTo>
                        <a:lnTo>
                          <a:pt x="149" y="143"/>
                        </a:lnTo>
                        <a:lnTo>
                          <a:pt x="0" y="488"/>
                        </a:lnTo>
                        <a:close/>
                      </a:path>
                    </a:pathLst>
                  </a:custGeom>
                  <a:noFill/>
                  <a:ln w="158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solidFill>
                        <a:prstClr val="black"/>
                      </a:solidFill>
                    </a:endParaRPr>
                  </a:p>
                </p:txBody>
              </p:sp>
              <p:sp>
                <p:nvSpPr>
                  <p:cNvPr id="79" name="Freeform 1012"/>
                  <p:cNvSpPr>
                    <a:spLocks noChangeAspect="1"/>
                  </p:cNvSpPr>
                  <p:nvPr/>
                </p:nvSpPr>
                <p:spPr bwMode="auto">
                  <a:xfrm>
                    <a:off x="3542" y="1438"/>
                    <a:ext cx="709" cy="280"/>
                  </a:xfrm>
                  <a:custGeom>
                    <a:avLst/>
                    <a:gdLst>
                      <a:gd name="T0" fmla="*/ 29 w 709"/>
                      <a:gd name="T1" fmla="*/ 231 h 231"/>
                      <a:gd name="T2" fmla="*/ 695 w 709"/>
                      <a:gd name="T3" fmla="*/ 15 h 231"/>
                      <a:gd name="T4" fmla="*/ 682 w 709"/>
                      <a:gd name="T5" fmla="*/ 231 h 231"/>
                      <a:gd name="T6" fmla="*/ 693 w 709"/>
                      <a:gd name="T7" fmla="*/ 231 h 231"/>
                      <a:gd name="T8" fmla="*/ 709 w 709"/>
                      <a:gd name="T9" fmla="*/ 0 h 231"/>
                      <a:gd name="T10" fmla="*/ 0 w 709"/>
                      <a:gd name="T11" fmla="*/ 231 h 231"/>
                      <a:gd name="T12" fmla="*/ 29 w 709"/>
                      <a:gd name="T13" fmla="*/ 231 h 231"/>
                    </a:gdLst>
                    <a:ahLst/>
                    <a:cxnLst>
                      <a:cxn ang="0">
                        <a:pos x="T0" y="T1"/>
                      </a:cxn>
                      <a:cxn ang="0">
                        <a:pos x="T2" y="T3"/>
                      </a:cxn>
                      <a:cxn ang="0">
                        <a:pos x="T4" y="T5"/>
                      </a:cxn>
                      <a:cxn ang="0">
                        <a:pos x="T6" y="T7"/>
                      </a:cxn>
                      <a:cxn ang="0">
                        <a:pos x="T8" y="T9"/>
                      </a:cxn>
                      <a:cxn ang="0">
                        <a:pos x="T10" y="T11"/>
                      </a:cxn>
                      <a:cxn ang="0">
                        <a:pos x="T12" y="T13"/>
                      </a:cxn>
                    </a:cxnLst>
                    <a:rect l="0" t="0" r="r" b="b"/>
                    <a:pathLst>
                      <a:path w="709" h="231">
                        <a:moveTo>
                          <a:pt x="29" y="231"/>
                        </a:moveTo>
                        <a:lnTo>
                          <a:pt x="695" y="15"/>
                        </a:lnTo>
                        <a:lnTo>
                          <a:pt x="682" y="231"/>
                        </a:lnTo>
                        <a:lnTo>
                          <a:pt x="693" y="231"/>
                        </a:lnTo>
                        <a:lnTo>
                          <a:pt x="709" y="0"/>
                        </a:lnTo>
                        <a:lnTo>
                          <a:pt x="0" y="231"/>
                        </a:lnTo>
                        <a:lnTo>
                          <a:pt x="29" y="231"/>
                        </a:lnTo>
                        <a:close/>
                      </a:path>
                    </a:pathLst>
                  </a:custGeom>
                  <a:solidFill>
                    <a:srgbClr val="AAA9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80" name="Freeform 1013"/>
                  <p:cNvSpPr>
                    <a:spLocks noChangeAspect="1"/>
                  </p:cNvSpPr>
                  <p:nvPr/>
                </p:nvSpPr>
                <p:spPr bwMode="auto">
                  <a:xfrm>
                    <a:off x="3542" y="1438"/>
                    <a:ext cx="709" cy="280"/>
                  </a:xfrm>
                  <a:custGeom>
                    <a:avLst/>
                    <a:gdLst>
                      <a:gd name="T0" fmla="*/ 29 w 709"/>
                      <a:gd name="T1" fmla="*/ 231 h 231"/>
                      <a:gd name="T2" fmla="*/ 695 w 709"/>
                      <a:gd name="T3" fmla="*/ 15 h 231"/>
                      <a:gd name="T4" fmla="*/ 682 w 709"/>
                      <a:gd name="T5" fmla="*/ 231 h 231"/>
                      <a:gd name="T6" fmla="*/ 693 w 709"/>
                      <a:gd name="T7" fmla="*/ 231 h 231"/>
                      <a:gd name="T8" fmla="*/ 709 w 709"/>
                      <a:gd name="T9" fmla="*/ 0 h 231"/>
                      <a:gd name="T10" fmla="*/ 0 w 709"/>
                      <a:gd name="T11" fmla="*/ 231 h 231"/>
                      <a:gd name="T12" fmla="*/ 29 w 709"/>
                      <a:gd name="T13" fmla="*/ 231 h 231"/>
                    </a:gdLst>
                    <a:ahLst/>
                    <a:cxnLst>
                      <a:cxn ang="0">
                        <a:pos x="T0" y="T1"/>
                      </a:cxn>
                      <a:cxn ang="0">
                        <a:pos x="T2" y="T3"/>
                      </a:cxn>
                      <a:cxn ang="0">
                        <a:pos x="T4" y="T5"/>
                      </a:cxn>
                      <a:cxn ang="0">
                        <a:pos x="T6" y="T7"/>
                      </a:cxn>
                      <a:cxn ang="0">
                        <a:pos x="T8" y="T9"/>
                      </a:cxn>
                      <a:cxn ang="0">
                        <a:pos x="T10" y="T11"/>
                      </a:cxn>
                      <a:cxn ang="0">
                        <a:pos x="T12" y="T13"/>
                      </a:cxn>
                    </a:cxnLst>
                    <a:rect l="0" t="0" r="r" b="b"/>
                    <a:pathLst>
                      <a:path w="709" h="231">
                        <a:moveTo>
                          <a:pt x="29" y="231"/>
                        </a:moveTo>
                        <a:lnTo>
                          <a:pt x="695" y="15"/>
                        </a:lnTo>
                        <a:lnTo>
                          <a:pt x="682" y="231"/>
                        </a:lnTo>
                        <a:lnTo>
                          <a:pt x="693" y="231"/>
                        </a:lnTo>
                        <a:lnTo>
                          <a:pt x="709" y="0"/>
                        </a:lnTo>
                        <a:lnTo>
                          <a:pt x="0" y="231"/>
                        </a:lnTo>
                        <a:lnTo>
                          <a:pt x="29" y="231"/>
                        </a:lnTo>
                        <a:close/>
                      </a:path>
                    </a:pathLst>
                  </a:custGeom>
                  <a:noFill/>
                  <a:ln w="1588">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solidFill>
                        <a:prstClr val="black"/>
                      </a:solidFill>
                    </a:endParaRPr>
                  </a:p>
                </p:txBody>
              </p:sp>
              <p:sp>
                <p:nvSpPr>
                  <p:cNvPr id="81" name="Rectangle 1014"/>
                  <p:cNvSpPr>
                    <a:spLocks noChangeAspect="1" noChangeArrowheads="1"/>
                  </p:cNvSpPr>
                  <p:nvPr/>
                </p:nvSpPr>
                <p:spPr bwMode="auto">
                  <a:xfrm rot="3060000">
                    <a:off x="3496" y="1805"/>
                    <a:ext cx="110"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500">
                        <a:solidFill>
                          <a:srgbClr val="C0504D"/>
                        </a:solidFill>
                      </a:rPr>
                      <a:t>A</a:t>
                    </a:r>
                    <a:endParaRPr lang="en-GB" sz="3200">
                      <a:solidFill>
                        <a:srgbClr val="C0504D"/>
                      </a:solidFill>
                    </a:endParaRPr>
                  </a:p>
                </p:txBody>
              </p:sp>
              <p:sp>
                <p:nvSpPr>
                  <p:cNvPr id="82" name="Rectangle 1015"/>
                  <p:cNvSpPr>
                    <a:spLocks noChangeAspect="1" noChangeArrowheads="1"/>
                  </p:cNvSpPr>
                  <p:nvPr/>
                </p:nvSpPr>
                <p:spPr bwMode="auto">
                  <a:xfrm rot="3060000">
                    <a:off x="3564" y="1859"/>
                    <a:ext cx="37"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500">
                        <a:solidFill>
                          <a:srgbClr val="C0504D"/>
                        </a:solidFill>
                      </a:rPr>
                      <a:t>l</a:t>
                    </a:r>
                    <a:endParaRPr lang="en-GB" sz="3200">
                      <a:solidFill>
                        <a:srgbClr val="C0504D"/>
                      </a:solidFill>
                    </a:endParaRPr>
                  </a:p>
                </p:txBody>
              </p:sp>
              <p:sp>
                <p:nvSpPr>
                  <p:cNvPr id="83" name="Rectangle 1016"/>
                  <p:cNvSpPr>
                    <a:spLocks noChangeAspect="1" noChangeArrowheads="1"/>
                  </p:cNvSpPr>
                  <p:nvPr/>
                </p:nvSpPr>
                <p:spPr bwMode="auto">
                  <a:xfrm rot="3060000">
                    <a:off x="3562" y="1924"/>
                    <a:ext cx="12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500">
                        <a:solidFill>
                          <a:srgbClr val="C0504D"/>
                        </a:solidFill>
                      </a:rPr>
                      <a:t>G</a:t>
                    </a:r>
                    <a:endParaRPr lang="en-GB" sz="3200">
                      <a:solidFill>
                        <a:srgbClr val="C0504D"/>
                      </a:solidFill>
                    </a:endParaRPr>
                  </a:p>
                </p:txBody>
              </p:sp>
              <p:sp>
                <p:nvSpPr>
                  <p:cNvPr id="84" name="Rectangle 1017"/>
                  <p:cNvSpPr>
                    <a:spLocks noChangeAspect="1" noChangeArrowheads="1"/>
                  </p:cNvSpPr>
                  <p:nvPr/>
                </p:nvSpPr>
                <p:spPr bwMode="auto">
                  <a:xfrm rot="3060000">
                    <a:off x="3620" y="1999"/>
                    <a:ext cx="92"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500">
                        <a:solidFill>
                          <a:srgbClr val="C0504D"/>
                        </a:solidFill>
                      </a:rPr>
                      <a:t>a</a:t>
                    </a:r>
                    <a:endParaRPr lang="en-GB" sz="3200">
                      <a:solidFill>
                        <a:srgbClr val="C0504D"/>
                      </a:solidFill>
                    </a:endParaRPr>
                  </a:p>
                </p:txBody>
              </p:sp>
              <p:sp>
                <p:nvSpPr>
                  <p:cNvPr id="85" name="Rectangle 1018"/>
                  <p:cNvSpPr>
                    <a:spLocks noChangeAspect="1" noChangeArrowheads="1"/>
                  </p:cNvSpPr>
                  <p:nvPr/>
                </p:nvSpPr>
                <p:spPr bwMode="auto">
                  <a:xfrm rot="3060000">
                    <a:off x="3661" y="2069"/>
                    <a:ext cx="110"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500">
                        <a:solidFill>
                          <a:srgbClr val="C0504D"/>
                        </a:solidFill>
                      </a:rPr>
                      <a:t>A</a:t>
                    </a:r>
                    <a:endParaRPr lang="en-GB" sz="3200">
                      <a:solidFill>
                        <a:srgbClr val="C0504D"/>
                      </a:solidFill>
                    </a:endParaRPr>
                  </a:p>
                </p:txBody>
              </p:sp>
              <p:sp>
                <p:nvSpPr>
                  <p:cNvPr id="86" name="Rectangle 1019"/>
                  <p:cNvSpPr>
                    <a:spLocks noChangeAspect="1" noChangeArrowheads="1"/>
                  </p:cNvSpPr>
                  <p:nvPr/>
                </p:nvSpPr>
                <p:spPr bwMode="auto">
                  <a:xfrm rot="3060000">
                    <a:off x="3720" y="2137"/>
                    <a:ext cx="82"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500">
                        <a:solidFill>
                          <a:srgbClr val="C0504D"/>
                        </a:solidFill>
                      </a:rPr>
                      <a:t>s</a:t>
                    </a:r>
                    <a:endParaRPr lang="en-GB" sz="3200">
                      <a:solidFill>
                        <a:srgbClr val="C0504D"/>
                      </a:solidFill>
                    </a:endParaRPr>
                  </a:p>
                </p:txBody>
              </p:sp>
              <p:sp>
                <p:nvSpPr>
                  <p:cNvPr id="87" name="Rectangle 1020"/>
                  <p:cNvSpPr>
                    <a:spLocks noChangeAspect="1" noChangeArrowheads="1"/>
                  </p:cNvSpPr>
                  <p:nvPr/>
                </p:nvSpPr>
                <p:spPr bwMode="auto">
                  <a:xfrm>
                    <a:off x="4108" y="2393"/>
                    <a:ext cx="396"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dirty="0" err="1">
                        <a:solidFill>
                          <a:srgbClr val="DA251D"/>
                        </a:solidFill>
                      </a:rPr>
                      <a:t>GaAs</a:t>
                    </a:r>
                    <a:endParaRPr lang="en-GB" sz="1400" b="1" dirty="0">
                      <a:solidFill>
                        <a:srgbClr val="009900"/>
                      </a:solidFill>
                    </a:endParaRPr>
                  </a:p>
                </p:txBody>
              </p:sp>
              <p:sp>
                <p:nvSpPr>
                  <p:cNvPr id="88" name="Rectangle 1021"/>
                  <p:cNvSpPr>
                    <a:spLocks noChangeAspect="1" noChangeArrowheads="1"/>
                  </p:cNvSpPr>
                  <p:nvPr/>
                </p:nvSpPr>
                <p:spPr bwMode="auto">
                  <a:xfrm>
                    <a:off x="4087" y="2560"/>
                    <a:ext cx="260"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GB" sz="1600" b="1" dirty="0">
                        <a:solidFill>
                          <a:srgbClr val="DA251D"/>
                        </a:solidFill>
                      </a:rPr>
                      <a:t>QD</a:t>
                    </a:r>
                    <a:endParaRPr lang="en-GB" sz="1600" b="1" dirty="0">
                      <a:solidFill>
                        <a:srgbClr val="009900"/>
                      </a:solidFill>
                    </a:endParaRPr>
                  </a:p>
                </p:txBody>
              </p:sp>
              <p:sp>
                <p:nvSpPr>
                  <p:cNvPr id="89" name="Freeform 1022"/>
                  <p:cNvSpPr>
                    <a:spLocks noChangeAspect="1"/>
                  </p:cNvSpPr>
                  <p:nvPr/>
                </p:nvSpPr>
                <p:spPr bwMode="auto">
                  <a:xfrm>
                    <a:off x="4026" y="2341"/>
                    <a:ext cx="87" cy="87"/>
                  </a:xfrm>
                  <a:custGeom>
                    <a:avLst/>
                    <a:gdLst>
                      <a:gd name="T0" fmla="*/ 0 w 87"/>
                      <a:gd name="T1" fmla="*/ 8 h 72"/>
                      <a:gd name="T2" fmla="*/ 80 w 87"/>
                      <a:gd name="T3" fmla="*/ 72 h 72"/>
                      <a:gd name="T4" fmla="*/ 87 w 87"/>
                      <a:gd name="T5" fmla="*/ 62 h 72"/>
                      <a:gd name="T6" fmla="*/ 8 w 87"/>
                      <a:gd name="T7" fmla="*/ 0 h 72"/>
                      <a:gd name="T8" fmla="*/ 0 w 87"/>
                      <a:gd name="T9" fmla="*/ 8 h 72"/>
                    </a:gdLst>
                    <a:ahLst/>
                    <a:cxnLst>
                      <a:cxn ang="0">
                        <a:pos x="T0" y="T1"/>
                      </a:cxn>
                      <a:cxn ang="0">
                        <a:pos x="T2" y="T3"/>
                      </a:cxn>
                      <a:cxn ang="0">
                        <a:pos x="T4" y="T5"/>
                      </a:cxn>
                      <a:cxn ang="0">
                        <a:pos x="T6" y="T7"/>
                      </a:cxn>
                      <a:cxn ang="0">
                        <a:pos x="T8" y="T9"/>
                      </a:cxn>
                    </a:cxnLst>
                    <a:rect l="0" t="0" r="r" b="b"/>
                    <a:pathLst>
                      <a:path w="87" h="72">
                        <a:moveTo>
                          <a:pt x="0" y="8"/>
                        </a:moveTo>
                        <a:lnTo>
                          <a:pt x="80" y="72"/>
                        </a:lnTo>
                        <a:lnTo>
                          <a:pt x="87" y="62"/>
                        </a:lnTo>
                        <a:lnTo>
                          <a:pt x="8" y="0"/>
                        </a:lnTo>
                        <a:lnTo>
                          <a:pt x="0" y="8"/>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0" name="Freeform 1023"/>
                  <p:cNvSpPr>
                    <a:spLocks noChangeAspect="1"/>
                  </p:cNvSpPr>
                  <p:nvPr/>
                </p:nvSpPr>
                <p:spPr bwMode="auto">
                  <a:xfrm>
                    <a:off x="3989" y="2307"/>
                    <a:ext cx="63" cy="71"/>
                  </a:xfrm>
                  <a:custGeom>
                    <a:avLst/>
                    <a:gdLst>
                      <a:gd name="T0" fmla="*/ 24 w 63"/>
                      <a:gd name="T1" fmla="*/ 59 h 59"/>
                      <a:gd name="T2" fmla="*/ 0 w 63"/>
                      <a:gd name="T3" fmla="*/ 0 h 59"/>
                      <a:gd name="T4" fmla="*/ 63 w 63"/>
                      <a:gd name="T5" fmla="*/ 10 h 59"/>
                      <a:gd name="T6" fmla="*/ 24 w 63"/>
                      <a:gd name="T7" fmla="*/ 59 h 59"/>
                      <a:gd name="T8" fmla="*/ 0 w 63"/>
                      <a:gd name="T9" fmla="*/ 0 h 59"/>
                      <a:gd name="T10" fmla="*/ 24 w 63"/>
                      <a:gd name="T11" fmla="*/ 59 h 59"/>
                    </a:gdLst>
                    <a:ahLst/>
                    <a:cxnLst>
                      <a:cxn ang="0">
                        <a:pos x="T0" y="T1"/>
                      </a:cxn>
                      <a:cxn ang="0">
                        <a:pos x="T2" y="T3"/>
                      </a:cxn>
                      <a:cxn ang="0">
                        <a:pos x="T4" y="T5"/>
                      </a:cxn>
                      <a:cxn ang="0">
                        <a:pos x="T6" y="T7"/>
                      </a:cxn>
                      <a:cxn ang="0">
                        <a:pos x="T8" y="T9"/>
                      </a:cxn>
                      <a:cxn ang="0">
                        <a:pos x="T10" y="T11"/>
                      </a:cxn>
                    </a:cxnLst>
                    <a:rect l="0" t="0" r="r" b="b"/>
                    <a:pathLst>
                      <a:path w="63" h="59">
                        <a:moveTo>
                          <a:pt x="24" y="59"/>
                        </a:moveTo>
                        <a:lnTo>
                          <a:pt x="0" y="0"/>
                        </a:lnTo>
                        <a:lnTo>
                          <a:pt x="63" y="10"/>
                        </a:lnTo>
                        <a:lnTo>
                          <a:pt x="24" y="59"/>
                        </a:lnTo>
                        <a:lnTo>
                          <a:pt x="0" y="0"/>
                        </a:lnTo>
                        <a:lnTo>
                          <a:pt x="24" y="59"/>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1" name="Freeform 0"/>
                  <p:cNvSpPr>
                    <a:spLocks noChangeAspect="1"/>
                  </p:cNvSpPr>
                  <p:nvPr/>
                </p:nvSpPr>
                <p:spPr bwMode="auto">
                  <a:xfrm>
                    <a:off x="3992" y="2136"/>
                    <a:ext cx="11" cy="94"/>
                  </a:xfrm>
                  <a:custGeom>
                    <a:avLst/>
                    <a:gdLst>
                      <a:gd name="T0" fmla="*/ 0 w 11"/>
                      <a:gd name="T1" fmla="*/ 78 h 78"/>
                      <a:gd name="T2" fmla="*/ 11 w 11"/>
                      <a:gd name="T3" fmla="*/ 75 h 78"/>
                      <a:gd name="T4" fmla="*/ 11 w 11"/>
                      <a:gd name="T5" fmla="*/ 0 h 78"/>
                      <a:gd name="T6" fmla="*/ 0 w 11"/>
                      <a:gd name="T7" fmla="*/ 0 h 78"/>
                      <a:gd name="T8" fmla="*/ 0 w 11"/>
                      <a:gd name="T9" fmla="*/ 75 h 78"/>
                      <a:gd name="T10" fmla="*/ 0 w 11"/>
                      <a:gd name="T11" fmla="*/ 78 h 78"/>
                    </a:gdLst>
                    <a:ahLst/>
                    <a:cxnLst>
                      <a:cxn ang="0">
                        <a:pos x="T0" y="T1"/>
                      </a:cxn>
                      <a:cxn ang="0">
                        <a:pos x="T2" y="T3"/>
                      </a:cxn>
                      <a:cxn ang="0">
                        <a:pos x="T4" y="T5"/>
                      </a:cxn>
                      <a:cxn ang="0">
                        <a:pos x="T6" y="T7"/>
                      </a:cxn>
                      <a:cxn ang="0">
                        <a:pos x="T8" y="T9"/>
                      </a:cxn>
                      <a:cxn ang="0">
                        <a:pos x="T10" y="T11"/>
                      </a:cxn>
                    </a:cxnLst>
                    <a:rect l="0" t="0" r="r" b="b"/>
                    <a:pathLst>
                      <a:path w="11" h="78">
                        <a:moveTo>
                          <a:pt x="0" y="78"/>
                        </a:moveTo>
                        <a:lnTo>
                          <a:pt x="11" y="75"/>
                        </a:lnTo>
                        <a:lnTo>
                          <a:pt x="11" y="0"/>
                        </a:lnTo>
                        <a:lnTo>
                          <a:pt x="0" y="0"/>
                        </a:lnTo>
                        <a:lnTo>
                          <a:pt x="0" y="75"/>
                        </a:lnTo>
                        <a:lnTo>
                          <a:pt x="0" y="78"/>
                        </a:lnTo>
                        <a:close/>
                      </a:path>
                    </a:pathLst>
                  </a:custGeom>
                  <a:solidFill>
                    <a:srgbClr val="AAA9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2" name="Freeform 1"/>
                  <p:cNvSpPr>
                    <a:spLocks noChangeAspect="1"/>
                  </p:cNvSpPr>
                  <p:nvPr/>
                </p:nvSpPr>
                <p:spPr bwMode="auto">
                  <a:xfrm>
                    <a:off x="3992" y="2223"/>
                    <a:ext cx="24" cy="35"/>
                  </a:xfrm>
                  <a:custGeom>
                    <a:avLst/>
                    <a:gdLst>
                      <a:gd name="T0" fmla="*/ 24 w 24"/>
                      <a:gd name="T1" fmla="*/ 23 h 29"/>
                      <a:gd name="T2" fmla="*/ 10 w 24"/>
                      <a:gd name="T3" fmla="*/ 0 h 29"/>
                      <a:gd name="T4" fmla="*/ 0 w 24"/>
                      <a:gd name="T5" fmla="*/ 6 h 29"/>
                      <a:gd name="T6" fmla="*/ 13 w 24"/>
                      <a:gd name="T7" fmla="*/ 29 h 29"/>
                      <a:gd name="T8" fmla="*/ 24 w 24"/>
                      <a:gd name="T9" fmla="*/ 23 h 29"/>
                    </a:gdLst>
                    <a:ahLst/>
                    <a:cxnLst>
                      <a:cxn ang="0">
                        <a:pos x="T0" y="T1"/>
                      </a:cxn>
                      <a:cxn ang="0">
                        <a:pos x="T2" y="T3"/>
                      </a:cxn>
                      <a:cxn ang="0">
                        <a:pos x="T4" y="T5"/>
                      </a:cxn>
                      <a:cxn ang="0">
                        <a:pos x="T6" y="T7"/>
                      </a:cxn>
                      <a:cxn ang="0">
                        <a:pos x="T8" y="T9"/>
                      </a:cxn>
                    </a:cxnLst>
                    <a:rect l="0" t="0" r="r" b="b"/>
                    <a:pathLst>
                      <a:path w="24" h="29">
                        <a:moveTo>
                          <a:pt x="24" y="23"/>
                        </a:moveTo>
                        <a:lnTo>
                          <a:pt x="10" y="0"/>
                        </a:lnTo>
                        <a:lnTo>
                          <a:pt x="0" y="6"/>
                        </a:lnTo>
                        <a:lnTo>
                          <a:pt x="13" y="29"/>
                        </a:lnTo>
                        <a:lnTo>
                          <a:pt x="24" y="23"/>
                        </a:lnTo>
                        <a:close/>
                      </a:path>
                    </a:pathLst>
                  </a:custGeom>
                  <a:solidFill>
                    <a:srgbClr val="AAA9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3" name="Freeform 2"/>
                  <p:cNvSpPr>
                    <a:spLocks noChangeAspect="1"/>
                  </p:cNvSpPr>
                  <p:nvPr/>
                </p:nvSpPr>
                <p:spPr bwMode="auto">
                  <a:xfrm>
                    <a:off x="3975" y="2223"/>
                    <a:ext cx="27" cy="40"/>
                  </a:xfrm>
                  <a:custGeom>
                    <a:avLst/>
                    <a:gdLst>
                      <a:gd name="T0" fmla="*/ 10 w 27"/>
                      <a:gd name="T1" fmla="*/ 33 h 33"/>
                      <a:gd name="T2" fmla="*/ 27 w 27"/>
                      <a:gd name="T3" fmla="*/ 7 h 33"/>
                      <a:gd name="T4" fmla="*/ 17 w 27"/>
                      <a:gd name="T5" fmla="*/ 0 h 33"/>
                      <a:gd name="T6" fmla="*/ 0 w 27"/>
                      <a:gd name="T7" fmla="*/ 26 h 33"/>
                      <a:gd name="T8" fmla="*/ 10 w 27"/>
                      <a:gd name="T9" fmla="*/ 33 h 33"/>
                    </a:gdLst>
                    <a:ahLst/>
                    <a:cxnLst>
                      <a:cxn ang="0">
                        <a:pos x="T0" y="T1"/>
                      </a:cxn>
                      <a:cxn ang="0">
                        <a:pos x="T2" y="T3"/>
                      </a:cxn>
                      <a:cxn ang="0">
                        <a:pos x="T4" y="T5"/>
                      </a:cxn>
                      <a:cxn ang="0">
                        <a:pos x="T6" y="T7"/>
                      </a:cxn>
                      <a:cxn ang="0">
                        <a:pos x="T8" y="T9"/>
                      </a:cxn>
                    </a:cxnLst>
                    <a:rect l="0" t="0" r="r" b="b"/>
                    <a:pathLst>
                      <a:path w="27" h="33">
                        <a:moveTo>
                          <a:pt x="10" y="33"/>
                        </a:moveTo>
                        <a:lnTo>
                          <a:pt x="27" y="7"/>
                        </a:lnTo>
                        <a:lnTo>
                          <a:pt x="17" y="0"/>
                        </a:lnTo>
                        <a:lnTo>
                          <a:pt x="0" y="26"/>
                        </a:lnTo>
                        <a:lnTo>
                          <a:pt x="10" y="33"/>
                        </a:lnTo>
                        <a:close/>
                      </a:path>
                    </a:pathLst>
                  </a:custGeom>
                  <a:solidFill>
                    <a:srgbClr val="AAA9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4" name="Freeform 3"/>
                  <p:cNvSpPr>
                    <a:spLocks noChangeAspect="1"/>
                  </p:cNvSpPr>
                  <p:nvPr/>
                </p:nvSpPr>
                <p:spPr bwMode="auto">
                  <a:xfrm>
                    <a:off x="3954" y="2504"/>
                    <a:ext cx="51" cy="84"/>
                  </a:xfrm>
                  <a:custGeom>
                    <a:avLst/>
                    <a:gdLst>
                      <a:gd name="T0" fmla="*/ 51 w 51"/>
                      <a:gd name="T1" fmla="*/ 3 h 69"/>
                      <a:gd name="T2" fmla="*/ 39 w 51"/>
                      <a:gd name="T3" fmla="*/ 0 h 69"/>
                      <a:gd name="T4" fmla="*/ 0 w 51"/>
                      <a:gd name="T5" fmla="*/ 62 h 69"/>
                      <a:gd name="T6" fmla="*/ 12 w 51"/>
                      <a:gd name="T7" fmla="*/ 69 h 69"/>
                      <a:gd name="T8" fmla="*/ 49 w 51"/>
                      <a:gd name="T9" fmla="*/ 6 h 69"/>
                      <a:gd name="T10" fmla="*/ 51 w 51"/>
                      <a:gd name="T11" fmla="*/ 3 h 69"/>
                    </a:gdLst>
                    <a:ahLst/>
                    <a:cxnLst>
                      <a:cxn ang="0">
                        <a:pos x="T0" y="T1"/>
                      </a:cxn>
                      <a:cxn ang="0">
                        <a:pos x="T2" y="T3"/>
                      </a:cxn>
                      <a:cxn ang="0">
                        <a:pos x="T4" y="T5"/>
                      </a:cxn>
                      <a:cxn ang="0">
                        <a:pos x="T6" y="T7"/>
                      </a:cxn>
                      <a:cxn ang="0">
                        <a:pos x="T8" y="T9"/>
                      </a:cxn>
                      <a:cxn ang="0">
                        <a:pos x="T10" y="T11"/>
                      </a:cxn>
                    </a:cxnLst>
                    <a:rect l="0" t="0" r="r" b="b"/>
                    <a:pathLst>
                      <a:path w="51" h="69">
                        <a:moveTo>
                          <a:pt x="51" y="3"/>
                        </a:moveTo>
                        <a:lnTo>
                          <a:pt x="39" y="0"/>
                        </a:lnTo>
                        <a:lnTo>
                          <a:pt x="0" y="62"/>
                        </a:lnTo>
                        <a:lnTo>
                          <a:pt x="12" y="69"/>
                        </a:lnTo>
                        <a:lnTo>
                          <a:pt x="49" y="6"/>
                        </a:lnTo>
                        <a:lnTo>
                          <a:pt x="51" y="3"/>
                        </a:lnTo>
                        <a:close/>
                      </a:path>
                    </a:pathLst>
                  </a:custGeom>
                  <a:solidFill>
                    <a:srgbClr val="AAA9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5" name="Freeform 4"/>
                  <p:cNvSpPr>
                    <a:spLocks noChangeAspect="1"/>
                  </p:cNvSpPr>
                  <p:nvPr/>
                </p:nvSpPr>
                <p:spPr bwMode="auto">
                  <a:xfrm>
                    <a:off x="3992" y="2382"/>
                    <a:ext cx="13" cy="126"/>
                  </a:xfrm>
                  <a:custGeom>
                    <a:avLst/>
                    <a:gdLst>
                      <a:gd name="T0" fmla="*/ 11 w 13"/>
                      <a:gd name="T1" fmla="*/ 0 h 104"/>
                      <a:gd name="T2" fmla="*/ 0 w 13"/>
                      <a:gd name="T3" fmla="*/ 0 h 104"/>
                      <a:gd name="T4" fmla="*/ 0 w 13"/>
                      <a:gd name="T5" fmla="*/ 104 h 104"/>
                      <a:gd name="T6" fmla="*/ 13 w 13"/>
                      <a:gd name="T7" fmla="*/ 104 h 104"/>
                      <a:gd name="T8" fmla="*/ 11 w 13"/>
                      <a:gd name="T9" fmla="*/ 0 h 104"/>
                      <a:gd name="T10" fmla="*/ 11 w 13"/>
                      <a:gd name="T11" fmla="*/ 0 h 104"/>
                    </a:gdLst>
                    <a:ahLst/>
                    <a:cxnLst>
                      <a:cxn ang="0">
                        <a:pos x="T0" y="T1"/>
                      </a:cxn>
                      <a:cxn ang="0">
                        <a:pos x="T2" y="T3"/>
                      </a:cxn>
                      <a:cxn ang="0">
                        <a:pos x="T4" y="T5"/>
                      </a:cxn>
                      <a:cxn ang="0">
                        <a:pos x="T6" y="T7"/>
                      </a:cxn>
                      <a:cxn ang="0">
                        <a:pos x="T8" y="T9"/>
                      </a:cxn>
                      <a:cxn ang="0">
                        <a:pos x="T10" y="T11"/>
                      </a:cxn>
                    </a:cxnLst>
                    <a:rect l="0" t="0" r="r" b="b"/>
                    <a:pathLst>
                      <a:path w="13" h="104">
                        <a:moveTo>
                          <a:pt x="11" y="0"/>
                        </a:moveTo>
                        <a:lnTo>
                          <a:pt x="0" y="0"/>
                        </a:lnTo>
                        <a:lnTo>
                          <a:pt x="0" y="104"/>
                        </a:lnTo>
                        <a:lnTo>
                          <a:pt x="13" y="104"/>
                        </a:lnTo>
                        <a:lnTo>
                          <a:pt x="11" y="0"/>
                        </a:lnTo>
                        <a:lnTo>
                          <a:pt x="11" y="0"/>
                        </a:lnTo>
                        <a:close/>
                      </a:path>
                    </a:pathLst>
                  </a:custGeom>
                  <a:solidFill>
                    <a:srgbClr val="AAA9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6" name="Freeform 5"/>
                  <p:cNvSpPr>
                    <a:spLocks noChangeAspect="1"/>
                  </p:cNvSpPr>
                  <p:nvPr/>
                </p:nvSpPr>
                <p:spPr bwMode="auto">
                  <a:xfrm>
                    <a:off x="3992" y="2382"/>
                    <a:ext cx="16" cy="129"/>
                  </a:xfrm>
                  <a:custGeom>
                    <a:avLst/>
                    <a:gdLst>
                      <a:gd name="T0" fmla="*/ 4 w 16"/>
                      <a:gd name="T1" fmla="*/ 107 h 107"/>
                      <a:gd name="T2" fmla="*/ 16 w 16"/>
                      <a:gd name="T3" fmla="*/ 104 h 107"/>
                      <a:gd name="T4" fmla="*/ 11 w 16"/>
                      <a:gd name="T5" fmla="*/ 0 h 107"/>
                      <a:gd name="T6" fmla="*/ 0 w 16"/>
                      <a:gd name="T7" fmla="*/ 0 h 107"/>
                      <a:gd name="T8" fmla="*/ 4 w 16"/>
                      <a:gd name="T9" fmla="*/ 104 h 107"/>
                      <a:gd name="T10" fmla="*/ 4 w 16"/>
                      <a:gd name="T11" fmla="*/ 107 h 107"/>
                    </a:gdLst>
                    <a:ahLst/>
                    <a:cxnLst>
                      <a:cxn ang="0">
                        <a:pos x="T0" y="T1"/>
                      </a:cxn>
                      <a:cxn ang="0">
                        <a:pos x="T2" y="T3"/>
                      </a:cxn>
                      <a:cxn ang="0">
                        <a:pos x="T4" y="T5"/>
                      </a:cxn>
                      <a:cxn ang="0">
                        <a:pos x="T6" y="T7"/>
                      </a:cxn>
                      <a:cxn ang="0">
                        <a:pos x="T8" y="T9"/>
                      </a:cxn>
                      <a:cxn ang="0">
                        <a:pos x="T10" y="T11"/>
                      </a:cxn>
                    </a:cxnLst>
                    <a:rect l="0" t="0" r="r" b="b"/>
                    <a:pathLst>
                      <a:path w="16" h="107">
                        <a:moveTo>
                          <a:pt x="4" y="107"/>
                        </a:moveTo>
                        <a:lnTo>
                          <a:pt x="16" y="104"/>
                        </a:lnTo>
                        <a:lnTo>
                          <a:pt x="11" y="0"/>
                        </a:lnTo>
                        <a:lnTo>
                          <a:pt x="0" y="0"/>
                        </a:lnTo>
                        <a:lnTo>
                          <a:pt x="4" y="104"/>
                        </a:lnTo>
                        <a:lnTo>
                          <a:pt x="4" y="107"/>
                        </a:lnTo>
                        <a:close/>
                      </a:path>
                    </a:pathLst>
                  </a:custGeom>
                  <a:solidFill>
                    <a:srgbClr val="AAA9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sp>
                <p:nvSpPr>
                  <p:cNvPr id="97" name="Freeform 6"/>
                  <p:cNvSpPr>
                    <a:spLocks noChangeAspect="1"/>
                  </p:cNvSpPr>
                  <p:nvPr/>
                </p:nvSpPr>
                <p:spPr bwMode="auto">
                  <a:xfrm>
                    <a:off x="3996" y="2504"/>
                    <a:ext cx="38" cy="67"/>
                  </a:xfrm>
                  <a:custGeom>
                    <a:avLst/>
                    <a:gdLst>
                      <a:gd name="T0" fmla="*/ 38 w 38"/>
                      <a:gd name="T1" fmla="*/ 49 h 55"/>
                      <a:gd name="T2" fmla="*/ 12 w 38"/>
                      <a:gd name="T3" fmla="*/ 0 h 55"/>
                      <a:gd name="T4" fmla="*/ 0 w 38"/>
                      <a:gd name="T5" fmla="*/ 6 h 55"/>
                      <a:gd name="T6" fmla="*/ 28 w 38"/>
                      <a:gd name="T7" fmla="*/ 55 h 55"/>
                      <a:gd name="T8" fmla="*/ 38 w 38"/>
                      <a:gd name="T9" fmla="*/ 49 h 55"/>
                    </a:gdLst>
                    <a:ahLst/>
                    <a:cxnLst>
                      <a:cxn ang="0">
                        <a:pos x="T0" y="T1"/>
                      </a:cxn>
                      <a:cxn ang="0">
                        <a:pos x="T2" y="T3"/>
                      </a:cxn>
                      <a:cxn ang="0">
                        <a:pos x="T4" y="T5"/>
                      </a:cxn>
                      <a:cxn ang="0">
                        <a:pos x="T6" y="T7"/>
                      </a:cxn>
                      <a:cxn ang="0">
                        <a:pos x="T8" y="T9"/>
                      </a:cxn>
                    </a:cxnLst>
                    <a:rect l="0" t="0" r="r" b="b"/>
                    <a:pathLst>
                      <a:path w="38" h="55">
                        <a:moveTo>
                          <a:pt x="38" y="49"/>
                        </a:moveTo>
                        <a:lnTo>
                          <a:pt x="12" y="0"/>
                        </a:lnTo>
                        <a:lnTo>
                          <a:pt x="0" y="6"/>
                        </a:lnTo>
                        <a:lnTo>
                          <a:pt x="28" y="55"/>
                        </a:lnTo>
                        <a:lnTo>
                          <a:pt x="38" y="49"/>
                        </a:lnTo>
                        <a:close/>
                      </a:path>
                    </a:pathLst>
                  </a:custGeom>
                  <a:solidFill>
                    <a:srgbClr val="AAA9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prstClr val="black"/>
                      </a:solidFill>
                    </a:endParaRPr>
                  </a:p>
                </p:txBody>
              </p:sp>
            </p:grpSp>
          </p:grpSp>
          <p:sp>
            <p:nvSpPr>
              <p:cNvPr id="26" name="Text Box 7"/>
              <p:cNvSpPr txBox="1">
                <a:spLocks noChangeAspect="1" noChangeArrowheads="1"/>
              </p:cNvSpPr>
              <p:nvPr/>
            </p:nvSpPr>
            <p:spPr bwMode="auto">
              <a:xfrm>
                <a:off x="2303" y="2214"/>
                <a:ext cx="1851" cy="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dirty="0">
                    <a:solidFill>
                      <a:srgbClr val="990000"/>
                    </a:solidFill>
                    <a:latin typeface="Calibri"/>
                  </a:rPr>
                  <a:t>Self-limited </a:t>
                </a:r>
                <a:r>
                  <a:rPr lang="en-US" sz="1600" b="1" dirty="0" smtClean="0">
                    <a:solidFill>
                      <a:srgbClr val="990000"/>
                    </a:solidFill>
                    <a:latin typeface="Calibri"/>
                  </a:rPr>
                  <a:t>MOCVD </a:t>
                </a:r>
                <a:r>
                  <a:rPr lang="en-US" sz="1600" b="1" dirty="0">
                    <a:solidFill>
                      <a:srgbClr val="990000"/>
                    </a:solidFill>
                    <a:latin typeface="Calibri"/>
                  </a:rPr>
                  <a:t>growth</a:t>
                </a:r>
                <a:endParaRPr lang="en-US" sz="1600" dirty="0">
                  <a:solidFill>
                    <a:prstClr val="black"/>
                  </a:solidFill>
                  <a:latin typeface="Calibri"/>
                </a:endParaRPr>
              </a:p>
            </p:txBody>
          </p:sp>
        </p:grpSp>
      </p:grpSp>
      <p:sp>
        <p:nvSpPr>
          <p:cNvPr id="1703" name="ZoneTexte 1702"/>
          <p:cNvSpPr txBox="1"/>
          <p:nvPr/>
        </p:nvSpPr>
        <p:spPr>
          <a:xfrm>
            <a:off x="4572519" y="944703"/>
            <a:ext cx="4372271" cy="1015663"/>
          </a:xfrm>
          <a:prstGeom prst="rect">
            <a:avLst/>
          </a:prstGeom>
          <a:noFill/>
        </p:spPr>
        <p:txBody>
          <a:bodyPr wrap="square" rtlCol="0">
            <a:spAutoFit/>
          </a:bodyPr>
          <a:lstStyle/>
          <a:p>
            <a:r>
              <a:rPr lang="en-US" sz="2000" dirty="0" smtClean="0">
                <a:solidFill>
                  <a:prstClr val="black"/>
                </a:solidFill>
              </a:rPr>
              <a:t>Can also be done on ridges as well as grooves and can also be done in 3D to create a kind of quantum dot</a:t>
            </a:r>
            <a:endParaRPr lang="fr-FR" sz="2000" dirty="0">
              <a:solidFill>
                <a:prstClr val="black"/>
              </a:solidFill>
            </a:endParaRPr>
          </a:p>
        </p:txBody>
      </p:sp>
      <p:sp>
        <p:nvSpPr>
          <p:cNvPr id="1704" name="ZoneTexte 1703"/>
          <p:cNvSpPr txBox="1"/>
          <p:nvPr/>
        </p:nvSpPr>
        <p:spPr>
          <a:xfrm>
            <a:off x="522986" y="5796169"/>
            <a:ext cx="2448272" cy="307777"/>
          </a:xfrm>
          <a:prstGeom prst="rect">
            <a:avLst/>
          </a:prstGeom>
          <a:noFill/>
        </p:spPr>
        <p:txBody>
          <a:bodyPr wrap="square" rtlCol="0">
            <a:spAutoFit/>
          </a:bodyPr>
          <a:lstStyle/>
          <a:p>
            <a:r>
              <a:rPr lang="en-US" sz="1400" b="1" dirty="0" err="1" smtClean="0">
                <a:solidFill>
                  <a:prstClr val="black"/>
                </a:solidFill>
              </a:rPr>
              <a:t>Hasagawa</a:t>
            </a:r>
            <a:r>
              <a:rPr lang="en-US" sz="1400" b="1" dirty="0" smtClean="0">
                <a:solidFill>
                  <a:prstClr val="black"/>
                </a:solidFill>
              </a:rPr>
              <a:t> et al</a:t>
            </a:r>
            <a:endParaRPr lang="fr-FR" sz="1400" b="1" dirty="0">
              <a:solidFill>
                <a:prstClr val="black"/>
              </a:solidFill>
            </a:endParaRPr>
          </a:p>
        </p:txBody>
      </p:sp>
      <p:sp>
        <p:nvSpPr>
          <p:cNvPr id="1705" name="ZoneTexte 1704"/>
          <p:cNvSpPr txBox="1"/>
          <p:nvPr/>
        </p:nvSpPr>
        <p:spPr>
          <a:xfrm>
            <a:off x="5757156" y="6118063"/>
            <a:ext cx="2448272" cy="307777"/>
          </a:xfrm>
          <a:prstGeom prst="rect">
            <a:avLst/>
          </a:prstGeom>
          <a:noFill/>
        </p:spPr>
        <p:txBody>
          <a:bodyPr wrap="square" rtlCol="0">
            <a:spAutoFit/>
          </a:bodyPr>
          <a:lstStyle/>
          <a:p>
            <a:r>
              <a:rPr lang="en-US" sz="1400" b="1" dirty="0" err="1" smtClean="0">
                <a:solidFill>
                  <a:prstClr val="black"/>
                </a:solidFill>
              </a:rPr>
              <a:t>Kapon</a:t>
            </a:r>
            <a:r>
              <a:rPr lang="en-US" sz="1400" b="1" dirty="0" smtClean="0">
                <a:solidFill>
                  <a:prstClr val="black"/>
                </a:solidFill>
              </a:rPr>
              <a:t> et al</a:t>
            </a:r>
            <a:endParaRPr lang="fr-FR" sz="1400" b="1" dirty="0">
              <a:solidFill>
                <a:prstClr val="black"/>
              </a:solidFill>
            </a:endParaRPr>
          </a:p>
        </p:txBody>
      </p:sp>
    </p:spTree>
    <p:extLst>
      <p:ext uri="{BB962C8B-B14F-4D97-AF65-F5344CB8AC3E}">
        <p14:creationId xmlns:p14="http://schemas.microsoft.com/office/powerpoint/2010/main" val="142436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908720"/>
            <a:ext cx="8229600" cy="4525963"/>
          </a:xfrm>
        </p:spPr>
        <p:txBody>
          <a:bodyPr>
            <a:normAutofit/>
          </a:bodyPr>
          <a:lstStyle/>
          <a:p>
            <a:pPr>
              <a:buNone/>
            </a:pPr>
            <a:r>
              <a:rPr lang="en-GB" sz="2400" b="1" dirty="0" smtClean="0"/>
              <a:t>Uses the vapour-liquid solid growth mechanism</a:t>
            </a:r>
            <a:endParaRPr lang="en-GB" sz="2400" b="1" dirty="0"/>
          </a:p>
        </p:txBody>
      </p:sp>
      <p:pic>
        <p:nvPicPr>
          <p:cNvPr id="427010" name="Picture 2" descr="http://www.nanowirephotonics.com/images/nanowire_growth_schem.jpg"/>
          <p:cNvPicPr>
            <a:picLocks noChangeAspect="1" noChangeArrowheads="1"/>
          </p:cNvPicPr>
          <p:nvPr/>
        </p:nvPicPr>
        <p:blipFill>
          <a:blip r:embed="rId2" cstate="print"/>
          <a:srcRect/>
          <a:stretch>
            <a:fillRect/>
          </a:stretch>
        </p:blipFill>
        <p:spPr bwMode="auto">
          <a:xfrm>
            <a:off x="5292080" y="1700808"/>
            <a:ext cx="3583235" cy="2369151"/>
          </a:xfrm>
          <a:prstGeom prst="rect">
            <a:avLst/>
          </a:prstGeom>
          <a:noFill/>
        </p:spPr>
      </p:pic>
      <p:sp>
        <p:nvSpPr>
          <p:cNvPr id="5" name="Rectangle 4"/>
          <p:cNvSpPr/>
          <p:nvPr/>
        </p:nvSpPr>
        <p:spPr>
          <a:xfrm>
            <a:off x="395536" y="1463873"/>
            <a:ext cx="4896544" cy="3693319"/>
          </a:xfrm>
          <a:prstGeom prst="rect">
            <a:avLst/>
          </a:prstGeom>
        </p:spPr>
        <p:txBody>
          <a:bodyPr wrap="square">
            <a:spAutoFit/>
          </a:bodyPr>
          <a:lstStyle/>
          <a:p>
            <a:r>
              <a:rPr lang="en-GB" dirty="0" smtClean="0">
                <a:solidFill>
                  <a:srgbClr val="080808"/>
                </a:solidFill>
              </a:rPr>
              <a:t>In the VLS mechanism, monomers diffuse over the substrate and are preferentially absorbed into the metal particles (usually gold) until their concentration saturates, at which point semiconductor material is deposited </a:t>
            </a:r>
            <a:r>
              <a:rPr lang="en-GB" dirty="0" err="1" smtClean="0">
                <a:solidFill>
                  <a:srgbClr val="080808"/>
                </a:solidFill>
              </a:rPr>
              <a:t>epitaxially</a:t>
            </a:r>
            <a:r>
              <a:rPr lang="en-GB" dirty="0" smtClean="0">
                <a:solidFill>
                  <a:srgbClr val="080808"/>
                </a:solidFill>
              </a:rPr>
              <a:t> on the part of the substrate immediately under the particle.</a:t>
            </a:r>
          </a:p>
          <a:p>
            <a:endParaRPr lang="en-GB" dirty="0" smtClean="0">
              <a:solidFill>
                <a:srgbClr val="080808"/>
              </a:solidFill>
            </a:endParaRPr>
          </a:p>
          <a:p>
            <a:r>
              <a:rPr lang="en-GB" dirty="0" smtClean="0">
                <a:solidFill>
                  <a:srgbClr val="080808"/>
                </a:solidFill>
              </a:rPr>
              <a:t>A column or nanowire is formed. beneath the gold particle. With increasing temperature and vapour pressure a lateral  growth step can be accomplished, leading to core shell </a:t>
            </a:r>
            <a:r>
              <a:rPr lang="en-GB" dirty="0" err="1" smtClean="0">
                <a:solidFill>
                  <a:srgbClr val="080808"/>
                </a:solidFill>
              </a:rPr>
              <a:t>nanowire</a:t>
            </a:r>
            <a:r>
              <a:rPr lang="en-GB" dirty="0" smtClean="0">
                <a:solidFill>
                  <a:srgbClr val="080808"/>
                </a:solidFill>
              </a:rPr>
              <a:t> structures</a:t>
            </a:r>
            <a:endParaRPr lang="en-GB" dirty="0">
              <a:solidFill>
                <a:srgbClr val="080808"/>
              </a:solidFill>
            </a:endParaRPr>
          </a:p>
        </p:txBody>
      </p:sp>
      <p:sp>
        <p:nvSpPr>
          <p:cNvPr id="6" name="TextBox 5"/>
          <p:cNvSpPr txBox="1"/>
          <p:nvPr/>
        </p:nvSpPr>
        <p:spPr>
          <a:xfrm>
            <a:off x="5508104" y="4149080"/>
            <a:ext cx="3384376" cy="276999"/>
          </a:xfrm>
          <a:prstGeom prst="rect">
            <a:avLst/>
          </a:prstGeom>
          <a:noFill/>
        </p:spPr>
        <p:txBody>
          <a:bodyPr wrap="square" rtlCol="0">
            <a:spAutoFit/>
          </a:bodyPr>
          <a:lstStyle/>
          <a:p>
            <a:r>
              <a:rPr lang="en-GB" sz="1200" dirty="0" smtClean="0">
                <a:solidFill>
                  <a:prstClr val="black"/>
                </a:solidFill>
              </a:rPr>
              <a:t>From E, Bakker (Philips Research, Eindhoven)</a:t>
            </a:r>
            <a:endParaRPr lang="en-GB" sz="1200" dirty="0">
              <a:solidFill>
                <a:prstClr val="black"/>
              </a:solidFill>
            </a:endParaRPr>
          </a:p>
        </p:txBody>
      </p:sp>
      <p:pic>
        <p:nvPicPr>
          <p:cNvPr id="7" name="Picture 30"/>
          <p:cNvPicPr>
            <a:picLocks noChangeAspect="1" noChangeArrowheads="1"/>
          </p:cNvPicPr>
          <p:nvPr/>
        </p:nvPicPr>
        <p:blipFill>
          <a:blip r:embed="rId3" cstate="print"/>
          <a:srcRect/>
          <a:stretch>
            <a:fillRect/>
          </a:stretch>
        </p:blipFill>
        <p:spPr bwMode="auto">
          <a:xfrm>
            <a:off x="2483768" y="4934236"/>
            <a:ext cx="3024336" cy="1726766"/>
          </a:xfrm>
          <a:prstGeom prst="rect">
            <a:avLst/>
          </a:prstGeom>
          <a:noFill/>
          <a:ln w="9525">
            <a:noFill/>
            <a:miter lim="800000"/>
            <a:headEnd/>
            <a:tailEnd/>
          </a:ln>
          <a:effectLst/>
        </p:spPr>
      </p:pic>
      <p:sp>
        <p:nvSpPr>
          <p:cNvPr id="8" name="Text Box 31"/>
          <p:cNvSpPr txBox="1">
            <a:spLocks noChangeArrowheads="1"/>
          </p:cNvSpPr>
          <p:nvPr/>
        </p:nvSpPr>
        <p:spPr bwMode="auto">
          <a:xfrm>
            <a:off x="2627784" y="6553200"/>
            <a:ext cx="725488" cy="304800"/>
          </a:xfrm>
          <a:prstGeom prst="rect">
            <a:avLst/>
          </a:prstGeom>
          <a:noFill/>
          <a:ln w="9525">
            <a:noFill/>
            <a:miter lim="800000"/>
            <a:headEnd/>
            <a:tailEnd/>
          </a:ln>
          <a:effectLst/>
        </p:spPr>
        <p:txBody>
          <a:bodyPr wrap="none">
            <a:spAutoFit/>
          </a:bodyPr>
          <a:lstStyle/>
          <a:p>
            <a:r>
              <a:rPr lang="fr-FR" sz="1400" dirty="0">
                <a:solidFill>
                  <a:prstClr val="black"/>
                </a:solidFill>
              </a:rPr>
              <a:t>200nm</a:t>
            </a:r>
          </a:p>
        </p:txBody>
      </p:sp>
      <p:pic>
        <p:nvPicPr>
          <p:cNvPr id="9" name="Picture 32"/>
          <p:cNvPicPr>
            <a:picLocks noChangeAspect="1" noChangeArrowheads="1"/>
          </p:cNvPicPr>
          <p:nvPr/>
        </p:nvPicPr>
        <p:blipFill>
          <a:blip r:embed="rId4" cstate="print"/>
          <a:srcRect/>
          <a:stretch>
            <a:fillRect/>
          </a:stretch>
        </p:blipFill>
        <p:spPr bwMode="auto">
          <a:xfrm>
            <a:off x="5697983" y="4621039"/>
            <a:ext cx="3338513" cy="2192337"/>
          </a:xfrm>
          <a:prstGeom prst="rect">
            <a:avLst/>
          </a:prstGeom>
          <a:noFill/>
          <a:ln w="9525">
            <a:noFill/>
            <a:miter lim="800000"/>
            <a:headEnd/>
            <a:tailEnd/>
          </a:ln>
          <a:effectLst/>
        </p:spPr>
      </p:pic>
      <p:sp>
        <p:nvSpPr>
          <p:cNvPr id="11" name="Rectangle 10"/>
          <p:cNvSpPr/>
          <p:nvPr/>
        </p:nvSpPr>
        <p:spPr>
          <a:xfrm>
            <a:off x="827584" y="5517232"/>
            <a:ext cx="1368152" cy="830997"/>
          </a:xfrm>
          <a:prstGeom prst="rect">
            <a:avLst/>
          </a:prstGeom>
        </p:spPr>
        <p:txBody>
          <a:bodyPr wrap="square">
            <a:spAutoFit/>
          </a:bodyPr>
          <a:lstStyle/>
          <a:p>
            <a:r>
              <a:rPr lang="fr-FR" sz="1200" dirty="0" smtClean="0">
                <a:solidFill>
                  <a:prstClr val="black"/>
                </a:solidFill>
              </a:rPr>
              <a:t>D.M. Cornet et al, </a:t>
            </a:r>
            <a:r>
              <a:rPr lang="fr-FR" sz="1200" dirty="0" err="1" smtClean="0">
                <a:solidFill>
                  <a:prstClr val="black"/>
                </a:solidFill>
              </a:rPr>
              <a:t>Appl</a:t>
            </a:r>
            <a:r>
              <a:rPr lang="fr-FR" sz="1200" dirty="0" smtClean="0">
                <a:solidFill>
                  <a:prstClr val="black"/>
                </a:solidFill>
              </a:rPr>
              <a:t>. Phys. </a:t>
            </a:r>
            <a:r>
              <a:rPr lang="fr-FR" sz="1200" dirty="0" err="1" smtClean="0">
                <a:solidFill>
                  <a:prstClr val="black"/>
                </a:solidFill>
              </a:rPr>
              <a:t>Lett</a:t>
            </a:r>
            <a:r>
              <a:rPr lang="fr-FR" sz="1200" dirty="0" smtClean="0">
                <a:solidFill>
                  <a:prstClr val="black"/>
                </a:solidFill>
              </a:rPr>
              <a:t>. </a:t>
            </a:r>
            <a:r>
              <a:rPr lang="fr-FR" sz="1200" b="1" dirty="0" smtClean="0">
                <a:solidFill>
                  <a:prstClr val="black"/>
                </a:solidFill>
              </a:rPr>
              <a:t>90</a:t>
            </a:r>
            <a:r>
              <a:rPr lang="fr-FR" sz="1200" dirty="0" smtClean="0">
                <a:solidFill>
                  <a:prstClr val="black"/>
                </a:solidFill>
              </a:rPr>
              <a:t>, 013116 2007</a:t>
            </a:r>
            <a:endParaRPr lang="fr-FR" sz="1200" dirty="0">
              <a:solidFill>
                <a:prstClr val="black"/>
              </a:solidFill>
            </a:endParaRPr>
          </a:p>
        </p:txBody>
      </p:sp>
      <p:sp>
        <p:nvSpPr>
          <p:cNvPr id="13" name="Title 1"/>
          <p:cNvSpPr txBox="1">
            <a:spLocks noGrp="1"/>
          </p:cNvSpPr>
          <p:nvPr>
            <p:ph type="title"/>
          </p:nvPr>
        </p:nvSpPr>
        <p:spPr>
          <a:xfrm>
            <a:off x="457200" y="274638"/>
            <a:ext cx="6563072" cy="63408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a:noFill/>
                </a:ln>
                <a:solidFill>
                  <a:srgbClr val="002060"/>
                </a:solidFill>
                <a:effectLst/>
                <a:uLnTx/>
                <a:uFillTx/>
                <a:latin typeface="+mj-lt"/>
                <a:ea typeface="+mj-ea"/>
                <a:cs typeface="+mj-cs"/>
              </a:rPr>
              <a:t>Nanostructures-Nanowires</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spTree>
    <p:extLst>
      <p:ext uri="{BB962C8B-B14F-4D97-AF65-F5344CB8AC3E}">
        <p14:creationId xmlns:p14="http://schemas.microsoft.com/office/powerpoint/2010/main" val="22094607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908721"/>
            <a:ext cx="3240360" cy="576064"/>
          </a:xfrm>
        </p:spPr>
        <p:txBody>
          <a:bodyPr>
            <a:noAutofit/>
          </a:bodyPr>
          <a:lstStyle/>
          <a:p>
            <a:pPr marL="0">
              <a:buNone/>
            </a:pPr>
            <a:r>
              <a:rPr lang="en-GB" sz="2400" b="1" dirty="0" smtClean="0"/>
              <a:t>Diverse structures</a:t>
            </a:r>
          </a:p>
          <a:p>
            <a:pPr marL="0">
              <a:buNone/>
            </a:pPr>
            <a:r>
              <a:rPr lang="en-GB" sz="2200" dirty="0" smtClean="0"/>
              <a:t>By switching between growth modes, researchers can produce a wide range of </a:t>
            </a:r>
            <a:r>
              <a:rPr lang="en-GB" sz="2200" dirty="0" err="1" smtClean="0"/>
              <a:t>nanowire</a:t>
            </a:r>
            <a:r>
              <a:rPr lang="en-GB" sz="2200" dirty="0" smtClean="0"/>
              <a:t> structures including vertical </a:t>
            </a:r>
            <a:r>
              <a:rPr lang="en-GB" sz="2200" dirty="0" err="1" smtClean="0"/>
              <a:t>superlattices</a:t>
            </a:r>
            <a:r>
              <a:rPr lang="en-GB" sz="2200" dirty="0" smtClean="0"/>
              <a:t> or core shell </a:t>
            </a:r>
            <a:r>
              <a:rPr lang="en-GB" sz="2200" dirty="0" err="1" smtClean="0"/>
              <a:t>superlattices</a:t>
            </a:r>
            <a:r>
              <a:rPr lang="en-GB" sz="2200" dirty="0" smtClean="0"/>
              <a:t>.</a:t>
            </a:r>
          </a:p>
          <a:p>
            <a:pPr marL="0">
              <a:buNone/>
            </a:pPr>
            <a:endParaRPr lang="en-GB" sz="2200" dirty="0"/>
          </a:p>
        </p:txBody>
      </p:sp>
      <p:pic>
        <p:nvPicPr>
          <p:cNvPr id="6" name="Picture 4"/>
          <p:cNvPicPr>
            <a:picLocks noChangeAspect="1" noChangeArrowheads="1"/>
          </p:cNvPicPr>
          <p:nvPr/>
        </p:nvPicPr>
        <p:blipFill>
          <a:blip r:embed="rId2" cstate="print"/>
          <a:srcRect b="24400"/>
          <a:stretch>
            <a:fillRect/>
          </a:stretch>
        </p:blipFill>
        <p:spPr bwMode="auto">
          <a:xfrm>
            <a:off x="5076056" y="4365104"/>
            <a:ext cx="3810000" cy="1800225"/>
          </a:xfrm>
          <a:prstGeom prst="rect">
            <a:avLst/>
          </a:prstGeom>
          <a:noFill/>
          <a:ln w="9525">
            <a:noFill/>
            <a:miter lim="800000"/>
            <a:headEnd/>
            <a:tailEnd/>
          </a:ln>
          <a:effectLst/>
        </p:spPr>
      </p:pic>
      <p:sp>
        <p:nvSpPr>
          <p:cNvPr id="7" name="Rectangle 9"/>
          <p:cNvSpPr>
            <a:spLocks noChangeArrowheads="1"/>
          </p:cNvSpPr>
          <p:nvPr/>
        </p:nvSpPr>
        <p:spPr bwMode="auto">
          <a:xfrm>
            <a:off x="1114674" y="8102847"/>
            <a:ext cx="6626225" cy="366713"/>
          </a:xfrm>
          <a:prstGeom prst="rect">
            <a:avLst/>
          </a:prstGeom>
          <a:noFill/>
          <a:ln w="9525">
            <a:noFill/>
            <a:miter lim="800000"/>
            <a:headEnd/>
            <a:tailEnd/>
          </a:ln>
          <a:effectLst/>
        </p:spPr>
        <p:txBody>
          <a:bodyPr>
            <a:spAutoFit/>
          </a:bodyPr>
          <a:lstStyle/>
          <a:p>
            <a:r>
              <a:rPr lang="fr-FR" i="1" dirty="0">
                <a:solidFill>
                  <a:prstClr val="black"/>
                </a:solidFill>
              </a:rPr>
              <a:t>J. </a:t>
            </a:r>
            <a:r>
              <a:rPr lang="fr-FR" i="1" dirty="0" err="1">
                <a:solidFill>
                  <a:prstClr val="black"/>
                </a:solidFill>
              </a:rPr>
              <a:t>Noborisaka</a:t>
            </a:r>
            <a:r>
              <a:rPr lang="fr-FR" i="1" dirty="0">
                <a:solidFill>
                  <a:prstClr val="black"/>
                </a:solidFill>
              </a:rPr>
              <a:t> et al, </a:t>
            </a:r>
            <a:r>
              <a:rPr lang="fr-FR" i="1" dirty="0" err="1">
                <a:solidFill>
                  <a:prstClr val="black"/>
                </a:solidFill>
              </a:rPr>
              <a:t>Appl</a:t>
            </a:r>
            <a:r>
              <a:rPr lang="fr-FR" i="1" dirty="0">
                <a:solidFill>
                  <a:prstClr val="black"/>
                </a:solidFill>
              </a:rPr>
              <a:t>. Phys. </a:t>
            </a:r>
            <a:r>
              <a:rPr lang="fr-FR" i="1" dirty="0" err="1">
                <a:solidFill>
                  <a:prstClr val="black"/>
                </a:solidFill>
              </a:rPr>
              <a:t>Lett</a:t>
            </a:r>
            <a:r>
              <a:rPr lang="fr-FR" i="1" dirty="0">
                <a:solidFill>
                  <a:prstClr val="black"/>
                </a:solidFill>
              </a:rPr>
              <a:t>. </a:t>
            </a:r>
            <a:r>
              <a:rPr lang="fr-FR" b="1" i="1" dirty="0">
                <a:solidFill>
                  <a:prstClr val="black"/>
                </a:solidFill>
              </a:rPr>
              <a:t>87</a:t>
            </a:r>
            <a:r>
              <a:rPr lang="fr-FR" i="1" dirty="0">
                <a:solidFill>
                  <a:prstClr val="black"/>
                </a:solidFill>
              </a:rPr>
              <a:t> (2005) 093109</a:t>
            </a:r>
          </a:p>
        </p:txBody>
      </p:sp>
      <p:pic>
        <p:nvPicPr>
          <p:cNvPr id="445442" name="Picture 2" descr="https://www.ntt-review.jp/archive_html/201008/images/sf5_fig08.gif"/>
          <p:cNvPicPr>
            <a:picLocks noChangeAspect="1" noChangeArrowheads="1"/>
          </p:cNvPicPr>
          <p:nvPr/>
        </p:nvPicPr>
        <p:blipFill>
          <a:blip r:embed="rId3" cstate="print"/>
          <a:srcRect/>
          <a:stretch>
            <a:fillRect/>
          </a:stretch>
        </p:blipFill>
        <p:spPr bwMode="auto">
          <a:xfrm>
            <a:off x="107504" y="4149080"/>
            <a:ext cx="4482908" cy="2448272"/>
          </a:xfrm>
          <a:prstGeom prst="rect">
            <a:avLst/>
          </a:prstGeom>
          <a:noFill/>
        </p:spPr>
      </p:pic>
      <p:pic>
        <p:nvPicPr>
          <p:cNvPr id="445444" name="Picture 4" descr="https://www.ntt-review.jp/archive_html/201008/images/sf5_fig02.gif"/>
          <p:cNvPicPr>
            <a:picLocks noChangeAspect="1" noChangeArrowheads="1"/>
          </p:cNvPicPr>
          <p:nvPr/>
        </p:nvPicPr>
        <p:blipFill>
          <a:blip r:embed="rId4" cstate="print"/>
          <a:srcRect/>
          <a:stretch>
            <a:fillRect/>
          </a:stretch>
        </p:blipFill>
        <p:spPr bwMode="auto">
          <a:xfrm>
            <a:off x="3743400" y="1340768"/>
            <a:ext cx="5400600" cy="2329672"/>
          </a:xfrm>
          <a:prstGeom prst="rect">
            <a:avLst/>
          </a:prstGeom>
          <a:noFill/>
        </p:spPr>
      </p:pic>
      <p:sp>
        <p:nvSpPr>
          <p:cNvPr id="9" name="Title 1"/>
          <p:cNvSpPr txBox="1">
            <a:spLocks noGrp="1"/>
          </p:cNvSpPr>
          <p:nvPr>
            <p:ph type="title"/>
          </p:nvPr>
        </p:nvSpPr>
        <p:spPr>
          <a:xfrm>
            <a:off x="457200" y="274638"/>
            <a:ext cx="6563072" cy="634082"/>
          </a:xfrm>
          <a:prstGeom prst="rect">
            <a:avLst/>
          </a:prstGeom>
        </p:spPr>
        <p:txBody>
          <a:bodyPr/>
          <a:lstStyle/>
          <a:p>
            <a:pPr lvl="0" algn="l">
              <a:defRPr/>
            </a:pPr>
            <a:r>
              <a:rPr lang="en-GB" sz="3600" b="1" dirty="0" smtClean="0">
                <a:solidFill>
                  <a:srgbClr val="002060"/>
                </a:solidFill>
              </a:rPr>
              <a:t>Nanostructures-Nanowires</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spTree>
    <p:extLst>
      <p:ext uri="{BB962C8B-B14F-4D97-AF65-F5344CB8AC3E}">
        <p14:creationId xmlns:p14="http://schemas.microsoft.com/office/powerpoint/2010/main" val="35505045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8" name="Picture 6"/>
          <p:cNvPicPr>
            <a:picLocks noChangeAspect="1" noChangeArrowheads="1"/>
          </p:cNvPicPr>
          <p:nvPr/>
        </p:nvPicPr>
        <p:blipFill>
          <a:blip r:embed="rId2" cstate="print"/>
          <a:srcRect/>
          <a:stretch>
            <a:fillRect/>
          </a:stretch>
        </p:blipFill>
        <p:spPr bwMode="auto">
          <a:xfrm>
            <a:off x="6300192" y="1336824"/>
            <a:ext cx="2159000" cy="508000"/>
          </a:xfrm>
          <a:prstGeom prst="rect">
            <a:avLst/>
          </a:prstGeom>
          <a:noFill/>
          <a:ln w="9525">
            <a:noFill/>
            <a:miter lim="800000"/>
            <a:headEnd/>
            <a:tailEnd/>
          </a:ln>
        </p:spPr>
      </p:pic>
      <p:pic>
        <p:nvPicPr>
          <p:cNvPr id="412677" name="Picture 5"/>
          <p:cNvPicPr>
            <a:picLocks noChangeAspect="1" noChangeArrowheads="1"/>
          </p:cNvPicPr>
          <p:nvPr/>
        </p:nvPicPr>
        <p:blipFill>
          <a:blip r:embed="rId3" cstate="print"/>
          <a:srcRect/>
          <a:stretch>
            <a:fillRect/>
          </a:stretch>
        </p:blipFill>
        <p:spPr bwMode="auto">
          <a:xfrm>
            <a:off x="5724128" y="1772816"/>
            <a:ext cx="3251200" cy="622300"/>
          </a:xfrm>
          <a:prstGeom prst="rect">
            <a:avLst/>
          </a:prstGeom>
          <a:noFill/>
          <a:ln w="9525">
            <a:noFill/>
            <a:miter lim="800000"/>
            <a:headEnd/>
            <a:tailEnd/>
          </a:ln>
        </p:spPr>
      </p:pic>
      <p:sp>
        <p:nvSpPr>
          <p:cNvPr id="3" name="Content Placeholder 2"/>
          <p:cNvSpPr>
            <a:spLocks noGrp="1"/>
          </p:cNvSpPr>
          <p:nvPr>
            <p:ph idx="1"/>
          </p:nvPr>
        </p:nvSpPr>
        <p:spPr>
          <a:xfrm>
            <a:off x="431540" y="989003"/>
            <a:ext cx="4824536" cy="2304255"/>
          </a:xfrm>
        </p:spPr>
        <p:txBody>
          <a:bodyPr>
            <a:normAutofit fontScale="32500" lnSpcReduction="20000"/>
          </a:bodyPr>
          <a:lstStyle/>
          <a:p>
            <a:pPr>
              <a:buNone/>
            </a:pPr>
            <a:r>
              <a:rPr lang="en-GB" sz="7400" b="1" dirty="0" err="1" smtClean="0"/>
              <a:t>Stranski-Krastanow</a:t>
            </a:r>
            <a:r>
              <a:rPr lang="en-GB" sz="7400" b="1" dirty="0" smtClean="0"/>
              <a:t> Quantum dots</a:t>
            </a:r>
          </a:p>
          <a:p>
            <a:pPr marL="0">
              <a:lnSpc>
                <a:spcPct val="120000"/>
              </a:lnSpc>
              <a:spcBef>
                <a:spcPts val="0"/>
              </a:spcBef>
              <a:buNone/>
            </a:pPr>
            <a:r>
              <a:rPr lang="en-GB" sz="6800" dirty="0" smtClean="0"/>
              <a:t>3D  SK growth occurs when the free energy of the </a:t>
            </a:r>
            <a:r>
              <a:rPr lang="en-GB" sz="6800" dirty="0" err="1" smtClean="0"/>
              <a:t>epilayer</a:t>
            </a:r>
            <a:r>
              <a:rPr lang="en-GB" sz="6800" dirty="0" smtClean="0"/>
              <a:t> increases with  thickness and eventually overcomes the interface energy</a:t>
            </a:r>
          </a:p>
          <a:p>
            <a:pPr marL="0">
              <a:buNone/>
            </a:pPr>
            <a:endParaRPr lang="en-GB" sz="2000" dirty="0" smtClean="0"/>
          </a:p>
        </p:txBody>
      </p:sp>
      <p:pic>
        <p:nvPicPr>
          <p:cNvPr id="412675" name="Picture 3"/>
          <p:cNvPicPr>
            <a:picLocks noChangeAspect="1" noChangeArrowheads="1"/>
          </p:cNvPicPr>
          <p:nvPr/>
        </p:nvPicPr>
        <p:blipFill>
          <a:blip r:embed="rId4" cstate="print"/>
          <a:srcRect/>
          <a:stretch>
            <a:fillRect/>
          </a:stretch>
        </p:blipFill>
        <p:spPr bwMode="auto">
          <a:xfrm>
            <a:off x="5724128" y="1988840"/>
            <a:ext cx="3251200" cy="622300"/>
          </a:xfrm>
          <a:prstGeom prst="rect">
            <a:avLst/>
          </a:prstGeom>
          <a:noFill/>
          <a:ln w="9525">
            <a:noFill/>
            <a:miter lim="800000"/>
            <a:headEnd/>
            <a:tailEnd/>
          </a:ln>
        </p:spPr>
      </p:pic>
      <p:sp>
        <p:nvSpPr>
          <p:cNvPr id="9" name="TextBox 8"/>
          <p:cNvSpPr txBox="1"/>
          <p:nvPr/>
        </p:nvSpPr>
        <p:spPr>
          <a:xfrm>
            <a:off x="8604448" y="1285310"/>
            <a:ext cx="333746" cy="415498"/>
          </a:xfrm>
          <a:prstGeom prst="rect">
            <a:avLst/>
          </a:prstGeom>
          <a:noFill/>
        </p:spPr>
        <p:txBody>
          <a:bodyPr wrap="none" rtlCol="0">
            <a:spAutoFit/>
          </a:bodyPr>
          <a:lstStyle/>
          <a:p>
            <a:r>
              <a:rPr lang="en-GB" sz="2100" dirty="0" smtClean="0">
                <a:solidFill>
                  <a:prstClr val="black"/>
                </a:solidFill>
                <a:latin typeface="Calibri"/>
              </a:rPr>
              <a:t>h</a:t>
            </a:r>
            <a:endParaRPr lang="en-GB" sz="2100" dirty="0">
              <a:solidFill>
                <a:prstClr val="black"/>
              </a:solidFill>
              <a:latin typeface="Calibri"/>
            </a:endParaRPr>
          </a:p>
        </p:txBody>
      </p:sp>
      <p:sp>
        <p:nvSpPr>
          <p:cNvPr id="10" name="TextBox 9"/>
          <p:cNvSpPr txBox="1"/>
          <p:nvPr/>
        </p:nvSpPr>
        <p:spPr>
          <a:xfrm>
            <a:off x="7236296" y="1933382"/>
            <a:ext cx="333746" cy="415498"/>
          </a:xfrm>
          <a:prstGeom prst="rect">
            <a:avLst/>
          </a:prstGeom>
          <a:noFill/>
        </p:spPr>
        <p:txBody>
          <a:bodyPr wrap="none" rtlCol="0">
            <a:spAutoFit/>
          </a:bodyPr>
          <a:lstStyle/>
          <a:p>
            <a:r>
              <a:rPr lang="en-GB" sz="2100" dirty="0" smtClean="0">
                <a:solidFill>
                  <a:prstClr val="black"/>
                </a:solidFill>
                <a:latin typeface="Calibri"/>
              </a:rPr>
              <a:t>d</a:t>
            </a:r>
            <a:endParaRPr lang="en-GB" sz="2100" dirty="0">
              <a:solidFill>
                <a:prstClr val="black"/>
              </a:solidFill>
              <a:latin typeface="Calibri"/>
            </a:endParaRPr>
          </a:p>
        </p:txBody>
      </p:sp>
      <p:sp>
        <p:nvSpPr>
          <p:cNvPr id="11" name="TextBox 10"/>
          <p:cNvSpPr txBox="1"/>
          <p:nvPr/>
        </p:nvSpPr>
        <p:spPr>
          <a:xfrm>
            <a:off x="6156176" y="1052736"/>
            <a:ext cx="327334" cy="415498"/>
          </a:xfrm>
          <a:prstGeom prst="rect">
            <a:avLst/>
          </a:prstGeom>
          <a:noFill/>
        </p:spPr>
        <p:txBody>
          <a:bodyPr wrap="none" rtlCol="0">
            <a:spAutoFit/>
          </a:bodyPr>
          <a:lstStyle/>
          <a:p>
            <a:r>
              <a:rPr lang="en-GB" sz="2100" dirty="0" smtClean="0">
                <a:solidFill>
                  <a:prstClr val="black"/>
                </a:solidFill>
                <a:latin typeface="Calibri"/>
              </a:rPr>
              <a:t>θ</a:t>
            </a:r>
            <a:endParaRPr lang="en-GB" sz="2100" dirty="0">
              <a:solidFill>
                <a:prstClr val="black"/>
              </a:solidFill>
              <a:latin typeface="Calibri"/>
            </a:endParaRPr>
          </a:p>
        </p:txBody>
      </p:sp>
      <p:cxnSp>
        <p:nvCxnSpPr>
          <p:cNvPr id="13" name="Straight Arrow Connector 12"/>
          <p:cNvCxnSpPr/>
          <p:nvPr/>
        </p:nvCxnSpPr>
        <p:spPr>
          <a:xfrm>
            <a:off x="6372200" y="1844824"/>
            <a:ext cx="2088232" cy="1588"/>
          </a:xfrm>
          <a:prstGeom prst="straightConnector1">
            <a:avLst/>
          </a:prstGeom>
          <a:ln w="2540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8316416" y="1556792"/>
            <a:ext cx="432048" cy="1588"/>
          </a:xfrm>
          <a:prstGeom prst="straightConnector1">
            <a:avLst/>
          </a:prstGeom>
          <a:ln w="2540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228184" y="1124744"/>
            <a:ext cx="792088" cy="64807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rot="890944">
            <a:off x="6000492" y="1508312"/>
            <a:ext cx="504670" cy="536661"/>
          </a:xfrm>
          <a:prstGeom prst="arc">
            <a:avLst>
              <a:gd name="adj1" fmla="val 18259322"/>
              <a:gd name="adj2" fmla="val 20811217"/>
            </a:avLst>
          </a:prstGeom>
          <a:solidFill>
            <a:srgbClr val="FF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0" name="Rectangle 19"/>
          <p:cNvSpPr/>
          <p:nvPr/>
        </p:nvSpPr>
        <p:spPr>
          <a:xfrm>
            <a:off x="395536" y="2816349"/>
            <a:ext cx="4608512" cy="3385542"/>
          </a:xfrm>
          <a:prstGeom prst="rect">
            <a:avLst/>
          </a:prstGeom>
        </p:spPr>
        <p:txBody>
          <a:bodyPr wrap="square">
            <a:spAutoFit/>
          </a:bodyPr>
          <a:lstStyle/>
          <a:p>
            <a:r>
              <a:rPr lang="en-GB" sz="2200" dirty="0" smtClean="0">
                <a:solidFill>
                  <a:srgbClr val="080808"/>
                </a:solidFill>
                <a:latin typeface="Calibri"/>
              </a:rPr>
              <a:t>Characterised by shallow dots with aspect ratio (h/d) ~0.2-0.3</a:t>
            </a:r>
          </a:p>
          <a:p>
            <a:endParaRPr lang="en-GB" sz="800" dirty="0" smtClean="0">
              <a:solidFill>
                <a:srgbClr val="080808"/>
              </a:solidFill>
              <a:latin typeface="Calibri"/>
            </a:endParaRPr>
          </a:p>
          <a:p>
            <a:r>
              <a:rPr lang="en-GB" sz="2200" dirty="0" smtClean="0">
                <a:solidFill>
                  <a:srgbClr val="080808"/>
                </a:solidFill>
                <a:latin typeface="Calibri"/>
              </a:rPr>
              <a:t>Strain is relaxed through elastic deformation which is greatest at the edges of the dot but extends through the immediate structure</a:t>
            </a:r>
          </a:p>
          <a:p>
            <a:endParaRPr lang="en-GB" sz="800" dirty="0" smtClean="0">
              <a:solidFill>
                <a:srgbClr val="080808"/>
              </a:solidFill>
              <a:latin typeface="Calibri"/>
            </a:endParaRPr>
          </a:p>
          <a:p>
            <a:r>
              <a:rPr lang="en-GB" sz="2200" dirty="0" smtClean="0">
                <a:solidFill>
                  <a:srgbClr val="080808"/>
                </a:solidFill>
                <a:latin typeface="Calibri"/>
              </a:rPr>
              <a:t>Unless the dot becomes too large</a:t>
            </a:r>
          </a:p>
          <a:p>
            <a:r>
              <a:rPr lang="en-GB" sz="2200" dirty="0" smtClean="0">
                <a:solidFill>
                  <a:srgbClr val="080808"/>
                </a:solidFill>
                <a:latin typeface="Calibri"/>
              </a:rPr>
              <a:t>→ relaxation via dislocations </a:t>
            </a:r>
          </a:p>
          <a:p>
            <a:r>
              <a:rPr lang="en-GB" sz="2200" dirty="0" smtClean="0">
                <a:solidFill>
                  <a:srgbClr val="080808"/>
                </a:solidFill>
                <a:latin typeface="Calibri"/>
              </a:rPr>
              <a:t>&amp; shape change</a:t>
            </a:r>
            <a:endParaRPr lang="en-GB" sz="2200" dirty="0">
              <a:solidFill>
                <a:srgbClr val="080808"/>
              </a:solidFill>
              <a:latin typeface="Calibri"/>
            </a:endParaRPr>
          </a:p>
        </p:txBody>
      </p:sp>
      <p:pic>
        <p:nvPicPr>
          <p:cNvPr id="21" name="Picture 4"/>
          <p:cNvPicPr>
            <a:picLocks noChangeAspect="1" noChangeArrowheads="1"/>
          </p:cNvPicPr>
          <p:nvPr/>
        </p:nvPicPr>
        <p:blipFill>
          <a:blip r:embed="rId5" cstate="print"/>
          <a:srcRect/>
          <a:stretch>
            <a:fillRect/>
          </a:stretch>
        </p:blipFill>
        <p:spPr bwMode="auto">
          <a:xfrm>
            <a:off x="5796136" y="2636912"/>
            <a:ext cx="3456384" cy="2066261"/>
          </a:xfrm>
          <a:prstGeom prst="rect">
            <a:avLst/>
          </a:prstGeom>
          <a:noFill/>
          <a:ln w="50800" algn="ctr">
            <a:noFill/>
            <a:miter lim="800000"/>
            <a:headEnd/>
            <a:tailEnd/>
          </a:ln>
        </p:spPr>
      </p:pic>
      <p:pic>
        <p:nvPicPr>
          <p:cNvPr id="22" name="Picture 21"/>
          <p:cNvPicPr>
            <a:picLocks noChangeAspect="1" noChangeArrowheads="1"/>
          </p:cNvPicPr>
          <p:nvPr/>
        </p:nvPicPr>
        <p:blipFill>
          <a:blip r:embed="rId6" cstate="print"/>
          <a:srcRect/>
          <a:stretch>
            <a:fillRect/>
          </a:stretch>
        </p:blipFill>
        <p:spPr bwMode="auto">
          <a:xfrm>
            <a:off x="4553954" y="4725145"/>
            <a:ext cx="2375489" cy="1772816"/>
          </a:xfrm>
          <a:prstGeom prst="rect">
            <a:avLst/>
          </a:prstGeom>
          <a:noFill/>
          <a:ln w="50800" algn="ctr">
            <a:noFill/>
            <a:miter lim="800000"/>
            <a:headEnd/>
            <a:tailEnd/>
          </a:ln>
        </p:spPr>
      </p:pic>
      <p:pic>
        <p:nvPicPr>
          <p:cNvPr id="23" name="Picture 4" descr="defect dot"/>
          <p:cNvPicPr>
            <a:picLocks noChangeAspect="1" noChangeArrowheads="1"/>
          </p:cNvPicPr>
          <p:nvPr/>
        </p:nvPicPr>
        <p:blipFill>
          <a:blip r:embed="rId7" cstate="print"/>
          <a:srcRect/>
          <a:stretch>
            <a:fillRect/>
          </a:stretch>
        </p:blipFill>
        <p:spPr bwMode="auto">
          <a:xfrm>
            <a:off x="6910388" y="4581128"/>
            <a:ext cx="1957172" cy="1916832"/>
          </a:xfrm>
          <a:prstGeom prst="rect">
            <a:avLst/>
          </a:prstGeom>
          <a:noFill/>
          <a:ln w="9525">
            <a:noFill/>
            <a:miter lim="800000"/>
            <a:headEnd/>
            <a:tailEnd/>
          </a:ln>
        </p:spPr>
      </p:pic>
      <p:sp>
        <p:nvSpPr>
          <p:cNvPr id="24" name="Text Box 5"/>
          <p:cNvSpPr txBox="1">
            <a:spLocks noChangeArrowheads="1"/>
          </p:cNvSpPr>
          <p:nvPr/>
        </p:nvSpPr>
        <p:spPr bwMode="auto">
          <a:xfrm>
            <a:off x="6983412" y="5645473"/>
            <a:ext cx="2520950" cy="276999"/>
          </a:xfrm>
          <a:prstGeom prst="rect">
            <a:avLst/>
          </a:prstGeom>
          <a:noFill/>
          <a:ln w="9525" algn="ctr">
            <a:noFill/>
            <a:miter lim="800000"/>
            <a:headEnd/>
            <a:tailEnd/>
          </a:ln>
        </p:spPr>
        <p:txBody>
          <a:bodyPr>
            <a:spAutoFit/>
          </a:bodyPr>
          <a:lstStyle/>
          <a:p>
            <a:pPr algn="ctr">
              <a:spcBef>
                <a:spcPct val="50000"/>
              </a:spcBef>
            </a:pPr>
            <a:endParaRPr lang="en-US" sz="1200">
              <a:solidFill>
                <a:prstClr val="black">
                  <a:lumMod val="50000"/>
                </a:prstClr>
              </a:solidFill>
              <a:latin typeface="Calibri"/>
            </a:endParaRPr>
          </a:p>
        </p:txBody>
      </p:sp>
      <p:sp>
        <p:nvSpPr>
          <p:cNvPr id="25" name="Text Box 10"/>
          <p:cNvSpPr txBox="1">
            <a:spLocks noChangeArrowheads="1"/>
          </p:cNvSpPr>
          <p:nvPr/>
        </p:nvSpPr>
        <p:spPr bwMode="auto">
          <a:xfrm>
            <a:off x="6804248" y="4581128"/>
            <a:ext cx="1225550" cy="276999"/>
          </a:xfrm>
          <a:prstGeom prst="rect">
            <a:avLst/>
          </a:prstGeom>
          <a:noFill/>
          <a:ln w="50800" algn="ctr">
            <a:noFill/>
            <a:miter lim="800000"/>
            <a:headEnd/>
            <a:tailEnd/>
          </a:ln>
        </p:spPr>
        <p:txBody>
          <a:bodyPr>
            <a:spAutoFit/>
          </a:bodyPr>
          <a:lstStyle/>
          <a:p>
            <a:pPr eaLnBrk="0" hangingPunct="0">
              <a:spcBef>
                <a:spcPct val="50000"/>
              </a:spcBef>
            </a:pPr>
            <a:r>
              <a:rPr lang="en-GB" sz="1200" dirty="0">
                <a:solidFill>
                  <a:prstClr val="black">
                    <a:lumMod val="50000"/>
                  </a:prstClr>
                </a:solidFill>
                <a:latin typeface="Calibri"/>
              </a:rPr>
              <a:t>HR-TEM</a:t>
            </a:r>
          </a:p>
        </p:txBody>
      </p:sp>
      <p:sp>
        <p:nvSpPr>
          <p:cNvPr id="26" name="Line 12"/>
          <p:cNvSpPr>
            <a:spLocks noChangeShapeType="1"/>
          </p:cNvSpPr>
          <p:nvPr/>
        </p:nvSpPr>
        <p:spPr bwMode="auto">
          <a:xfrm flipH="1">
            <a:off x="8478850" y="4797152"/>
            <a:ext cx="197606" cy="303808"/>
          </a:xfrm>
          <a:prstGeom prst="line">
            <a:avLst/>
          </a:prstGeom>
          <a:noFill/>
          <a:ln w="22225">
            <a:solidFill>
              <a:srgbClr val="000080"/>
            </a:solidFill>
            <a:round/>
            <a:headEnd/>
            <a:tailEnd type="triangle" w="med" len="med"/>
          </a:ln>
        </p:spPr>
        <p:txBody>
          <a:bodyPr wrap="none" anchor="ctr"/>
          <a:lstStyle/>
          <a:p>
            <a:endParaRPr lang="en-GB" sz="1200">
              <a:solidFill>
                <a:prstClr val="black">
                  <a:lumMod val="50000"/>
                </a:prstClr>
              </a:solidFill>
              <a:latin typeface="Calibri"/>
            </a:endParaRPr>
          </a:p>
        </p:txBody>
      </p:sp>
      <p:sp>
        <p:nvSpPr>
          <p:cNvPr id="27" name="Line 13"/>
          <p:cNvSpPr>
            <a:spLocks noChangeShapeType="1"/>
          </p:cNvSpPr>
          <p:nvPr/>
        </p:nvSpPr>
        <p:spPr bwMode="auto">
          <a:xfrm flipH="1">
            <a:off x="7631112" y="4797151"/>
            <a:ext cx="901328" cy="376833"/>
          </a:xfrm>
          <a:prstGeom prst="line">
            <a:avLst/>
          </a:prstGeom>
          <a:noFill/>
          <a:ln w="22225">
            <a:solidFill>
              <a:srgbClr val="000080"/>
            </a:solidFill>
            <a:round/>
            <a:headEnd/>
            <a:tailEnd type="triangle" w="med" len="med"/>
          </a:ln>
        </p:spPr>
        <p:txBody>
          <a:bodyPr wrap="none" anchor="ctr"/>
          <a:lstStyle/>
          <a:p>
            <a:endParaRPr lang="en-GB" sz="1200">
              <a:solidFill>
                <a:prstClr val="black">
                  <a:lumMod val="50000"/>
                </a:prstClr>
              </a:solidFill>
              <a:latin typeface="Calibri"/>
            </a:endParaRPr>
          </a:p>
        </p:txBody>
      </p:sp>
      <p:sp>
        <p:nvSpPr>
          <p:cNvPr id="28" name="TextBox 27"/>
          <p:cNvSpPr txBox="1"/>
          <p:nvPr/>
        </p:nvSpPr>
        <p:spPr>
          <a:xfrm>
            <a:off x="8028384" y="4509120"/>
            <a:ext cx="1285884" cy="276999"/>
          </a:xfrm>
          <a:prstGeom prst="rect">
            <a:avLst/>
          </a:prstGeom>
          <a:noFill/>
        </p:spPr>
        <p:txBody>
          <a:bodyPr wrap="square" rtlCol="0">
            <a:spAutoFit/>
          </a:bodyPr>
          <a:lstStyle/>
          <a:p>
            <a:r>
              <a:rPr lang="en-GB" sz="1200" dirty="0" smtClean="0">
                <a:solidFill>
                  <a:srgbClr val="002060"/>
                </a:solidFill>
                <a:latin typeface="Calibri"/>
              </a:rPr>
              <a:t>Dislocations</a:t>
            </a:r>
            <a:endParaRPr lang="en-GB" sz="1200" dirty="0">
              <a:solidFill>
                <a:srgbClr val="002060"/>
              </a:solidFill>
              <a:latin typeface="Calibri"/>
            </a:endParaRPr>
          </a:p>
        </p:txBody>
      </p:sp>
      <p:sp>
        <p:nvSpPr>
          <p:cNvPr id="30" name="Title 1"/>
          <p:cNvSpPr txBox="1">
            <a:spLocks noGrp="1"/>
          </p:cNvSpPr>
          <p:nvPr>
            <p:ph type="title"/>
          </p:nvPr>
        </p:nvSpPr>
        <p:spPr>
          <a:xfrm>
            <a:off x="457200" y="274638"/>
            <a:ext cx="7571184" cy="63408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smtClean="0">
                <a:ln>
                  <a:noFill/>
                </a:ln>
                <a:solidFill>
                  <a:srgbClr val="002060"/>
                </a:solidFill>
                <a:effectLst/>
                <a:uLnTx/>
                <a:uFillTx/>
                <a:latin typeface="+mj-lt"/>
                <a:ea typeface="+mj-ea"/>
                <a:cs typeface="+mj-cs"/>
              </a:rPr>
              <a:t>Nanostructures- Quantum </a:t>
            </a:r>
            <a:r>
              <a:rPr lang="en-GB" sz="3600" b="1" dirty="0" smtClean="0">
                <a:solidFill>
                  <a:srgbClr val="002060"/>
                </a:solidFill>
              </a:rPr>
              <a:t>Dots</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spTree>
    <p:extLst>
      <p:ext uri="{BB962C8B-B14F-4D97-AF65-F5344CB8AC3E}">
        <p14:creationId xmlns:p14="http://schemas.microsoft.com/office/powerpoint/2010/main" val="256114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12677"/>
                                        </p:tgtEl>
                                        <p:attrNameLst>
                                          <p:attrName>style.visibility</p:attrName>
                                        </p:attrNameLst>
                                      </p:cBhvr>
                                      <p:to>
                                        <p:strVal val="visible"/>
                                      </p:to>
                                    </p:set>
                                    <p:anim calcmode="lin" valueType="num">
                                      <p:cBhvr>
                                        <p:cTn id="7" dur="1000" fill="hold"/>
                                        <p:tgtEl>
                                          <p:spTgt spid="412677"/>
                                        </p:tgtEl>
                                        <p:attrNameLst>
                                          <p:attrName>ppt_w</p:attrName>
                                        </p:attrNameLst>
                                      </p:cBhvr>
                                      <p:tavLst>
                                        <p:tav tm="0">
                                          <p:val>
                                            <p:strVal val="#ppt_w*0.70"/>
                                          </p:val>
                                        </p:tav>
                                        <p:tav tm="100000">
                                          <p:val>
                                            <p:strVal val="#ppt_w"/>
                                          </p:val>
                                        </p:tav>
                                      </p:tavLst>
                                    </p:anim>
                                    <p:anim calcmode="lin" valueType="num">
                                      <p:cBhvr>
                                        <p:cTn id="8" dur="1000" fill="hold"/>
                                        <p:tgtEl>
                                          <p:spTgt spid="412677"/>
                                        </p:tgtEl>
                                        <p:attrNameLst>
                                          <p:attrName>ppt_h</p:attrName>
                                        </p:attrNameLst>
                                      </p:cBhvr>
                                      <p:tavLst>
                                        <p:tav tm="0">
                                          <p:val>
                                            <p:strVal val="#ppt_h"/>
                                          </p:val>
                                        </p:tav>
                                        <p:tav tm="100000">
                                          <p:val>
                                            <p:strVal val="#ppt_h"/>
                                          </p:val>
                                        </p:tav>
                                      </p:tavLst>
                                    </p:anim>
                                    <p:animEffect transition="in" filter="fade">
                                      <p:cBhvr>
                                        <p:cTn id="9" dur="1000"/>
                                        <p:tgtEl>
                                          <p:spTgt spid="41267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12678"/>
                                        </p:tgtEl>
                                        <p:attrNameLst>
                                          <p:attrName>style.visibility</p:attrName>
                                        </p:attrNameLst>
                                      </p:cBhvr>
                                      <p:to>
                                        <p:strVal val="visible"/>
                                      </p:to>
                                    </p:set>
                                    <p:anim calcmode="lin" valueType="num">
                                      <p:cBhvr>
                                        <p:cTn id="14" dur="2000" fill="hold"/>
                                        <p:tgtEl>
                                          <p:spTgt spid="412678"/>
                                        </p:tgtEl>
                                        <p:attrNameLst>
                                          <p:attrName>ppt_w</p:attrName>
                                        </p:attrNameLst>
                                      </p:cBhvr>
                                      <p:tavLst>
                                        <p:tav tm="0">
                                          <p:val>
                                            <p:strVal val="#ppt_w*0.70"/>
                                          </p:val>
                                        </p:tav>
                                        <p:tav tm="100000">
                                          <p:val>
                                            <p:strVal val="#ppt_w"/>
                                          </p:val>
                                        </p:tav>
                                      </p:tavLst>
                                    </p:anim>
                                    <p:anim calcmode="lin" valueType="num">
                                      <p:cBhvr>
                                        <p:cTn id="15" dur="2000" fill="hold"/>
                                        <p:tgtEl>
                                          <p:spTgt spid="412678"/>
                                        </p:tgtEl>
                                        <p:attrNameLst>
                                          <p:attrName>ppt_h</p:attrName>
                                        </p:attrNameLst>
                                      </p:cBhvr>
                                      <p:tavLst>
                                        <p:tav tm="0">
                                          <p:val>
                                            <p:strVal val="#ppt_h"/>
                                          </p:val>
                                        </p:tav>
                                        <p:tav tm="100000">
                                          <p:val>
                                            <p:strVal val="#ppt_h"/>
                                          </p:val>
                                        </p:tav>
                                      </p:tavLst>
                                    </p:anim>
                                    <p:animEffect transition="in" filter="fade">
                                      <p:cBhvr>
                                        <p:cTn id="16" dur="2000"/>
                                        <p:tgtEl>
                                          <p:spTgt spid="41267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6732240" y="1412106"/>
            <a:ext cx="1728787" cy="1728787"/>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4716115" y="3931468"/>
            <a:ext cx="1731962" cy="1731963"/>
          </a:xfrm>
          <a:prstGeom prst="rect">
            <a:avLst/>
          </a:prstGeom>
          <a:noFill/>
          <a:ln w="9525">
            <a:noFill/>
            <a:miter lim="800000"/>
            <a:headEnd/>
            <a:tailEnd/>
          </a:ln>
        </p:spPr>
      </p:pic>
      <p:pic>
        <p:nvPicPr>
          <p:cNvPr id="6" name="Picture 5"/>
          <p:cNvPicPr>
            <a:picLocks noChangeAspect="1" noChangeArrowheads="1"/>
          </p:cNvPicPr>
          <p:nvPr/>
        </p:nvPicPr>
        <p:blipFill>
          <a:blip r:embed="rId5" cstate="print"/>
          <a:srcRect/>
          <a:stretch>
            <a:fillRect/>
          </a:stretch>
        </p:blipFill>
        <p:spPr bwMode="auto">
          <a:xfrm>
            <a:off x="6732240" y="3933056"/>
            <a:ext cx="1728787" cy="1728787"/>
          </a:xfrm>
          <a:prstGeom prst="rect">
            <a:avLst/>
          </a:prstGeom>
          <a:noFill/>
          <a:ln w="9525">
            <a:noFill/>
            <a:miter lim="800000"/>
            <a:headEnd/>
            <a:tailEnd/>
          </a:ln>
        </p:spPr>
      </p:pic>
      <p:pic>
        <p:nvPicPr>
          <p:cNvPr id="7" name="Picture 6"/>
          <p:cNvPicPr>
            <a:picLocks noChangeAspect="1" noChangeArrowheads="1"/>
          </p:cNvPicPr>
          <p:nvPr/>
        </p:nvPicPr>
        <p:blipFill>
          <a:blip r:embed="rId6" cstate="print"/>
          <a:srcRect/>
          <a:stretch>
            <a:fillRect/>
          </a:stretch>
        </p:blipFill>
        <p:spPr bwMode="auto">
          <a:xfrm>
            <a:off x="4716115" y="1412106"/>
            <a:ext cx="1722437" cy="1722437"/>
          </a:xfrm>
          <a:prstGeom prst="rect">
            <a:avLst/>
          </a:prstGeom>
          <a:noFill/>
          <a:ln w="9525">
            <a:noFill/>
            <a:miter lim="800000"/>
            <a:headEnd/>
            <a:tailEnd/>
          </a:ln>
        </p:spPr>
      </p:pic>
      <p:sp>
        <p:nvSpPr>
          <p:cNvPr id="8" name="Text Box 7"/>
          <p:cNvSpPr txBox="1">
            <a:spLocks noChangeArrowheads="1"/>
          </p:cNvSpPr>
          <p:nvPr/>
        </p:nvSpPr>
        <p:spPr bwMode="auto">
          <a:xfrm>
            <a:off x="4789140" y="3285356"/>
            <a:ext cx="3671887" cy="366712"/>
          </a:xfrm>
          <a:prstGeom prst="rect">
            <a:avLst/>
          </a:prstGeom>
          <a:noFill/>
          <a:ln w="9525">
            <a:noFill/>
            <a:miter lim="800000"/>
            <a:headEnd/>
            <a:tailEnd/>
          </a:ln>
        </p:spPr>
        <p:txBody>
          <a:bodyPr>
            <a:spAutoFit/>
          </a:bodyPr>
          <a:lstStyle/>
          <a:p>
            <a:pPr>
              <a:spcBef>
                <a:spcPct val="50000"/>
              </a:spcBef>
            </a:pPr>
            <a:r>
              <a:rPr lang="en-GB">
                <a:solidFill>
                  <a:srgbClr val="002060"/>
                </a:solidFill>
                <a:latin typeface="Tahoma" pitchFamily="34" charset="0"/>
              </a:rPr>
              <a:t>    1.65ML                       1.68ML</a:t>
            </a:r>
          </a:p>
        </p:txBody>
      </p:sp>
      <p:sp>
        <p:nvSpPr>
          <p:cNvPr id="9" name="Text Box 8"/>
          <p:cNvSpPr txBox="1">
            <a:spLocks noChangeArrowheads="1"/>
          </p:cNvSpPr>
          <p:nvPr/>
        </p:nvSpPr>
        <p:spPr bwMode="auto">
          <a:xfrm>
            <a:off x="4716115" y="5804718"/>
            <a:ext cx="3671887" cy="366713"/>
          </a:xfrm>
          <a:prstGeom prst="rect">
            <a:avLst/>
          </a:prstGeom>
          <a:noFill/>
          <a:ln w="9525">
            <a:noFill/>
            <a:miter lim="800000"/>
            <a:headEnd/>
            <a:tailEnd/>
          </a:ln>
        </p:spPr>
        <p:txBody>
          <a:bodyPr>
            <a:spAutoFit/>
          </a:bodyPr>
          <a:lstStyle/>
          <a:p>
            <a:pPr>
              <a:spcBef>
                <a:spcPct val="50000"/>
              </a:spcBef>
            </a:pPr>
            <a:r>
              <a:rPr lang="en-GB">
                <a:solidFill>
                  <a:srgbClr val="002060"/>
                </a:solidFill>
                <a:latin typeface="Tahoma" pitchFamily="34" charset="0"/>
              </a:rPr>
              <a:t>    1.75ML                       1.9ML</a:t>
            </a:r>
          </a:p>
        </p:txBody>
      </p:sp>
      <p:graphicFrame>
        <p:nvGraphicFramePr>
          <p:cNvPr id="10" name="Object 9"/>
          <p:cNvGraphicFramePr>
            <a:graphicFrameLocks noChangeAspect="1"/>
          </p:cNvGraphicFramePr>
          <p:nvPr/>
        </p:nvGraphicFramePr>
        <p:xfrm>
          <a:off x="323528" y="1916832"/>
          <a:ext cx="4349750" cy="3440112"/>
        </p:xfrm>
        <a:graphic>
          <a:graphicData uri="http://schemas.openxmlformats.org/presentationml/2006/ole">
            <mc:AlternateContent xmlns:mc="http://schemas.openxmlformats.org/markup-compatibility/2006">
              <mc:Choice xmlns:v="urn:schemas-microsoft-com:vml" Requires="v">
                <p:oleObj spid="_x0000_s386056" name="Graph" r:id="rId7" imgW="4057920" imgH="3206880" progId="Origin50.Graph">
                  <p:embed/>
                </p:oleObj>
              </mc:Choice>
              <mc:Fallback>
                <p:oleObj name="Graph" r:id="rId7" imgW="4057920" imgH="3206880" progId="Origin50.Grap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28" y="1916832"/>
                        <a:ext cx="4349750" cy="344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Rectangle 10"/>
          <p:cNvSpPr>
            <a:spLocks noChangeArrowheads="1"/>
          </p:cNvSpPr>
          <p:nvPr/>
        </p:nvSpPr>
        <p:spPr bwMode="auto">
          <a:xfrm>
            <a:off x="859935" y="5268073"/>
            <a:ext cx="3687762" cy="708025"/>
          </a:xfrm>
          <a:prstGeom prst="rect">
            <a:avLst/>
          </a:prstGeom>
          <a:noFill/>
          <a:ln w="9525">
            <a:noFill/>
            <a:miter lim="800000"/>
            <a:headEnd/>
            <a:tailEnd/>
          </a:ln>
        </p:spPr>
        <p:txBody>
          <a:bodyPr>
            <a:spAutoFit/>
          </a:bodyPr>
          <a:lstStyle/>
          <a:p>
            <a:r>
              <a:rPr lang="en-GB" sz="2000" dirty="0">
                <a:solidFill>
                  <a:prstClr val="black"/>
                </a:solidFill>
                <a:latin typeface="Tahoma" pitchFamily="34" charset="0"/>
              </a:rPr>
              <a:t>Density increases rapidly beyond ~ 1.65ML</a:t>
            </a:r>
          </a:p>
        </p:txBody>
      </p:sp>
      <p:sp>
        <p:nvSpPr>
          <p:cNvPr id="12" name="Line 11"/>
          <p:cNvSpPr>
            <a:spLocks noChangeShapeType="1"/>
          </p:cNvSpPr>
          <p:nvPr/>
        </p:nvSpPr>
        <p:spPr bwMode="auto">
          <a:xfrm>
            <a:off x="2123753" y="3932957"/>
            <a:ext cx="0" cy="576262"/>
          </a:xfrm>
          <a:prstGeom prst="line">
            <a:avLst/>
          </a:prstGeom>
          <a:noFill/>
          <a:ln w="31750">
            <a:solidFill>
              <a:srgbClr val="000080"/>
            </a:solidFill>
            <a:round/>
            <a:headEnd/>
            <a:tailEnd type="triangle" w="med" len="med"/>
          </a:ln>
        </p:spPr>
        <p:txBody>
          <a:bodyPr wrap="none" anchor="ctr"/>
          <a:lstStyle/>
          <a:p>
            <a:endParaRPr lang="en-GB">
              <a:solidFill>
                <a:srgbClr val="002060"/>
              </a:solidFill>
            </a:endParaRPr>
          </a:p>
        </p:txBody>
      </p:sp>
      <p:sp>
        <p:nvSpPr>
          <p:cNvPr id="13" name="Text Box 12"/>
          <p:cNvSpPr txBox="1">
            <a:spLocks noChangeArrowheads="1"/>
          </p:cNvSpPr>
          <p:nvPr/>
        </p:nvSpPr>
        <p:spPr bwMode="auto">
          <a:xfrm>
            <a:off x="1215703" y="3139207"/>
            <a:ext cx="1439863" cy="581025"/>
          </a:xfrm>
          <a:prstGeom prst="rect">
            <a:avLst/>
          </a:prstGeom>
          <a:noFill/>
          <a:ln w="50800" algn="ctr">
            <a:noFill/>
            <a:miter lim="800000"/>
            <a:headEnd/>
            <a:tailEnd/>
          </a:ln>
        </p:spPr>
        <p:txBody>
          <a:bodyPr>
            <a:spAutoFit/>
          </a:bodyPr>
          <a:lstStyle/>
          <a:p>
            <a:pPr algn="ctr" eaLnBrk="0" hangingPunct="0">
              <a:spcBef>
                <a:spcPct val="50000"/>
              </a:spcBef>
            </a:pPr>
            <a:r>
              <a:rPr lang="en-GB" sz="1600" b="1">
                <a:solidFill>
                  <a:srgbClr val="002060"/>
                </a:solidFill>
                <a:latin typeface="Tahoma" pitchFamily="34" charset="0"/>
              </a:rPr>
              <a:t>Critical Thickness</a:t>
            </a:r>
          </a:p>
        </p:txBody>
      </p:sp>
      <p:sp>
        <p:nvSpPr>
          <p:cNvPr id="14" name="Text Box 14"/>
          <p:cNvSpPr txBox="1">
            <a:spLocks noChangeArrowheads="1"/>
          </p:cNvSpPr>
          <p:nvPr/>
        </p:nvSpPr>
        <p:spPr bwMode="auto">
          <a:xfrm>
            <a:off x="539552" y="836712"/>
            <a:ext cx="3744416" cy="1015663"/>
          </a:xfrm>
          <a:prstGeom prst="rect">
            <a:avLst/>
          </a:prstGeom>
          <a:noFill/>
          <a:ln w="9525">
            <a:noFill/>
            <a:miter lim="800000"/>
            <a:headEnd/>
            <a:tailEnd/>
          </a:ln>
        </p:spPr>
        <p:txBody>
          <a:bodyPr wrap="square">
            <a:spAutoFit/>
          </a:bodyPr>
          <a:lstStyle/>
          <a:p>
            <a:pPr eaLnBrk="0" hangingPunct="0">
              <a:spcBef>
                <a:spcPct val="50000"/>
              </a:spcBef>
            </a:pPr>
            <a:r>
              <a:rPr lang="en-GB" sz="2400" b="1" dirty="0">
                <a:solidFill>
                  <a:prstClr val="black"/>
                </a:solidFill>
                <a:latin typeface="Calibri"/>
                <a:cs typeface="Andalus" pitchFamily="2" charset="-78"/>
              </a:rPr>
              <a:t>InAs on GaAs </a:t>
            </a:r>
            <a:endParaRPr lang="en-GB" sz="2400" b="1" dirty="0" smtClean="0">
              <a:solidFill>
                <a:prstClr val="black"/>
              </a:solidFill>
              <a:latin typeface="Calibri"/>
              <a:cs typeface="Andalus" pitchFamily="2" charset="-78"/>
            </a:endParaRPr>
          </a:p>
          <a:p>
            <a:pPr eaLnBrk="0" hangingPunct="0">
              <a:spcBef>
                <a:spcPct val="50000"/>
              </a:spcBef>
            </a:pPr>
            <a:r>
              <a:rPr lang="en-GB" sz="2400" dirty="0" smtClean="0">
                <a:solidFill>
                  <a:prstClr val="black"/>
                </a:solidFill>
                <a:latin typeface="Calibri"/>
                <a:cs typeface="Andalus" pitchFamily="2" charset="-78"/>
              </a:rPr>
              <a:t>~</a:t>
            </a:r>
            <a:r>
              <a:rPr lang="en-GB" sz="2400" dirty="0">
                <a:solidFill>
                  <a:prstClr val="black"/>
                </a:solidFill>
                <a:latin typeface="Calibri"/>
                <a:cs typeface="Andalus" pitchFamily="2" charset="-78"/>
              </a:rPr>
              <a:t>7.2% compressive strain</a:t>
            </a:r>
          </a:p>
        </p:txBody>
      </p:sp>
      <p:sp>
        <p:nvSpPr>
          <p:cNvPr id="16" name="Title 1"/>
          <p:cNvSpPr txBox="1">
            <a:spLocks noGrp="1"/>
          </p:cNvSpPr>
          <p:nvPr>
            <p:ph type="title"/>
          </p:nvPr>
        </p:nvSpPr>
        <p:spPr>
          <a:xfrm>
            <a:off x="457200" y="274638"/>
            <a:ext cx="7715200" cy="634082"/>
          </a:xfrm>
          <a:prstGeom prst="rect">
            <a:avLst/>
          </a:prstGeom>
        </p:spPr>
        <p:txBody>
          <a:bodyPr/>
          <a:lstStyle/>
          <a:p>
            <a:pPr lvl="0" algn="l">
              <a:defRPr/>
            </a:pPr>
            <a:r>
              <a:rPr lang="en-GB" sz="3600" b="1" dirty="0">
                <a:solidFill>
                  <a:srgbClr val="002060"/>
                </a:solidFill>
              </a:rPr>
              <a:t>Nanostructures- Quantum </a:t>
            </a:r>
            <a:r>
              <a:rPr lang="en-GB" sz="3600" b="1" dirty="0" smtClean="0">
                <a:solidFill>
                  <a:srgbClr val="002060"/>
                </a:solidFill>
              </a:rPr>
              <a:t>Dots</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spTree>
    <p:extLst>
      <p:ext uri="{BB962C8B-B14F-4D97-AF65-F5344CB8AC3E}">
        <p14:creationId xmlns:p14="http://schemas.microsoft.com/office/powerpoint/2010/main" val="35834820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noChangeAspect="1"/>
          </p:cNvGraphicFramePr>
          <p:nvPr/>
        </p:nvGraphicFramePr>
        <p:xfrm>
          <a:off x="611560" y="2991024"/>
          <a:ext cx="3143250" cy="1662112"/>
        </p:xfrm>
        <a:graphic>
          <a:graphicData uri="http://schemas.openxmlformats.org/presentationml/2006/ole">
            <mc:AlternateContent xmlns:mc="http://schemas.openxmlformats.org/markup-compatibility/2006">
              <mc:Choice xmlns:v="urn:schemas-microsoft-com:vml" Requires="v">
                <p:oleObj spid="_x0000_s387086" name="Image" r:id="rId3" imgW="4825397" imgH="2552381" progId="">
                  <p:embed/>
                </p:oleObj>
              </mc:Choice>
              <mc:Fallback>
                <p:oleObj name="Image" r:id="rId3" imgW="4825397" imgH="2552381"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2991024"/>
                        <a:ext cx="3143250" cy="166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 Box 8"/>
          <p:cNvSpPr txBox="1">
            <a:spLocks noChangeArrowheads="1"/>
          </p:cNvSpPr>
          <p:nvPr/>
        </p:nvSpPr>
        <p:spPr bwMode="auto">
          <a:xfrm>
            <a:off x="323528" y="980728"/>
            <a:ext cx="4393009" cy="1823576"/>
          </a:xfrm>
          <a:prstGeom prst="rect">
            <a:avLst/>
          </a:prstGeom>
          <a:noFill/>
          <a:ln w="50800" algn="ctr">
            <a:noFill/>
            <a:miter lim="800000"/>
            <a:headEnd/>
            <a:tailEnd/>
          </a:ln>
        </p:spPr>
        <p:txBody>
          <a:bodyPr wrap="square">
            <a:spAutoFit/>
          </a:bodyPr>
          <a:lstStyle/>
          <a:p>
            <a:pPr eaLnBrk="0" hangingPunct="0">
              <a:spcBef>
                <a:spcPts val="0"/>
              </a:spcBef>
              <a:spcAft>
                <a:spcPts val="300"/>
              </a:spcAft>
              <a:defRPr/>
            </a:pPr>
            <a:r>
              <a:rPr lang="en-GB" sz="2200" dirty="0">
                <a:solidFill>
                  <a:srgbClr val="080808"/>
                </a:solidFill>
                <a:latin typeface="Calibri"/>
                <a:cs typeface="Calibri" pitchFamily="34" charset="0"/>
              </a:rPr>
              <a:t>Size &amp; site </a:t>
            </a:r>
            <a:r>
              <a:rPr lang="en-GB" sz="2200" dirty="0" smtClean="0">
                <a:solidFill>
                  <a:srgbClr val="080808"/>
                </a:solidFill>
                <a:latin typeface="Calibri"/>
                <a:cs typeface="Calibri" pitchFamily="34" charset="0"/>
              </a:rPr>
              <a:t>location is subject </a:t>
            </a:r>
            <a:r>
              <a:rPr lang="en-GB" sz="2200" dirty="0">
                <a:solidFill>
                  <a:srgbClr val="080808"/>
                </a:solidFill>
                <a:latin typeface="Calibri"/>
                <a:cs typeface="Calibri" pitchFamily="34" charset="0"/>
              </a:rPr>
              <a:t>to the statistical nature of growth process</a:t>
            </a:r>
            <a:r>
              <a:rPr lang="en-GB" sz="2200" dirty="0" smtClean="0">
                <a:solidFill>
                  <a:srgbClr val="080808"/>
                </a:solidFill>
                <a:latin typeface="Calibri"/>
                <a:cs typeface="Calibri" pitchFamily="34" charset="0"/>
              </a:rPr>
              <a:t>.</a:t>
            </a:r>
          </a:p>
          <a:p>
            <a:pPr eaLnBrk="0" hangingPunct="0">
              <a:spcBef>
                <a:spcPts val="0"/>
              </a:spcBef>
              <a:spcAft>
                <a:spcPts val="300"/>
              </a:spcAft>
              <a:defRPr/>
            </a:pPr>
            <a:r>
              <a:rPr lang="en-GB" sz="2200" dirty="0" smtClean="0">
                <a:solidFill>
                  <a:srgbClr val="080808"/>
                </a:solidFill>
                <a:latin typeface="Calibri"/>
                <a:cs typeface="Calibri" pitchFamily="34" charset="0"/>
              </a:rPr>
              <a:t>Results </a:t>
            </a:r>
            <a:r>
              <a:rPr lang="en-GB" sz="2200" dirty="0">
                <a:solidFill>
                  <a:srgbClr val="080808"/>
                </a:solidFill>
                <a:latin typeface="Calibri"/>
                <a:cs typeface="Calibri" pitchFamily="34" charset="0"/>
              </a:rPr>
              <a:t>in an inhomogeneous distribution of sizes (energies). For </a:t>
            </a:r>
            <a:r>
              <a:rPr lang="en-GB" sz="2200" dirty="0" err="1">
                <a:solidFill>
                  <a:srgbClr val="080808"/>
                </a:solidFill>
                <a:latin typeface="Calibri"/>
                <a:cs typeface="Calibri" pitchFamily="34" charset="0"/>
              </a:rPr>
              <a:t>InGaAs</a:t>
            </a:r>
            <a:r>
              <a:rPr lang="en-GB" sz="2200" dirty="0">
                <a:solidFill>
                  <a:srgbClr val="080808"/>
                </a:solidFill>
                <a:latin typeface="Calibri"/>
                <a:cs typeface="Calibri" pitchFamily="34" charset="0"/>
              </a:rPr>
              <a:t> QDs this is 25-100meV)</a:t>
            </a:r>
          </a:p>
        </p:txBody>
      </p:sp>
      <p:pic>
        <p:nvPicPr>
          <p:cNvPr id="6" name="Picture 9" descr="QDots1"/>
          <p:cNvPicPr>
            <a:picLocks noChangeAspect="1" noChangeArrowheads="1"/>
          </p:cNvPicPr>
          <p:nvPr/>
        </p:nvPicPr>
        <p:blipFill>
          <a:blip r:embed="rId5" cstate="print"/>
          <a:srcRect/>
          <a:stretch>
            <a:fillRect/>
          </a:stretch>
        </p:blipFill>
        <p:spPr bwMode="auto">
          <a:xfrm>
            <a:off x="5148064" y="1268760"/>
            <a:ext cx="3239517" cy="3239517"/>
          </a:xfrm>
          <a:prstGeom prst="rect">
            <a:avLst/>
          </a:prstGeom>
          <a:noFill/>
          <a:ln w="9525">
            <a:noFill/>
            <a:miter lim="800000"/>
            <a:headEnd/>
            <a:tailEnd/>
          </a:ln>
        </p:spPr>
      </p:pic>
      <p:sp>
        <p:nvSpPr>
          <p:cNvPr id="7" name="Rectangle 6"/>
          <p:cNvSpPr/>
          <p:nvPr/>
        </p:nvSpPr>
        <p:spPr>
          <a:xfrm>
            <a:off x="4427984" y="4653136"/>
            <a:ext cx="4572000" cy="1477328"/>
          </a:xfrm>
          <a:prstGeom prst="rect">
            <a:avLst/>
          </a:prstGeom>
        </p:spPr>
        <p:txBody>
          <a:bodyPr>
            <a:spAutoFit/>
          </a:bodyPr>
          <a:lstStyle/>
          <a:p>
            <a:pPr algn="ctr" eaLnBrk="0" hangingPunct="0">
              <a:spcBef>
                <a:spcPts val="0"/>
              </a:spcBef>
              <a:spcAft>
                <a:spcPts val="400"/>
              </a:spcAft>
              <a:defRPr/>
            </a:pPr>
            <a:r>
              <a:rPr lang="en-GB" sz="2000" b="1" dirty="0" smtClean="0">
                <a:solidFill>
                  <a:srgbClr val="080808"/>
                </a:solidFill>
                <a:latin typeface="Calibri"/>
                <a:cs typeface="Calibri" pitchFamily="34" charset="0"/>
              </a:rPr>
              <a:t>Low growth rate QDs</a:t>
            </a:r>
          </a:p>
          <a:p>
            <a:pPr algn="ctr" eaLnBrk="0" hangingPunct="0">
              <a:spcBef>
                <a:spcPts val="0"/>
              </a:spcBef>
              <a:spcAft>
                <a:spcPts val="400"/>
              </a:spcAft>
              <a:defRPr/>
            </a:pPr>
            <a:r>
              <a:rPr lang="en-GB" sz="2000" dirty="0" smtClean="0">
                <a:solidFill>
                  <a:srgbClr val="080808"/>
                </a:solidFill>
                <a:latin typeface="Calibri"/>
                <a:cs typeface="Calibri" pitchFamily="34" charset="0"/>
              </a:rPr>
              <a:t>Height = 11.4</a:t>
            </a:r>
            <a:r>
              <a:rPr lang="en-US" sz="2000" dirty="0" smtClean="0">
                <a:solidFill>
                  <a:srgbClr val="080808"/>
                </a:solidFill>
                <a:latin typeface="Calibri"/>
                <a:cs typeface="Calibri" pitchFamily="34" charset="0"/>
              </a:rPr>
              <a:t>±</a:t>
            </a:r>
            <a:r>
              <a:rPr lang="en-GB" sz="2000" dirty="0" smtClean="0">
                <a:solidFill>
                  <a:srgbClr val="080808"/>
                </a:solidFill>
                <a:latin typeface="Calibri"/>
                <a:cs typeface="Calibri" pitchFamily="34" charset="0"/>
              </a:rPr>
              <a:t> 2nm</a:t>
            </a:r>
          </a:p>
          <a:p>
            <a:pPr algn="ctr" eaLnBrk="0" hangingPunct="0">
              <a:spcBef>
                <a:spcPts val="0"/>
              </a:spcBef>
              <a:spcAft>
                <a:spcPts val="400"/>
              </a:spcAft>
              <a:defRPr/>
            </a:pPr>
            <a:r>
              <a:rPr lang="en-GB" sz="2000" dirty="0" smtClean="0">
                <a:solidFill>
                  <a:srgbClr val="080808"/>
                </a:solidFill>
                <a:latin typeface="Calibri"/>
                <a:cs typeface="Calibri" pitchFamily="34" charset="0"/>
              </a:rPr>
              <a:t>Radius = 32 </a:t>
            </a:r>
            <a:r>
              <a:rPr lang="en-US" sz="2000" dirty="0" smtClean="0">
                <a:solidFill>
                  <a:srgbClr val="080808"/>
                </a:solidFill>
                <a:latin typeface="Calibri"/>
                <a:cs typeface="Calibri" pitchFamily="34" charset="0"/>
              </a:rPr>
              <a:t>±</a:t>
            </a:r>
            <a:r>
              <a:rPr lang="en-GB" sz="2000" dirty="0" smtClean="0">
                <a:solidFill>
                  <a:srgbClr val="080808"/>
                </a:solidFill>
                <a:latin typeface="Calibri"/>
                <a:cs typeface="Calibri" pitchFamily="34" charset="0"/>
              </a:rPr>
              <a:t> 5nm</a:t>
            </a:r>
          </a:p>
          <a:p>
            <a:pPr algn="ctr" eaLnBrk="0" hangingPunct="0">
              <a:spcBef>
                <a:spcPts val="0"/>
              </a:spcBef>
              <a:spcAft>
                <a:spcPts val="400"/>
              </a:spcAft>
              <a:defRPr/>
            </a:pPr>
            <a:r>
              <a:rPr lang="en-GB" sz="2000" dirty="0" smtClean="0">
                <a:solidFill>
                  <a:srgbClr val="080808"/>
                </a:solidFill>
                <a:latin typeface="Calibri"/>
                <a:cs typeface="Calibri" pitchFamily="34" charset="0"/>
              </a:rPr>
              <a:t>Aspect ratio – 0.2-0.3</a:t>
            </a:r>
            <a:endParaRPr lang="en-GB" sz="2000" dirty="0">
              <a:solidFill>
                <a:srgbClr val="080808"/>
              </a:solidFill>
              <a:latin typeface="Calibri"/>
              <a:cs typeface="Calibri" pitchFamily="34" charset="0"/>
            </a:endParaRPr>
          </a:p>
        </p:txBody>
      </p:sp>
      <p:graphicFrame>
        <p:nvGraphicFramePr>
          <p:cNvPr id="8" name="Object 4"/>
          <p:cNvGraphicFramePr>
            <a:graphicFrameLocks noGrp="1" noChangeAspect="1"/>
          </p:cNvGraphicFramePr>
          <p:nvPr/>
        </p:nvGraphicFramePr>
        <p:xfrm>
          <a:off x="755576" y="4653136"/>
          <a:ext cx="3040062" cy="1673225"/>
        </p:xfrm>
        <a:graphic>
          <a:graphicData uri="http://schemas.openxmlformats.org/presentationml/2006/ole">
            <mc:AlternateContent xmlns:mc="http://schemas.openxmlformats.org/markup-compatibility/2006">
              <mc:Choice xmlns:v="urn:schemas-microsoft-com:vml" Requires="v">
                <p:oleObj spid="_x0000_s387087" name="Image" r:id="rId6" imgW="4660317" imgH="2565079" progId="">
                  <p:embed/>
                </p:oleObj>
              </mc:Choice>
              <mc:Fallback>
                <p:oleObj name="Image" r:id="rId6" imgW="4660317" imgH="2565079" progId="">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76" y="4653136"/>
                        <a:ext cx="3040062" cy="167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itle 1"/>
          <p:cNvSpPr txBox="1">
            <a:spLocks noGrp="1"/>
          </p:cNvSpPr>
          <p:nvPr>
            <p:ph type="title"/>
          </p:nvPr>
        </p:nvSpPr>
        <p:spPr>
          <a:xfrm>
            <a:off x="457200" y="274638"/>
            <a:ext cx="7067128" cy="634082"/>
          </a:xfrm>
          <a:prstGeom prst="rect">
            <a:avLst/>
          </a:prstGeom>
        </p:spPr>
        <p:txBody>
          <a:bodyPr/>
          <a:lstStyle/>
          <a:p>
            <a:pPr lvl="0" algn="l">
              <a:defRPr/>
            </a:pPr>
            <a:r>
              <a:rPr lang="en-GB" sz="3600" b="1" dirty="0">
                <a:solidFill>
                  <a:srgbClr val="002060"/>
                </a:solidFill>
              </a:rPr>
              <a:t>Nanostructures- Quantum </a:t>
            </a:r>
            <a:r>
              <a:rPr lang="en-GB" sz="3600" b="1" dirty="0" smtClean="0">
                <a:solidFill>
                  <a:srgbClr val="002060"/>
                </a:solidFill>
              </a:rPr>
              <a:t>Dots</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spTree>
    <p:extLst>
      <p:ext uri="{BB962C8B-B14F-4D97-AF65-F5344CB8AC3E}">
        <p14:creationId xmlns:p14="http://schemas.microsoft.com/office/powerpoint/2010/main" val="6693304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908720"/>
            <a:ext cx="8229600" cy="4824536"/>
          </a:xfrm>
        </p:spPr>
        <p:txBody>
          <a:bodyPr>
            <a:normAutofit fontScale="92500" lnSpcReduction="20000"/>
          </a:bodyPr>
          <a:lstStyle/>
          <a:p>
            <a:pPr marL="0" indent="0">
              <a:buNone/>
            </a:pPr>
            <a:r>
              <a:rPr lang="en-GB" sz="4000" b="1" dirty="0" smtClean="0">
                <a:solidFill>
                  <a:srgbClr val="002060"/>
                </a:solidFill>
              </a:rPr>
              <a:t>Problems with this approach</a:t>
            </a:r>
          </a:p>
          <a:p>
            <a:pPr marL="0" indent="0">
              <a:buNone/>
            </a:pPr>
            <a:endParaRPr lang="en-GB" sz="2000" dirty="0" smtClean="0"/>
          </a:p>
          <a:p>
            <a:pPr marL="0" indent="0">
              <a:buNone/>
            </a:pPr>
            <a:r>
              <a:rPr lang="en-GB" dirty="0" err="1" smtClean="0"/>
              <a:t>Thermodymically</a:t>
            </a:r>
            <a:r>
              <a:rPr lang="en-GB" dirty="0" smtClean="0"/>
              <a:t> impossible to produce many compound substrates using this approach</a:t>
            </a:r>
          </a:p>
          <a:p>
            <a:pPr marL="0" indent="0">
              <a:buNone/>
            </a:pPr>
            <a:r>
              <a:rPr lang="en-GB" dirty="0" smtClean="0"/>
              <a:t>Many compounds have a highly reactivity at high temperature</a:t>
            </a:r>
          </a:p>
          <a:p>
            <a:pPr marL="0" indent="0">
              <a:buNone/>
            </a:pPr>
            <a:r>
              <a:rPr lang="en-GB" dirty="0" smtClean="0"/>
              <a:t>We only produce single elements and compounds- there is much to be gained by combining semiconductors in </a:t>
            </a:r>
            <a:r>
              <a:rPr lang="en-GB" dirty="0" err="1" smtClean="0"/>
              <a:t>heterostructures</a:t>
            </a:r>
            <a:endParaRPr lang="en-GB" dirty="0"/>
          </a:p>
          <a:p>
            <a:pPr marL="0" indent="0">
              <a:buNone/>
            </a:pPr>
            <a:r>
              <a:rPr lang="en-GB" b="1" dirty="0" smtClean="0"/>
              <a:t>For this we need an additive (epitaxial) growth approach</a:t>
            </a:r>
          </a:p>
        </p:txBody>
      </p:sp>
    </p:spTree>
    <p:extLst>
      <p:ext uri="{BB962C8B-B14F-4D97-AF65-F5344CB8AC3E}">
        <p14:creationId xmlns:p14="http://schemas.microsoft.com/office/powerpoint/2010/main" val="42671362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1115616" y="2852936"/>
            <a:ext cx="360040" cy="28803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Oval 19"/>
          <p:cNvSpPr/>
          <p:nvPr/>
        </p:nvSpPr>
        <p:spPr>
          <a:xfrm>
            <a:off x="1115616" y="2852936"/>
            <a:ext cx="360040" cy="288032"/>
          </a:xfrm>
          <a:prstGeom prst="ellipse">
            <a:avLst/>
          </a:prstGeom>
          <a:solidFill>
            <a:srgbClr val="66FFCC"/>
          </a:solidFill>
          <a:ln>
            <a:solidFill>
              <a:srgbClr val="4CA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Content Placeholder 2"/>
          <p:cNvSpPr>
            <a:spLocks noGrp="1"/>
          </p:cNvSpPr>
          <p:nvPr>
            <p:ph idx="1"/>
          </p:nvPr>
        </p:nvSpPr>
        <p:spPr>
          <a:xfrm>
            <a:off x="395536" y="908720"/>
            <a:ext cx="8229600" cy="4525963"/>
          </a:xfrm>
        </p:spPr>
        <p:txBody>
          <a:bodyPr/>
          <a:lstStyle/>
          <a:p>
            <a:pPr>
              <a:buNone/>
            </a:pPr>
            <a:r>
              <a:rPr lang="en-GB" sz="2400" dirty="0" smtClean="0"/>
              <a:t>SK mechanism is not the only way to produce QDs</a:t>
            </a:r>
          </a:p>
          <a:p>
            <a:pPr>
              <a:buNone/>
            </a:pPr>
            <a:r>
              <a:rPr lang="en-GB" sz="2200" dirty="0" smtClean="0"/>
              <a:t>One interesting alternative- </a:t>
            </a:r>
            <a:r>
              <a:rPr lang="en-GB" sz="2200" b="1" dirty="0" smtClean="0"/>
              <a:t>droplet epitaxy</a:t>
            </a:r>
            <a:endParaRPr lang="en-GB" sz="2200" b="1" dirty="0"/>
          </a:p>
        </p:txBody>
      </p:sp>
      <p:sp>
        <p:nvSpPr>
          <p:cNvPr id="9" name="Rectangle 8"/>
          <p:cNvSpPr/>
          <p:nvPr/>
        </p:nvSpPr>
        <p:spPr>
          <a:xfrm>
            <a:off x="539552" y="3068960"/>
            <a:ext cx="1440160"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4" name="Group 18"/>
          <p:cNvGrpSpPr/>
          <p:nvPr/>
        </p:nvGrpSpPr>
        <p:grpSpPr>
          <a:xfrm>
            <a:off x="755576" y="1772816"/>
            <a:ext cx="1152128" cy="1080120"/>
            <a:chOff x="7020272" y="3356992"/>
            <a:chExt cx="1152128" cy="1080120"/>
          </a:xfrm>
        </p:grpSpPr>
        <p:cxnSp>
          <p:nvCxnSpPr>
            <p:cNvPr id="5" name="Straight Arrow Connector 4"/>
            <p:cNvCxnSpPr/>
            <p:nvPr/>
          </p:nvCxnSpPr>
          <p:spPr>
            <a:xfrm rot="5400000">
              <a:off x="6697030" y="4112282"/>
              <a:ext cx="648072" cy="1588"/>
            </a:xfrm>
            <a:prstGeom prst="straightConnector1">
              <a:avLst/>
            </a:prstGeom>
            <a:ln w="19050">
              <a:solidFill>
                <a:srgbClr val="4CA51B"/>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5400000">
              <a:off x="7057070" y="4112282"/>
              <a:ext cx="648072" cy="1588"/>
            </a:xfrm>
            <a:prstGeom prst="straightConnector1">
              <a:avLst/>
            </a:prstGeom>
            <a:ln w="19050">
              <a:solidFill>
                <a:srgbClr val="4CA51B"/>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a:off x="7417110" y="4112282"/>
              <a:ext cx="648072" cy="1588"/>
            </a:xfrm>
            <a:prstGeom prst="straightConnector1">
              <a:avLst/>
            </a:prstGeom>
            <a:ln w="19050">
              <a:solidFill>
                <a:srgbClr val="4CA51B"/>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7777150" y="4112282"/>
              <a:ext cx="648072" cy="1588"/>
            </a:xfrm>
            <a:prstGeom prst="straightConnector1">
              <a:avLst/>
            </a:prstGeom>
            <a:ln w="19050">
              <a:solidFill>
                <a:srgbClr val="4CA51B"/>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08304" y="3356992"/>
              <a:ext cx="864096" cy="369332"/>
            </a:xfrm>
            <a:prstGeom prst="rect">
              <a:avLst/>
            </a:prstGeom>
            <a:noFill/>
          </p:spPr>
          <p:txBody>
            <a:bodyPr wrap="square" rtlCol="0">
              <a:spAutoFit/>
            </a:bodyPr>
            <a:lstStyle/>
            <a:p>
              <a:r>
                <a:rPr lang="en-GB" dirty="0" smtClean="0">
                  <a:solidFill>
                    <a:srgbClr val="4CA51B"/>
                  </a:solidFill>
                </a:rPr>
                <a:t>As</a:t>
              </a:r>
              <a:endParaRPr lang="en-GB" dirty="0">
                <a:solidFill>
                  <a:srgbClr val="4CA51B"/>
                </a:solidFill>
              </a:endParaRPr>
            </a:p>
          </p:txBody>
        </p:sp>
      </p:grpSp>
      <p:grpSp>
        <p:nvGrpSpPr>
          <p:cNvPr id="11" name="Group 16"/>
          <p:cNvGrpSpPr/>
          <p:nvPr/>
        </p:nvGrpSpPr>
        <p:grpSpPr>
          <a:xfrm>
            <a:off x="755576" y="1772816"/>
            <a:ext cx="1152128" cy="1080120"/>
            <a:chOff x="755576" y="1772816"/>
            <a:chExt cx="1152128" cy="1080120"/>
          </a:xfrm>
        </p:grpSpPr>
        <p:cxnSp>
          <p:nvCxnSpPr>
            <p:cNvPr id="12" name="Straight Arrow Connector 11"/>
            <p:cNvCxnSpPr/>
            <p:nvPr/>
          </p:nvCxnSpPr>
          <p:spPr>
            <a:xfrm rot="5400000">
              <a:off x="432334" y="2528106"/>
              <a:ext cx="64807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792374" y="2528106"/>
              <a:ext cx="64807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1152414" y="2528106"/>
              <a:ext cx="64807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1512454" y="2528106"/>
              <a:ext cx="64807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43608" y="1772816"/>
              <a:ext cx="864096" cy="369332"/>
            </a:xfrm>
            <a:prstGeom prst="rect">
              <a:avLst/>
            </a:prstGeom>
            <a:noFill/>
          </p:spPr>
          <p:txBody>
            <a:bodyPr wrap="square" rtlCol="0">
              <a:spAutoFit/>
            </a:bodyPr>
            <a:lstStyle/>
            <a:p>
              <a:r>
                <a:rPr lang="en-GB" dirty="0" err="1" smtClean="0">
                  <a:solidFill>
                    <a:srgbClr val="C00000"/>
                  </a:solidFill>
                </a:rPr>
                <a:t>Ga</a:t>
              </a:r>
              <a:endParaRPr lang="en-GB" dirty="0">
                <a:solidFill>
                  <a:srgbClr val="C00000"/>
                </a:solidFill>
              </a:endParaRPr>
            </a:p>
          </p:txBody>
        </p:sp>
      </p:grpSp>
      <p:sp>
        <p:nvSpPr>
          <p:cNvPr id="21" name="TextBox 20"/>
          <p:cNvSpPr txBox="1"/>
          <p:nvPr/>
        </p:nvSpPr>
        <p:spPr>
          <a:xfrm>
            <a:off x="2699792" y="1916832"/>
            <a:ext cx="5760640" cy="646331"/>
          </a:xfrm>
          <a:prstGeom prst="rect">
            <a:avLst/>
          </a:prstGeom>
          <a:noFill/>
        </p:spPr>
        <p:txBody>
          <a:bodyPr wrap="square" rtlCol="0">
            <a:spAutoFit/>
          </a:bodyPr>
          <a:lstStyle/>
          <a:p>
            <a:r>
              <a:rPr lang="en-GB" dirty="0" smtClean="0">
                <a:solidFill>
                  <a:prstClr val="black"/>
                </a:solidFill>
              </a:rPr>
              <a:t>Create a metal droplet and then re-crystallise this to form a III-V quantum dot</a:t>
            </a:r>
            <a:endParaRPr lang="en-GB" dirty="0">
              <a:solidFill>
                <a:prstClr val="black"/>
              </a:solidFill>
            </a:endParaRPr>
          </a:p>
        </p:txBody>
      </p:sp>
      <p:pic>
        <p:nvPicPr>
          <p:cNvPr id="487426" name="Picture 2"/>
          <p:cNvPicPr>
            <a:picLocks noChangeAspect="1" noChangeArrowheads="1"/>
          </p:cNvPicPr>
          <p:nvPr/>
        </p:nvPicPr>
        <p:blipFill>
          <a:blip r:embed="rId2" cstate="print"/>
          <a:srcRect/>
          <a:stretch>
            <a:fillRect/>
          </a:stretch>
        </p:blipFill>
        <p:spPr bwMode="auto">
          <a:xfrm>
            <a:off x="2051720" y="3212976"/>
            <a:ext cx="2023176" cy="2016224"/>
          </a:xfrm>
          <a:prstGeom prst="rect">
            <a:avLst/>
          </a:prstGeom>
          <a:noFill/>
          <a:ln w="9525">
            <a:noFill/>
            <a:miter lim="800000"/>
            <a:headEnd/>
            <a:tailEnd/>
          </a:ln>
        </p:spPr>
      </p:pic>
      <p:pic>
        <p:nvPicPr>
          <p:cNvPr id="487427" name="Picture 3"/>
          <p:cNvPicPr>
            <a:picLocks noChangeAspect="1" noChangeArrowheads="1"/>
          </p:cNvPicPr>
          <p:nvPr/>
        </p:nvPicPr>
        <p:blipFill>
          <a:blip r:embed="rId3" cstate="print"/>
          <a:srcRect/>
          <a:stretch>
            <a:fillRect/>
          </a:stretch>
        </p:blipFill>
        <p:spPr bwMode="auto">
          <a:xfrm>
            <a:off x="4139952" y="3068960"/>
            <a:ext cx="2895600" cy="2133600"/>
          </a:xfrm>
          <a:prstGeom prst="rect">
            <a:avLst/>
          </a:prstGeom>
          <a:noFill/>
          <a:ln w="9525">
            <a:noFill/>
            <a:miter lim="800000"/>
            <a:headEnd/>
            <a:tailEnd/>
          </a:ln>
        </p:spPr>
      </p:pic>
      <p:pic>
        <p:nvPicPr>
          <p:cNvPr id="487428" name="Picture 4"/>
          <p:cNvPicPr>
            <a:picLocks noChangeAspect="1" noChangeArrowheads="1"/>
          </p:cNvPicPr>
          <p:nvPr/>
        </p:nvPicPr>
        <p:blipFill>
          <a:blip r:embed="rId4" cstate="print"/>
          <a:srcRect/>
          <a:stretch>
            <a:fillRect/>
          </a:stretch>
        </p:blipFill>
        <p:spPr bwMode="auto">
          <a:xfrm>
            <a:off x="6983760" y="3068960"/>
            <a:ext cx="2160240" cy="2282518"/>
          </a:xfrm>
          <a:prstGeom prst="rect">
            <a:avLst/>
          </a:prstGeom>
          <a:noFill/>
          <a:ln w="9525">
            <a:noFill/>
            <a:miter lim="800000"/>
            <a:headEnd/>
            <a:tailEnd/>
          </a:ln>
        </p:spPr>
      </p:pic>
      <p:sp>
        <p:nvSpPr>
          <p:cNvPr id="25" name="TextBox 24"/>
          <p:cNvSpPr txBox="1"/>
          <p:nvPr/>
        </p:nvSpPr>
        <p:spPr>
          <a:xfrm>
            <a:off x="251520" y="5373216"/>
            <a:ext cx="8640960" cy="646331"/>
          </a:xfrm>
          <a:prstGeom prst="rect">
            <a:avLst/>
          </a:prstGeom>
          <a:noFill/>
        </p:spPr>
        <p:txBody>
          <a:bodyPr wrap="square" rtlCol="0">
            <a:spAutoFit/>
          </a:bodyPr>
          <a:lstStyle/>
          <a:p>
            <a:r>
              <a:rPr lang="en-GB" dirty="0" smtClean="0">
                <a:solidFill>
                  <a:prstClr val="black"/>
                </a:solidFill>
              </a:rPr>
              <a:t>Advantages of this method are that it need not involve epitaxial strained layers and it does not use the SK growth mechanism- </a:t>
            </a:r>
            <a:r>
              <a:rPr lang="en-GB" i="1" dirty="0" smtClean="0">
                <a:solidFill>
                  <a:prstClr val="black"/>
                </a:solidFill>
              </a:rPr>
              <a:t>no wetting layer</a:t>
            </a:r>
          </a:p>
        </p:txBody>
      </p:sp>
      <p:sp>
        <p:nvSpPr>
          <p:cNvPr id="26" name="TextBox 25"/>
          <p:cNvSpPr txBox="1"/>
          <p:nvPr/>
        </p:nvSpPr>
        <p:spPr>
          <a:xfrm>
            <a:off x="2627784" y="2564904"/>
            <a:ext cx="5760640" cy="369332"/>
          </a:xfrm>
          <a:prstGeom prst="rect">
            <a:avLst/>
          </a:prstGeom>
          <a:noFill/>
        </p:spPr>
        <p:txBody>
          <a:bodyPr wrap="square" rtlCol="0">
            <a:spAutoFit/>
          </a:bodyPr>
          <a:lstStyle/>
          <a:p>
            <a:r>
              <a:rPr lang="en-GB" dirty="0" smtClean="0">
                <a:solidFill>
                  <a:prstClr val="black"/>
                </a:solidFill>
              </a:rPr>
              <a:t>Example: GaAs QDs on AlGaAs </a:t>
            </a:r>
            <a:r>
              <a:rPr lang="en-GB" sz="1100" dirty="0" smtClean="0">
                <a:solidFill>
                  <a:prstClr val="black"/>
                </a:solidFill>
              </a:rPr>
              <a:t>(</a:t>
            </a:r>
            <a:r>
              <a:rPr lang="en-GB" sz="1100" dirty="0" err="1" smtClean="0">
                <a:solidFill>
                  <a:prstClr val="black"/>
                </a:solidFill>
              </a:rPr>
              <a:t>Sakoda</a:t>
            </a:r>
            <a:r>
              <a:rPr lang="en-GB" sz="1100" dirty="0" smtClean="0">
                <a:solidFill>
                  <a:prstClr val="black"/>
                </a:solidFill>
              </a:rPr>
              <a:t> et al, Tsukuba, Japan)</a:t>
            </a:r>
            <a:endParaRPr lang="en-GB" sz="1100" dirty="0">
              <a:solidFill>
                <a:prstClr val="black"/>
              </a:solidFill>
            </a:endParaRPr>
          </a:p>
        </p:txBody>
      </p:sp>
      <p:sp>
        <p:nvSpPr>
          <p:cNvPr id="28" name="Title 1"/>
          <p:cNvSpPr txBox="1">
            <a:spLocks noGrp="1"/>
          </p:cNvSpPr>
          <p:nvPr>
            <p:ph type="title"/>
          </p:nvPr>
        </p:nvSpPr>
        <p:spPr>
          <a:xfrm>
            <a:off x="457200" y="274638"/>
            <a:ext cx="6779096" cy="634082"/>
          </a:xfrm>
          <a:prstGeom prst="rect">
            <a:avLst/>
          </a:prstGeom>
        </p:spPr>
        <p:txBody>
          <a:bodyPr/>
          <a:lstStyle/>
          <a:p>
            <a:pPr lvl="0" algn="l">
              <a:defRPr/>
            </a:pPr>
            <a:r>
              <a:rPr lang="en-GB" sz="3600" b="1" dirty="0">
                <a:solidFill>
                  <a:srgbClr val="002060"/>
                </a:solidFill>
              </a:rPr>
              <a:t>Nanostructures- Quantum </a:t>
            </a:r>
            <a:r>
              <a:rPr lang="en-GB" sz="3600" b="1" dirty="0" smtClean="0">
                <a:solidFill>
                  <a:srgbClr val="002060"/>
                </a:solidFill>
              </a:rPr>
              <a:t>Dots</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spTree>
    <p:extLst>
      <p:ext uri="{BB962C8B-B14F-4D97-AF65-F5344CB8AC3E}">
        <p14:creationId xmlns:p14="http://schemas.microsoft.com/office/powerpoint/2010/main" val="281558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ppt_w*0.70"/>
                                          </p:val>
                                        </p:tav>
                                        <p:tav tm="100000">
                                          <p:val>
                                            <p:strVal val="#ppt_w"/>
                                          </p:val>
                                        </p:tav>
                                      </p:tavLst>
                                    </p:anim>
                                    <p:anim calcmode="lin" valueType="num">
                                      <p:cBhvr>
                                        <p:cTn id="8" dur="2000" fill="hold"/>
                                        <p:tgtEl>
                                          <p:spTgt spid="18"/>
                                        </p:tgtEl>
                                        <p:attrNameLst>
                                          <p:attrName>ppt_h</p:attrName>
                                        </p:attrNameLst>
                                      </p:cBhvr>
                                      <p:tavLst>
                                        <p:tav tm="0">
                                          <p:val>
                                            <p:strVal val="#ppt_h"/>
                                          </p:val>
                                        </p:tav>
                                        <p:tav tm="100000">
                                          <p:val>
                                            <p:strVal val="#ppt_h"/>
                                          </p:val>
                                        </p:tav>
                                      </p:tavLst>
                                    </p:anim>
                                    <p:animEffect transition="in" filter="fade">
                                      <p:cBhvr>
                                        <p:cTn id="9" dur="2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nodeType="clickEffect">
                                  <p:stCondLst>
                                    <p:cond delay="0"/>
                                  </p:stCondLst>
                                  <p:childTnLst>
                                    <p:animEffect transition="out" filter="dissolv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2000" fill="hold"/>
                                        <p:tgtEl>
                                          <p:spTgt spid="20"/>
                                        </p:tgtEl>
                                        <p:attrNameLst>
                                          <p:attrName>ppt_w</p:attrName>
                                        </p:attrNameLst>
                                      </p:cBhvr>
                                      <p:tavLst>
                                        <p:tav tm="0">
                                          <p:val>
                                            <p:strVal val="#ppt_w*0.70"/>
                                          </p:val>
                                        </p:tav>
                                        <p:tav tm="100000">
                                          <p:val>
                                            <p:strVal val="#ppt_w"/>
                                          </p:val>
                                        </p:tav>
                                      </p:tavLst>
                                    </p:anim>
                                    <p:anim calcmode="lin" valueType="num">
                                      <p:cBhvr>
                                        <p:cTn id="24" dur="2000" fill="hold"/>
                                        <p:tgtEl>
                                          <p:spTgt spid="20"/>
                                        </p:tgtEl>
                                        <p:attrNameLst>
                                          <p:attrName>ppt_h</p:attrName>
                                        </p:attrNameLst>
                                      </p:cBhvr>
                                      <p:tavLst>
                                        <p:tav tm="0">
                                          <p:val>
                                            <p:strVal val="#ppt_h"/>
                                          </p:val>
                                        </p:tav>
                                        <p:tav tm="100000">
                                          <p:val>
                                            <p:strVal val="#ppt_h"/>
                                          </p:val>
                                        </p:tav>
                                      </p:tavLst>
                                    </p:anim>
                                    <p:animEffect transition="in" filter="fade">
                                      <p:cBhvr>
                                        <p:cTn id="25" dur="20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0"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835" y="980728"/>
            <a:ext cx="8229600" cy="4525963"/>
          </a:xfrm>
        </p:spPr>
        <p:txBody>
          <a:bodyPr>
            <a:normAutofit/>
          </a:bodyPr>
          <a:lstStyle/>
          <a:p>
            <a:pPr>
              <a:buNone/>
            </a:pPr>
            <a:r>
              <a:rPr lang="en-GB" sz="2400" dirty="0" smtClean="0"/>
              <a:t>Quantum dot solar cells</a:t>
            </a:r>
            <a:endParaRPr lang="en-GB" sz="2400" dirty="0"/>
          </a:p>
        </p:txBody>
      </p:sp>
      <p:pic>
        <p:nvPicPr>
          <p:cNvPr id="4" name="Picture 2" descr="http://people.rit.edu/smhsps/images/ibscinfo3.gif"/>
          <p:cNvPicPr>
            <a:picLocks noChangeAspect="1" noChangeArrowheads="1"/>
          </p:cNvPicPr>
          <p:nvPr/>
        </p:nvPicPr>
        <p:blipFill>
          <a:blip r:embed="rId2" cstate="print"/>
          <a:srcRect/>
          <a:stretch>
            <a:fillRect/>
          </a:stretch>
        </p:blipFill>
        <p:spPr bwMode="auto">
          <a:xfrm>
            <a:off x="2627784" y="1484784"/>
            <a:ext cx="6267474" cy="2102680"/>
          </a:xfrm>
          <a:prstGeom prst="rect">
            <a:avLst/>
          </a:prstGeom>
          <a:noFill/>
        </p:spPr>
      </p:pic>
      <p:sp>
        <p:nvSpPr>
          <p:cNvPr id="5" name="TextBox 4"/>
          <p:cNvSpPr txBox="1"/>
          <p:nvPr/>
        </p:nvSpPr>
        <p:spPr>
          <a:xfrm>
            <a:off x="395536" y="1529497"/>
            <a:ext cx="2448272" cy="1323439"/>
          </a:xfrm>
          <a:prstGeom prst="rect">
            <a:avLst/>
          </a:prstGeom>
          <a:noFill/>
        </p:spPr>
        <p:txBody>
          <a:bodyPr wrap="square" rtlCol="0">
            <a:spAutoFit/>
          </a:bodyPr>
          <a:lstStyle/>
          <a:p>
            <a:r>
              <a:rPr lang="en-GB" sz="2000" dirty="0" smtClean="0">
                <a:solidFill>
                  <a:srgbClr val="080808"/>
                </a:solidFill>
                <a:latin typeface="Calibri"/>
                <a:cs typeface="Calibri" pitchFamily="34" charset="0"/>
              </a:rPr>
              <a:t>Intermediate Band solar cell using QDs- theoretical efficiency raised to 63%</a:t>
            </a:r>
            <a:endParaRPr lang="en-GB" sz="2000" dirty="0">
              <a:solidFill>
                <a:srgbClr val="080808"/>
              </a:solidFill>
              <a:latin typeface="Calibri"/>
              <a:cs typeface="Calibri" pitchFamily="34" charset="0"/>
            </a:endParaRPr>
          </a:p>
        </p:txBody>
      </p:sp>
      <p:pic>
        <p:nvPicPr>
          <p:cNvPr id="6" name="Picture 4" descr="TEM image of self-organized quantum dot superlattice (left) and schematic structure of quantum dot intermediate band solar cell (right)."/>
          <p:cNvPicPr>
            <a:picLocks noChangeAspect="1" noChangeArrowheads="1"/>
          </p:cNvPicPr>
          <p:nvPr/>
        </p:nvPicPr>
        <p:blipFill>
          <a:blip r:embed="rId3" cstate="print"/>
          <a:srcRect/>
          <a:stretch>
            <a:fillRect/>
          </a:stretch>
        </p:blipFill>
        <p:spPr bwMode="auto">
          <a:xfrm>
            <a:off x="259835" y="3933056"/>
            <a:ext cx="4024133" cy="2077220"/>
          </a:xfrm>
          <a:prstGeom prst="rect">
            <a:avLst/>
          </a:prstGeom>
          <a:noFill/>
        </p:spPr>
      </p:pic>
      <p:sp>
        <p:nvSpPr>
          <p:cNvPr id="7" name="TextBox 6"/>
          <p:cNvSpPr txBox="1"/>
          <p:nvPr/>
        </p:nvSpPr>
        <p:spPr>
          <a:xfrm>
            <a:off x="1642390" y="6010276"/>
            <a:ext cx="3168352" cy="307777"/>
          </a:xfrm>
          <a:prstGeom prst="rect">
            <a:avLst/>
          </a:prstGeom>
          <a:noFill/>
        </p:spPr>
        <p:txBody>
          <a:bodyPr wrap="square" rtlCol="0">
            <a:spAutoFit/>
          </a:bodyPr>
          <a:lstStyle/>
          <a:p>
            <a:r>
              <a:rPr lang="en-GB" sz="1400" dirty="0" smtClean="0">
                <a:solidFill>
                  <a:srgbClr val="080808"/>
                </a:solidFill>
                <a:latin typeface="Arial" pitchFamily="34" charset="0"/>
                <a:cs typeface="Arial" pitchFamily="34" charset="0"/>
              </a:rPr>
              <a:t>Okada group- </a:t>
            </a:r>
            <a:r>
              <a:rPr lang="en-GB" sz="1400" dirty="0" err="1" smtClean="0">
                <a:solidFill>
                  <a:srgbClr val="080808"/>
                </a:solidFill>
                <a:latin typeface="Arial" pitchFamily="34" charset="0"/>
                <a:cs typeface="Arial" pitchFamily="34" charset="0"/>
              </a:rPr>
              <a:t>Univ</a:t>
            </a:r>
            <a:r>
              <a:rPr lang="en-GB" sz="1400" dirty="0" smtClean="0">
                <a:solidFill>
                  <a:srgbClr val="080808"/>
                </a:solidFill>
                <a:latin typeface="Arial" pitchFamily="34" charset="0"/>
                <a:cs typeface="Arial" pitchFamily="34" charset="0"/>
              </a:rPr>
              <a:t> of Tokyo</a:t>
            </a:r>
            <a:endParaRPr lang="en-GB" sz="1400" dirty="0">
              <a:solidFill>
                <a:srgbClr val="080808"/>
              </a:solidFill>
              <a:latin typeface="Arial" pitchFamily="34" charset="0"/>
              <a:cs typeface="Arial" pitchFamily="34" charset="0"/>
            </a:endParaRPr>
          </a:p>
        </p:txBody>
      </p:sp>
      <p:pic>
        <p:nvPicPr>
          <p:cNvPr id="8" name="Picture 2" descr="0185 200 DF copia"/>
          <p:cNvPicPr>
            <a:picLocks noChangeAspect="1" noChangeArrowheads="1"/>
          </p:cNvPicPr>
          <p:nvPr/>
        </p:nvPicPr>
        <p:blipFill>
          <a:blip r:embed="rId4" cstate="print"/>
          <a:srcRect/>
          <a:stretch>
            <a:fillRect/>
          </a:stretch>
        </p:blipFill>
        <p:spPr bwMode="auto">
          <a:xfrm>
            <a:off x="4932040" y="3785674"/>
            <a:ext cx="3672408" cy="2523646"/>
          </a:xfrm>
          <a:prstGeom prst="rect">
            <a:avLst/>
          </a:prstGeom>
          <a:noFill/>
          <a:ln w="3175">
            <a:solidFill>
              <a:schemeClr val="tx1"/>
            </a:solidFill>
            <a:miter lim="800000"/>
            <a:headEnd/>
            <a:tailEnd/>
          </a:ln>
        </p:spPr>
      </p:pic>
      <p:sp>
        <p:nvSpPr>
          <p:cNvPr id="17" name="TextBox 16"/>
          <p:cNvSpPr txBox="1"/>
          <p:nvPr/>
        </p:nvSpPr>
        <p:spPr>
          <a:xfrm>
            <a:off x="179512" y="3284984"/>
            <a:ext cx="3528392" cy="646331"/>
          </a:xfrm>
          <a:prstGeom prst="rect">
            <a:avLst/>
          </a:prstGeom>
          <a:noFill/>
        </p:spPr>
        <p:txBody>
          <a:bodyPr wrap="square" rtlCol="0">
            <a:spAutoFit/>
          </a:bodyPr>
          <a:lstStyle/>
          <a:p>
            <a:r>
              <a:rPr lang="en-GB" dirty="0" smtClean="0">
                <a:solidFill>
                  <a:srgbClr val="080808"/>
                </a:solidFill>
              </a:rPr>
              <a:t>Need a large number of stacks to give sufficient absorption</a:t>
            </a:r>
            <a:endParaRPr lang="en-GB" dirty="0">
              <a:solidFill>
                <a:srgbClr val="080808"/>
              </a:solidFill>
            </a:endParaRPr>
          </a:p>
        </p:txBody>
      </p:sp>
      <p:sp>
        <p:nvSpPr>
          <p:cNvPr id="11" name="Title 1"/>
          <p:cNvSpPr txBox="1">
            <a:spLocks noGrp="1"/>
          </p:cNvSpPr>
          <p:nvPr>
            <p:ph type="title"/>
          </p:nvPr>
        </p:nvSpPr>
        <p:spPr>
          <a:xfrm>
            <a:off x="457200" y="274638"/>
            <a:ext cx="6923112" cy="634082"/>
          </a:xfrm>
          <a:prstGeom prst="rect">
            <a:avLst/>
          </a:prstGeom>
        </p:spPr>
        <p:txBody>
          <a:bodyPr/>
          <a:lstStyle/>
          <a:p>
            <a:pPr lvl="0" algn="l">
              <a:defRPr/>
            </a:pPr>
            <a:r>
              <a:rPr lang="en-GB" sz="3600" b="1" dirty="0">
                <a:solidFill>
                  <a:srgbClr val="002060"/>
                </a:solidFill>
              </a:rPr>
              <a:t>Nanostructures- Quantum </a:t>
            </a:r>
            <a:r>
              <a:rPr lang="en-GB" sz="3600" b="1" dirty="0" smtClean="0">
                <a:solidFill>
                  <a:srgbClr val="002060"/>
                </a:solidFill>
              </a:rPr>
              <a:t>Dots</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spTree>
    <p:extLst>
      <p:ext uri="{BB962C8B-B14F-4D97-AF65-F5344CB8AC3E}">
        <p14:creationId xmlns:p14="http://schemas.microsoft.com/office/powerpoint/2010/main" val="27223066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908720"/>
            <a:ext cx="8229600" cy="4525963"/>
          </a:xfrm>
        </p:spPr>
        <p:txBody>
          <a:bodyPr>
            <a:normAutofit/>
          </a:bodyPr>
          <a:lstStyle/>
          <a:p>
            <a:pPr>
              <a:buNone/>
            </a:pPr>
            <a:r>
              <a:rPr lang="en-GB" sz="2400" dirty="0" smtClean="0"/>
              <a:t>Patterned nucleation</a:t>
            </a:r>
            <a:endParaRPr lang="en-GB" sz="2400" dirty="0"/>
          </a:p>
        </p:txBody>
      </p:sp>
      <p:pic>
        <p:nvPicPr>
          <p:cNvPr id="4" name="Picture 10" descr="Size_homogeneous_QD_array_high_res"/>
          <p:cNvPicPr>
            <a:picLocks noChangeAspect="1" noChangeArrowheads="1"/>
          </p:cNvPicPr>
          <p:nvPr/>
        </p:nvPicPr>
        <p:blipFill>
          <a:blip r:embed="rId2" cstate="print"/>
          <a:srcRect/>
          <a:stretch>
            <a:fillRect/>
          </a:stretch>
        </p:blipFill>
        <p:spPr bwMode="auto">
          <a:xfrm>
            <a:off x="5796136" y="1268760"/>
            <a:ext cx="3214166" cy="3939383"/>
          </a:xfrm>
          <a:prstGeom prst="rect">
            <a:avLst/>
          </a:prstGeom>
          <a:noFill/>
          <a:ln w="9525">
            <a:noFill/>
            <a:miter lim="800000"/>
            <a:headEnd/>
            <a:tailEnd/>
          </a:ln>
        </p:spPr>
      </p:pic>
      <p:sp>
        <p:nvSpPr>
          <p:cNvPr id="5" name="Rectangle 4"/>
          <p:cNvSpPr/>
          <p:nvPr/>
        </p:nvSpPr>
        <p:spPr>
          <a:xfrm>
            <a:off x="395536" y="1412776"/>
            <a:ext cx="5184576" cy="4154984"/>
          </a:xfrm>
          <a:prstGeom prst="rect">
            <a:avLst/>
          </a:prstGeom>
        </p:spPr>
        <p:txBody>
          <a:bodyPr wrap="square">
            <a:spAutoFit/>
          </a:bodyPr>
          <a:lstStyle/>
          <a:p>
            <a:r>
              <a:rPr lang="en-GB" sz="2400" dirty="0" smtClean="0">
                <a:solidFill>
                  <a:srgbClr val="080808"/>
                </a:solidFill>
                <a:latin typeface="Calibri" pitchFamily="34" charset="0"/>
                <a:cs typeface="Calibri" pitchFamily="34" charset="0"/>
              </a:rPr>
              <a:t>Uses EBL pattern and etch to create ‘holes’ in which to nucleate quantum dots. Removing random nucleation dramatically improves the size distribution leading to sub-nm </a:t>
            </a:r>
            <a:r>
              <a:rPr lang="en-GB" sz="2400" dirty="0" smtClean="0">
                <a:solidFill>
                  <a:srgbClr val="080808"/>
                </a:solidFill>
                <a:latin typeface="Calibri" pitchFamily="34" charset="0"/>
                <a:cs typeface="Calibri" pitchFamily="34" charset="0"/>
              </a:rPr>
              <a:t>inhomogeneous broadening</a:t>
            </a:r>
          </a:p>
          <a:p>
            <a:endParaRPr lang="en-GB" sz="2400" dirty="0" smtClean="0">
              <a:solidFill>
                <a:srgbClr val="080808"/>
              </a:solidFill>
              <a:latin typeface="Calibri" pitchFamily="34" charset="0"/>
              <a:cs typeface="Calibri" pitchFamily="34" charset="0"/>
            </a:endParaRPr>
          </a:p>
          <a:p>
            <a:r>
              <a:rPr lang="en-GB" sz="2400" dirty="0" smtClean="0">
                <a:solidFill>
                  <a:srgbClr val="080808"/>
                </a:solidFill>
                <a:latin typeface="Calibri" pitchFamily="34" charset="0"/>
                <a:cs typeface="Calibri" pitchFamily="34" charset="0"/>
              </a:rPr>
              <a:t>BUT </a:t>
            </a:r>
            <a:r>
              <a:rPr lang="en-GB" sz="2400" dirty="0" smtClean="0">
                <a:solidFill>
                  <a:srgbClr val="080808"/>
                </a:solidFill>
                <a:latin typeface="Calibri" pitchFamily="34" charset="0"/>
                <a:cs typeface="Calibri" pitchFamily="34" charset="0"/>
              </a:rPr>
              <a:t>the optical </a:t>
            </a:r>
            <a:r>
              <a:rPr lang="en-GB" sz="2400" dirty="0" smtClean="0">
                <a:solidFill>
                  <a:srgbClr val="080808"/>
                </a:solidFill>
                <a:latin typeface="Calibri" pitchFamily="34" charset="0"/>
                <a:cs typeface="Calibri" pitchFamily="34" charset="0"/>
              </a:rPr>
              <a:t>properties tend to be poor- </a:t>
            </a:r>
            <a:r>
              <a:rPr lang="en-GB" sz="2400" b="1" dirty="0" smtClean="0">
                <a:solidFill>
                  <a:srgbClr val="080808"/>
                </a:solidFill>
                <a:latin typeface="Calibri" pitchFamily="34" charset="0"/>
                <a:cs typeface="Calibri" pitchFamily="34" charset="0"/>
              </a:rPr>
              <a:t>QD emission dominated by defects at the re-grown interface </a:t>
            </a:r>
            <a:r>
              <a:rPr lang="en-GB" sz="2400" dirty="0" smtClean="0">
                <a:solidFill>
                  <a:srgbClr val="080808"/>
                </a:solidFill>
                <a:latin typeface="Calibri" pitchFamily="34" charset="0"/>
                <a:cs typeface="Calibri" pitchFamily="34" charset="0"/>
              </a:rPr>
              <a:t>(roughness, residual carbon </a:t>
            </a:r>
            <a:r>
              <a:rPr lang="en-GB" sz="2400" dirty="0" err="1" smtClean="0">
                <a:solidFill>
                  <a:srgbClr val="080808"/>
                </a:solidFill>
                <a:latin typeface="Calibri" pitchFamily="34" charset="0"/>
                <a:cs typeface="Calibri" pitchFamily="34" charset="0"/>
              </a:rPr>
              <a:t>etc</a:t>
            </a:r>
            <a:r>
              <a:rPr lang="en-GB" sz="2400" dirty="0" smtClean="0">
                <a:solidFill>
                  <a:srgbClr val="080808"/>
                </a:solidFill>
                <a:latin typeface="Calibri" pitchFamily="34" charset="0"/>
                <a:cs typeface="Calibri" pitchFamily="34" charset="0"/>
              </a:rPr>
              <a:t>)</a:t>
            </a:r>
            <a:endParaRPr lang="en-GB" sz="2400" dirty="0" smtClean="0">
              <a:solidFill>
                <a:srgbClr val="080808"/>
              </a:solidFill>
              <a:latin typeface="Calibri" pitchFamily="34" charset="0"/>
              <a:cs typeface="Calibri" pitchFamily="34" charset="0"/>
            </a:endParaRPr>
          </a:p>
        </p:txBody>
      </p:sp>
      <p:sp>
        <p:nvSpPr>
          <p:cNvPr id="6" name="TextBox 5"/>
          <p:cNvSpPr txBox="1"/>
          <p:nvPr/>
        </p:nvSpPr>
        <p:spPr>
          <a:xfrm>
            <a:off x="6372200" y="5373216"/>
            <a:ext cx="2448272" cy="307777"/>
          </a:xfrm>
          <a:prstGeom prst="rect">
            <a:avLst/>
          </a:prstGeom>
          <a:noFill/>
        </p:spPr>
        <p:txBody>
          <a:bodyPr wrap="square" rtlCol="0">
            <a:spAutoFit/>
          </a:bodyPr>
          <a:lstStyle/>
          <a:p>
            <a:r>
              <a:rPr lang="en-GB" sz="1400" dirty="0" err="1" smtClean="0">
                <a:solidFill>
                  <a:prstClr val="black"/>
                </a:solidFill>
              </a:rPr>
              <a:t>O.Schmidt</a:t>
            </a:r>
            <a:r>
              <a:rPr lang="en-GB" sz="1400" dirty="0" smtClean="0">
                <a:solidFill>
                  <a:prstClr val="black"/>
                </a:solidFill>
              </a:rPr>
              <a:t>. </a:t>
            </a:r>
            <a:r>
              <a:rPr lang="en-GB" sz="1400" dirty="0" err="1" smtClean="0">
                <a:solidFill>
                  <a:prstClr val="black"/>
                </a:solidFill>
              </a:rPr>
              <a:t>T.U.Dresden</a:t>
            </a:r>
            <a:endParaRPr lang="en-GB" sz="1400" dirty="0">
              <a:solidFill>
                <a:prstClr val="black"/>
              </a:solidFill>
            </a:endParaRPr>
          </a:p>
        </p:txBody>
      </p:sp>
      <p:sp>
        <p:nvSpPr>
          <p:cNvPr id="8" name="Title 1"/>
          <p:cNvSpPr txBox="1">
            <a:spLocks noGrp="1"/>
          </p:cNvSpPr>
          <p:nvPr>
            <p:ph type="title"/>
          </p:nvPr>
        </p:nvSpPr>
        <p:spPr>
          <a:xfrm>
            <a:off x="457200" y="274638"/>
            <a:ext cx="6923112" cy="634082"/>
          </a:xfrm>
          <a:prstGeom prst="rect">
            <a:avLst/>
          </a:prstGeom>
        </p:spPr>
        <p:txBody>
          <a:bodyPr/>
          <a:lstStyle/>
          <a:p>
            <a:pPr lvl="0" algn="l">
              <a:defRPr/>
            </a:pPr>
            <a:r>
              <a:rPr lang="en-GB" sz="3600" b="1" dirty="0">
                <a:solidFill>
                  <a:srgbClr val="002060"/>
                </a:solidFill>
              </a:rPr>
              <a:t>Nanostructures- Quantum </a:t>
            </a:r>
            <a:r>
              <a:rPr lang="en-GB" sz="3600" b="1" dirty="0" smtClean="0">
                <a:solidFill>
                  <a:srgbClr val="002060"/>
                </a:solidFill>
              </a:rPr>
              <a:t>Dots</a:t>
            </a:r>
            <a:endParaRPr kumimoji="0" lang="en-GB" sz="3600" b="1" i="0" u="none" strike="noStrike" kern="1200" cap="none" spc="0" normalizeH="0" baseline="0" noProof="0" dirty="0">
              <a:ln>
                <a:noFill/>
              </a:ln>
              <a:solidFill>
                <a:srgbClr val="002060"/>
              </a:solidFill>
              <a:effectLst/>
              <a:uLnTx/>
              <a:uFillTx/>
              <a:latin typeface="+mj-lt"/>
              <a:ea typeface="+mj-ea"/>
              <a:cs typeface="+mj-cs"/>
            </a:endParaRPr>
          </a:p>
        </p:txBody>
      </p:sp>
    </p:spTree>
    <p:extLst>
      <p:ext uri="{BB962C8B-B14F-4D97-AF65-F5344CB8AC3E}">
        <p14:creationId xmlns:p14="http://schemas.microsoft.com/office/powerpoint/2010/main" val="31623263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980728"/>
            <a:ext cx="8229600" cy="4525963"/>
          </a:xfrm>
        </p:spPr>
        <p:txBody>
          <a:bodyPr/>
          <a:lstStyle/>
          <a:p>
            <a:pPr marL="0">
              <a:buNone/>
            </a:pPr>
            <a:r>
              <a:rPr lang="en-US" altLang="ko-KR" sz="2600" dirty="0" smtClean="0">
                <a:ea typeface="굴림" charset="-127"/>
              </a:rPr>
              <a:t>Bulk materials have many interesting properties, but real success story of semiconductors is the use of </a:t>
            </a:r>
            <a:r>
              <a:rPr lang="en-US" altLang="ko-KR" sz="2600" i="1" dirty="0" err="1" smtClean="0">
                <a:ea typeface="굴림" charset="-127"/>
              </a:rPr>
              <a:t>heterostructures</a:t>
            </a:r>
            <a:r>
              <a:rPr lang="en-US" altLang="ko-KR" sz="2600" i="1" dirty="0" smtClean="0">
                <a:ea typeface="굴림" charset="-127"/>
              </a:rPr>
              <a:t> </a:t>
            </a:r>
            <a:r>
              <a:rPr lang="en-US" altLang="ko-KR" sz="2600" dirty="0" smtClean="0">
                <a:ea typeface="굴림" charset="-127"/>
              </a:rPr>
              <a:t>of two or more compounds and in particular the combination of a low band gap material with a wide gap one which provides carrier confinement.</a:t>
            </a:r>
          </a:p>
          <a:p>
            <a:pPr>
              <a:buNone/>
            </a:pPr>
            <a:endParaRPr lang="en-GB" dirty="0"/>
          </a:p>
        </p:txBody>
      </p:sp>
      <p:sp>
        <p:nvSpPr>
          <p:cNvPr id="4" name="Title 1"/>
          <p:cNvSpPr>
            <a:spLocks noGrp="1"/>
          </p:cNvSpPr>
          <p:nvPr>
            <p:ph type="title"/>
          </p:nvPr>
        </p:nvSpPr>
        <p:spPr>
          <a:xfrm>
            <a:off x="457200" y="274638"/>
            <a:ext cx="4330824" cy="634082"/>
          </a:xfrm>
        </p:spPr>
        <p:txBody>
          <a:bodyPr/>
          <a:lstStyle/>
          <a:p>
            <a:pPr algn="l"/>
            <a:r>
              <a:rPr lang="en-GB" sz="3600" b="1" dirty="0" err="1" smtClean="0">
                <a:solidFill>
                  <a:srgbClr val="002060"/>
                </a:solidFill>
              </a:rPr>
              <a:t>Heterostructures</a:t>
            </a:r>
            <a:endParaRPr lang="en-GB" sz="3600" b="1" dirty="0">
              <a:solidFill>
                <a:srgbClr val="002060"/>
              </a:solidFill>
            </a:endParaRPr>
          </a:p>
        </p:txBody>
      </p:sp>
      <p:pic>
        <p:nvPicPr>
          <p:cNvPr id="422914" name="Picture 2"/>
          <p:cNvPicPr>
            <a:picLocks noChangeAspect="1" noChangeArrowheads="1"/>
          </p:cNvPicPr>
          <p:nvPr/>
        </p:nvPicPr>
        <p:blipFill>
          <a:blip r:embed="rId2" cstate="print"/>
          <a:srcRect/>
          <a:stretch>
            <a:fillRect/>
          </a:stretch>
        </p:blipFill>
        <p:spPr bwMode="auto">
          <a:xfrm>
            <a:off x="3671272" y="2996952"/>
            <a:ext cx="5472728" cy="3384376"/>
          </a:xfrm>
          <a:prstGeom prst="rect">
            <a:avLst/>
          </a:prstGeom>
          <a:noFill/>
          <a:ln w="9525">
            <a:noFill/>
            <a:miter lim="800000"/>
            <a:headEnd/>
            <a:tailEnd/>
          </a:ln>
        </p:spPr>
      </p:pic>
      <p:sp>
        <p:nvSpPr>
          <p:cNvPr id="7" name="TextBox 6"/>
          <p:cNvSpPr txBox="1"/>
          <p:nvPr/>
        </p:nvSpPr>
        <p:spPr>
          <a:xfrm>
            <a:off x="493048" y="3218599"/>
            <a:ext cx="3168352" cy="2677656"/>
          </a:xfrm>
          <a:prstGeom prst="rect">
            <a:avLst/>
          </a:prstGeom>
          <a:noFill/>
        </p:spPr>
        <p:txBody>
          <a:bodyPr wrap="square" rtlCol="0">
            <a:spAutoFit/>
          </a:bodyPr>
          <a:lstStyle/>
          <a:p>
            <a:r>
              <a:rPr lang="en-GB" sz="2400" dirty="0" smtClean="0">
                <a:latin typeface="+mn-lt"/>
              </a:rPr>
              <a:t>Compound semiconductors offer a wide range of relative band alignments, giving considerable freedom in terms of </a:t>
            </a:r>
            <a:r>
              <a:rPr lang="en-GB" sz="2400" i="1" dirty="0" smtClean="0">
                <a:latin typeface="+mn-lt"/>
              </a:rPr>
              <a:t>band structure engineering</a:t>
            </a:r>
            <a:endParaRPr lang="en-GB" sz="2400" i="1" dirty="0">
              <a:latin typeface="+mn-lt"/>
            </a:endParaRPr>
          </a:p>
        </p:txBody>
      </p:sp>
      <p:sp>
        <p:nvSpPr>
          <p:cNvPr id="8" name="Rectangle 7"/>
          <p:cNvSpPr/>
          <p:nvPr/>
        </p:nvSpPr>
        <p:spPr>
          <a:xfrm>
            <a:off x="4644008" y="6165304"/>
            <a:ext cx="3533340" cy="246221"/>
          </a:xfrm>
          <a:prstGeom prst="rect">
            <a:avLst/>
          </a:prstGeom>
        </p:spPr>
        <p:txBody>
          <a:bodyPr wrap="none">
            <a:spAutoFit/>
          </a:bodyPr>
          <a:lstStyle/>
          <a:p>
            <a:r>
              <a:rPr lang="en-GB" sz="1000" i="1" dirty="0" smtClean="0"/>
              <a:t>C. Van </a:t>
            </a:r>
            <a:r>
              <a:rPr lang="en-GB" sz="1000" i="1" dirty="0" err="1" smtClean="0"/>
              <a:t>der</a:t>
            </a:r>
            <a:r>
              <a:rPr lang="en-GB" sz="1000" i="1" dirty="0" smtClean="0"/>
              <a:t> </a:t>
            </a:r>
            <a:r>
              <a:rPr lang="en-GB" sz="1000" i="1" dirty="0" err="1" smtClean="0"/>
              <a:t>Walle</a:t>
            </a:r>
            <a:r>
              <a:rPr lang="en-GB" sz="1000" i="1" dirty="0" smtClean="0"/>
              <a:t>  </a:t>
            </a:r>
            <a:r>
              <a:rPr lang="en-GB" sz="1000" i="1" dirty="0" err="1" smtClean="0"/>
              <a:t>Annu</a:t>
            </a:r>
            <a:r>
              <a:rPr lang="en-GB" sz="1000" i="1" dirty="0" smtClean="0"/>
              <a:t>. Rev. Mater. Res. 2006. 36:179–98</a:t>
            </a:r>
            <a:endParaRPr lang="en-GB" sz="1000" i="1" dirty="0"/>
          </a:p>
        </p:txBody>
      </p:sp>
    </p:spTree>
    <p:extLst>
      <p:ext uri="{BB962C8B-B14F-4D97-AF65-F5344CB8AC3E}">
        <p14:creationId xmlns:p14="http://schemas.microsoft.com/office/powerpoint/2010/main" val="21021650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a:xfrm>
            <a:off x="395536" y="908720"/>
            <a:ext cx="8496746" cy="1080120"/>
          </a:xfrm>
        </p:spPr>
        <p:txBody>
          <a:bodyPr>
            <a:normAutofit fontScale="25000" lnSpcReduction="20000"/>
          </a:bodyPr>
          <a:lstStyle/>
          <a:p>
            <a:pPr marL="0">
              <a:lnSpc>
                <a:spcPct val="120000"/>
              </a:lnSpc>
              <a:spcBef>
                <a:spcPts val="0"/>
              </a:spcBef>
              <a:buNone/>
            </a:pPr>
            <a:r>
              <a:rPr lang="en-US" altLang="ko-KR" sz="9600" dirty="0" smtClean="0">
                <a:ea typeface="굴림" charset="-127"/>
              </a:rPr>
              <a:t>A </a:t>
            </a:r>
            <a:r>
              <a:rPr lang="en-US" altLang="ko-KR" sz="9600" dirty="0" err="1" smtClean="0">
                <a:ea typeface="굴림" charset="-127"/>
              </a:rPr>
              <a:t>heterostructure</a:t>
            </a:r>
            <a:r>
              <a:rPr lang="en-US" altLang="ko-KR" sz="9600" dirty="0" smtClean="0">
                <a:ea typeface="굴림" charset="-127"/>
              </a:rPr>
              <a:t> is a </a:t>
            </a:r>
            <a:r>
              <a:rPr lang="en-US" altLang="ko-KR" sz="9600" i="1" dirty="0" smtClean="0">
                <a:ea typeface="굴림" charset="-127"/>
              </a:rPr>
              <a:t>sandwich</a:t>
            </a:r>
            <a:r>
              <a:rPr lang="en-US" altLang="ko-KR" sz="9600" dirty="0" smtClean="0">
                <a:ea typeface="굴림" charset="-127"/>
              </a:rPr>
              <a:t> of compatible materials. The usual way to form this is by means of add-on growth or epitaxy. </a:t>
            </a:r>
          </a:p>
          <a:p>
            <a:pPr marL="0">
              <a:lnSpc>
                <a:spcPct val="120000"/>
              </a:lnSpc>
              <a:spcBef>
                <a:spcPts val="0"/>
              </a:spcBef>
              <a:buNone/>
            </a:pPr>
            <a:endParaRPr lang="en-US" altLang="ko-KR" dirty="0" smtClean="0">
              <a:ea typeface="굴림" charset="-127"/>
            </a:endParaRPr>
          </a:p>
          <a:p>
            <a:pPr marL="0">
              <a:lnSpc>
                <a:spcPct val="120000"/>
              </a:lnSpc>
              <a:spcBef>
                <a:spcPts val="0"/>
              </a:spcBef>
              <a:buNone/>
            </a:pPr>
            <a:r>
              <a:rPr lang="en-US" altLang="ko-KR" sz="9600" dirty="0" smtClean="0">
                <a:ea typeface="굴림" charset="-127"/>
              </a:rPr>
              <a:t>Consider deposition from the gas phase on to a surface. We simply switch the gas species over and then switch back, producing a double </a:t>
            </a:r>
            <a:r>
              <a:rPr lang="en-US" altLang="ko-KR" sz="9600" dirty="0" err="1" smtClean="0">
                <a:ea typeface="굴림" charset="-127"/>
              </a:rPr>
              <a:t>heterostructure</a:t>
            </a:r>
            <a:r>
              <a:rPr lang="en-US" altLang="ko-KR" sz="9600" dirty="0" smtClean="0">
                <a:ea typeface="굴림" charset="-127"/>
              </a:rPr>
              <a:t> (or if </a:t>
            </a:r>
            <a:r>
              <a:rPr lang="en-US" altLang="ko-KR" sz="9600" dirty="0" smtClean="0">
                <a:ea typeface="굴림" charset="-127"/>
                <a:cs typeface="Times New Roman"/>
              </a:rPr>
              <a:t>in the nm-range</a:t>
            </a:r>
            <a:r>
              <a:rPr lang="en-US" altLang="ko-KR" sz="9600" dirty="0" smtClean="0">
                <a:ea typeface="굴림" charset="-127"/>
              </a:rPr>
              <a:t> single quantum well) </a:t>
            </a:r>
            <a:endParaRPr lang="en-US" altLang="ko-KR" sz="6000" dirty="0">
              <a:latin typeface="Verdana" pitchFamily="34" charset="0"/>
              <a:ea typeface="굴림" charset="-127"/>
            </a:endParaRPr>
          </a:p>
        </p:txBody>
      </p:sp>
      <p:grpSp>
        <p:nvGrpSpPr>
          <p:cNvPr id="2" name="Group 125"/>
          <p:cNvGrpSpPr>
            <a:grpSpLocks/>
          </p:cNvGrpSpPr>
          <p:nvPr/>
        </p:nvGrpSpPr>
        <p:grpSpPr bwMode="auto">
          <a:xfrm>
            <a:off x="3707904" y="3069158"/>
            <a:ext cx="2736850" cy="2879725"/>
            <a:chOff x="3016" y="1437"/>
            <a:chExt cx="2409" cy="2401"/>
          </a:xfrm>
        </p:grpSpPr>
        <p:pic>
          <p:nvPicPr>
            <p:cNvPr id="249" name="Picture 248" descr="GaAs"/>
            <p:cNvPicPr>
              <a:picLocks noChangeAspect="1" noChangeArrowheads="1"/>
            </p:cNvPicPr>
            <p:nvPr/>
          </p:nvPicPr>
          <p:blipFill>
            <a:blip r:embed="rId4" cstate="print"/>
            <a:srcRect/>
            <a:stretch>
              <a:fillRect/>
            </a:stretch>
          </p:blipFill>
          <p:spPr bwMode="auto">
            <a:xfrm>
              <a:off x="3016" y="2449"/>
              <a:ext cx="2404" cy="1389"/>
            </a:xfrm>
            <a:prstGeom prst="rect">
              <a:avLst/>
            </a:prstGeom>
            <a:noFill/>
            <a:ln w="9525">
              <a:noFill/>
              <a:miter lim="800000"/>
              <a:headEnd/>
              <a:tailEnd/>
            </a:ln>
          </p:spPr>
        </p:pic>
        <p:pic>
          <p:nvPicPr>
            <p:cNvPr id="250" name="Picture 249" descr="AlAs"/>
            <p:cNvPicPr>
              <a:picLocks noChangeAspect="1" noChangeArrowheads="1"/>
            </p:cNvPicPr>
            <p:nvPr/>
          </p:nvPicPr>
          <p:blipFill>
            <a:blip r:embed="rId5" cstate="print"/>
            <a:srcRect/>
            <a:stretch>
              <a:fillRect/>
            </a:stretch>
          </p:blipFill>
          <p:spPr bwMode="auto">
            <a:xfrm>
              <a:off x="3021" y="2074"/>
              <a:ext cx="2396" cy="779"/>
            </a:xfrm>
            <a:prstGeom prst="rect">
              <a:avLst/>
            </a:prstGeom>
            <a:noFill/>
            <a:ln w="9525">
              <a:noFill/>
              <a:miter lim="800000"/>
              <a:headEnd/>
              <a:tailEnd/>
            </a:ln>
          </p:spPr>
        </p:pic>
        <p:pic>
          <p:nvPicPr>
            <p:cNvPr id="251" name="Picture 250" descr="GaAs2"/>
            <p:cNvPicPr>
              <a:picLocks noChangeAspect="1" noChangeArrowheads="1"/>
            </p:cNvPicPr>
            <p:nvPr/>
          </p:nvPicPr>
          <p:blipFill>
            <a:blip r:embed="rId6" cstate="print"/>
            <a:srcRect/>
            <a:stretch>
              <a:fillRect/>
            </a:stretch>
          </p:blipFill>
          <p:spPr bwMode="auto">
            <a:xfrm>
              <a:off x="3021" y="1437"/>
              <a:ext cx="2404" cy="1088"/>
            </a:xfrm>
            <a:prstGeom prst="rect">
              <a:avLst/>
            </a:prstGeom>
            <a:noFill/>
            <a:ln w="9525">
              <a:noFill/>
              <a:miter lim="800000"/>
              <a:headEnd/>
              <a:tailEnd/>
            </a:ln>
          </p:spPr>
        </p:pic>
      </p:grpSp>
      <p:grpSp>
        <p:nvGrpSpPr>
          <p:cNvPr id="3" name="Group 124"/>
          <p:cNvGrpSpPr>
            <a:grpSpLocks/>
          </p:cNvGrpSpPr>
          <p:nvPr/>
        </p:nvGrpSpPr>
        <p:grpSpPr bwMode="auto">
          <a:xfrm>
            <a:off x="467544" y="3581921"/>
            <a:ext cx="2736304" cy="2366962"/>
            <a:chOff x="249" y="1525"/>
            <a:chExt cx="2404" cy="2087"/>
          </a:xfrm>
        </p:grpSpPr>
        <p:pic>
          <p:nvPicPr>
            <p:cNvPr id="253" name="Picture 7" descr="GaAs"/>
            <p:cNvPicPr>
              <a:picLocks noChangeAspect="1" noChangeArrowheads="1"/>
            </p:cNvPicPr>
            <p:nvPr/>
          </p:nvPicPr>
          <p:blipFill>
            <a:blip r:embed="rId4" cstate="print"/>
            <a:srcRect/>
            <a:stretch>
              <a:fillRect/>
            </a:stretch>
          </p:blipFill>
          <p:spPr bwMode="auto">
            <a:xfrm>
              <a:off x="249" y="2223"/>
              <a:ext cx="2404" cy="1389"/>
            </a:xfrm>
            <a:prstGeom prst="rect">
              <a:avLst/>
            </a:prstGeom>
            <a:noFill/>
            <a:ln w="9525">
              <a:noFill/>
              <a:miter lim="800000"/>
              <a:headEnd/>
              <a:tailEnd/>
            </a:ln>
          </p:spPr>
        </p:pic>
        <p:sp>
          <p:nvSpPr>
            <p:cNvPr id="254" name="Oval 10"/>
            <p:cNvSpPr>
              <a:spLocks noChangeArrowheads="1"/>
            </p:cNvSpPr>
            <p:nvPr/>
          </p:nvSpPr>
          <p:spPr bwMode="auto">
            <a:xfrm>
              <a:off x="2199" y="1580"/>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55" name="Oval 11"/>
            <p:cNvSpPr>
              <a:spLocks noChangeArrowheads="1"/>
            </p:cNvSpPr>
            <p:nvPr/>
          </p:nvSpPr>
          <p:spPr bwMode="auto">
            <a:xfrm>
              <a:off x="476" y="2487"/>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56" name="Oval 12"/>
            <p:cNvSpPr>
              <a:spLocks noChangeArrowheads="1"/>
            </p:cNvSpPr>
            <p:nvPr/>
          </p:nvSpPr>
          <p:spPr bwMode="auto">
            <a:xfrm>
              <a:off x="929" y="2487"/>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57" name="Oval 18"/>
            <p:cNvSpPr>
              <a:spLocks noChangeArrowheads="1"/>
            </p:cNvSpPr>
            <p:nvPr/>
          </p:nvSpPr>
          <p:spPr bwMode="auto">
            <a:xfrm>
              <a:off x="2199" y="2487"/>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58" name="Oval 19"/>
            <p:cNvSpPr>
              <a:spLocks noChangeArrowheads="1"/>
            </p:cNvSpPr>
            <p:nvPr/>
          </p:nvSpPr>
          <p:spPr bwMode="auto">
            <a:xfrm>
              <a:off x="1383" y="2079"/>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59" name="Oval 20"/>
            <p:cNvSpPr>
              <a:spLocks noChangeArrowheads="1"/>
            </p:cNvSpPr>
            <p:nvPr/>
          </p:nvSpPr>
          <p:spPr bwMode="auto">
            <a:xfrm>
              <a:off x="2290" y="2487"/>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260" name="Oval 21"/>
            <p:cNvSpPr>
              <a:spLocks noChangeArrowheads="1"/>
            </p:cNvSpPr>
            <p:nvPr/>
          </p:nvSpPr>
          <p:spPr bwMode="auto">
            <a:xfrm>
              <a:off x="566" y="2079"/>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61" name="Oval 22"/>
            <p:cNvSpPr>
              <a:spLocks noChangeArrowheads="1"/>
            </p:cNvSpPr>
            <p:nvPr/>
          </p:nvSpPr>
          <p:spPr bwMode="auto">
            <a:xfrm>
              <a:off x="1791" y="2169"/>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62" name="Oval 23"/>
            <p:cNvSpPr>
              <a:spLocks noChangeArrowheads="1"/>
            </p:cNvSpPr>
            <p:nvPr/>
          </p:nvSpPr>
          <p:spPr bwMode="auto">
            <a:xfrm>
              <a:off x="2109" y="2396"/>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63" name="Oval 24"/>
            <p:cNvSpPr>
              <a:spLocks noChangeArrowheads="1"/>
            </p:cNvSpPr>
            <p:nvPr/>
          </p:nvSpPr>
          <p:spPr bwMode="auto">
            <a:xfrm>
              <a:off x="1519" y="2214"/>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64" name="Oval 25"/>
            <p:cNvSpPr>
              <a:spLocks noChangeArrowheads="1"/>
            </p:cNvSpPr>
            <p:nvPr/>
          </p:nvSpPr>
          <p:spPr bwMode="auto">
            <a:xfrm>
              <a:off x="839" y="2351"/>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65" name="Oval 26"/>
            <p:cNvSpPr>
              <a:spLocks noChangeArrowheads="1"/>
            </p:cNvSpPr>
            <p:nvPr/>
          </p:nvSpPr>
          <p:spPr bwMode="auto">
            <a:xfrm>
              <a:off x="1791" y="2486"/>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66" name="Oval 27"/>
            <p:cNvSpPr>
              <a:spLocks noChangeArrowheads="1"/>
            </p:cNvSpPr>
            <p:nvPr/>
          </p:nvSpPr>
          <p:spPr bwMode="auto">
            <a:xfrm>
              <a:off x="2018" y="2487"/>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67" name="Oval 28"/>
            <p:cNvSpPr>
              <a:spLocks noChangeArrowheads="1"/>
            </p:cNvSpPr>
            <p:nvPr/>
          </p:nvSpPr>
          <p:spPr bwMode="auto">
            <a:xfrm>
              <a:off x="1973" y="2215"/>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68" name="Oval 29"/>
            <p:cNvSpPr>
              <a:spLocks noChangeArrowheads="1"/>
            </p:cNvSpPr>
            <p:nvPr/>
          </p:nvSpPr>
          <p:spPr bwMode="auto">
            <a:xfrm>
              <a:off x="1655" y="2487"/>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269" name="Oval 30"/>
            <p:cNvSpPr>
              <a:spLocks noChangeArrowheads="1"/>
            </p:cNvSpPr>
            <p:nvPr/>
          </p:nvSpPr>
          <p:spPr bwMode="auto">
            <a:xfrm>
              <a:off x="793" y="2487"/>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270" name="Oval 31"/>
            <p:cNvSpPr>
              <a:spLocks noChangeArrowheads="1"/>
            </p:cNvSpPr>
            <p:nvPr/>
          </p:nvSpPr>
          <p:spPr bwMode="auto">
            <a:xfrm>
              <a:off x="657" y="2487"/>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271" name="Oval 32"/>
            <p:cNvSpPr>
              <a:spLocks noChangeArrowheads="1"/>
            </p:cNvSpPr>
            <p:nvPr/>
          </p:nvSpPr>
          <p:spPr bwMode="auto">
            <a:xfrm>
              <a:off x="1156" y="2305"/>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272" name="Oval 33"/>
            <p:cNvSpPr>
              <a:spLocks noChangeArrowheads="1"/>
            </p:cNvSpPr>
            <p:nvPr/>
          </p:nvSpPr>
          <p:spPr bwMode="auto">
            <a:xfrm>
              <a:off x="2154" y="2124"/>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273" name="Oval 34"/>
            <p:cNvSpPr>
              <a:spLocks noChangeArrowheads="1"/>
            </p:cNvSpPr>
            <p:nvPr/>
          </p:nvSpPr>
          <p:spPr bwMode="auto">
            <a:xfrm>
              <a:off x="1383" y="2396"/>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274" name="Oval 35"/>
            <p:cNvSpPr>
              <a:spLocks noChangeArrowheads="1"/>
            </p:cNvSpPr>
            <p:nvPr/>
          </p:nvSpPr>
          <p:spPr bwMode="auto">
            <a:xfrm>
              <a:off x="2426" y="2396"/>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275" name="Oval 36"/>
            <p:cNvSpPr>
              <a:spLocks noChangeArrowheads="1"/>
            </p:cNvSpPr>
            <p:nvPr/>
          </p:nvSpPr>
          <p:spPr bwMode="auto">
            <a:xfrm>
              <a:off x="1973" y="2532"/>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276" name="Oval 37"/>
            <p:cNvSpPr>
              <a:spLocks noChangeArrowheads="1"/>
            </p:cNvSpPr>
            <p:nvPr/>
          </p:nvSpPr>
          <p:spPr bwMode="auto">
            <a:xfrm>
              <a:off x="703" y="2260"/>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277" name="Oval 38"/>
            <p:cNvSpPr>
              <a:spLocks noChangeArrowheads="1"/>
            </p:cNvSpPr>
            <p:nvPr/>
          </p:nvSpPr>
          <p:spPr bwMode="auto">
            <a:xfrm>
              <a:off x="1020" y="1716"/>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278" name="Oval 39"/>
            <p:cNvSpPr>
              <a:spLocks noChangeArrowheads="1"/>
            </p:cNvSpPr>
            <p:nvPr/>
          </p:nvSpPr>
          <p:spPr bwMode="auto">
            <a:xfrm>
              <a:off x="1655" y="2305"/>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279" name="Oval 40"/>
            <p:cNvSpPr>
              <a:spLocks noChangeArrowheads="1"/>
            </p:cNvSpPr>
            <p:nvPr/>
          </p:nvSpPr>
          <p:spPr bwMode="auto">
            <a:xfrm>
              <a:off x="2335" y="2169"/>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80" name="Oval 41"/>
            <p:cNvSpPr>
              <a:spLocks noChangeArrowheads="1"/>
            </p:cNvSpPr>
            <p:nvPr/>
          </p:nvSpPr>
          <p:spPr bwMode="auto">
            <a:xfrm>
              <a:off x="521" y="2360"/>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81" name="Oval 42"/>
            <p:cNvSpPr>
              <a:spLocks noChangeArrowheads="1"/>
            </p:cNvSpPr>
            <p:nvPr/>
          </p:nvSpPr>
          <p:spPr bwMode="auto">
            <a:xfrm>
              <a:off x="974" y="2360"/>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82" name="Oval 43"/>
            <p:cNvSpPr>
              <a:spLocks noChangeArrowheads="1"/>
            </p:cNvSpPr>
            <p:nvPr/>
          </p:nvSpPr>
          <p:spPr bwMode="auto">
            <a:xfrm>
              <a:off x="2244" y="2360"/>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83" name="Oval 44"/>
            <p:cNvSpPr>
              <a:spLocks noChangeArrowheads="1"/>
            </p:cNvSpPr>
            <p:nvPr/>
          </p:nvSpPr>
          <p:spPr bwMode="auto">
            <a:xfrm>
              <a:off x="1247" y="1997"/>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84" name="Oval 45"/>
            <p:cNvSpPr>
              <a:spLocks noChangeArrowheads="1"/>
            </p:cNvSpPr>
            <p:nvPr/>
          </p:nvSpPr>
          <p:spPr bwMode="auto">
            <a:xfrm>
              <a:off x="2335" y="2360"/>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285" name="Oval 46"/>
            <p:cNvSpPr>
              <a:spLocks noChangeArrowheads="1"/>
            </p:cNvSpPr>
            <p:nvPr/>
          </p:nvSpPr>
          <p:spPr bwMode="auto">
            <a:xfrm>
              <a:off x="748" y="2042"/>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86" name="Oval 47"/>
            <p:cNvSpPr>
              <a:spLocks noChangeArrowheads="1"/>
            </p:cNvSpPr>
            <p:nvPr/>
          </p:nvSpPr>
          <p:spPr bwMode="auto">
            <a:xfrm>
              <a:off x="1202" y="2441"/>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87" name="Oval 48"/>
            <p:cNvSpPr>
              <a:spLocks noChangeArrowheads="1"/>
            </p:cNvSpPr>
            <p:nvPr/>
          </p:nvSpPr>
          <p:spPr bwMode="auto">
            <a:xfrm>
              <a:off x="2154" y="2269"/>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88" name="Oval 49"/>
            <p:cNvSpPr>
              <a:spLocks noChangeArrowheads="1"/>
            </p:cNvSpPr>
            <p:nvPr/>
          </p:nvSpPr>
          <p:spPr bwMode="auto">
            <a:xfrm>
              <a:off x="1564" y="2087"/>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89" name="Oval 50"/>
            <p:cNvSpPr>
              <a:spLocks noChangeArrowheads="1"/>
            </p:cNvSpPr>
            <p:nvPr/>
          </p:nvSpPr>
          <p:spPr bwMode="auto">
            <a:xfrm>
              <a:off x="884" y="2224"/>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90" name="Oval 51"/>
            <p:cNvSpPr>
              <a:spLocks noChangeArrowheads="1"/>
            </p:cNvSpPr>
            <p:nvPr/>
          </p:nvSpPr>
          <p:spPr bwMode="auto">
            <a:xfrm>
              <a:off x="1836" y="2359"/>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91" name="Oval 52"/>
            <p:cNvSpPr>
              <a:spLocks noChangeArrowheads="1"/>
            </p:cNvSpPr>
            <p:nvPr/>
          </p:nvSpPr>
          <p:spPr bwMode="auto">
            <a:xfrm>
              <a:off x="2063" y="2360"/>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92" name="Oval 53"/>
            <p:cNvSpPr>
              <a:spLocks noChangeArrowheads="1"/>
            </p:cNvSpPr>
            <p:nvPr/>
          </p:nvSpPr>
          <p:spPr bwMode="auto">
            <a:xfrm>
              <a:off x="1474" y="1534"/>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293" name="Oval 54"/>
            <p:cNvSpPr>
              <a:spLocks noChangeArrowheads="1"/>
            </p:cNvSpPr>
            <p:nvPr/>
          </p:nvSpPr>
          <p:spPr bwMode="auto">
            <a:xfrm>
              <a:off x="1519" y="2396"/>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294" name="Oval 55"/>
            <p:cNvSpPr>
              <a:spLocks noChangeArrowheads="1"/>
            </p:cNvSpPr>
            <p:nvPr/>
          </p:nvSpPr>
          <p:spPr bwMode="auto">
            <a:xfrm>
              <a:off x="838" y="2360"/>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295" name="Oval 56"/>
            <p:cNvSpPr>
              <a:spLocks noChangeArrowheads="1"/>
            </p:cNvSpPr>
            <p:nvPr/>
          </p:nvSpPr>
          <p:spPr bwMode="auto">
            <a:xfrm>
              <a:off x="702" y="2360"/>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296" name="Oval 57"/>
            <p:cNvSpPr>
              <a:spLocks noChangeArrowheads="1"/>
            </p:cNvSpPr>
            <p:nvPr/>
          </p:nvSpPr>
          <p:spPr bwMode="auto">
            <a:xfrm>
              <a:off x="1201" y="2178"/>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297" name="Oval 58"/>
            <p:cNvSpPr>
              <a:spLocks noChangeArrowheads="1"/>
            </p:cNvSpPr>
            <p:nvPr/>
          </p:nvSpPr>
          <p:spPr bwMode="auto">
            <a:xfrm>
              <a:off x="2199" y="1997"/>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298" name="Oval 59"/>
            <p:cNvSpPr>
              <a:spLocks noChangeArrowheads="1"/>
            </p:cNvSpPr>
            <p:nvPr/>
          </p:nvSpPr>
          <p:spPr bwMode="auto">
            <a:xfrm>
              <a:off x="1428" y="2269"/>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299" name="Oval 60"/>
            <p:cNvSpPr>
              <a:spLocks noChangeArrowheads="1"/>
            </p:cNvSpPr>
            <p:nvPr/>
          </p:nvSpPr>
          <p:spPr bwMode="auto">
            <a:xfrm>
              <a:off x="2471" y="2269"/>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00" name="Oval 61"/>
            <p:cNvSpPr>
              <a:spLocks noChangeArrowheads="1"/>
            </p:cNvSpPr>
            <p:nvPr/>
          </p:nvSpPr>
          <p:spPr bwMode="auto">
            <a:xfrm>
              <a:off x="2018" y="2405"/>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01" name="Oval 62"/>
            <p:cNvSpPr>
              <a:spLocks noChangeArrowheads="1"/>
            </p:cNvSpPr>
            <p:nvPr/>
          </p:nvSpPr>
          <p:spPr bwMode="auto">
            <a:xfrm>
              <a:off x="1655" y="1815"/>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02" name="Oval 63"/>
            <p:cNvSpPr>
              <a:spLocks noChangeArrowheads="1"/>
            </p:cNvSpPr>
            <p:nvPr/>
          </p:nvSpPr>
          <p:spPr bwMode="auto">
            <a:xfrm>
              <a:off x="1110" y="1906"/>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03" name="Oval 64"/>
            <p:cNvSpPr>
              <a:spLocks noChangeArrowheads="1"/>
            </p:cNvSpPr>
            <p:nvPr/>
          </p:nvSpPr>
          <p:spPr bwMode="auto">
            <a:xfrm>
              <a:off x="1700" y="2178"/>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04" name="Oval 65"/>
            <p:cNvSpPr>
              <a:spLocks noChangeArrowheads="1"/>
            </p:cNvSpPr>
            <p:nvPr/>
          </p:nvSpPr>
          <p:spPr bwMode="auto">
            <a:xfrm>
              <a:off x="1247" y="2305"/>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05" name="Oval 66"/>
            <p:cNvSpPr>
              <a:spLocks noChangeArrowheads="1"/>
            </p:cNvSpPr>
            <p:nvPr/>
          </p:nvSpPr>
          <p:spPr bwMode="auto">
            <a:xfrm>
              <a:off x="1927" y="1670"/>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06" name="Oval 67"/>
            <p:cNvSpPr>
              <a:spLocks noChangeArrowheads="1"/>
            </p:cNvSpPr>
            <p:nvPr/>
          </p:nvSpPr>
          <p:spPr bwMode="auto">
            <a:xfrm>
              <a:off x="1074" y="2252"/>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07" name="Oval 68"/>
            <p:cNvSpPr>
              <a:spLocks noChangeArrowheads="1"/>
            </p:cNvSpPr>
            <p:nvPr/>
          </p:nvSpPr>
          <p:spPr bwMode="auto">
            <a:xfrm>
              <a:off x="2344" y="2252"/>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08" name="Oval 69"/>
            <p:cNvSpPr>
              <a:spLocks noChangeArrowheads="1"/>
            </p:cNvSpPr>
            <p:nvPr/>
          </p:nvSpPr>
          <p:spPr bwMode="auto">
            <a:xfrm>
              <a:off x="1528" y="1844"/>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09" name="Oval 70"/>
            <p:cNvSpPr>
              <a:spLocks noChangeArrowheads="1"/>
            </p:cNvSpPr>
            <p:nvPr/>
          </p:nvSpPr>
          <p:spPr bwMode="auto">
            <a:xfrm>
              <a:off x="2435" y="2252"/>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10" name="Oval 71"/>
            <p:cNvSpPr>
              <a:spLocks noChangeArrowheads="1"/>
            </p:cNvSpPr>
            <p:nvPr/>
          </p:nvSpPr>
          <p:spPr bwMode="auto">
            <a:xfrm>
              <a:off x="848" y="1934"/>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11" name="Oval 72"/>
            <p:cNvSpPr>
              <a:spLocks noChangeArrowheads="1"/>
            </p:cNvSpPr>
            <p:nvPr/>
          </p:nvSpPr>
          <p:spPr bwMode="auto">
            <a:xfrm>
              <a:off x="1936" y="1934"/>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12" name="Oval 73"/>
            <p:cNvSpPr>
              <a:spLocks noChangeArrowheads="1"/>
            </p:cNvSpPr>
            <p:nvPr/>
          </p:nvSpPr>
          <p:spPr bwMode="auto">
            <a:xfrm>
              <a:off x="2254" y="2161"/>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13" name="Oval 74"/>
            <p:cNvSpPr>
              <a:spLocks noChangeArrowheads="1"/>
            </p:cNvSpPr>
            <p:nvPr/>
          </p:nvSpPr>
          <p:spPr bwMode="auto">
            <a:xfrm>
              <a:off x="1664" y="1979"/>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14" name="Oval 75"/>
            <p:cNvSpPr>
              <a:spLocks noChangeArrowheads="1"/>
            </p:cNvSpPr>
            <p:nvPr/>
          </p:nvSpPr>
          <p:spPr bwMode="auto">
            <a:xfrm>
              <a:off x="984" y="2116"/>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15" name="Oval 76"/>
            <p:cNvSpPr>
              <a:spLocks noChangeArrowheads="1"/>
            </p:cNvSpPr>
            <p:nvPr/>
          </p:nvSpPr>
          <p:spPr bwMode="auto">
            <a:xfrm>
              <a:off x="657" y="1580"/>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16" name="Oval 77"/>
            <p:cNvSpPr>
              <a:spLocks noChangeArrowheads="1"/>
            </p:cNvSpPr>
            <p:nvPr/>
          </p:nvSpPr>
          <p:spPr bwMode="auto">
            <a:xfrm>
              <a:off x="2163" y="2252"/>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17" name="Oval 78"/>
            <p:cNvSpPr>
              <a:spLocks noChangeArrowheads="1"/>
            </p:cNvSpPr>
            <p:nvPr/>
          </p:nvSpPr>
          <p:spPr bwMode="auto">
            <a:xfrm>
              <a:off x="2118" y="1980"/>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18" name="Oval 79"/>
            <p:cNvSpPr>
              <a:spLocks noChangeArrowheads="1"/>
            </p:cNvSpPr>
            <p:nvPr/>
          </p:nvSpPr>
          <p:spPr bwMode="auto">
            <a:xfrm>
              <a:off x="1800" y="2252"/>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19" name="Oval 80"/>
            <p:cNvSpPr>
              <a:spLocks noChangeArrowheads="1"/>
            </p:cNvSpPr>
            <p:nvPr/>
          </p:nvSpPr>
          <p:spPr bwMode="auto">
            <a:xfrm>
              <a:off x="938" y="2252"/>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20" name="Oval 81"/>
            <p:cNvSpPr>
              <a:spLocks noChangeArrowheads="1"/>
            </p:cNvSpPr>
            <p:nvPr/>
          </p:nvSpPr>
          <p:spPr bwMode="auto">
            <a:xfrm>
              <a:off x="802" y="2252"/>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21" name="Oval 82"/>
            <p:cNvSpPr>
              <a:spLocks noChangeArrowheads="1"/>
            </p:cNvSpPr>
            <p:nvPr/>
          </p:nvSpPr>
          <p:spPr bwMode="auto">
            <a:xfrm>
              <a:off x="1301" y="2070"/>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22" name="Oval 83"/>
            <p:cNvSpPr>
              <a:spLocks noChangeArrowheads="1"/>
            </p:cNvSpPr>
            <p:nvPr/>
          </p:nvSpPr>
          <p:spPr bwMode="auto">
            <a:xfrm>
              <a:off x="2299" y="1889"/>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23" name="Oval 84"/>
            <p:cNvSpPr>
              <a:spLocks noChangeArrowheads="1"/>
            </p:cNvSpPr>
            <p:nvPr/>
          </p:nvSpPr>
          <p:spPr bwMode="auto">
            <a:xfrm>
              <a:off x="1528" y="2161"/>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24" name="Oval 85"/>
            <p:cNvSpPr>
              <a:spLocks noChangeArrowheads="1"/>
            </p:cNvSpPr>
            <p:nvPr/>
          </p:nvSpPr>
          <p:spPr bwMode="auto">
            <a:xfrm>
              <a:off x="657" y="1716"/>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25" name="Oval 86"/>
            <p:cNvSpPr>
              <a:spLocks noChangeArrowheads="1"/>
            </p:cNvSpPr>
            <p:nvPr/>
          </p:nvSpPr>
          <p:spPr bwMode="auto">
            <a:xfrm>
              <a:off x="2118" y="2297"/>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26" name="Oval 87"/>
            <p:cNvSpPr>
              <a:spLocks noChangeArrowheads="1"/>
            </p:cNvSpPr>
            <p:nvPr/>
          </p:nvSpPr>
          <p:spPr bwMode="auto">
            <a:xfrm>
              <a:off x="848" y="2025"/>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27" name="Oval 88"/>
            <p:cNvSpPr>
              <a:spLocks noChangeArrowheads="1"/>
            </p:cNvSpPr>
            <p:nvPr/>
          </p:nvSpPr>
          <p:spPr bwMode="auto">
            <a:xfrm>
              <a:off x="1120" y="1844"/>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28" name="Oval 89"/>
            <p:cNvSpPr>
              <a:spLocks noChangeArrowheads="1"/>
            </p:cNvSpPr>
            <p:nvPr/>
          </p:nvSpPr>
          <p:spPr bwMode="auto">
            <a:xfrm>
              <a:off x="1800" y="2070"/>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29" name="Oval 90"/>
            <p:cNvSpPr>
              <a:spLocks noChangeArrowheads="1"/>
            </p:cNvSpPr>
            <p:nvPr/>
          </p:nvSpPr>
          <p:spPr bwMode="auto">
            <a:xfrm>
              <a:off x="2480" y="1934"/>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30" name="Oval 91"/>
            <p:cNvSpPr>
              <a:spLocks noChangeArrowheads="1"/>
            </p:cNvSpPr>
            <p:nvPr/>
          </p:nvSpPr>
          <p:spPr bwMode="auto">
            <a:xfrm>
              <a:off x="839" y="1625"/>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31" name="Oval 92"/>
            <p:cNvSpPr>
              <a:spLocks noChangeArrowheads="1"/>
            </p:cNvSpPr>
            <p:nvPr/>
          </p:nvSpPr>
          <p:spPr bwMode="auto">
            <a:xfrm>
              <a:off x="1119" y="2125"/>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32" name="Oval 93"/>
            <p:cNvSpPr>
              <a:spLocks noChangeArrowheads="1"/>
            </p:cNvSpPr>
            <p:nvPr/>
          </p:nvSpPr>
          <p:spPr bwMode="auto">
            <a:xfrm>
              <a:off x="2389" y="2125"/>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33" name="Oval 94"/>
            <p:cNvSpPr>
              <a:spLocks noChangeArrowheads="1"/>
            </p:cNvSpPr>
            <p:nvPr/>
          </p:nvSpPr>
          <p:spPr bwMode="auto">
            <a:xfrm>
              <a:off x="1392" y="1762"/>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34" name="Oval 95"/>
            <p:cNvSpPr>
              <a:spLocks noChangeArrowheads="1"/>
            </p:cNvSpPr>
            <p:nvPr/>
          </p:nvSpPr>
          <p:spPr bwMode="auto">
            <a:xfrm>
              <a:off x="2480" y="2125"/>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35" name="Oval 96"/>
            <p:cNvSpPr>
              <a:spLocks noChangeArrowheads="1"/>
            </p:cNvSpPr>
            <p:nvPr/>
          </p:nvSpPr>
          <p:spPr bwMode="auto">
            <a:xfrm>
              <a:off x="893" y="1807"/>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36" name="Oval 97"/>
            <p:cNvSpPr>
              <a:spLocks noChangeArrowheads="1"/>
            </p:cNvSpPr>
            <p:nvPr/>
          </p:nvSpPr>
          <p:spPr bwMode="auto">
            <a:xfrm>
              <a:off x="1347" y="2206"/>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37" name="Oval 98"/>
            <p:cNvSpPr>
              <a:spLocks noChangeArrowheads="1"/>
            </p:cNvSpPr>
            <p:nvPr/>
          </p:nvSpPr>
          <p:spPr bwMode="auto">
            <a:xfrm>
              <a:off x="2299" y="2034"/>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38" name="Oval 99"/>
            <p:cNvSpPr>
              <a:spLocks noChangeArrowheads="1"/>
            </p:cNvSpPr>
            <p:nvPr/>
          </p:nvSpPr>
          <p:spPr bwMode="auto">
            <a:xfrm>
              <a:off x="1709" y="1852"/>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39" name="Oval 100"/>
            <p:cNvSpPr>
              <a:spLocks noChangeArrowheads="1"/>
            </p:cNvSpPr>
            <p:nvPr/>
          </p:nvSpPr>
          <p:spPr bwMode="auto">
            <a:xfrm>
              <a:off x="1029" y="1989"/>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40" name="Oval 101"/>
            <p:cNvSpPr>
              <a:spLocks noChangeArrowheads="1"/>
            </p:cNvSpPr>
            <p:nvPr/>
          </p:nvSpPr>
          <p:spPr bwMode="auto">
            <a:xfrm>
              <a:off x="1981" y="2124"/>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41" name="Oval 102"/>
            <p:cNvSpPr>
              <a:spLocks noChangeArrowheads="1"/>
            </p:cNvSpPr>
            <p:nvPr/>
          </p:nvSpPr>
          <p:spPr bwMode="auto">
            <a:xfrm>
              <a:off x="2208" y="2125"/>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42" name="Oval 103"/>
            <p:cNvSpPr>
              <a:spLocks noChangeArrowheads="1"/>
            </p:cNvSpPr>
            <p:nvPr/>
          </p:nvSpPr>
          <p:spPr bwMode="auto">
            <a:xfrm>
              <a:off x="2163" y="1853"/>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43" name="Oval 104"/>
            <p:cNvSpPr>
              <a:spLocks noChangeArrowheads="1"/>
            </p:cNvSpPr>
            <p:nvPr/>
          </p:nvSpPr>
          <p:spPr bwMode="auto">
            <a:xfrm>
              <a:off x="2426" y="1670"/>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44" name="Oval 105"/>
            <p:cNvSpPr>
              <a:spLocks noChangeArrowheads="1"/>
            </p:cNvSpPr>
            <p:nvPr/>
          </p:nvSpPr>
          <p:spPr bwMode="auto">
            <a:xfrm>
              <a:off x="983" y="2125"/>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45" name="Oval 106"/>
            <p:cNvSpPr>
              <a:spLocks noChangeArrowheads="1"/>
            </p:cNvSpPr>
            <p:nvPr/>
          </p:nvSpPr>
          <p:spPr bwMode="auto">
            <a:xfrm>
              <a:off x="847" y="2125"/>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46" name="Oval 107"/>
            <p:cNvSpPr>
              <a:spLocks noChangeArrowheads="1"/>
            </p:cNvSpPr>
            <p:nvPr/>
          </p:nvSpPr>
          <p:spPr bwMode="auto">
            <a:xfrm>
              <a:off x="1346" y="1943"/>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47" name="Oval 108"/>
            <p:cNvSpPr>
              <a:spLocks noChangeArrowheads="1"/>
            </p:cNvSpPr>
            <p:nvPr/>
          </p:nvSpPr>
          <p:spPr bwMode="auto">
            <a:xfrm>
              <a:off x="566" y="2215"/>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48" name="Oval 109"/>
            <p:cNvSpPr>
              <a:spLocks noChangeArrowheads="1"/>
            </p:cNvSpPr>
            <p:nvPr/>
          </p:nvSpPr>
          <p:spPr bwMode="auto">
            <a:xfrm>
              <a:off x="1573" y="2034"/>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49" name="Oval 110"/>
            <p:cNvSpPr>
              <a:spLocks noChangeArrowheads="1"/>
            </p:cNvSpPr>
            <p:nvPr/>
          </p:nvSpPr>
          <p:spPr bwMode="auto">
            <a:xfrm>
              <a:off x="385" y="1979"/>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50" name="Oval 111"/>
            <p:cNvSpPr>
              <a:spLocks noChangeArrowheads="1"/>
            </p:cNvSpPr>
            <p:nvPr/>
          </p:nvSpPr>
          <p:spPr bwMode="auto">
            <a:xfrm>
              <a:off x="2163" y="2170"/>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51" name="Oval 112"/>
            <p:cNvSpPr>
              <a:spLocks noChangeArrowheads="1"/>
            </p:cNvSpPr>
            <p:nvPr/>
          </p:nvSpPr>
          <p:spPr bwMode="auto">
            <a:xfrm>
              <a:off x="1800" y="1580"/>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52" name="Oval 113"/>
            <p:cNvSpPr>
              <a:spLocks noChangeArrowheads="1"/>
            </p:cNvSpPr>
            <p:nvPr/>
          </p:nvSpPr>
          <p:spPr bwMode="auto">
            <a:xfrm>
              <a:off x="1255" y="1671"/>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53" name="Oval 114"/>
            <p:cNvSpPr>
              <a:spLocks noChangeArrowheads="1"/>
            </p:cNvSpPr>
            <p:nvPr/>
          </p:nvSpPr>
          <p:spPr bwMode="auto">
            <a:xfrm>
              <a:off x="1845" y="1943"/>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54" name="Oval 115"/>
            <p:cNvSpPr>
              <a:spLocks noChangeArrowheads="1"/>
            </p:cNvSpPr>
            <p:nvPr/>
          </p:nvSpPr>
          <p:spPr bwMode="auto">
            <a:xfrm>
              <a:off x="340" y="2115"/>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55" name="Oval 116"/>
            <p:cNvSpPr>
              <a:spLocks noChangeArrowheads="1"/>
            </p:cNvSpPr>
            <p:nvPr/>
          </p:nvSpPr>
          <p:spPr bwMode="auto">
            <a:xfrm>
              <a:off x="477" y="2296"/>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56" name="Oval 117"/>
            <p:cNvSpPr>
              <a:spLocks noChangeArrowheads="1"/>
            </p:cNvSpPr>
            <p:nvPr/>
          </p:nvSpPr>
          <p:spPr bwMode="auto">
            <a:xfrm>
              <a:off x="295" y="2396"/>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57" name="Oval 118"/>
            <p:cNvSpPr>
              <a:spLocks noChangeArrowheads="1"/>
            </p:cNvSpPr>
            <p:nvPr/>
          </p:nvSpPr>
          <p:spPr bwMode="auto">
            <a:xfrm>
              <a:off x="567" y="1888"/>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58" name="Oval 119"/>
            <p:cNvSpPr>
              <a:spLocks noChangeArrowheads="1"/>
            </p:cNvSpPr>
            <p:nvPr/>
          </p:nvSpPr>
          <p:spPr bwMode="auto">
            <a:xfrm>
              <a:off x="476" y="2396"/>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59" name="Oval 120"/>
            <p:cNvSpPr>
              <a:spLocks noChangeArrowheads="1"/>
            </p:cNvSpPr>
            <p:nvPr/>
          </p:nvSpPr>
          <p:spPr bwMode="auto">
            <a:xfrm>
              <a:off x="431" y="1616"/>
              <a:ext cx="82" cy="82"/>
            </a:xfrm>
            <a:prstGeom prst="ellipse">
              <a:avLst/>
            </a:prstGeom>
            <a:solidFill>
              <a:schemeClr val="accent2"/>
            </a:solidFill>
            <a:ln w="6350" algn="ctr">
              <a:solidFill>
                <a:srgbClr val="000000"/>
              </a:solidFill>
              <a:round/>
              <a:headEnd/>
              <a:tailEnd/>
            </a:ln>
          </p:spPr>
          <p:txBody>
            <a:bodyPr wrap="none" anchor="ctr"/>
            <a:lstStyle/>
            <a:p>
              <a:endParaRPr lang="en-US"/>
            </a:p>
          </p:txBody>
        </p:sp>
        <p:sp>
          <p:nvSpPr>
            <p:cNvPr id="360" name="Oval 121"/>
            <p:cNvSpPr>
              <a:spLocks noChangeArrowheads="1"/>
            </p:cNvSpPr>
            <p:nvPr/>
          </p:nvSpPr>
          <p:spPr bwMode="auto">
            <a:xfrm>
              <a:off x="431" y="1752"/>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61" name="Oval 122"/>
            <p:cNvSpPr>
              <a:spLocks noChangeArrowheads="1"/>
            </p:cNvSpPr>
            <p:nvPr/>
          </p:nvSpPr>
          <p:spPr bwMode="auto">
            <a:xfrm>
              <a:off x="340" y="2251"/>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sp>
          <p:nvSpPr>
            <p:cNvPr id="362" name="Oval 123"/>
            <p:cNvSpPr>
              <a:spLocks noChangeArrowheads="1"/>
            </p:cNvSpPr>
            <p:nvPr/>
          </p:nvSpPr>
          <p:spPr bwMode="auto">
            <a:xfrm>
              <a:off x="2427" y="1525"/>
              <a:ext cx="82" cy="82"/>
            </a:xfrm>
            <a:prstGeom prst="ellipse">
              <a:avLst/>
            </a:prstGeom>
            <a:solidFill>
              <a:srgbClr val="00CC00"/>
            </a:solidFill>
            <a:ln w="6350" algn="ctr">
              <a:solidFill>
                <a:srgbClr val="000000"/>
              </a:solidFill>
              <a:round/>
              <a:headEnd/>
              <a:tailEnd/>
            </a:ln>
          </p:spPr>
          <p:txBody>
            <a:bodyPr wrap="none" anchor="ctr"/>
            <a:lstStyle/>
            <a:p>
              <a:endParaRPr lang="en-US"/>
            </a:p>
          </p:txBody>
        </p:sp>
      </p:grpSp>
      <p:sp>
        <p:nvSpPr>
          <p:cNvPr id="365" name="Rectangle 364"/>
          <p:cNvSpPr/>
          <p:nvPr/>
        </p:nvSpPr>
        <p:spPr bwMode="auto">
          <a:xfrm>
            <a:off x="6876256" y="3356992"/>
            <a:ext cx="2123728" cy="3096344"/>
          </a:xfrm>
          <a:prstGeom prst="rect">
            <a:avLst/>
          </a:prstGeom>
          <a:solidFill>
            <a:schemeClr val="bg1"/>
          </a:solidFill>
          <a:ln w="508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pitchFamily="18" charset="0"/>
            </a:endParaRPr>
          </a:p>
        </p:txBody>
      </p:sp>
      <p:graphicFrame>
        <p:nvGraphicFramePr>
          <p:cNvPr id="366" name="Object 136"/>
          <p:cNvGraphicFramePr>
            <a:graphicFrameLocks noGrp="1" noChangeAspect="1"/>
          </p:cNvGraphicFramePr>
          <p:nvPr/>
        </p:nvGraphicFramePr>
        <p:xfrm>
          <a:off x="7342634" y="3645024"/>
          <a:ext cx="1296988" cy="2063676"/>
        </p:xfrm>
        <a:graphic>
          <a:graphicData uri="http://schemas.openxmlformats.org/presentationml/2006/ole">
            <mc:AlternateContent xmlns:mc="http://schemas.openxmlformats.org/markup-compatibility/2006">
              <mc:Choice xmlns:v="urn:schemas-microsoft-com:vml" Requires="v">
                <p:oleObj spid="_x0000_s382986" name="CorelDRAW" r:id="rId7" imgW="4268880" imgH="6248880" progId="CorelDraw.Graphic.12">
                  <p:embed/>
                </p:oleObj>
              </mc:Choice>
              <mc:Fallback>
                <p:oleObj name="CorelDRAW" r:id="rId7" imgW="4268880" imgH="6248880" progId="CorelDraw.Graphic.12">
                  <p:embed/>
                  <p:pic>
                    <p:nvPicPr>
                      <p:cNvPr id="0" name=""/>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2634" y="3645024"/>
                        <a:ext cx="1296988" cy="2063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7" name="Line 138"/>
          <p:cNvSpPr>
            <a:spLocks noChangeShapeType="1"/>
          </p:cNvSpPr>
          <p:nvPr/>
        </p:nvSpPr>
        <p:spPr bwMode="auto">
          <a:xfrm>
            <a:off x="7055297" y="5996037"/>
            <a:ext cx="1728787" cy="0"/>
          </a:xfrm>
          <a:prstGeom prst="line">
            <a:avLst/>
          </a:prstGeom>
          <a:noFill/>
          <a:ln w="50800">
            <a:solidFill>
              <a:srgbClr val="000080"/>
            </a:solidFill>
            <a:round/>
            <a:headEnd/>
            <a:tailEnd type="triangle" w="med" len="med"/>
          </a:ln>
        </p:spPr>
        <p:txBody>
          <a:bodyPr wrap="none" anchor="ctr"/>
          <a:lstStyle/>
          <a:p>
            <a:endParaRPr lang="en-GB" sz="1600"/>
          </a:p>
        </p:txBody>
      </p:sp>
      <p:sp>
        <p:nvSpPr>
          <p:cNvPr id="368" name="Line 140"/>
          <p:cNvSpPr>
            <a:spLocks noChangeShapeType="1"/>
          </p:cNvSpPr>
          <p:nvPr/>
        </p:nvSpPr>
        <p:spPr bwMode="auto">
          <a:xfrm flipV="1">
            <a:off x="7055297" y="3402735"/>
            <a:ext cx="0" cy="2448839"/>
          </a:xfrm>
          <a:prstGeom prst="line">
            <a:avLst/>
          </a:prstGeom>
          <a:noFill/>
          <a:ln w="50800">
            <a:solidFill>
              <a:srgbClr val="000080"/>
            </a:solidFill>
            <a:round/>
            <a:headEnd/>
            <a:tailEnd type="triangle" w="med" len="med"/>
          </a:ln>
        </p:spPr>
        <p:txBody>
          <a:bodyPr wrap="none" anchor="ctr"/>
          <a:lstStyle/>
          <a:p>
            <a:endParaRPr lang="en-GB" sz="1600"/>
          </a:p>
        </p:txBody>
      </p:sp>
      <p:sp>
        <p:nvSpPr>
          <p:cNvPr id="369" name="Text Box 141"/>
          <p:cNvSpPr txBox="1">
            <a:spLocks noChangeArrowheads="1"/>
          </p:cNvSpPr>
          <p:nvPr/>
        </p:nvSpPr>
        <p:spPr bwMode="auto">
          <a:xfrm>
            <a:off x="6839397" y="6093296"/>
            <a:ext cx="2160587" cy="338554"/>
          </a:xfrm>
          <a:prstGeom prst="rect">
            <a:avLst/>
          </a:prstGeom>
          <a:noFill/>
          <a:ln w="50800" algn="ctr">
            <a:noFill/>
            <a:miter lim="800000"/>
            <a:headEnd/>
            <a:tailEnd/>
          </a:ln>
        </p:spPr>
        <p:txBody>
          <a:bodyPr>
            <a:spAutoFit/>
          </a:bodyPr>
          <a:lstStyle/>
          <a:p>
            <a:pPr>
              <a:spcBef>
                <a:spcPct val="50000"/>
              </a:spcBef>
            </a:pPr>
            <a:r>
              <a:rPr lang="en-GB" sz="1600" dirty="0">
                <a:solidFill>
                  <a:srgbClr val="CC3300"/>
                </a:solidFill>
                <a:latin typeface="Tahoma" pitchFamily="34" charset="0"/>
              </a:rPr>
              <a:t>Energy</a:t>
            </a:r>
          </a:p>
        </p:txBody>
      </p:sp>
      <p:sp>
        <p:nvSpPr>
          <p:cNvPr id="126" name="Title 1"/>
          <p:cNvSpPr>
            <a:spLocks noGrp="1"/>
          </p:cNvSpPr>
          <p:nvPr>
            <p:ph type="title"/>
          </p:nvPr>
        </p:nvSpPr>
        <p:spPr>
          <a:xfrm>
            <a:off x="426368" y="260648"/>
            <a:ext cx="5554960" cy="634082"/>
          </a:xfrm>
        </p:spPr>
        <p:txBody>
          <a:bodyPr/>
          <a:lstStyle/>
          <a:p>
            <a:pPr algn="l"/>
            <a:r>
              <a:rPr lang="en-GB" sz="3600" b="1" dirty="0" err="1" smtClean="0">
                <a:solidFill>
                  <a:srgbClr val="002060"/>
                </a:solidFill>
              </a:rPr>
              <a:t>Heterostructures</a:t>
            </a:r>
            <a:endParaRPr lang="en-GB" sz="3600" b="1" dirty="0">
              <a:solidFill>
                <a:srgbClr val="002060"/>
              </a:solidFill>
            </a:endParaRPr>
          </a:p>
        </p:txBody>
      </p:sp>
    </p:spTree>
    <p:extLst>
      <p:ext uri="{BB962C8B-B14F-4D97-AF65-F5344CB8AC3E}">
        <p14:creationId xmlns:p14="http://schemas.microsoft.com/office/powerpoint/2010/main" val="220518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0" animBg="1"/>
      <p:bldP spid="367" grpId="0" animBg="1"/>
      <p:bldP spid="368" grpId="0" animBg="1"/>
      <p:bldP spid="36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2" descr="https://encrypted-tbn1.google.com/images?q=tbn:ANd9GcQ0ZTX81RCyU_ETcx24i2-thp39gfJ0QOii_x12jRxLyJELGYWk"/>
          <p:cNvPicPr>
            <a:picLocks noChangeAspect="1" noChangeArrowheads="1"/>
          </p:cNvPicPr>
          <p:nvPr/>
        </p:nvPicPr>
        <p:blipFill>
          <a:blip r:embed="rId2" cstate="print"/>
          <a:srcRect/>
          <a:stretch>
            <a:fillRect/>
          </a:stretch>
        </p:blipFill>
        <p:spPr bwMode="auto">
          <a:xfrm>
            <a:off x="3275856" y="4941168"/>
            <a:ext cx="1368152" cy="1095612"/>
          </a:xfrm>
          <a:prstGeom prst="rect">
            <a:avLst/>
          </a:prstGeom>
          <a:noFill/>
        </p:spPr>
      </p:pic>
      <p:sp>
        <p:nvSpPr>
          <p:cNvPr id="4" name="Rectangle 3"/>
          <p:cNvSpPr txBox="1">
            <a:spLocks noGrp="1" noChangeArrowheads="1"/>
          </p:cNvSpPr>
          <p:nvPr>
            <p:ph idx="1"/>
          </p:nvPr>
        </p:nvSpPr>
        <p:spPr bwMode="auto">
          <a:xfrm>
            <a:off x="395536" y="980728"/>
            <a:ext cx="8424936"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marL="0" marR="0" lvl="0" indent="-342900" algn="l" defTabSz="914400" rtl="0" eaLnBrk="1" fontAlgn="base" latinLnBrk="0" hangingPunct="1">
              <a:lnSpc>
                <a:spcPct val="90000"/>
              </a:lnSpc>
              <a:spcBef>
                <a:spcPct val="20000"/>
              </a:spcBef>
              <a:spcAft>
                <a:spcPct val="0"/>
              </a:spcAft>
              <a:buClrTx/>
              <a:buSzTx/>
              <a:buFontTx/>
              <a:buNone/>
              <a:tabLst/>
              <a:defRPr/>
            </a:pPr>
            <a:r>
              <a:rPr kumimoji="0" lang="en-US" altLang="ko-KR" sz="2400" b="0" i="0" u="none" strike="noStrike" kern="0" cap="none" spc="0" normalizeH="0" baseline="0" noProof="0" dirty="0" smtClean="0">
                <a:ln>
                  <a:noFill/>
                </a:ln>
                <a:effectLst/>
                <a:uLnTx/>
                <a:uFillTx/>
                <a:ea typeface="굴림" charset="-127"/>
                <a:cs typeface="+mn-cs"/>
              </a:rPr>
              <a:t>Many modern </a:t>
            </a:r>
            <a:r>
              <a:rPr kumimoji="0" lang="en-US" altLang="ko-KR" sz="2400" b="0" i="0" u="none" strike="noStrike" kern="0" cap="none" spc="0" normalizeH="0" noProof="0" dirty="0" smtClean="0">
                <a:ln>
                  <a:noFill/>
                </a:ln>
                <a:effectLst/>
                <a:uLnTx/>
                <a:uFillTx/>
                <a:ea typeface="굴림" charset="-127"/>
                <a:cs typeface="+mn-cs"/>
              </a:rPr>
              <a:t>electronic and photonic devices contain </a:t>
            </a:r>
            <a:r>
              <a:rPr lang="en-US" altLang="ko-KR" sz="2400" kern="0" dirty="0" smtClean="0">
                <a:ea typeface="굴림" charset="-127"/>
              </a:rPr>
              <a:t>hetero-structures  of two or more materials . They also have precisely positioned doping layers, all produced by epitaxial methods.  </a:t>
            </a:r>
            <a:endParaRPr kumimoji="0" lang="en-US" altLang="ko-KR" sz="2400" b="0" i="0" u="none" strike="noStrike" kern="0" cap="none" spc="0" normalizeH="0" baseline="0" noProof="0" dirty="0" smtClean="0">
              <a:ln>
                <a:noFill/>
              </a:ln>
              <a:effectLst/>
              <a:uLnTx/>
              <a:uFillTx/>
              <a:ea typeface="굴림" charset="-127"/>
              <a:cs typeface="+mn-cs"/>
            </a:endParaRPr>
          </a:p>
        </p:txBody>
      </p:sp>
      <p:pic>
        <p:nvPicPr>
          <p:cNvPr id="5" name="Picture 31" descr="MWT203A2"/>
          <p:cNvPicPr>
            <a:picLocks noChangeAspect="1" noChangeArrowheads="1"/>
          </p:cNvPicPr>
          <p:nvPr/>
        </p:nvPicPr>
        <p:blipFill>
          <a:blip r:embed="rId3" cstate="print"/>
          <a:srcRect/>
          <a:stretch>
            <a:fillRect/>
          </a:stretch>
        </p:blipFill>
        <p:spPr bwMode="auto">
          <a:xfrm>
            <a:off x="4903258" y="2132856"/>
            <a:ext cx="2116584" cy="1512168"/>
          </a:xfrm>
          <a:prstGeom prst="rect">
            <a:avLst/>
          </a:prstGeom>
          <a:noFill/>
        </p:spPr>
      </p:pic>
      <p:pic>
        <p:nvPicPr>
          <p:cNvPr id="6" name="Picture 8" descr="http://www.3g.co.uk/PR/Jan2009/Two%20New%20GaN%20HEMT%20Microwave%20Transistors%20for%203G%20LTE%20Applications.jpg"/>
          <p:cNvPicPr>
            <a:picLocks noChangeAspect="1" noChangeArrowheads="1"/>
          </p:cNvPicPr>
          <p:nvPr/>
        </p:nvPicPr>
        <p:blipFill>
          <a:blip r:embed="rId4" cstate="print"/>
          <a:srcRect/>
          <a:stretch>
            <a:fillRect/>
          </a:stretch>
        </p:blipFill>
        <p:spPr bwMode="auto">
          <a:xfrm>
            <a:off x="7164288" y="2348880"/>
            <a:ext cx="1559594" cy="1174177"/>
          </a:xfrm>
          <a:prstGeom prst="rect">
            <a:avLst/>
          </a:prstGeom>
          <a:noFill/>
        </p:spPr>
      </p:pic>
      <p:pic>
        <p:nvPicPr>
          <p:cNvPr id="10" name="Picture 2"/>
          <p:cNvPicPr>
            <a:picLocks noChangeAspect="1" noChangeArrowheads="1"/>
          </p:cNvPicPr>
          <p:nvPr/>
        </p:nvPicPr>
        <p:blipFill>
          <a:blip r:embed="rId5" cstate="print"/>
          <a:srcRect/>
          <a:stretch>
            <a:fillRect/>
          </a:stretch>
        </p:blipFill>
        <p:spPr bwMode="auto">
          <a:xfrm>
            <a:off x="611560" y="3933056"/>
            <a:ext cx="1914293" cy="1944216"/>
          </a:xfrm>
          <a:prstGeom prst="rect">
            <a:avLst/>
          </a:prstGeom>
          <a:noFill/>
          <a:ln w="9525" algn="ctr">
            <a:noFill/>
            <a:miter lim="800000"/>
            <a:headEnd/>
            <a:tailEnd/>
          </a:ln>
          <a:effectLst/>
        </p:spPr>
      </p:pic>
      <p:pic>
        <p:nvPicPr>
          <p:cNvPr id="9" name="Picture 2" descr="http://socialbarrel.com/wp-content/uploads/2011/02/intel-10-core-xeon-Westmere-EX.jpg?98c14d"/>
          <p:cNvPicPr>
            <a:picLocks noChangeAspect="1" noChangeArrowheads="1"/>
          </p:cNvPicPr>
          <p:nvPr/>
        </p:nvPicPr>
        <p:blipFill>
          <a:blip r:embed="rId6" cstate="print"/>
          <a:srcRect/>
          <a:stretch>
            <a:fillRect/>
          </a:stretch>
        </p:blipFill>
        <p:spPr bwMode="auto">
          <a:xfrm>
            <a:off x="323528" y="2420888"/>
            <a:ext cx="2473462" cy="1572023"/>
          </a:xfrm>
          <a:prstGeom prst="rect">
            <a:avLst/>
          </a:prstGeom>
          <a:noFill/>
        </p:spPr>
      </p:pic>
      <p:pic>
        <p:nvPicPr>
          <p:cNvPr id="13" name="Picture 19" descr="SU1024LE"/>
          <p:cNvPicPr>
            <a:picLocks noChangeAspect="1" noChangeArrowheads="1"/>
          </p:cNvPicPr>
          <p:nvPr/>
        </p:nvPicPr>
        <p:blipFill>
          <a:blip r:embed="rId7" cstate="print"/>
          <a:srcRect/>
          <a:stretch>
            <a:fillRect/>
          </a:stretch>
        </p:blipFill>
        <p:spPr bwMode="auto">
          <a:xfrm rot="17542978">
            <a:off x="7511439" y="4234340"/>
            <a:ext cx="1653286" cy="1062826"/>
          </a:xfrm>
          <a:prstGeom prst="rect">
            <a:avLst/>
          </a:prstGeom>
          <a:noFill/>
          <a:ln w="9525">
            <a:noFill/>
            <a:miter lim="800000"/>
            <a:headEnd/>
            <a:tailEnd/>
          </a:ln>
        </p:spPr>
      </p:pic>
      <p:pic>
        <p:nvPicPr>
          <p:cNvPr id="12" name="Picture 10" descr="Bookham-pump-module"/>
          <p:cNvPicPr>
            <a:picLocks noChangeAspect="1" noChangeArrowheads="1"/>
          </p:cNvPicPr>
          <p:nvPr/>
        </p:nvPicPr>
        <p:blipFill>
          <a:blip r:embed="rId8" cstate="print"/>
          <a:srcRect/>
          <a:stretch>
            <a:fillRect/>
          </a:stretch>
        </p:blipFill>
        <p:spPr bwMode="auto">
          <a:xfrm>
            <a:off x="6156176" y="4005064"/>
            <a:ext cx="1656184" cy="1425008"/>
          </a:xfrm>
          <a:prstGeom prst="rect">
            <a:avLst/>
          </a:prstGeom>
          <a:noFill/>
          <a:ln w="9525">
            <a:noFill/>
            <a:miter lim="800000"/>
            <a:headEnd/>
            <a:tailEnd/>
          </a:ln>
        </p:spPr>
      </p:pic>
      <p:pic>
        <p:nvPicPr>
          <p:cNvPr id="397316" name="Picture 4" descr="http://www.rfmd.com/CS/Documents/RFRX1002_SP.jpg"/>
          <p:cNvPicPr>
            <a:picLocks noChangeAspect="1" noChangeArrowheads="1"/>
          </p:cNvPicPr>
          <p:nvPr/>
        </p:nvPicPr>
        <p:blipFill>
          <a:blip r:embed="rId9" cstate="print"/>
          <a:srcRect/>
          <a:stretch>
            <a:fillRect/>
          </a:stretch>
        </p:blipFill>
        <p:spPr bwMode="auto">
          <a:xfrm>
            <a:off x="3779912" y="2348880"/>
            <a:ext cx="1048134" cy="2016224"/>
          </a:xfrm>
          <a:prstGeom prst="rect">
            <a:avLst/>
          </a:prstGeom>
          <a:noFill/>
        </p:spPr>
      </p:pic>
      <p:pic>
        <p:nvPicPr>
          <p:cNvPr id="11" name="Picture 8" descr="http://media.digikey.com/photos/US%20Lasers/D6505I.jpg"/>
          <p:cNvPicPr>
            <a:picLocks noChangeAspect="1" noChangeArrowheads="1"/>
          </p:cNvPicPr>
          <p:nvPr/>
        </p:nvPicPr>
        <p:blipFill>
          <a:blip r:embed="rId10" cstate="print"/>
          <a:srcRect/>
          <a:stretch>
            <a:fillRect/>
          </a:stretch>
        </p:blipFill>
        <p:spPr bwMode="auto">
          <a:xfrm>
            <a:off x="3131840" y="4077072"/>
            <a:ext cx="1152128" cy="1152128"/>
          </a:xfrm>
          <a:prstGeom prst="rect">
            <a:avLst/>
          </a:prstGeom>
          <a:noFill/>
        </p:spPr>
      </p:pic>
      <p:pic>
        <p:nvPicPr>
          <p:cNvPr id="397318" name="Picture 6" descr="http://img.directindustry.com/images_di/photo-m2/fiber-optic-cable-747647.jpg"/>
          <p:cNvPicPr>
            <a:picLocks noChangeAspect="1" noChangeArrowheads="1"/>
          </p:cNvPicPr>
          <p:nvPr/>
        </p:nvPicPr>
        <p:blipFill>
          <a:blip r:embed="rId11" cstate="print"/>
          <a:srcRect/>
          <a:stretch>
            <a:fillRect/>
          </a:stretch>
        </p:blipFill>
        <p:spPr bwMode="auto">
          <a:xfrm>
            <a:off x="4716016" y="4509120"/>
            <a:ext cx="1368152" cy="1167489"/>
          </a:xfrm>
          <a:prstGeom prst="rect">
            <a:avLst/>
          </a:prstGeom>
          <a:noFill/>
        </p:spPr>
      </p:pic>
      <p:sp>
        <p:nvSpPr>
          <p:cNvPr id="17" name="TextBox 16"/>
          <p:cNvSpPr txBox="1"/>
          <p:nvPr/>
        </p:nvSpPr>
        <p:spPr>
          <a:xfrm>
            <a:off x="755576" y="5949280"/>
            <a:ext cx="1800200" cy="307777"/>
          </a:xfrm>
          <a:prstGeom prst="rect">
            <a:avLst/>
          </a:prstGeom>
          <a:noFill/>
        </p:spPr>
        <p:txBody>
          <a:bodyPr wrap="square" rtlCol="0">
            <a:spAutoFit/>
          </a:bodyPr>
          <a:lstStyle/>
          <a:p>
            <a:r>
              <a:rPr lang="en-GB" sz="1400" dirty="0" smtClean="0"/>
              <a:t>Si/</a:t>
            </a:r>
            <a:r>
              <a:rPr lang="en-GB" sz="1400" dirty="0" err="1" smtClean="0"/>
              <a:t>SiGe</a:t>
            </a:r>
            <a:r>
              <a:rPr lang="en-GB" sz="1400" dirty="0" smtClean="0"/>
              <a:t> CMOS</a:t>
            </a:r>
            <a:endParaRPr lang="en-GB" sz="1400" dirty="0"/>
          </a:p>
        </p:txBody>
      </p:sp>
      <p:sp>
        <p:nvSpPr>
          <p:cNvPr id="18" name="TextBox 17"/>
          <p:cNvSpPr txBox="1"/>
          <p:nvPr/>
        </p:nvSpPr>
        <p:spPr>
          <a:xfrm>
            <a:off x="4788024" y="3717032"/>
            <a:ext cx="3600400" cy="307777"/>
          </a:xfrm>
          <a:prstGeom prst="rect">
            <a:avLst/>
          </a:prstGeom>
          <a:noFill/>
        </p:spPr>
        <p:txBody>
          <a:bodyPr wrap="square" rtlCol="0">
            <a:spAutoFit/>
          </a:bodyPr>
          <a:lstStyle/>
          <a:p>
            <a:r>
              <a:rPr lang="en-GB" sz="1400" dirty="0" smtClean="0"/>
              <a:t>III-V electronic devices (</a:t>
            </a:r>
            <a:r>
              <a:rPr lang="en-GB" sz="1400" dirty="0" err="1" smtClean="0"/>
              <a:t>pHEMT</a:t>
            </a:r>
            <a:r>
              <a:rPr lang="en-GB" sz="1400" dirty="0" smtClean="0"/>
              <a:t>, HBT)</a:t>
            </a:r>
            <a:endParaRPr lang="en-GB" sz="1400" dirty="0"/>
          </a:p>
        </p:txBody>
      </p:sp>
      <p:sp>
        <p:nvSpPr>
          <p:cNvPr id="19" name="TextBox 18"/>
          <p:cNvSpPr txBox="1"/>
          <p:nvPr/>
        </p:nvSpPr>
        <p:spPr>
          <a:xfrm>
            <a:off x="4211960" y="5733256"/>
            <a:ext cx="4320480" cy="307777"/>
          </a:xfrm>
          <a:prstGeom prst="rect">
            <a:avLst/>
          </a:prstGeom>
          <a:noFill/>
        </p:spPr>
        <p:txBody>
          <a:bodyPr wrap="square" rtlCol="0">
            <a:spAutoFit/>
          </a:bodyPr>
          <a:lstStyle/>
          <a:p>
            <a:r>
              <a:rPr lang="en-GB" sz="1400" dirty="0" smtClean="0"/>
              <a:t>III-V photonic devices (LED, laser, </a:t>
            </a:r>
            <a:r>
              <a:rPr lang="en-GB" sz="1400" dirty="0" err="1" smtClean="0"/>
              <a:t>photodetector</a:t>
            </a:r>
            <a:r>
              <a:rPr lang="en-GB" sz="1400" dirty="0" smtClean="0"/>
              <a:t>)</a:t>
            </a:r>
            <a:endParaRPr lang="en-GB" sz="1400" dirty="0"/>
          </a:p>
        </p:txBody>
      </p:sp>
      <p:sp>
        <p:nvSpPr>
          <p:cNvPr id="21" name="Title 1"/>
          <p:cNvSpPr>
            <a:spLocks noGrp="1"/>
          </p:cNvSpPr>
          <p:nvPr>
            <p:ph type="title"/>
          </p:nvPr>
        </p:nvSpPr>
        <p:spPr>
          <a:xfrm>
            <a:off x="457200" y="274638"/>
            <a:ext cx="5915000" cy="634082"/>
          </a:xfrm>
        </p:spPr>
        <p:txBody>
          <a:bodyPr/>
          <a:lstStyle/>
          <a:p>
            <a:pPr algn="l"/>
            <a:r>
              <a:rPr lang="en-GB" sz="3600" b="1" dirty="0" err="1" smtClean="0">
                <a:solidFill>
                  <a:srgbClr val="002060"/>
                </a:solidFill>
              </a:rPr>
              <a:t>Heterostructures</a:t>
            </a:r>
            <a:endParaRPr lang="en-GB" sz="3600" b="1" dirty="0">
              <a:solidFill>
                <a:srgbClr val="002060"/>
              </a:solidFill>
            </a:endParaRPr>
          </a:p>
        </p:txBody>
      </p:sp>
    </p:spTree>
    <p:extLst>
      <p:ext uri="{BB962C8B-B14F-4D97-AF65-F5344CB8AC3E}">
        <p14:creationId xmlns:p14="http://schemas.microsoft.com/office/powerpoint/2010/main" val="2461091087"/>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3439</TotalTime>
  <Words>4195</Words>
  <Application>Microsoft Office PowerPoint</Application>
  <PresentationFormat>On-screen Show (4:3)</PresentationFormat>
  <Paragraphs>543</Paragraphs>
  <Slides>62</Slides>
  <Notes>1</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3</vt:i4>
      </vt:variant>
      <vt:variant>
        <vt:lpstr>Slide Titles</vt:lpstr>
      </vt:variant>
      <vt:variant>
        <vt:i4>62</vt:i4>
      </vt:variant>
    </vt:vector>
  </HeadingPairs>
  <TitlesOfParts>
    <vt:vector size="78" baseType="lpstr">
      <vt:lpstr>Andalus</vt:lpstr>
      <vt:lpstr>Arial</vt:lpstr>
      <vt:lpstr>Calibri</vt:lpstr>
      <vt:lpstr>굴림</vt:lpstr>
      <vt:lpstr>Helvetica</vt:lpstr>
      <vt:lpstr>Symbol</vt:lpstr>
      <vt:lpstr>Tahoma</vt:lpstr>
      <vt:lpstr>Times</vt:lpstr>
      <vt:lpstr>Times New Roman</vt:lpstr>
      <vt:lpstr>Verdana</vt:lpstr>
      <vt:lpstr>Wingdings 3</vt:lpstr>
      <vt:lpstr>Custom Design</vt:lpstr>
      <vt:lpstr>1_Custom Design</vt:lpstr>
      <vt:lpstr>CorelDRAW</vt:lpstr>
      <vt:lpstr>Image</vt:lpstr>
      <vt:lpstr>Graph</vt:lpstr>
      <vt:lpstr>PowerPoint Presentation</vt:lpstr>
      <vt:lpstr>Semiconductor Materials </vt:lpstr>
      <vt:lpstr>PowerPoint Presentation</vt:lpstr>
      <vt:lpstr>Materials Synthesis</vt:lpstr>
      <vt:lpstr>Materials Synthesis</vt:lpstr>
      <vt:lpstr>PowerPoint Presentation</vt:lpstr>
      <vt:lpstr>Heterostructures</vt:lpstr>
      <vt:lpstr>Heterostructures</vt:lpstr>
      <vt:lpstr>Heterostructures</vt:lpstr>
      <vt:lpstr>Heterostructures</vt:lpstr>
      <vt:lpstr>Heterostructures</vt:lpstr>
      <vt:lpstr>Heterostructures</vt:lpstr>
      <vt:lpstr>Heterostructures</vt:lpstr>
      <vt:lpstr>Plastic Relaxation</vt:lpstr>
      <vt:lpstr>III-V Heterostructures</vt:lpstr>
      <vt:lpstr>Elastic Relaxation</vt:lpstr>
      <vt:lpstr>Elastic Relaxation</vt:lpstr>
      <vt:lpstr>Elastic Relaxation</vt:lpstr>
      <vt:lpstr>Compositional Relaxation</vt:lpstr>
      <vt:lpstr>Epitaxy</vt:lpstr>
      <vt:lpstr>Epitaxial Technologies</vt:lpstr>
      <vt:lpstr>Epitaxial Technologies</vt:lpstr>
      <vt:lpstr>Epitaxial Technologies</vt:lpstr>
      <vt:lpstr>Epitaxial Technologies</vt:lpstr>
      <vt:lpstr>Epitaxial Technologies</vt:lpstr>
      <vt:lpstr>MOVPE has a number of attractive properties.  </vt:lpstr>
      <vt:lpstr>Epitaxial</vt:lpstr>
      <vt:lpstr>Epitaxial Technologies-MBE</vt:lpstr>
      <vt:lpstr>Epitaxial Technologies- MBE</vt:lpstr>
      <vt:lpstr>Epitaxial Technologies- MBE</vt:lpstr>
      <vt:lpstr>Epitaxial Technologies -MBE</vt:lpstr>
      <vt:lpstr>Epitaxial Technologies- MBE</vt:lpstr>
      <vt:lpstr>Epitaxial Technologies- MBE</vt:lpstr>
      <vt:lpstr>Epitaxial Technologies- MBE</vt:lpstr>
      <vt:lpstr>Basics of Epitaxy</vt:lpstr>
      <vt:lpstr>Basics of Epitaxy</vt:lpstr>
      <vt:lpstr>Basics of Epitaxy</vt:lpstr>
      <vt:lpstr>Basics of Epitaxy</vt:lpstr>
      <vt:lpstr>Basics of Epitaxy</vt:lpstr>
      <vt:lpstr>Basics of Epitaxy</vt:lpstr>
      <vt:lpstr>Basics of Epitaxy</vt:lpstr>
      <vt:lpstr>Basics of Epitaxy</vt:lpstr>
      <vt:lpstr>Basics of Epitaxy</vt:lpstr>
      <vt:lpstr>Basics of Epitaxy</vt:lpstr>
      <vt:lpstr>Basics of Epitaxy</vt:lpstr>
      <vt:lpstr>Basics of Epitaxy</vt:lpstr>
      <vt:lpstr>Basics of Epitaxy</vt:lpstr>
      <vt:lpstr>Basics of Epitaxy</vt:lpstr>
      <vt:lpstr>Basics of Epitaxy</vt:lpstr>
      <vt:lpstr>Basics of Epitaxy</vt:lpstr>
      <vt:lpstr>Applications- Quantum Wells</vt:lpstr>
      <vt:lpstr>Quantum Wells</vt:lpstr>
      <vt:lpstr>Quantum Wells</vt:lpstr>
      <vt:lpstr>Nanostructures- patterned growth</vt:lpstr>
      <vt:lpstr>Nanostructures-Nanowires</vt:lpstr>
      <vt:lpstr>Nanostructures-Nanowires</vt:lpstr>
      <vt:lpstr>Nanostructures- Quantum Dots</vt:lpstr>
      <vt:lpstr>Nanostructures- Quantum Dots</vt:lpstr>
      <vt:lpstr>Nanostructures- Quantum Dots</vt:lpstr>
      <vt:lpstr>Nanostructures- Quantum Dots</vt:lpstr>
      <vt:lpstr>Nanostructures- Quantum Dots</vt:lpstr>
      <vt:lpstr>Nanostructures- Quantum Dots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Mark Hopkinson</dc:creator>
  <cp:lastModifiedBy>Mark Hopkinson</cp:lastModifiedBy>
  <cp:revision>470</cp:revision>
  <cp:lastPrinted>2012-11-22T14:56:15Z</cp:lastPrinted>
  <dcterms:created xsi:type="dcterms:W3CDTF">2011-07-31T10:32:23Z</dcterms:created>
  <dcterms:modified xsi:type="dcterms:W3CDTF">2015-09-21T21:33:01Z</dcterms:modified>
</cp:coreProperties>
</file>